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0"/>
  </p:notesMasterIdLst>
  <p:sldIdLst>
    <p:sldId id="256" r:id="rId2"/>
    <p:sldId id="267" r:id="rId3"/>
    <p:sldId id="257" r:id="rId4"/>
    <p:sldId id="306" r:id="rId5"/>
    <p:sldId id="268" r:id="rId6"/>
    <p:sldId id="269" r:id="rId7"/>
    <p:sldId id="270" r:id="rId8"/>
    <p:sldId id="271" r:id="rId9"/>
    <p:sldId id="272" r:id="rId10"/>
    <p:sldId id="297" r:id="rId11"/>
    <p:sldId id="273" r:id="rId12"/>
    <p:sldId id="275" r:id="rId13"/>
    <p:sldId id="263" r:id="rId14"/>
    <p:sldId id="277" r:id="rId15"/>
    <p:sldId id="280" r:id="rId16"/>
    <p:sldId id="281" r:id="rId17"/>
    <p:sldId id="282" r:id="rId18"/>
    <p:sldId id="278" r:id="rId19"/>
    <p:sldId id="279" r:id="rId20"/>
    <p:sldId id="283" r:id="rId21"/>
    <p:sldId id="284" r:id="rId22"/>
    <p:sldId id="300" r:id="rId23"/>
    <p:sldId id="286" r:id="rId24"/>
    <p:sldId id="287" r:id="rId25"/>
    <p:sldId id="288" r:id="rId26"/>
    <p:sldId id="289" r:id="rId27"/>
    <p:sldId id="290" r:id="rId28"/>
    <p:sldId id="291" r:id="rId29"/>
    <p:sldId id="303" r:id="rId30"/>
    <p:sldId id="292" r:id="rId31"/>
    <p:sldId id="293" r:id="rId32"/>
    <p:sldId id="294" r:id="rId33"/>
    <p:sldId id="304" r:id="rId34"/>
    <p:sldId id="301" r:id="rId35"/>
    <p:sldId id="302" r:id="rId36"/>
    <p:sldId id="296" r:id="rId37"/>
    <p:sldId id="305" r:id="rId38"/>
    <p:sldId id="266" r:id="rId39"/>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454"/>
    <a:srgbClr val="DF47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ona Armengol" userId="642df266-7fee-4d53-9be8-acdec0c271f3" providerId="ADAL" clId="{E86AC2F3-1B60-4A56-B797-471AB3C9BC6A}"/>
    <pc:docChg chg="custSel modMainMaster">
      <pc:chgData name="Mariona Armengol" userId="642df266-7fee-4d53-9be8-acdec0c271f3" providerId="ADAL" clId="{E86AC2F3-1B60-4A56-B797-471AB3C9BC6A}" dt="2024-04-19T10:03:55.011" v="1" actId="478"/>
      <pc:docMkLst>
        <pc:docMk/>
      </pc:docMkLst>
      <pc:sldMasterChg chg="delSp mod modSldLayout">
        <pc:chgData name="Mariona Armengol" userId="642df266-7fee-4d53-9be8-acdec0c271f3" providerId="ADAL" clId="{E86AC2F3-1B60-4A56-B797-471AB3C9BC6A}" dt="2024-04-19T10:03:55.011" v="1" actId="478"/>
        <pc:sldMasterMkLst>
          <pc:docMk/>
          <pc:sldMasterMk cId="942960957" sldId="2147483648"/>
        </pc:sldMasterMkLst>
        <pc:spChg chg="del">
          <ac:chgData name="Mariona Armengol" userId="642df266-7fee-4d53-9be8-acdec0c271f3" providerId="ADAL" clId="{E86AC2F3-1B60-4A56-B797-471AB3C9BC6A}" dt="2024-04-19T10:03:55.011" v="1" actId="478"/>
          <ac:spMkLst>
            <pc:docMk/>
            <pc:sldMasterMk cId="942960957" sldId="2147483648"/>
            <ac:spMk id="5" creationId="{459C5687-8AB2-8C60-D1AA-35FF16E53D84}"/>
          </ac:spMkLst>
        </pc:spChg>
        <pc:sldLayoutChg chg="modSp mod">
          <pc:chgData name="Mariona Armengol" userId="642df266-7fee-4d53-9be8-acdec0c271f3" providerId="ADAL" clId="{E86AC2F3-1B60-4A56-B797-471AB3C9BC6A}" dt="2024-04-19T10:03:46.997" v="0" actId="1076"/>
          <pc:sldLayoutMkLst>
            <pc:docMk/>
            <pc:sldMasterMk cId="942960957" sldId="2147483648"/>
            <pc:sldLayoutMk cId="4009359247" sldId="2147483650"/>
          </pc:sldLayoutMkLst>
          <pc:spChg chg="mod">
            <ac:chgData name="Mariona Armengol" userId="642df266-7fee-4d53-9be8-acdec0c271f3" providerId="ADAL" clId="{E86AC2F3-1B60-4A56-B797-471AB3C9BC6A}" dt="2024-04-19T10:03:46.997" v="0" actId="1076"/>
            <ac:spMkLst>
              <pc:docMk/>
              <pc:sldMasterMk cId="942960957" sldId="2147483648"/>
              <pc:sldLayoutMk cId="4009359247" sldId="2147483650"/>
              <ac:spMk id="2" creationId="{4C99D1B8-4425-744C-AE29-D7688E97FD55}"/>
            </ac:spMkLst>
          </pc:spChg>
        </pc:sldLayoutChg>
      </pc:sldMasterChg>
    </pc:docChg>
  </pc:docChgLst>
  <pc:docChgLst>
    <pc:chgData name="fmuxi" userId="S::fmuxi_weareadn.com#ext#@almirall365.onmicrosoft.com::01b4c213-5d09-47a7-9352-fb2e9698873e" providerId="AD" clId="Web-{1BA566A1-5E84-4878-A2F9-3462872EE24C}"/>
    <pc:docChg chg="modSld">
      <pc:chgData name="fmuxi" userId="S::fmuxi_weareadn.com#ext#@almirall365.onmicrosoft.com::01b4c213-5d09-47a7-9352-fb2e9698873e" providerId="AD" clId="Web-{1BA566A1-5E84-4878-A2F9-3462872EE24C}" dt="2024-04-17T15:00:39.334" v="8" actId="1076"/>
      <pc:docMkLst>
        <pc:docMk/>
      </pc:docMkLst>
      <pc:sldChg chg="addSp modSp">
        <pc:chgData name="fmuxi" userId="S::fmuxi_weareadn.com#ext#@almirall365.onmicrosoft.com::01b4c213-5d09-47a7-9352-fb2e9698873e" providerId="AD" clId="Web-{1BA566A1-5E84-4878-A2F9-3462872EE24C}" dt="2024-04-17T15:00:39.334" v="8" actId="1076"/>
        <pc:sldMkLst>
          <pc:docMk/>
          <pc:sldMk cId="1425550266" sldId="266"/>
        </pc:sldMkLst>
        <pc:spChg chg="add mod">
          <ac:chgData name="fmuxi" userId="S::fmuxi_weareadn.com#ext#@almirall365.onmicrosoft.com::01b4c213-5d09-47a7-9352-fb2e9698873e" providerId="AD" clId="Web-{1BA566A1-5E84-4878-A2F9-3462872EE24C}" dt="2024-04-17T15:00:39.334" v="8" actId="1076"/>
          <ac:spMkLst>
            <pc:docMk/>
            <pc:sldMk cId="1425550266" sldId="266"/>
            <ac:spMk id="2" creationId="{E0EBCA50-D419-3114-8227-13836B897EA0}"/>
          </ac:spMkLst>
        </pc:spChg>
      </pc:sldChg>
    </pc:docChg>
  </pc:docChgLst>
  <pc:docChgLst>
    <pc:chgData name="Ana Turmo Cortés" userId="S::aturmo@almirall.com::f2a469c2-b4dc-4f31-85bc-035a46c60989" providerId="AD" clId="Web-{6A677655-13A3-A506-DCAC-2278B629E070}"/>
    <pc:docChg chg="mod modMainMaster">
      <pc:chgData name="Ana Turmo Cortés" userId="S::aturmo@almirall.com::f2a469c2-b4dc-4f31-85bc-035a46c60989" providerId="AD" clId="Web-{6A677655-13A3-A506-DCAC-2278B629E070}" dt="2024-04-10T12:54:01.239" v="1" actId="33475"/>
      <pc:docMkLst>
        <pc:docMk/>
      </pc:docMkLst>
      <pc:sldMasterChg chg="addSp">
        <pc:chgData name="Ana Turmo Cortés" userId="S::aturmo@almirall.com::f2a469c2-b4dc-4f31-85bc-035a46c60989" providerId="AD" clId="Web-{6A677655-13A3-A506-DCAC-2278B629E070}" dt="2024-04-10T12:54:01.239" v="0" actId="33475"/>
        <pc:sldMasterMkLst>
          <pc:docMk/>
          <pc:sldMasterMk cId="942960957" sldId="2147483648"/>
        </pc:sldMasterMkLst>
        <pc:spChg chg="add">
          <ac:chgData name="Ana Turmo Cortés" userId="S::aturmo@almirall.com::f2a469c2-b4dc-4f31-85bc-035a46c60989" providerId="AD" clId="Web-{6A677655-13A3-A506-DCAC-2278B629E070}" dt="2024-04-10T12:54:01.239" v="0" actId="33475"/>
          <ac:spMkLst>
            <pc:docMk/>
            <pc:sldMasterMk cId="942960957" sldId="2147483648"/>
            <ac:spMk id="5" creationId="{459C5687-8AB2-8C60-D1AA-35FF16E53D84}"/>
          </ac:spMkLst>
        </pc:sp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D8C370-5908-BF4D-9A71-01362AA18252}" type="datetimeFigureOut">
              <a:rPr lang="es-ES" smtClean="0"/>
              <a:t>19/04/2024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DC4D57-DC55-0D44-ACDC-97897DC89D41}" type="slidenum">
              <a:rPr lang="es-ES" smtClean="0"/>
              <a:t>‹Nº›</a:t>
            </a:fld>
            <a:endParaRPr lang="es-ES"/>
          </a:p>
        </p:txBody>
      </p:sp>
    </p:spTree>
    <p:extLst>
      <p:ext uri="{BB962C8B-B14F-4D97-AF65-F5344CB8AC3E}">
        <p14:creationId xmlns:p14="http://schemas.microsoft.com/office/powerpoint/2010/main" val="3676715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En las últimas décadas estamos viviendo una revolución en el intervencionismo percutáneo estructural manteniendo la posición central predominante el intervencionismo aórtico.</a:t>
            </a:r>
          </a:p>
        </p:txBody>
      </p:sp>
      <p:sp>
        <p:nvSpPr>
          <p:cNvPr id="4" name="Marcador de número de diapositiva 3"/>
          <p:cNvSpPr>
            <a:spLocks noGrp="1"/>
          </p:cNvSpPr>
          <p:nvPr>
            <p:ph type="sldNum" sz="quarter" idx="5"/>
          </p:nvPr>
        </p:nvSpPr>
        <p:spPr/>
        <p:txBody>
          <a:bodyPr/>
          <a:lstStyle/>
          <a:p>
            <a:fld id="{EA5EA873-84BF-4834-97FA-0A27C739334F}" type="slidenum">
              <a:rPr lang="es-ES" smtClean="0"/>
              <a:t>5</a:t>
            </a:fld>
            <a:endParaRPr lang="es-ES"/>
          </a:p>
        </p:txBody>
      </p:sp>
    </p:spTree>
    <p:extLst>
      <p:ext uri="{BB962C8B-B14F-4D97-AF65-F5344CB8AC3E}">
        <p14:creationId xmlns:p14="http://schemas.microsoft.com/office/powerpoint/2010/main" val="3115926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Y es que en los últimos 20 años desde el primer implante de TAVI hasta la actualidad se ha creado evidencia científica suficiente para ampliar su indicación a todos los perfiles de riesgo </a:t>
            </a:r>
            <a:r>
              <a:rPr lang="es-ES" err="1"/>
              <a:t>qx</a:t>
            </a:r>
            <a:r>
              <a:rPr lang="es-ES"/>
              <a:t>, llegando a modificar las </a:t>
            </a:r>
            <a:r>
              <a:rPr lang="es-ES" err="1"/>
              <a:t>guias</a:t>
            </a:r>
            <a:r>
              <a:rPr lang="es-ES"/>
              <a:t> clínicas provo</a:t>
            </a:r>
          </a:p>
          <a:p>
            <a:endParaRPr lang="es-ES"/>
          </a:p>
          <a:p>
            <a:r>
              <a:rPr lang="es-ES"/>
              <a:t>Aunque la indicación de TAVI.</a:t>
            </a:r>
          </a:p>
          <a:p>
            <a:r>
              <a:rPr lang="es-ES"/>
              <a:t>TAVI superior a </a:t>
            </a:r>
            <a:r>
              <a:rPr lang="es-ES" err="1"/>
              <a:t>tto</a:t>
            </a:r>
            <a:r>
              <a:rPr lang="es-ES"/>
              <a:t> médico en riesgo extremo y no inferior en el resto de estudios…</a:t>
            </a:r>
          </a:p>
          <a:p>
            <a:r>
              <a:rPr lang="es-ES"/>
              <a:t>Ej. </a:t>
            </a:r>
            <a:r>
              <a:rPr lang="es-ES" b="1"/>
              <a:t>PARTNER 3:</a:t>
            </a:r>
          </a:p>
          <a:p>
            <a:endParaRPr lang="es-ES" b="1"/>
          </a:p>
          <a:p>
            <a:r>
              <a:rPr lang="es-ES" sz="1200"/>
              <a:t>- &gt; hombres</a:t>
            </a:r>
          </a:p>
          <a:p>
            <a:r>
              <a:rPr lang="es-ES" sz="1200"/>
              <a:t>- Edad media 73.4 años (&lt; 70 años: 24%, 70-75ª: 36% , &gt;75 años: 40% y &gt; 80 años: 13%)</a:t>
            </a:r>
          </a:p>
          <a:p>
            <a:r>
              <a:rPr lang="es-ES" sz="1200"/>
              <a:t>- Se excluyeron anatomías desfavorables: </a:t>
            </a:r>
            <a:r>
              <a:rPr lang="es-ES" sz="1200" err="1"/>
              <a:t>Vao</a:t>
            </a:r>
            <a:r>
              <a:rPr lang="es-ES" sz="1200"/>
              <a:t> bicúspide, anatomía coronaria compleja. </a:t>
            </a:r>
          </a:p>
          <a:p>
            <a:endParaRPr lang="es-ES"/>
          </a:p>
        </p:txBody>
      </p:sp>
      <p:sp>
        <p:nvSpPr>
          <p:cNvPr id="4" name="Marcador de número de diapositiva 3"/>
          <p:cNvSpPr>
            <a:spLocks noGrp="1"/>
          </p:cNvSpPr>
          <p:nvPr>
            <p:ph type="sldNum" sz="quarter" idx="5"/>
          </p:nvPr>
        </p:nvSpPr>
        <p:spPr/>
        <p:txBody>
          <a:bodyPr/>
          <a:lstStyle/>
          <a:p>
            <a:fld id="{EA5EA873-84BF-4834-97FA-0A27C739334F}" type="slidenum">
              <a:rPr lang="es-ES" smtClean="0"/>
              <a:t>6</a:t>
            </a:fld>
            <a:endParaRPr lang="es-ES"/>
          </a:p>
        </p:txBody>
      </p:sp>
    </p:spTree>
    <p:extLst>
      <p:ext uri="{BB962C8B-B14F-4D97-AF65-F5344CB8AC3E}">
        <p14:creationId xmlns:p14="http://schemas.microsoft.com/office/powerpoint/2010/main" val="2917904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A5EA873-84BF-4834-97FA-0A27C739334F}" type="slidenum">
              <a:rPr lang="es-ES" smtClean="0"/>
              <a:t>15</a:t>
            </a:fld>
            <a:endParaRPr lang="es-ES"/>
          </a:p>
        </p:txBody>
      </p:sp>
    </p:spTree>
    <p:extLst>
      <p:ext uri="{BB962C8B-B14F-4D97-AF65-F5344CB8AC3E}">
        <p14:creationId xmlns:p14="http://schemas.microsoft.com/office/powerpoint/2010/main" val="768388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A5EA873-84BF-4834-97FA-0A27C739334F}" type="slidenum">
              <a:rPr lang="es-ES" smtClean="0"/>
              <a:t>16</a:t>
            </a:fld>
            <a:endParaRPr lang="es-ES"/>
          </a:p>
        </p:txBody>
      </p:sp>
    </p:spTree>
    <p:extLst>
      <p:ext uri="{BB962C8B-B14F-4D97-AF65-F5344CB8AC3E}">
        <p14:creationId xmlns:p14="http://schemas.microsoft.com/office/powerpoint/2010/main" val="519667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A5EA873-84BF-4834-97FA-0A27C739334F}" type="slidenum">
              <a:rPr lang="es-ES" smtClean="0"/>
              <a:t>17</a:t>
            </a:fld>
            <a:endParaRPr lang="es-ES"/>
          </a:p>
        </p:txBody>
      </p:sp>
    </p:spTree>
    <p:extLst>
      <p:ext uri="{BB962C8B-B14F-4D97-AF65-F5344CB8AC3E}">
        <p14:creationId xmlns:p14="http://schemas.microsoft.com/office/powerpoint/2010/main" val="1350769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A5EA873-84BF-4834-97FA-0A27C739334F}" type="slidenum">
              <a:rPr lang="es-ES" smtClean="0"/>
              <a:t>20</a:t>
            </a:fld>
            <a:endParaRPr lang="es-ES"/>
          </a:p>
        </p:txBody>
      </p:sp>
    </p:spTree>
    <p:extLst>
      <p:ext uri="{BB962C8B-B14F-4D97-AF65-F5344CB8AC3E}">
        <p14:creationId xmlns:p14="http://schemas.microsoft.com/office/powerpoint/2010/main" val="2636610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Redo TAVI (SAPIEN Ultra única aprobada). OJO anillos pequeños, </a:t>
            </a:r>
            <a:r>
              <a:rPr lang="es-ES" err="1"/>
              <a:t>ostiums</a:t>
            </a:r>
            <a:r>
              <a:rPr lang="es-ES"/>
              <a:t> coronarios…</a:t>
            </a:r>
          </a:p>
          <a:p>
            <a:r>
              <a:rPr lang="es-ES"/>
              <a:t>Si se va a poner una biológica--- TAVI</a:t>
            </a:r>
          </a:p>
          <a:p>
            <a:r>
              <a:rPr lang="es-ES"/>
              <a:t>Un estudio reciente de un solo grupo en 200 pacientes de bajo riesgo sometidos a TAVR mostraron que los velos </a:t>
            </a:r>
            <a:r>
              <a:rPr lang="es-ES" err="1"/>
              <a:t>hipoatenuados</a:t>
            </a:r>
            <a:r>
              <a:rPr lang="es-ES"/>
              <a:t> El engrosamiento (HALT) a los 30 días se produce en el 14% de los casos. Incluso aunque no hay ninguna señal definitiva de que la trombosis de la valva sea asociado con SVD, la presencia de HALT es preocupante porque se registró una incidencia numéricamente mayor de accidente cerebrovascular observado en pacientes con HALT (3,8 % frente a 1,9 %; P = 0,53.</a:t>
            </a:r>
          </a:p>
          <a:p>
            <a:endParaRPr lang="es-ES"/>
          </a:p>
          <a:p>
            <a:r>
              <a:rPr lang="en-US" b="0" i="0">
                <a:solidFill>
                  <a:srgbClr val="212121"/>
                </a:solidFill>
                <a:effectLst/>
                <a:latin typeface="BlinkMacSystemFont"/>
              </a:rPr>
              <a:t>The overall rate of structural valve deterioration was 5.8%, and there was no impact of HALT on valve hemodynamics, endocarditis, or stroke at 4 years.</a:t>
            </a:r>
            <a:endParaRPr lang="es-ES"/>
          </a:p>
          <a:p>
            <a:endParaRPr lang="es-ES"/>
          </a:p>
        </p:txBody>
      </p:sp>
      <p:sp>
        <p:nvSpPr>
          <p:cNvPr id="4" name="Marcador de número de diapositiva 3"/>
          <p:cNvSpPr>
            <a:spLocks noGrp="1"/>
          </p:cNvSpPr>
          <p:nvPr>
            <p:ph type="sldNum" sz="quarter" idx="5"/>
          </p:nvPr>
        </p:nvSpPr>
        <p:spPr/>
        <p:txBody>
          <a:bodyPr/>
          <a:lstStyle/>
          <a:p>
            <a:fld id="{EA5EA873-84BF-4834-97FA-0A27C739334F}" type="slidenum">
              <a:rPr lang="es-ES" smtClean="0"/>
              <a:t>21</a:t>
            </a:fld>
            <a:endParaRPr lang="es-ES"/>
          </a:p>
        </p:txBody>
      </p:sp>
    </p:spTree>
    <p:extLst>
      <p:ext uri="{BB962C8B-B14F-4D97-AF65-F5344CB8AC3E}">
        <p14:creationId xmlns:p14="http://schemas.microsoft.com/office/powerpoint/2010/main" val="8965863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D1FA58A-2914-6B94-A918-421C2DFFD28D}"/>
              </a:ext>
            </a:extLst>
          </p:cNvPr>
          <p:cNvPicPr>
            <a:picLocks noChangeAspect="1"/>
          </p:cNvPicPr>
          <p:nvPr userDrawn="1"/>
        </p:nvPicPr>
        <p:blipFill>
          <a:blip r:embed="rId2"/>
          <a:stretch>
            <a:fillRect/>
          </a:stretch>
        </p:blipFill>
        <p:spPr>
          <a:xfrm>
            <a:off x="2467" y="0"/>
            <a:ext cx="12187066" cy="6858000"/>
          </a:xfrm>
          <a:prstGeom prst="rect">
            <a:avLst/>
          </a:prstGeom>
        </p:spPr>
      </p:pic>
    </p:spTree>
    <p:extLst>
      <p:ext uri="{BB962C8B-B14F-4D97-AF65-F5344CB8AC3E}">
        <p14:creationId xmlns:p14="http://schemas.microsoft.com/office/powerpoint/2010/main" val="1643737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2E7E4AF3-58E0-CD41-879A-CFD5DC5B57B9}"/>
              </a:ext>
            </a:extLst>
          </p:cNvPr>
          <p:cNvSpPr>
            <a:spLocks noGrp="1"/>
          </p:cNvSpPr>
          <p:nvPr>
            <p:ph type="pic" idx="1"/>
          </p:nvPr>
        </p:nvSpPr>
        <p:spPr>
          <a:xfrm>
            <a:off x="4653481" y="353085"/>
            <a:ext cx="7205725" cy="55079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7" name="Marcador de número de diapositiva 6">
            <a:extLst>
              <a:ext uri="{FF2B5EF4-FFF2-40B4-BE49-F238E27FC236}">
                <a16:creationId xmlns:a16="http://schemas.microsoft.com/office/drawing/2014/main" id="{59139685-6F67-874E-AFB2-45F0F94542C0}"/>
              </a:ext>
            </a:extLst>
          </p:cNvPr>
          <p:cNvSpPr>
            <a:spLocks noGrp="1"/>
          </p:cNvSpPr>
          <p:nvPr>
            <p:ph type="sldNum" sz="quarter" idx="12"/>
          </p:nvPr>
        </p:nvSpPr>
        <p:spPr/>
        <p:txBody>
          <a:bodyPr/>
          <a:lstStyle/>
          <a:p>
            <a:fld id="{4094CC2B-552C-BD49-BB57-6E663FD0C8E4}" type="slidenum">
              <a:rPr lang="es-ES" smtClean="0"/>
              <a:t>‹Nº›</a:t>
            </a:fld>
            <a:endParaRPr lang="es-ES"/>
          </a:p>
        </p:txBody>
      </p:sp>
      <p:sp>
        <p:nvSpPr>
          <p:cNvPr id="6" name="Título 1">
            <a:extLst>
              <a:ext uri="{FF2B5EF4-FFF2-40B4-BE49-F238E27FC236}">
                <a16:creationId xmlns:a16="http://schemas.microsoft.com/office/drawing/2014/main" id="{45F9A00A-720B-C548-85C7-301500676F34}"/>
              </a:ext>
            </a:extLst>
          </p:cNvPr>
          <p:cNvSpPr>
            <a:spLocks noGrp="1"/>
          </p:cNvSpPr>
          <p:nvPr>
            <p:ph type="title"/>
          </p:nvPr>
        </p:nvSpPr>
        <p:spPr>
          <a:xfrm>
            <a:off x="332794" y="353085"/>
            <a:ext cx="3932237" cy="1405550"/>
          </a:xfrm>
        </p:spPr>
        <p:txBody>
          <a:bodyPr anchor="b"/>
          <a:lstStyle>
            <a:lvl1pPr>
              <a:defRPr sz="3200"/>
            </a:lvl1pPr>
          </a:lstStyle>
          <a:p>
            <a:r>
              <a:rPr lang="es-ES"/>
              <a:t>Haga clic para modificar el estilo de título del patrón</a:t>
            </a:r>
          </a:p>
        </p:txBody>
      </p:sp>
      <p:sp>
        <p:nvSpPr>
          <p:cNvPr id="8" name="Marcador de texto 3">
            <a:extLst>
              <a:ext uri="{FF2B5EF4-FFF2-40B4-BE49-F238E27FC236}">
                <a16:creationId xmlns:a16="http://schemas.microsoft.com/office/drawing/2014/main" id="{63F52827-FC44-2D4D-9680-927EDA87B638}"/>
              </a:ext>
            </a:extLst>
          </p:cNvPr>
          <p:cNvSpPr>
            <a:spLocks noGrp="1"/>
          </p:cNvSpPr>
          <p:nvPr>
            <p:ph type="body" sz="half" idx="2"/>
          </p:nvPr>
        </p:nvSpPr>
        <p:spPr>
          <a:xfrm>
            <a:off x="332794" y="1758635"/>
            <a:ext cx="3932237" cy="3811588"/>
          </a:xfrm>
        </p:spPr>
        <p:txBody>
          <a:bodyPr/>
          <a:lstStyle>
            <a:lvl1pPr marL="0" indent="0">
              <a:buNone/>
              <a:defRPr sz="1600" b="1">
                <a:solidFill>
                  <a:srgbClr val="002454"/>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Tree>
    <p:extLst>
      <p:ext uri="{BB962C8B-B14F-4D97-AF65-F5344CB8AC3E}">
        <p14:creationId xmlns:p14="http://schemas.microsoft.com/office/powerpoint/2010/main" val="2842058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2601AEF-DBA9-3C41-B0CA-286084FC6A18}"/>
              </a:ext>
            </a:extLst>
          </p:cNvPr>
          <p:cNvPicPr>
            <a:picLocks noChangeAspect="1"/>
          </p:cNvPicPr>
          <p:nvPr userDrawn="1"/>
        </p:nvPicPr>
        <p:blipFill>
          <a:blip r:embed="rId2"/>
          <a:stretch>
            <a:fillRect/>
          </a:stretch>
        </p:blipFill>
        <p:spPr>
          <a:xfrm>
            <a:off x="2467" y="0"/>
            <a:ext cx="12187066" cy="6858000"/>
          </a:xfrm>
          <a:prstGeom prst="rect">
            <a:avLst/>
          </a:prstGeom>
        </p:spPr>
      </p:pic>
    </p:spTree>
    <p:extLst>
      <p:ext uri="{BB962C8B-B14F-4D97-AF65-F5344CB8AC3E}">
        <p14:creationId xmlns:p14="http://schemas.microsoft.com/office/powerpoint/2010/main" val="2490740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644D6318-A1CB-1F40-B58B-C5FE4C2EB26A}"/>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2" name="Título 1">
            <a:extLst>
              <a:ext uri="{FF2B5EF4-FFF2-40B4-BE49-F238E27FC236}">
                <a16:creationId xmlns:a16="http://schemas.microsoft.com/office/drawing/2014/main" id="{971D8C7E-A497-5D4C-9226-AF286F248D1D}"/>
              </a:ext>
            </a:extLst>
          </p:cNvPr>
          <p:cNvSpPr>
            <a:spLocks noGrp="1"/>
          </p:cNvSpPr>
          <p:nvPr>
            <p:ph type="ctrTitle"/>
          </p:nvPr>
        </p:nvSpPr>
        <p:spPr>
          <a:xfrm>
            <a:off x="435944" y="2177378"/>
            <a:ext cx="5729466" cy="1955271"/>
          </a:xfrm>
        </p:spPr>
        <p:txBody>
          <a:bodyPr anchor="b">
            <a:noAutofit/>
          </a:bodyPr>
          <a:lstStyle>
            <a:lvl1pPr algn="l">
              <a:lnSpc>
                <a:spcPts val="4500"/>
              </a:lnSpc>
              <a:defRPr sz="4800">
                <a:solidFill>
                  <a:schemeClr val="bg1"/>
                </a:solidFill>
              </a:defRPr>
            </a:lvl1pPr>
          </a:lstStyle>
          <a:p>
            <a:r>
              <a:rPr lang="es-ES"/>
              <a:t>Haga clic para modificar el estilo de título del patrón</a:t>
            </a:r>
          </a:p>
        </p:txBody>
      </p:sp>
      <p:sp>
        <p:nvSpPr>
          <p:cNvPr id="10" name="Subtítulo 2">
            <a:extLst>
              <a:ext uri="{FF2B5EF4-FFF2-40B4-BE49-F238E27FC236}">
                <a16:creationId xmlns:a16="http://schemas.microsoft.com/office/drawing/2014/main" id="{8BCC1901-980B-F54A-A120-E393850E22B2}"/>
              </a:ext>
            </a:extLst>
          </p:cNvPr>
          <p:cNvSpPr txBox="1">
            <a:spLocks/>
          </p:cNvSpPr>
          <p:nvPr userDrawn="1"/>
        </p:nvSpPr>
        <p:spPr>
          <a:xfrm>
            <a:off x="463103" y="6486792"/>
            <a:ext cx="11415044" cy="3157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900" b="0" i="0" kern="1200">
                <a:solidFill>
                  <a:srgbClr val="DF470D"/>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lumMod val="6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lumMod val="6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lumMod val="6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lumMod val="6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sz="1000">
                <a:solidFill>
                  <a:schemeClr val="bg1"/>
                </a:solidFill>
              </a:rPr>
              <a:t>Formación online en actualizaciones en Cardiología</a:t>
            </a:r>
          </a:p>
        </p:txBody>
      </p:sp>
      <p:sp>
        <p:nvSpPr>
          <p:cNvPr id="6" name="Marcador de texto 2">
            <a:extLst>
              <a:ext uri="{FF2B5EF4-FFF2-40B4-BE49-F238E27FC236}">
                <a16:creationId xmlns:a16="http://schemas.microsoft.com/office/drawing/2014/main" id="{9FAAEDE6-F525-A84E-ACFF-6FA31E2694BF}"/>
              </a:ext>
            </a:extLst>
          </p:cNvPr>
          <p:cNvSpPr>
            <a:spLocks noGrp="1"/>
          </p:cNvSpPr>
          <p:nvPr>
            <p:ph type="body" idx="1"/>
          </p:nvPr>
        </p:nvSpPr>
        <p:spPr>
          <a:xfrm>
            <a:off x="435944" y="4132649"/>
            <a:ext cx="5729466" cy="1268129"/>
          </a:xfrm>
        </p:spPr>
        <p:txBody>
          <a:bodyPr>
            <a:normAutofit/>
          </a:bodyPr>
          <a:lstStyle>
            <a:lvl1pPr marL="0" indent="0">
              <a:buNone/>
              <a:defRPr sz="1800" b="0">
                <a:solidFill>
                  <a:srgbClr val="DF470D"/>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Tree>
    <p:extLst>
      <p:ext uri="{BB962C8B-B14F-4D97-AF65-F5344CB8AC3E}">
        <p14:creationId xmlns:p14="http://schemas.microsoft.com/office/powerpoint/2010/main" val="3796372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F173F56-F184-3C01-3FE2-0C6221BDB009}"/>
              </a:ext>
            </a:extLst>
          </p:cNvPr>
          <p:cNvPicPr>
            <a:picLocks noChangeAspect="1"/>
          </p:cNvPicPr>
          <p:nvPr userDrawn="1"/>
        </p:nvPicPr>
        <p:blipFill>
          <a:blip r:embed="rId2"/>
          <a:stretch>
            <a:fillRect/>
          </a:stretch>
        </p:blipFill>
        <p:spPr>
          <a:xfrm>
            <a:off x="0" y="0"/>
            <a:ext cx="12192000" cy="6860777"/>
          </a:xfrm>
          <a:prstGeom prst="rect">
            <a:avLst/>
          </a:prstGeom>
        </p:spPr>
      </p:pic>
      <p:sp>
        <p:nvSpPr>
          <p:cNvPr id="6" name="Marcador de número de diapositiva 5">
            <a:extLst>
              <a:ext uri="{FF2B5EF4-FFF2-40B4-BE49-F238E27FC236}">
                <a16:creationId xmlns:a16="http://schemas.microsoft.com/office/drawing/2014/main" id="{3953CFAC-F66E-E547-BEC4-A7BE222AB9EB}"/>
              </a:ext>
            </a:extLst>
          </p:cNvPr>
          <p:cNvSpPr>
            <a:spLocks noGrp="1"/>
          </p:cNvSpPr>
          <p:nvPr>
            <p:ph type="sldNum" sz="quarter" idx="12"/>
          </p:nvPr>
        </p:nvSpPr>
        <p:spPr/>
        <p:txBody>
          <a:bodyPr/>
          <a:lstStyle/>
          <a:p>
            <a:fld id="{4094CC2B-552C-BD49-BB57-6E663FD0C8E4}" type="slidenum">
              <a:rPr lang="es-ES" smtClean="0"/>
              <a:t>‹Nº›</a:t>
            </a:fld>
            <a:endParaRPr lang="es-ES"/>
          </a:p>
        </p:txBody>
      </p:sp>
      <p:sp>
        <p:nvSpPr>
          <p:cNvPr id="11" name="Título 1">
            <a:extLst>
              <a:ext uri="{FF2B5EF4-FFF2-40B4-BE49-F238E27FC236}">
                <a16:creationId xmlns:a16="http://schemas.microsoft.com/office/drawing/2014/main" id="{3192F575-A499-A844-9BBA-435B50D89B44}"/>
              </a:ext>
            </a:extLst>
          </p:cNvPr>
          <p:cNvSpPr>
            <a:spLocks noGrp="1"/>
          </p:cNvSpPr>
          <p:nvPr>
            <p:ph type="ctrTitle"/>
          </p:nvPr>
        </p:nvSpPr>
        <p:spPr>
          <a:xfrm>
            <a:off x="254874" y="2177378"/>
            <a:ext cx="5729466" cy="1955271"/>
          </a:xfrm>
        </p:spPr>
        <p:txBody>
          <a:bodyPr anchor="b">
            <a:noAutofit/>
          </a:bodyPr>
          <a:lstStyle>
            <a:lvl1pPr algn="l">
              <a:lnSpc>
                <a:spcPts val="4500"/>
              </a:lnSpc>
              <a:defRPr sz="4800">
                <a:solidFill>
                  <a:srgbClr val="002454"/>
                </a:solidFill>
              </a:defRPr>
            </a:lvl1pPr>
          </a:lstStyle>
          <a:p>
            <a:r>
              <a:rPr lang="es-ES"/>
              <a:t>Haga clic para modificar el estilo de título del patrón</a:t>
            </a:r>
          </a:p>
        </p:txBody>
      </p:sp>
      <p:sp>
        <p:nvSpPr>
          <p:cNvPr id="12" name="Marcador de texto 2">
            <a:extLst>
              <a:ext uri="{FF2B5EF4-FFF2-40B4-BE49-F238E27FC236}">
                <a16:creationId xmlns:a16="http://schemas.microsoft.com/office/drawing/2014/main" id="{E9B8EA26-A560-3F47-849D-4796F90A2A46}"/>
              </a:ext>
            </a:extLst>
          </p:cNvPr>
          <p:cNvSpPr>
            <a:spLocks noGrp="1"/>
          </p:cNvSpPr>
          <p:nvPr>
            <p:ph type="body" idx="1"/>
          </p:nvPr>
        </p:nvSpPr>
        <p:spPr>
          <a:xfrm>
            <a:off x="254874" y="4132649"/>
            <a:ext cx="5729466" cy="1268129"/>
          </a:xfrm>
        </p:spPr>
        <p:txBody>
          <a:bodyPr>
            <a:normAutofit/>
          </a:bodyPr>
          <a:lstStyle>
            <a:lvl1pPr marL="0" indent="0">
              <a:buNone/>
              <a:defRPr sz="1800" b="0">
                <a:solidFill>
                  <a:srgbClr val="DF470D"/>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Tree>
    <p:extLst>
      <p:ext uri="{BB962C8B-B14F-4D97-AF65-F5344CB8AC3E}">
        <p14:creationId xmlns:p14="http://schemas.microsoft.com/office/powerpoint/2010/main" val="1052269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99D1B8-4425-744C-AE29-D7688E97FD55}"/>
              </a:ext>
            </a:extLst>
          </p:cNvPr>
          <p:cNvSpPr>
            <a:spLocks noGrp="1"/>
          </p:cNvSpPr>
          <p:nvPr>
            <p:ph type="title"/>
          </p:nvPr>
        </p:nvSpPr>
        <p:spPr>
          <a:xfrm>
            <a:off x="344032" y="137969"/>
            <a:ext cx="11525061" cy="1041076"/>
          </a:xfrm>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1A30699-8B0D-A147-82A8-288F43E71077}"/>
              </a:ext>
            </a:extLst>
          </p:cNvPr>
          <p:cNvSpPr>
            <a:spLocks noGrp="1"/>
          </p:cNvSpPr>
          <p:nvPr>
            <p:ph idx="1"/>
          </p:nvPr>
        </p:nvSpPr>
        <p:spPr>
          <a:xfrm>
            <a:off x="344032" y="1406202"/>
            <a:ext cx="11525061" cy="4495834"/>
          </a:xfrm>
        </p:spPr>
        <p:txBody>
          <a:bodyPr/>
          <a:lstStyle>
            <a:lvl1pPr>
              <a:buClr>
                <a:srgbClr val="DF470D"/>
              </a:buClr>
              <a:defRPr/>
            </a:lvl1pPr>
            <a:lvl2pPr>
              <a:buClr>
                <a:srgbClr val="DF470D"/>
              </a:buClr>
              <a:defRPr/>
            </a:lvl2pPr>
            <a:lvl3pPr>
              <a:buClr>
                <a:srgbClr val="DF470D"/>
              </a:buClr>
              <a:defRPr/>
            </a:lvl3pPr>
            <a:lvl4pPr>
              <a:buClr>
                <a:srgbClr val="DF470D"/>
              </a:buClr>
              <a:defRPr/>
            </a:lvl4pPr>
            <a:lvl5pPr>
              <a:buClr>
                <a:srgbClr val="DF470D"/>
              </a:buCl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número de diapositiva 5">
            <a:extLst>
              <a:ext uri="{FF2B5EF4-FFF2-40B4-BE49-F238E27FC236}">
                <a16:creationId xmlns:a16="http://schemas.microsoft.com/office/drawing/2014/main" id="{7B53D41F-FB18-4740-A853-C561486F0897}"/>
              </a:ext>
            </a:extLst>
          </p:cNvPr>
          <p:cNvSpPr>
            <a:spLocks noGrp="1"/>
          </p:cNvSpPr>
          <p:nvPr>
            <p:ph type="sldNum" sz="quarter" idx="12"/>
          </p:nvPr>
        </p:nvSpPr>
        <p:spPr/>
        <p:txBody>
          <a:bodyPr/>
          <a:lstStyle/>
          <a:p>
            <a:fld id="{4094CC2B-552C-BD49-BB57-6E663FD0C8E4}" type="slidenum">
              <a:rPr lang="es-ES" smtClean="0"/>
              <a:t>‹Nº›</a:t>
            </a:fld>
            <a:endParaRPr lang="es-ES"/>
          </a:p>
        </p:txBody>
      </p:sp>
    </p:spTree>
    <p:extLst>
      <p:ext uri="{BB962C8B-B14F-4D97-AF65-F5344CB8AC3E}">
        <p14:creationId xmlns:p14="http://schemas.microsoft.com/office/powerpoint/2010/main" val="4009359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E01DAD4-3E9A-4E47-8D79-79F222681825}"/>
              </a:ext>
            </a:extLst>
          </p:cNvPr>
          <p:cNvSpPr>
            <a:spLocks noGrp="1"/>
          </p:cNvSpPr>
          <p:nvPr>
            <p:ph sz="half" idx="1"/>
          </p:nvPr>
        </p:nvSpPr>
        <p:spPr>
          <a:xfrm>
            <a:off x="344031" y="1396333"/>
            <a:ext cx="5423025" cy="4351338"/>
          </a:xfrm>
        </p:spPr>
        <p:txBody>
          <a:bodyPr/>
          <a:lstStyle>
            <a:lvl1pPr>
              <a:buClr>
                <a:srgbClr val="DF470D"/>
              </a:buClr>
              <a:defRPr/>
            </a:lvl1pPr>
            <a:lvl2pPr>
              <a:buClr>
                <a:srgbClr val="DF470D"/>
              </a:buClr>
              <a:defRPr/>
            </a:lvl2pPr>
            <a:lvl3pPr>
              <a:buClr>
                <a:srgbClr val="DF470D"/>
              </a:buClr>
              <a:defRPr/>
            </a:lvl3pPr>
            <a:lvl4pPr>
              <a:buClr>
                <a:srgbClr val="DF470D"/>
              </a:buClr>
              <a:defRPr/>
            </a:lvl4pPr>
            <a:lvl5pPr>
              <a:buClr>
                <a:srgbClr val="DF470D"/>
              </a:buCl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A4FFB51-B9F8-A541-BF0D-336C6AE0D677}"/>
              </a:ext>
            </a:extLst>
          </p:cNvPr>
          <p:cNvSpPr>
            <a:spLocks noGrp="1"/>
          </p:cNvSpPr>
          <p:nvPr>
            <p:ph sz="half" idx="2"/>
          </p:nvPr>
        </p:nvSpPr>
        <p:spPr>
          <a:xfrm>
            <a:off x="6424946" y="1396333"/>
            <a:ext cx="5444147" cy="4351338"/>
          </a:xfrm>
        </p:spPr>
        <p:txBody>
          <a:bodyPr/>
          <a:lstStyle>
            <a:lvl1pPr>
              <a:buClr>
                <a:srgbClr val="DF470D"/>
              </a:buClr>
              <a:defRPr/>
            </a:lvl1pPr>
            <a:lvl2pPr>
              <a:buClr>
                <a:srgbClr val="DF470D"/>
              </a:buClr>
              <a:defRPr/>
            </a:lvl2pPr>
            <a:lvl3pPr>
              <a:buClr>
                <a:srgbClr val="DF470D"/>
              </a:buClr>
              <a:defRPr/>
            </a:lvl3pPr>
            <a:lvl4pPr>
              <a:buClr>
                <a:srgbClr val="DF470D"/>
              </a:buClr>
              <a:defRPr/>
            </a:lvl4pPr>
            <a:lvl5pPr>
              <a:buClr>
                <a:srgbClr val="DF470D"/>
              </a:buCl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número de diapositiva 6">
            <a:extLst>
              <a:ext uri="{FF2B5EF4-FFF2-40B4-BE49-F238E27FC236}">
                <a16:creationId xmlns:a16="http://schemas.microsoft.com/office/drawing/2014/main" id="{14119C34-6C9C-5F4A-8578-153768BC0FC1}"/>
              </a:ext>
            </a:extLst>
          </p:cNvPr>
          <p:cNvSpPr>
            <a:spLocks noGrp="1"/>
          </p:cNvSpPr>
          <p:nvPr>
            <p:ph type="sldNum" sz="quarter" idx="12"/>
          </p:nvPr>
        </p:nvSpPr>
        <p:spPr/>
        <p:txBody>
          <a:bodyPr/>
          <a:lstStyle/>
          <a:p>
            <a:fld id="{4094CC2B-552C-BD49-BB57-6E663FD0C8E4}" type="slidenum">
              <a:rPr lang="es-ES" smtClean="0"/>
              <a:t>‹Nº›</a:t>
            </a:fld>
            <a:endParaRPr lang="es-ES"/>
          </a:p>
        </p:txBody>
      </p:sp>
      <p:sp>
        <p:nvSpPr>
          <p:cNvPr id="6" name="Título 1">
            <a:extLst>
              <a:ext uri="{FF2B5EF4-FFF2-40B4-BE49-F238E27FC236}">
                <a16:creationId xmlns:a16="http://schemas.microsoft.com/office/drawing/2014/main" id="{D5D6DB3F-D4F6-F74C-AADE-46825ABD47E8}"/>
              </a:ext>
            </a:extLst>
          </p:cNvPr>
          <p:cNvSpPr>
            <a:spLocks noGrp="1"/>
          </p:cNvSpPr>
          <p:nvPr>
            <p:ph type="title"/>
          </p:nvPr>
        </p:nvSpPr>
        <p:spPr>
          <a:xfrm>
            <a:off x="344032" y="177566"/>
            <a:ext cx="11525061" cy="1041076"/>
          </a:xfrm>
        </p:spPr>
        <p:txBody>
          <a:bodyPr/>
          <a:lstStyle/>
          <a:p>
            <a:r>
              <a:rPr lang="es-ES"/>
              <a:t>Haga clic para modificar el estilo de título del patrón</a:t>
            </a:r>
          </a:p>
        </p:txBody>
      </p:sp>
    </p:spTree>
    <p:extLst>
      <p:ext uri="{BB962C8B-B14F-4D97-AF65-F5344CB8AC3E}">
        <p14:creationId xmlns:p14="http://schemas.microsoft.com/office/powerpoint/2010/main" val="4048653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EEBCC8B6-B70F-5B4A-9272-B345E90B7163}"/>
              </a:ext>
            </a:extLst>
          </p:cNvPr>
          <p:cNvSpPr>
            <a:spLocks noGrp="1"/>
          </p:cNvSpPr>
          <p:nvPr>
            <p:ph type="body" idx="1"/>
          </p:nvPr>
        </p:nvSpPr>
        <p:spPr>
          <a:xfrm>
            <a:off x="320564" y="1218642"/>
            <a:ext cx="5464600" cy="597380"/>
          </a:xfrm>
        </p:spPr>
        <p:txBody>
          <a:bodyPr anchor="b">
            <a:normAutofit/>
          </a:bodyPr>
          <a:lstStyle>
            <a:lvl1pPr marL="0" indent="0">
              <a:buNone/>
              <a:defRPr sz="2000" b="1">
                <a:solidFill>
                  <a:srgbClr val="00245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DB6A0472-0A8A-4846-BADE-849F00141A86}"/>
              </a:ext>
            </a:extLst>
          </p:cNvPr>
          <p:cNvSpPr>
            <a:spLocks noGrp="1"/>
          </p:cNvSpPr>
          <p:nvPr>
            <p:ph sz="half" idx="2"/>
          </p:nvPr>
        </p:nvSpPr>
        <p:spPr>
          <a:xfrm>
            <a:off x="320564" y="1928387"/>
            <a:ext cx="5464600" cy="4046899"/>
          </a:xfrm>
        </p:spPr>
        <p:txBody>
          <a:bodyPr/>
          <a:lstStyle>
            <a:lvl1pPr>
              <a:buClr>
                <a:srgbClr val="DF470D"/>
              </a:buClr>
              <a:defRPr/>
            </a:lvl1pPr>
            <a:lvl2pPr>
              <a:buClr>
                <a:srgbClr val="DF470D"/>
              </a:buClr>
              <a:defRPr/>
            </a:lvl2pPr>
            <a:lvl3pPr>
              <a:buClr>
                <a:srgbClr val="DF470D"/>
              </a:buClr>
              <a:defRPr/>
            </a:lvl3pPr>
            <a:lvl4pPr>
              <a:buClr>
                <a:srgbClr val="DF470D"/>
              </a:buClr>
              <a:defRPr/>
            </a:lvl4pPr>
            <a:lvl5pPr>
              <a:buClr>
                <a:srgbClr val="DF470D"/>
              </a:buCl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76CDF15-4296-F84D-8BA2-039FAFF616D8}"/>
              </a:ext>
            </a:extLst>
          </p:cNvPr>
          <p:cNvSpPr>
            <a:spLocks noGrp="1"/>
          </p:cNvSpPr>
          <p:nvPr>
            <p:ph type="body" sz="quarter" idx="3"/>
          </p:nvPr>
        </p:nvSpPr>
        <p:spPr>
          <a:xfrm>
            <a:off x="6404493" y="1218642"/>
            <a:ext cx="5464600" cy="597380"/>
          </a:xfrm>
        </p:spPr>
        <p:txBody>
          <a:bodyPr anchor="b">
            <a:normAutofit/>
          </a:bodyPr>
          <a:lstStyle>
            <a:lvl1pPr marL="0" indent="0">
              <a:buNone/>
              <a:defRPr sz="2000" b="1">
                <a:solidFill>
                  <a:srgbClr val="00245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653C8A2-5055-184D-819A-2578E7D60389}"/>
              </a:ext>
            </a:extLst>
          </p:cNvPr>
          <p:cNvSpPr>
            <a:spLocks noGrp="1"/>
          </p:cNvSpPr>
          <p:nvPr>
            <p:ph sz="quarter" idx="4"/>
          </p:nvPr>
        </p:nvSpPr>
        <p:spPr>
          <a:xfrm>
            <a:off x="6404493" y="1928388"/>
            <a:ext cx="5464600" cy="4046898"/>
          </a:xfrm>
        </p:spPr>
        <p:txBody>
          <a:bodyPr/>
          <a:lstStyle>
            <a:lvl1pPr>
              <a:buClr>
                <a:srgbClr val="DF470D"/>
              </a:buClr>
              <a:defRPr/>
            </a:lvl1pPr>
            <a:lvl2pPr>
              <a:buClr>
                <a:srgbClr val="DF470D"/>
              </a:buClr>
              <a:defRPr/>
            </a:lvl2pPr>
            <a:lvl3pPr>
              <a:buClr>
                <a:srgbClr val="DF470D"/>
              </a:buClr>
              <a:defRPr/>
            </a:lvl3pPr>
            <a:lvl4pPr>
              <a:buClr>
                <a:srgbClr val="DF470D"/>
              </a:buClr>
              <a:defRPr/>
            </a:lvl4pPr>
            <a:lvl5pPr>
              <a:buClr>
                <a:srgbClr val="DF470D"/>
              </a:buCl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9" name="Marcador de número de diapositiva 8">
            <a:extLst>
              <a:ext uri="{FF2B5EF4-FFF2-40B4-BE49-F238E27FC236}">
                <a16:creationId xmlns:a16="http://schemas.microsoft.com/office/drawing/2014/main" id="{49E1156F-04DC-9842-A200-254FC39EB06A}"/>
              </a:ext>
            </a:extLst>
          </p:cNvPr>
          <p:cNvSpPr>
            <a:spLocks noGrp="1"/>
          </p:cNvSpPr>
          <p:nvPr>
            <p:ph type="sldNum" sz="quarter" idx="12"/>
          </p:nvPr>
        </p:nvSpPr>
        <p:spPr/>
        <p:txBody>
          <a:bodyPr/>
          <a:lstStyle/>
          <a:p>
            <a:fld id="{4094CC2B-552C-BD49-BB57-6E663FD0C8E4}" type="slidenum">
              <a:rPr lang="es-ES" smtClean="0"/>
              <a:t>‹Nº›</a:t>
            </a:fld>
            <a:endParaRPr lang="es-ES"/>
          </a:p>
        </p:txBody>
      </p:sp>
      <p:sp>
        <p:nvSpPr>
          <p:cNvPr id="10" name="Título 1">
            <a:extLst>
              <a:ext uri="{FF2B5EF4-FFF2-40B4-BE49-F238E27FC236}">
                <a16:creationId xmlns:a16="http://schemas.microsoft.com/office/drawing/2014/main" id="{3070D566-F416-F545-B36E-148F000CBE21}"/>
              </a:ext>
            </a:extLst>
          </p:cNvPr>
          <p:cNvSpPr>
            <a:spLocks noGrp="1"/>
          </p:cNvSpPr>
          <p:nvPr>
            <p:ph type="title"/>
          </p:nvPr>
        </p:nvSpPr>
        <p:spPr>
          <a:xfrm>
            <a:off x="320564" y="177566"/>
            <a:ext cx="11548529" cy="1041076"/>
          </a:xfrm>
        </p:spPr>
        <p:txBody>
          <a:bodyPr/>
          <a:lstStyle/>
          <a:p>
            <a:r>
              <a:rPr lang="es-ES"/>
              <a:t>Haga clic para modificar el estilo de título del patrón</a:t>
            </a:r>
          </a:p>
        </p:txBody>
      </p:sp>
    </p:spTree>
    <p:extLst>
      <p:ext uri="{BB962C8B-B14F-4D97-AF65-F5344CB8AC3E}">
        <p14:creationId xmlns:p14="http://schemas.microsoft.com/office/powerpoint/2010/main" val="946880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F98A8368-191E-7249-9D52-7C696DC7CB8C}"/>
              </a:ext>
            </a:extLst>
          </p:cNvPr>
          <p:cNvSpPr>
            <a:spLocks noGrp="1"/>
          </p:cNvSpPr>
          <p:nvPr>
            <p:ph type="sldNum" sz="quarter" idx="12"/>
          </p:nvPr>
        </p:nvSpPr>
        <p:spPr/>
        <p:txBody>
          <a:bodyPr/>
          <a:lstStyle/>
          <a:p>
            <a:fld id="{4094CC2B-552C-BD49-BB57-6E663FD0C8E4}" type="slidenum">
              <a:rPr lang="es-ES" smtClean="0"/>
              <a:t>‹Nº›</a:t>
            </a:fld>
            <a:endParaRPr lang="es-ES"/>
          </a:p>
        </p:txBody>
      </p:sp>
      <p:sp>
        <p:nvSpPr>
          <p:cNvPr id="4" name="Título 1">
            <a:extLst>
              <a:ext uri="{FF2B5EF4-FFF2-40B4-BE49-F238E27FC236}">
                <a16:creationId xmlns:a16="http://schemas.microsoft.com/office/drawing/2014/main" id="{F9FA059A-93AE-A144-B677-957131BBE3EF}"/>
              </a:ext>
            </a:extLst>
          </p:cNvPr>
          <p:cNvSpPr>
            <a:spLocks noGrp="1"/>
          </p:cNvSpPr>
          <p:nvPr>
            <p:ph type="title"/>
          </p:nvPr>
        </p:nvSpPr>
        <p:spPr>
          <a:xfrm>
            <a:off x="344032" y="177566"/>
            <a:ext cx="11525061" cy="1041076"/>
          </a:xfrm>
        </p:spPr>
        <p:txBody>
          <a:bodyPr/>
          <a:lstStyle/>
          <a:p>
            <a:r>
              <a:rPr lang="es-ES"/>
              <a:t>Haga clic para modificar el estilo de título del patrón</a:t>
            </a:r>
          </a:p>
        </p:txBody>
      </p:sp>
    </p:spTree>
    <p:extLst>
      <p:ext uri="{BB962C8B-B14F-4D97-AF65-F5344CB8AC3E}">
        <p14:creationId xmlns:p14="http://schemas.microsoft.com/office/powerpoint/2010/main" val="537054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8635279A-68D0-4D46-A010-34F0645CEB6E}"/>
              </a:ext>
            </a:extLst>
          </p:cNvPr>
          <p:cNvSpPr>
            <a:spLocks noGrp="1"/>
          </p:cNvSpPr>
          <p:nvPr>
            <p:ph type="sldNum" sz="quarter" idx="12"/>
          </p:nvPr>
        </p:nvSpPr>
        <p:spPr/>
        <p:txBody>
          <a:bodyPr/>
          <a:lstStyle/>
          <a:p>
            <a:fld id="{4094CC2B-552C-BD49-BB57-6E663FD0C8E4}" type="slidenum">
              <a:rPr lang="es-ES" smtClean="0"/>
              <a:t>‹Nº›</a:t>
            </a:fld>
            <a:endParaRPr lang="es-ES"/>
          </a:p>
        </p:txBody>
      </p:sp>
    </p:spTree>
    <p:extLst>
      <p:ext uri="{BB962C8B-B14F-4D97-AF65-F5344CB8AC3E}">
        <p14:creationId xmlns:p14="http://schemas.microsoft.com/office/powerpoint/2010/main" val="2176921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54AA77-FD0A-6F48-9945-180CE873A532}"/>
              </a:ext>
            </a:extLst>
          </p:cNvPr>
          <p:cNvSpPr>
            <a:spLocks noGrp="1"/>
          </p:cNvSpPr>
          <p:nvPr>
            <p:ph type="title"/>
          </p:nvPr>
        </p:nvSpPr>
        <p:spPr>
          <a:xfrm>
            <a:off x="332794" y="353085"/>
            <a:ext cx="3932237" cy="140555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431E3FD-DAEF-094F-AAE4-9FD5C156B5DE}"/>
              </a:ext>
            </a:extLst>
          </p:cNvPr>
          <p:cNvSpPr>
            <a:spLocks noGrp="1"/>
          </p:cNvSpPr>
          <p:nvPr>
            <p:ph idx="1"/>
          </p:nvPr>
        </p:nvSpPr>
        <p:spPr>
          <a:xfrm>
            <a:off x="4689695" y="394957"/>
            <a:ext cx="7169511" cy="4873625"/>
          </a:xfrm>
        </p:spPr>
        <p:txBody>
          <a:bodyPr>
            <a:normAutofit/>
          </a:bodyPr>
          <a:lstStyle>
            <a:lvl1pPr>
              <a:buClr>
                <a:srgbClr val="DF470D"/>
              </a:buClr>
              <a:defRPr sz="1600"/>
            </a:lvl1pPr>
            <a:lvl2pPr>
              <a:buClr>
                <a:srgbClr val="DF470D"/>
              </a:buClr>
              <a:defRPr sz="1600"/>
            </a:lvl2pPr>
            <a:lvl3pPr>
              <a:buClr>
                <a:srgbClr val="DF470D"/>
              </a:buClr>
              <a:defRPr sz="1600"/>
            </a:lvl3pPr>
            <a:lvl4pPr>
              <a:buClr>
                <a:srgbClr val="DF470D"/>
              </a:buClr>
              <a:defRPr sz="1600"/>
            </a:lvl4pPr>
            <a:lvl5pPr>
              <a:buClr>
                <a:srgbClr val="DF470D"/>
              </a:buClr>
              <a:defRPr sz="16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BD34733-D226-C643-A6F9-B112EA72E48A}"/>
              </a:ext>
            </a:extLst>
          </p:cNvPr>
          <p:cNvSpPr>
            <a:spLocks noGrp="1"/>
          </p:cNvSpPr>
          <p:nvPr>
            <p:ph type="body" sz="half" idx="2"/>
          </p:nvPr>
        </p:nvSpPr>
        <p:spPr>
          <a:xfrm>
            <a:off x="332794" y="1758635"/>
            <a:ext cx="3932237" cy="3811588"/>
          </a:xfrm>
        </p:spPr>
        <p:txBody>
          <a:bodyPr/>
          <a:lstStyle>
            <a:lvl1pPr marL="0" indent="0">
              <a:buNone/>
              <a:defRPr sz="1600" b="1">
                <a:solidFill>
                  <a:srgbClr val="002454"/>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7" name="Marcador de número de diapositiva 6">
            <a:extLst>
              <a:ext uri="{FF2B5EF4-FFF2-40B4-BE49-F238E27FC236}">
                <a16:creationId xmlns:a16="http://schemas.microsoft.com/office/drawing/2014/main" id="{DBCD7F81-1231-5E41-BEC6-12281E00F1AE}"/>
              </a:ext>
            </a:extLst>
          </p:cNvPr>
          <p:cNvSpPr>
            <a:spLocks noGrp="1"/>
          </p:cNvSpPr>
          <p:nvPr>
            <p:ph type="sldNum" sz="quarter" idx="12"/>
          </p:nvPr>
        </p:nvSpPr>
        <p:spPr/>
        <p:txBody>
          <a:bodyPr/>
          <a:lstStyle/>
          <a:p>
            <a:fld id="{4094CC2B-552C-BD49-BB57-6E663FD0C8E4}" type="slidenum">
              <a:rPr lang="es-ES" smtClean="0"/>
              <a:t>‹Nº›</a:t>
            </a:fld>
            <a:endParaRPr lang="es-ES"/>
          </a:p>
        </p:txBody>
      </p:sp>
    </p:spTree>
    <p:extLst>
      <p:ext uri="{BB962C8B-B14F-4D97-AF65-F5344CB8AC3E}">
        <p14:creationId xmlns:p14="http://schemas.microsoft.com/office/powerpoint/2010/main" val="3605474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0FCA4FB6-C860-AA79-EFDA-D438BDCA27C5}"/>
              </a:ext>
            </a:extLst>
          </p:cNvPr>
          <p:cNvPicPr>
            <a:picLocks noChangeAspect="1"/>
          </p:cNvPicPr>
          <p:nvPr userDrawn="1"/>
        </p:nvPicPr>
        <p:blipFill>
          <a:blip r:embed="rId13"/>
          <a:stretch>
            <a:fillRect/>
          </a:stretch>
        </p:blipFill>
        <p:spPr>
          <a:xfrm>
            <a:off x="2467" y="0"/>
            <a:ext cx="12187066" cy="6858000"/>
          </a:xfrm>
          <a:prstGeom prst="rect">
            <a:avLst/>
          </a:prstGeom>
        </p:spPr>
      </p:pic>
      <p:sp>
        <p:nvSpPr>
          <p:cNvPr id="2" name="Marcador de título 1">
            <a:extLst>
              <a:ext uri="{FF2B5EF4-FFF2-40B4-BE49-F238E27FC236}">
                <a16:creationId xmlns:a16="http://schemas.microsoft.com/office/drawing/2014/main" id="{DF7CEA30-7FC2-0B4D-AC45-1204A30458E1}"/>
              </a:ext>
            </a:extLst>
          </p:cNvPr>
          <p:cNvSpPr>
            <a:spLocks noGrp="1"/>
          </p:cNvSpPr>
          <p:nvPr>
            <p:ph type="title"/>
          </p:nvPr>
        </p:nvSpPr>
        <p:spPr>
          <a:xfrm>
            <a:off x="307818" y="177566"/>
            <a:ext cx="11561275" cy="1041076"/>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C9B6620-E63C-754C-9D65-8BE11DA0F3D8}"/>
              </a:ext>
            </a:extLst>
          </p:cNvPr>
          <p:cNvSpPr>
            <a:spLocks noGrp="1"/>
          </p:cNvSpPr>
          <p:nvPr>
            <p:ph type="body" idx="1"/>
          </p:nvPr>
        </p:nvSpPr>
        <p:spPr>
          <a:xfrm>
            <a:off x="307818" y="1406202"/>
            <a:ext cx="11561275" cy="4045596"/>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número de diapositiva 5">
            <a:extLst>
              <a:ext uri="{FF2B5EF4-FFF2-40B4-BE49-F238E27FC236}">
                <a16:creationId xmlns:a16="http://schemas.microsoft.com/office/drawing/2014/main" id="{2841F599-377A-2E47-931B-7B8C22B87C8A}"/>
              </a:ext>
            </a:extLst>
          </p:cNvPr>
          <p:cNvSpPr>
            <a:spLocks noGrp="1"/>
          </p:cNvSpPr>
          <p:nvPr>
            <p:ph type="sldNum" sz="quarter" idx="4"/>
          </p:nvPr>
        </p:nvSpPr>
        <p:spPr>
          <a:xfrm>
            <a:off x="9125893" y="6356350"/>
            <a:ext cx="2743200" cy="365125"/>
          </a:xfrm>
          <a:prstGeom prst="rect">
            <a:avLst/>
          </a:prstGeom>
        </p:spPr>
        <p:txBody>
          <a:bodyPr vert="horz" lIns="91440" tIns="45720" rIns="91440" bIns="45720" rtlCol="0" anchor="ctr"/>
          <a:lstStyle>
            <a:lvl1pPr algn="r">
              <a:defRPr sz="1200" b="1">
                <a:solidFill>
                  <a:srgbClr val="DF470D"/>
                </a:solidFill>
              </a:defRPr>
            </a:lvl1pPr>
          </a:lstStyle>
          <a:p>
            <a:fld id="{4094CC2B-552C-BD49-BB57-6E663FD0C8E4}" type="slidenum">
              <a:rPr lang="es-ES" smtClean="0"/>
              <a:pPr/>
              <a:t>‹Nº›</a:t>
            </a:fld>
            <a:endParaRPr lang="es-ES"/>
          </a:p>
        </p:txBody>
      </p:sp>
    </p:spTree>
    <p:extLst>
      <p:ext uri="{BB962C8B-B14F-4D97-AF65-F5344CB8AC3E}">
        <p14:creationId xmlns:p14="http://schemas.microsoft.com/office/powerpoint/2010/main" val="942960957"/>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1" r:id="rId3"/>
    <p:sldLayoutId id="2147483650"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lvl1pPr algn="l" defTabSz="914400" rtl="0" eaLnBrk="1" latinLnBrk="0" hangingPunct="1">
        <a:lnSpc>
          <a:spcPct val="90000"/>
        </a:lnSpc>
        <a:spcBef>
          <a:spcPct val="0"/>
        </a:spcBef>
        <a:buNone/>
        <a:defRPr sz="3200" b="1" kern="1200">
          <a:solidFill>
            <a:srgbClr val="DF470D"/>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lumMod val="6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6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lumMod val="6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1">
              <a:lumMod val="6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1">
              <a:lumMod val="6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18.jpe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8.jpe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6.pn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9986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7487D434-895F-7BE4-DBF8-887F578A454C}"/>
              </a:ext>
            </a:extLst>
          </p:cNvPr>
          <p:cNvSpPr>
            <a:spLocks noGrp="1"/>
          </p:cNvSpPr>
          <p:nvPr>
            <p:ph type="sldNum" sz="quarter" idx="12"/>
          </p:nvPr>
        </p:nvSpPr>
        <p:spPr/>
        <p:txBody>
          <a:bodyPr/>
          <a:lstStyle/>
          <a:p>
            <a:fld id="{4094CC2B-552C-BD49-BB57-6E663FD0C8E4}" type="slidenum">
              <a:rPr lang="es-ES" smtClean="0"/>
              <a:t>10</a:t>
            </a:fld>
            <a:endParaRPr lang="es-ES"/>
          </a:p>
        </p:txBody>
      </p:sp>
      <p:pic>
        <p:nvPicPr>
          <p:cNvPr id="4" name="Imagen 3">
            <a:extLst>
              <a:ext uri="{FF2B5EF4-FFF2-40B4-BE49-F238E27FC236}">
                <a16:creationId xmlns:a16="http://schemas.microsoft.com/office/drawing/2014/main" id="{F9AA5996-4C50-A377-524D-7FCC70290FC0}"/>
              </a:ext>
            </a:extLst>
          </p:cNvPr>
          <p:cNvPicPr>
            <a:picLocks noChangeAspect="1"/>
          </p:cNvPicPr>
          <p:nvPr/>
        </p:nvPicPr>
        <p:blipFill>
          <a:blip r:embed="rId2"/>
          <a:stretch>
            <a:fillRect/>
          </a:stretch>
        </p:blipFill>
        <p:spPr>
          <a:xfrm>
            <a:off x="227554" y="1676400"/>
            <a:ext cx="5699549" cy="3791195"/>
          </a:xfrm>
          <a:prstGeom prst="rect">
            <a:avLst/>
          </a:prstGeom>
        </p:spPr>
      </p:pic>
      <p:sp>
        <p:nvSpPr>
          <p:cNvPr id="5" name="CuadroTexto 4">
            <a:extLst>
              <a:ext uri="{FF2B5EF4-FFF2-40B4-BE49-F238E27FC236}">
                <a16:creationId xmlns:a16="http://schemas.microsoft.com/office/drawing/2014/main" id="{CA3FE2ED-CAE5-358B-0846-E5E9EF94AF1C}"/>
              </a:ext>
            </a:extLst>
          </p:cNvPr>
          <p:cNvSpPr txBox="1"/>
          <p:nvPr/>
        </p:nvSpPr>
        <p:spPr>
          <a:xfrm>
            <a:off x="1177495" y="136525"/>
            <a:ext cx="3323539" cy="1323439"/>
          </a:xfrm>
          <a:prstGeom prst="rect">
            <a:avLst/>
          </a:prstGeom>
          <a:noFill/>
        </p:spPr>
        <p:txBody>
          <a:bodyPr wrap="none" rtlCol="0">
            <a:spAutoFit/>
          </a:bodyPr>
          <a:lstStyle/>
          <a:p>
            <a:r>
              <a:rPr lang="es-ES" sz="4000" b="1">
                <a:solidFill>
                  <a:srgbClr val="0070C0"/>
                </a:solidFill>
              </a:rPr>
              <a:t>Durabilidad </a:t>
            </a:r>
          </a:p>
          <a:p>
            <a:r>
              <a:rPr lang="es-ES" sz="4000" b="1">
                <a:solidFill>
                  <a:srgbClr val="0070C0"/>
                </a:solidFill>
              </a:rPr>
              <a:t>en TAVI vs AVR</a:t>
            </a:r>
          </a:p>
        </p:txBody>
      </p:sp>
      <p:pic>
        <p:nvPicPr>
          <p:cNvPr id="7" name="Imagen 6">
            <a:extLst>
              <a:ext uri="{FF2B5EF4-FFF2-40B4-BE49-F238E27FC236}">
                <a16:creationId xmlns:a16="http://schemas.microsoft.com/office/drawing/2014/main" id="{D38B395A-F8A1-ADB8-C6BC-7054C7E7023A}"/>
              </a:ext>
            </a:extLst>
          </p:cNvPr>
          <p:cNvPicPr>
            <a:picLocks noChangeAspect="1"/>
          </p:cNvPicPr>
          <p:nvPr/>
        </p:nvPicPr>
        <p:blipFill rotWithShape="1">
          <a:blip r:embed="rId3"/>
          <a:srcRect l="6878" t="-1" r="13001" b="-1811"/>
          <a:stretch/>
        </p:blipFill>
        <p:spPr>
          <a:xfrm>
            <a:off x="6125647" y="189538"/>
            <a:ext cx="5743446" cy="2646136"/>
          </a:xfrm>
          <a:prstGeom prst="rect">
            <a:avLst/>
          </a:prstGeom>
          <a:ln>
            <a:solidFill>
              <a:schemeClr val="accent1"/>
            </a:solidFill>
          </a:ln>
        </p:spPr>
      </p:pic>
      <p:pic>
        <p:nvPicPr>
          <p:cNvPr id="9" name="Imagen 8">
            <a:extLst>
              <a:ext uri="{FF2B5EF4-FFF2-40B4-BE49-F238E27FC236}">
                <a16:creationId xmlns:a16="http://schemas.microsoft.com/office/drawing/2014/main" id="{8CEFFC89-D964-71C7-3EC0-44BC41AE982A}"/>
              </a:ext>
            </a:extLst>
          </p:cNvPr>
          <p:cNvPicPr>
            <a:picLocks noChangeAspect="1"/>
          </p:cNvPicPr>
          <p:nvPr/>
        </p:nvPicPr>
        <p:blipFill>
          <a:blip r:embed="rId4"/>
          <a:stretch>
            <a:fillRect/>
          </a:stretch>
        </p:blipFill>
        <p:spPr>
          <a:xfrm>
            <a:off x="6125647" y="3049241"/>
            <a:ext cx="5743446" cy="2879975"/>
          </a:xfrm>
          <a:prstGeom prst="rect">
            <a:avLst/>
          </a:prstGeom>
          <a:ln>
            <a:solidFill>
              <a:schemeClr val="accent1"/>
            </a:solidFill>
          </a:ln>
        </p:spPr>
      </p:pic>
      <p:sp>
        <p:nvSpPr>
          <p:cNvPr id="3" name="CuadroTexto 2">
            <a:extLst>
              <a:ext uri="{FF2B5EF4-FFF2-40B4-BE49-F238E27FC236}">
                <a16:creationId xmlns:a16="http://schemas.microsoft.com/office/drawing/2014/main" id="{A77A0FDA-DAB2-46CA-740A-3F520D9BAA83}"/>
              </a:ext>
            </a:extLst>
          </p:cNvPr>
          <p:cNvSpPr txBox="1"/>
          <p:nvPr/>
        </p:nvSpPr>
        <p:spPr>
          <a:xfrm>
            <a:off x="6953220" y="6198255"/>
            <a:ext cx="3536033" cy="461665"/>
          </a:xfrm>
          <a:prstGeom prst="rect">
            <a:avLst/>
          </a:prstGeom>
          <a:noFill/>
        </p:spPr>
        <p:txBody>
          <a:bodyPr wrap="none" rtlCol="0">
            <a:spAutoFit/>
          </a:bodyPr>
          <a:lstStyle/>
          <a:p>
            <a:r>
              <a:rPr lang="es-ES" sz="1200" err="1"/>
              <a:t>Pibarot</a:t>
            </a:r>
            <a:r>
              <a:rPr lang="es-ES" sz="1200"/>
              <a:t> P, et al. J Am Coll </a:t>
            </a:r>
            <a:r>
              <a:rPr lang="es-ES" sz="1200" err="1"/>
              <a:t>Cardiol</a:t>
            </a:r>
            <a:r>
              <a:rPr lang="es-ES" sz="1200"/>
              <a:t>. 2020;76:1830-1843.</a:t>
            </a:r>
            <a:endParaRPr lang="es-ES" sz="1200" b="0" i="0">
              <a:solidFill>
                <a:srgbClr val="212121"/>
              </a:solidFill>
              <a:effectLst/>
              <a:latin typeface="BlinkMacSystemFont"/>
            </a:endParaRPr>
          </a:p>
          <a:p>
            <a:r>
              <a:rPr lang="es-ES" sz="1200" b="0" i="0">
                <a:solidFill>
                  <a:srgbClr val="212121"/>
                </a:solidFill>
                <a:effectLst/>
                <a:latin typeface="BlinkMacSystemFont"/>
              </a:rPr>
              <a:t>Jørgensen TH, et al. </a:t>
            </a:r>
            <a:r>
              <a:rPr lang="es-ES" sz="1200" b="0" i="0" err="1">
                <a:solidFill>
                  <a:srgbClr val="212121"/>
                </a:solidFill>
                <a:effectLst/>
                <a:latin typeface="BlinkMacSystemFont"/>
              </a:rPr>
              <a:t>Eur</a:t>
            </a:r>
            <a:r>
              <a:rPr lang="es-ES" sz="1200" b="0" i="0">
                <a:solidFill>
                  <a:srgbClr val="212121"/>
                </a:solidFill>
                <a:effectLst/>
                <a:latin typeface="BlinkMacSystemFont"/>
              </a:rPr>
              <a:t> Heart J. 2021;42:2912-2919. </a:t>
            </a:r>
            <a:endParaRPr lang="es-ES" sz="1200"/>
          </a:p>
        </p:txBody>
      </p:sp>
      <p:sp>
        <p:nvSpPr>
          <p:cNvPr id="6" name="CuadroTexto 5">
            <a:extLst>
              <a:ext uri="{FF2B5EF4-FFF2-40B4-BE49-F238E27FC236}">
                <a16:creationId xmlns:a16="http://schemas.microsoft.com/office/drawing/2014/main" id="{DDAE67AE-3E15-A029-9233-7BD0FE8186A3}"/>
              </a:ext>
            </a:extLst>
          </p:cNvPr>
          <p:cNvSpPr txBox="1"/>
          <p:nvPr/>
        </p:nvSpPr>
        <p:spPr>
          <a:xfrm>
            <a:off x="227554" y="5467595"/>
            <a:ext cx="5389617" cy="430887"/>
          </a:xfrm>
          <a:prstGeom prst="rect">
            <a:avLst/>
          </a:prstGeom>
          <a:noFill/>
        </p:spPr>
        <p:txBody>
          <a:bodyPr wrap="none" rtlCol="0">
            <a:spAutoFit/>
          </a:bodyPr>
          <a:lstStyle/>
          <a:p>
            <a:r>
              <a:rPr lang="en-US" sz="1100" i="0">
                <a:solidFill>
                  <a:srgbClr val="222222"/>
                </a:solidFill>
                <a:effectLst/>
                <a:latin typeface="Roboto" panose="02000000000000000000" pitchFamily="2" charset="0"/>
              </a:rPr>
              <a:t>Reardon M. Presented at Cardiovascular Research Technologies (CRT) conference </a:t>
            </a:r>
          </a:p>
          <a:p>
            <a:r>
              <a:rPr lang="en-US" sz="1100" i="0">
                <a:solidFill>
                  <a:srgbClr val="222222"/>
                </a:solidFill>
                <a:effectLst/>
                <a:latin typeface="Roboto" panose="02000000000000000000" pitchFamily="2" charset="0"/>
              </a:rPr>
              <a:t>(25–28 February, Washington DC, USA).</a:t>
            </a:r>
            <a:endParaRPr lang="es-ES" sz="1100"/>
          </a:p>
        </p:txBody>
      </p:sp>
    </p:spTree>
    <p:extLst>
      <p:ext uri="{BB962C8B-B14F-4D97-AF65-F5344CB8AC3E}">
        <p14:creationId xmlns:p14="http://schemas.microsoft.com/office/powerpoint/2010/main" val="3482359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Diagrama&#10;&#10;Descripción generada automáticamente">
            <a:extLst>
              <a:ext uri="{FF2B5EF4-FFF2-40B4-BE49-F238E27FC236}">
                <a16:creationId xmlns:a16="http://schemas.microsoft.com/office/drawing/2014/main" id="{79D71E19-87F4-FADD-1C2F-036B109140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70" t="1779" r="1414" b="5417"/>
          <a:stretch/>
        </p:blipFill>
        <p:spPr>
          <a:xfrm>
            <a:off x="274319" y="136012"/>
            <a:ext cx="5127795" cy="5824301"/>
          </a:xfrm>
          <a:prstGeom prst="rect">
            <a:avLst/>
          </a:prstGeom>
          <a:ln>
            <a:solidFill>
              <a:srgbClr val="0070C0"/>
            </a:solidFill>
          </a:ln>
        </p:spPr>
      </p:pic>
      <p:pic>
        <p:nvPicPr>
          <p:cNvPr id="5" name="Imagen 4" descr="Interfaz de usuario gráfica, Texto, Aplicación&#10;&#10;Descripción generada automáticamente">
            <a:extLst>
              <a:ext uri="{FF2B5EF4-FFF2-40B4-BE49-F238E27FC236}">
                <a16:creationId xmlns:a16="http://schemas.microsoft.com/office/drawing/2014/main" id="{B0602AA6-32B2-32E1-37E9-1C89E6DB51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6103" y="136012"/>
            <a:ext cx="4268955" cy="1136224"/>
          </a:xfrm>
          <a:prstGeom prst="rect">
            <a:avLst/>
          </a:prstGeom>
        </p:spPr>
      </p:pic>
      <p:pic>
        <p:nvPicPr>
          <p:cNvPr id="10" name="Imagen 9" descr="Diagrama&#10;&#10;Descripción generada automáticamente">
            <a:extLst>
              <a:ext uri="{FF2B5EF4-FFF2-40B4-BE49-F238E27FC236}">
                <a16:creationId xmlns:a16="http://schemas.microsoft.com/office/drawing/2014/main" id="{79D71E19-87F4-FADD-1C2F-036B109140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860" t="63052" r="1414" b="5417"/>
          <a:stretch/>
        </p:blipFill>
        <p:spPr>
          <a:xfrm>
            <a:off x="5934426" y="1734836"/>
            <a:ext cx="5722828" cy="2949128"/>
          </a:xfrm>
          <a:prstGeom prst="rect">
            <a:avLst/>
          </a:prstGeom>
        </p:spPr>
      </p:pic>
    </p:spTree>
    <p:extLst>
      <p:ext uri="{BB962C8B-B14F-4D97-AF65-F5344CB8AC3E}">
        <p14:creationId xmlns:p14="http://schemas.microsoft.com/office/powerpoint/2010/main" val="977967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4972E74-40D9-248C-4643-4744E2C6795B}"/>
              </a:ext>
            </a:extLst>
          </p:cNvPr>
          <p:cNvPicPr>
            <a:picLocks noChangeAspect="1"/>
          </p:cNvPicPr>
          <p:nvPr/>
        </p:nvPicPr>
        <p:blipFill rotWithShape="1">
          <a:blip r:embed="rId2"/>
          <a:srcRect l="44394" t="20595" r="29670" b="39271"/>
          <a:stretch/>
        </p:blipFill>
        <p:spPr>
          <a:xfrm>
            <a:off x="244414" y="140931"/>
            <a:ext cx="5851586" cy="5093221"/>
          </a:xfrm>
          <a:prstGeom prst="rect">
            <a:avLst/>
          </a:prstGeom>
          <a:ln>
            <a:solidFill>
              <a:srgbClr val="0070C0"/>
            </a:solidFill>
          </a:ln>
        </p:spPr>
      </p:pic>
      <p:pic>
        <p:nvPicPr>
          <p:cNvPr id="3" name="Imagen 2">
            <a:extLst>
              <a:ext uri="{FF2B5EF4-FFF2-40B4-BE49-F238E27FC236}">
                <a16:creationId xmlns:a16="http://schemas.microsoft.com/office/drawing/2014/main" id="{8536D1C8-1AF2-0283-645A-1299CF3DEA53}"/>
              </a:ext>
            </a:extLst>
          </p:cNvPr>
          <p:cNvPicPr>
            <a:picLocks noChangeAspect="1"/>
          </p:cNvPicPr>
          <p:nvPr/>
        </p:nvPicPr>
        <p:blipFill rotWithShape="1">
          <a:blip r:embed="rId2"/>
          <a:srcRect l="48401" t="58966" r="29670" b="9840"/>
          <a:stretch/>
        </p:blipFill>
        <p:spPr>
          <a:xfrm>
            <a:off x="6337738" y="2096814"/>
            <a:ext cx="5609848" cy="4488583"/>
          </a:xfrm>
          <a:prstGeom prst="rect">
            <a:avLst/>
          </a:prstGeom>
          <a:ln>
            <a:solidFill>
              <a:srgbClr val="0070C0"/>
            </a:solidFill>
          </a:ln>
        </p:spPr>
      </p:pic>
      <p:sp>
        <p:nvSpPr>
          <p:cNvPr id="4" name="Flecha: hacia abajo 3">
            <a:extLst>
              <a:ext uri="{FF2B5EF4-FFF2-40B4-BE49-F238E27FC236}">
                <a16:creationId xmlns:a16="http://schemas.microsoft.com/office/drawing/2014/main" id="{2CA53AEA-0EA4-EF0B-CEA2-6A7E9B271FF2}"/>
              </a:ext>
            </a:extLst>
          </p:cNvPr>
          <p:cNvSpPr/>
          <p:nvPr/>
        </p:nvSpPr>
        <p:spPr>
          <a:xfrm>
            <a:off x="2601311" y="5352393"/>
            <a:ext cx="472966" cy="36712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lecha: hacia abajo 4">
            <a:extLst>
              <a:ext uri="{FF2B5EF4-FFF2-40B4-BE49-F238E27FC236}">
                <a16:creationId xmlns:a16="http://schemas.microsoft.com/office/drawing/2014/main" id="{F7F73510-DE49-974D-7AF4-04E5C9F86CE1}"/>
              </a:ext>
            </a:extLst>
          </p:cNvPr>
          <p:cNvSpPr/>
          <p:nvPr/>
        </p:nvSpPr>
        <p:spPr>
          <a:xfrm>
            <a:off x="7945821" y="1709722"/>
            <a:ext cx="433551" cy="28461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a:extLst>
              <a:ext uri="{FF2B5EF4-FFF2-40B4-BE49-F238E27FC236}">
                <a16:creationId xmlns:a16="http://schemas.microsoft.com/office/drawing/2014/main" id="{739BF9F4-5C45-58F3-F45E-C8159C4E0C1E}"/>
              </a:ext>
            </a:extLst>
          </p:cNvPr>
          <p:cNvSpPr/>
          <p:nvPr/>
        </p:nvSpPr>
        <p:spPr>
          <a:xfrm>
            <a:off x="6337738" y="2096814"/>
            <a:ext cx="772510" cy="1970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a:extLst>
              <a:ext uri="{FF2B5EF4-FFF2-40B4-BE49-F238E27FC236}">
                <a16:creationId xmlns:a16="http://schemas.microsoft.com/office/drawing/2014/main" id="{264F0285-351E-087E-2E3A-E22BA7FED786}"/>
              </a:ext>
            </a:extLst>
          </p:cNvPr>
          <p:cNvSpPr/>
          <p:nvPr/>
        </p:nvSpPr>
        <p:spPr>
          <a:xfrm>
            <a:off x="7409793" y="2060027"/>
            <a:ext cx="1513490" cy="33895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a16="http://schemas.microsoft.com/office/drawing/2014/main" id="{70A3A651-70E0-9DC7-0057-C2C0AADB93F9}"/>
              </a:ext>
            </a:extLst>
          </p:cNvPr>
          <p:cNvSpPr/>
          <p:nvPr/>
        </p:nvSpPr>
        <p:spPr>
          <a:xfrm>
            <a:off x="2115207" y="4954313"/>
            <a:ext cx="1332186" cy="33895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9182D0E9-D1C2-53C8-D528-6D689B6C669F}"/>
              </a:ext>
            </a:extLst>
          </p:cNvPr>
          <p:cNvSpPr txBox="1"/>
          <p:nvPr/>
        </p:nvSpPr>
        <p:spPr>
          <a:xfrm>
            <a:off x="2212077" y="5660400"/>
            <a:ext cx="1251433" cy="369332"/>
          </a:xfrm>
          <a:prstGeom prst="rect">
            <a:avLst/>
          </a:prstGeom>
          <a:noFill/>
        </p:spPr>
        <p:txBody>
          <a:bodyPr wrap="none" rtlCol="0">
            <a:spAutoFit/>
          </a:bodyPr>
          <a:lstStyle/>
          <a:p>
            <a:r>
              <a:rPr lang="es-ES" b="1" err="1">
                <a:solidFill>
                  <a:srgbClr val="FF0000"/>
                </a:solidFill>
              </a:rPr>
              <a:t>Bioprotesis</a:t>
            </a:r>
            <a:endParaRPr lang="es-ES" b="1">
              <a:solidFill>
                <a:srgbClr val="FF0000"/>
              </a:solidFill>
            </a:endParaRPr>
          </a:p>
        </p:txBody>
      </p:sp>
      <p:sp>
        <p:nvSpPr>
          <p:cNvPr id="10" name="CuadroTexto 9">
            <a:extLst>
              <a:ext uri="{FF2B5EF4-FFF2-40B4-BE49-F238E27FC236}">
                <a16:creationId xmlns:a16="http://schemas.microsoft.com/office/drawing/2014/main" id="{A6DE907E-21F2-801A-B2BD-DB8BF1DC8A36}"/>
              </a:ext>
            </a:extLst>
          </p:cNvPr>
          <p:cNvSpPr txBox="1"/>
          <p:nvPr/>
        </p:nvSpPr>
        <p:spPr>
          <a:xfrm>
            <a:off x="7536879" y="1363555"/>
            <a:ext cx="1251433" cy="369332"/>
          </a:xfrm>
          <a:prstGeom prst="rect">
            <a:avLst/>
          </a:prstGeom>
          <a:noFill/>
        </p:spPr>
        <p:txBody>
          <a:bodyPr wrap="none" rtlCol="0">
            <a:spAutoFit/>
          </a:bodyPr>
          <a:lstStyle/>
          <a:p>
            <a:r>
              <a:rPr lang="es-ES" b="1" err="1">
                <a:solidFill>
                  <a:srgbClr val="FF0000"/>
                </a:solidFill>
              </a:rPr>
              <a:t>Bioprotesis</a:t>
            </a:r>
            <a:endParaRPr lang="es-ES" b="1">
              <a:solidFill>
                <a:srgbClr val="FF0000"/>
              </a:solidFill>
            </a:endParaRPr>
          </a:p>
        </p:txBody>
      </p:sp>
      <p:pic>
        <p:nvPicPr>
          <p:cNvPr id="11" name="Imagen 10"/>
          <p:cNvPicPr>
            <a:picLocks noChangeAspect="1"/>
          </p:cNvPicPr>
          <p:nvPr/>
        </p:nvPicPr>
        <p:blipFill>
          <a:blip r:embed="rId3"/>
          <a:stretch>
            <a:fillRect/>
          </a:stretch>
        </p:blipFill>
        <p:spPr>
          <a:xfrm>
            <a:off x="8162595" y="88201"/>
            <a:ext cx="3803711" cy="1059118"/>
          </a:xfrm>
          <a:prstGeom prst="rect">
            <a:avLst/>
          </a:prstGeom>
        </p:spPr>
      </p:pic>
    </p:spTree>
    <p:extLst>
      <p:ext uri="{BB962C8B-B14F-4D97-AF65-F5344CB8AC3E}">
        <p14:creationId xmlns:p14="http://schemas.microsoft.com/office/powerpoint/2010/main" val="1757476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A794422A-DE44-C14B-93B8-2C4EDEAA4C4D}"/>
              </a:ext>
            </a:extLst>
          </p:cNvPr>
          <p:cNvSpPr>
            <a:spLocks noGrp="1"/>
          </p:cNvSpPr>
          <p:nvPr>
            <p:ph type="sldNum" sz="quarter" idx="12"/>
          </p:nvPr>
        </p:nvSpPr>
        <p:spPr/>
        <p:txBody>
          <a:bodyPr/>
          <a:lstStyle/>
          <a:p>
            <a:fld id="{4094CC2B-552C-BD49-BB57-6E663FD0C8E4}" type="slidenum">
              <a:rPr lang="es-ES" smtClean="0"/>
              <a:t>13</a:t>
            </a:fld>
            <a:endParaRPr lang="es-ES"/>
          </a:p>
        </p:txBody>
      </p:sp>
      <p:sp>
        <p:nvSpPr>
          <p:cNvPr id="3" name="CuadroTexto 2">
            <a:extLst>
              <a:ext uri="{FF2B5EF4-FFF2-40B4-BE49-F238E27FC236}">
                <a16:creationId xmlns:a16="http://schemas.microsoft.com/office/drawing/2014/main" id="{89DD50F3-A08B-092F-804E-321879F3D6CE}"/>
              </a:ext>
            </a:extLst>
          </p:cNvPr>
          <p:cNvSpPr txBox="1"/>
          <p:nvPr/>
        </p:nvSpPr>
        <p:spPr>
          <a:xfrm>
            <a:off x="4316670" y="603942"/>
            <a:ext cx="3110660" cy="830997"/>
          </a:xfrm>
          <a:prstGeom prst="rect">
            <a:avLst/>
          </a:prstGeom>
          <a:noFill/>
        </p:spPr>
        <p:txBody>
          <a:bodyPr wrap="none" rtlCol="0">
            <a:spAutoFit/>
          </a:bodyPr>
          <a:lstStyle/>
          <a:p>
            <a:r>
              <a:rPr lang="es-ES" sz="4800" b="1" err="1"/>
              <a:t>EAo</a:t>
            </a:r>
            <a:r>
              <a:rPr lang="es-ES" sz="4800" b="1"/>
              <a:t> aislada</a:t>
            </a:r>
          </a:p>
        </p:txBody>
      </p:sp>
      <p:sp>
        <p:nvSpPr>
          <p:cNvPr id="4" name="CuadroTexto 3">
            <a:extLst>
              <a:ext uri="{FF2B5EF4-FFF2-40B4-BE49-F238E27FC236}">
                <a16:creationId xmlns:a16="http://schemas.microsoft.com/office/drawing/2014/main" id="{3B2E1AA5-3745-6CE0-DB2B-7E6B99ACC921}"/>
              </a:ext>
            </a:extLst>
          </p:cNvPr>
          <p:cNvSpPr txBox="1"/>
          <p:nvPr/>
        </p:nvSpPr>
        <p:spPr>
          <a:xfrm>
            <a:off x="1395720" y="1777570"/>
            <a:ext cx="2969916" cy="954107"/>
          </a:xfrm>
          <a:prstGeom prst="rect">
            <a:avLst/>
          </a:prstGeom>
          <a:ln w="38100">
            <a:tailEnd type="triangle"/>
          </a:ln>
        </p:spPr>
        <p:style>
          <a:lnRef idx="1">
            <a:schemeClr val="accent1"/>
          </a:lnRef>
          <a:fillRef idx="0">
            <a:schemeClr val="accent1"/>
          </a:fillRef>
          <a:effectRef idx="0">
            <a:schemeClr val="accent1"/>
          </a:effectRef>
          <a:fontRef idx="minor">
            <a:schemeClr val="tx1"/>
          </a:fontRef>
        </p:style>
        <p:txBody>
          <a:bodyPr wrap="none" rtlCol="0">
            <a:spAutoFit/>
          </a:bodyPr>
          <a:lstStyle/>
          <a:p>
            <a:pPr algn="ctr"/>
            <a:r>
              <a:rPr lang="es-ES" sz="2800" b="1"/>
              <a:t>Prótesis metálica ?</a:t>
            </a:r>
          </a:p>
          <a:p>
            <a:pPr algn="ctr"/>
            <a:r>
              <a:rPr lang="es-ES" sz="2800"/>
              <a:t>(</a:t>
            </a:r>
            <a:r>
              <a:rPr lang="es-ES" sz="2800">
                <a:sym typeface="Symbol" panose="05050102010706020507" pitchFamily="18" charset="2"/>
              </a:rPr>
              <a:t> 65 años)</a:t>
            </a:r>
            <a:endParaRPr lang="es-ES" sz="2800"/>
          </a:p>
        </p:txBody>
      </p:sp>
      <p:sp>
        <p:nvSpPr>
          <p:cNvPr id="5" name="CuadroTexto 4">
            <a:extLst>
              <a:ext uri="{FF2B5EF4-FFF2-40B4-BE49-F238E27FC236}">
                <a16:creationId xmlns:a16="http://schemas.microsoft.com/office/drawing/2014/main" id="{8DED922A-F8EB-CB86-740D-9295D7B061B2}"/>
              </a:ext>
            </a:extLst>
          </p:cNvPr>
          <p:cNvSpPr txBox="1"/>
          <p:nvPr/>
        </p:nvSpPr>
        <p:spPr>
          <a:xfrm>
            <a:off x="7236688" y="1790700"/>
            <a:ext cx="3035190" cy="954107"/>
          </a:xfrm>
          <a:prstGeom prst="rect">
            <a:avLst/>
          </a:prstGeom>
          <a:ln w="38100">
            <a:tailEnd type="triangle"/>
          </a:ln>
        </p:spPr>
        <p:style>
          <a:lnRef idx="1">
            <a:schemeClr val="accent1"/>
          </a:lnRef>
          <a:fillRef idx="0">
            <a:schemeClr val="accent1"/>
          </a:fillRef>
          <a:effectRef idx="0">
            <a:schemeClr val="accent1"/>
          </a:effectRef>
          <a:fontRef idx="minor">
            <a:schemeClr val="tx1"/>
          </a:fontRef>
        </p:style>
        <p:txBody>
          <a:bodyPr wrap="none" rtlCol="0">
            <a:spAutoFit/>
          </a:bodyPr>
          <a:lstStyle/>
          <a:p>
            <a:pPr algn="ctr"/>
            <a:r>
              <a:rPr lang="es-ES" sz="2800" b="1"/>
              <a:t>Prótesis biológica ?</a:t>
            </a:r>
          </a:p>
          <a:p>
            <a:pPr algn="ctr"/>
            <a:r>
              <a:rPr lang="es-ES" sz="2800"/>
              <a:t>(</a:t>
            </a:r>
            <a:r>
              <a:rPr lang="es-ES" sz="2800">
                <a:sym typeface="Symbol" panose="05050102010706020507" pitchFamily="18" charset="2"/>
              </a:rPr>
              <a:t> 65 años)</a:t>
            </a:r>
            <a:endParaRPr lang="es-ES" sz="2800"/>
          </a:p>
        </p:txBody>
      </p:sp>
      <p:sp>
        <p:nvSpPr>
          <p:cNvPr id="6" name="CuadroTexto 5">
            <a:extLst>
              <a:ext uri="{FF2B5EF4-FFF2-40B4-BE49-F238E27FC236}">
                <a16:creationId xmlns:a16="http://schemas.microsoft.com/office/drawing/2014/main" id="{7BA9B752-C928-FBAD-2A28-90F9528D4BFE}"/>
              </a:ext>
            </a:extLst>
          </p:cNvPr>
          <p:cNvSpPr txBox="1"/>
          <p:nvPr/>
        </p:nvSpPr>
        <p:spPr>
          <a:xfrm>
            <a:off x="871496" y="3134032"/>
            <a:ext cx="3445174" cy="584775"/>
          </a:xfrm>
          <a:prstGeom prst="rect">
            <a:avLst/>
          </a:prstGeom>
          <a:noFill/>
        </p:spPr>
        <p:txBody>
          <a:bodyPr wrap="none" rtlCol="0">
            <a:spAutoFit/>
          </a:bodyPr>
          <a:lstStyle/>
          <a:p>
            <a:r>
              <a:rPr lang="es-ES" sz="3200" b="1">
                <a:solidFill>
                  <a:srgbClr val="00B050"/>
                </a:solidFill>
              </a:rPr>
              <a:t>LR </a:t>
            </a:r>
            <a:r>
              <a:rPr lang="es-ES" sz="3200" b="1">
                <a:solidFill>
                  <a:schemeClr val="accent2">
                    <a:lumMod val="60000"/>
                    <a:lumOff val="40000"/>
                  </a:schemeClr>
                </a:solidFill>
              </a:rPr>
              <a:t>MR		</a:t>
            </a:r>
            <a:r>
              <a:rPr lang="es-ES" sz="3200" b="1">
                <a:solidFill>
                  <a:srgbClr val="FF0000"/>
                </a:solidFill>
              </a:rPr>
              <a:t>HR</a:t>
            </a:r>
            <a:endParaRPr lang="es-ES" b="1">
              <a:solidFill>
                <a:srgbClr val="FF0000"/>
              </a:solidFill>
            </a:endParaRPr>
          </a:p>
        </p:txBody>
      </p:sp>
      <p:sp>
        <p:nvSpPr>
          <p:cNvPr id="7" name="CuadroTexto 6">
            <a:extLst>
              <a:ext uri="{FF2B5EF4-FFF2-40B4-BE49-F238E27FC236}">
                <a16:creationId xmlns:a16="http://schemas.microsoft.com/office/drawing/2014/main" id="{2207E679-80B2-8798-F563-DFD799C1D434}"/>
              </a:ext>
            </a:extLst>
          </p:cNvPr>
          <p:cNvSpPr txBox="1"/>
          <p:nvPr/>
        </p:nvSpPr>
        <p:spPr>
          <a:xfrm>
            <a:off x="6742844" y="3136612"/>
            <a:ext cx="4368504" cy="584775"/>
          </a:xfrm>
          <a:prstGeom prst="rect">
            <a:avLst/>
          </a:prstGeom>
          <a:noFill/>
        </p:spPr>
        <p:txBody>
          <a:bodyPr wrap="none" rtlCol="0">
            <a:spAutoFit/>
          </a:bodyPr>
          <a:lstStyle/>
          <a:p>
            <a:r>
              <a:rPr lang="es-ES" sz="3200" b="1">
                <a:solidFill>
                  <a:srgbClr val="00B050"/>
                </a:solidFill>
              </a:rPr>
              <a:t>LR</a:t>
            </a:r>
            <a:r>
              <a:rPr lang="es-ES" sz="3200" b="1">
                <a:solidFill>
                  <a:srgbClr val="FF0000"/>
                </a:solidFill>
              </a:rPr>
              <a:t>		</a:t>
            </a:r>
            <a:r>
              <a:rPr lang="es-ES" sz="3200" b="1">
                <a:solidFill>
                  <a:schemeClr val="accent2">
                    <a:lumMod val="60000"/>
                    <a:lumOff val="40000"/>
                  </a:schemeClr>
                </a:solidFill>
              </a:rPr>
              <a:t>MR</a:t>
            </a:r>
            <a:r>
              <a:rPr lang="es-ES" sz="3200" b="1">
                <a:solidFill>
                  <a:srgbClr val="FF0000"/>
                </a:solidFill>
              </a:rPr>
              <a:t>		HR</a:t>
            </a:r>
          </a:p>
        </p:txBody>
      </p:sp>
      <p:sp>
        <p:nvSpPr>
          <p:cNvPr id="8" name="CuadroTexto 7">
            <a:extLst>
              <a:ext uri="{FF2B5EF4-FFF2-40B4-BE49-F238E27FC236}">
                <a16:creationId xmlns:a16="http://schemas.microsoft.com/office/drawing/2014/main" id="{4FE1B926-1C41-AE06-9B6D-795B733B33DE}"/>
              </a:ext>
            </a:extLst>
          </p:cNvPr>
          <p:cNvSpPr txBox="1"/>
          <p:nvPr/>
        </p:nvSpPr>
        <p:spPr>
          <a:xfrm>
            <a:off x="7004775" y="4008840"/>
            <a:ext cx="1991251" cy="461665"/>
          </a:xfrm>
          <a:prstGeom prst="rect">
            <a:avLst/>
          </a:prstGeom>
          <a:ln w="38100">
            <a:tailEnd type="triangle"/>
          </a:ln>
        </p:spPr>
        <p:style>
          <a:lnRef idx="1">
            <a:schemeClr val="accent1"/>
          </a:lnRef>
          <a:fillRef idx="0">
            <a:schemeClr val="accent1"/>
          </a:fillRef>
          <a:effectRef idx="0">
            <a:schemeClr val="accent1"/>
          </a:effectRef>
          <a:fontRef idx="minor">
            <a:schemeClr val="tx1"/>
          </a:fontRef>
        </p:style>
        <p:txBody>
          <a:bodyPr wrap="none" rtlCol="0">
            <a:spAutoFit/>
          </a:bodyPr>
          <a:lstStyle/>
          <a:p>
            <a:r>
              <a:rPr lang="es-ES" sz="2400" b="1"/>
              <a:t>TAVI factible +</a:t>
            </a:r>
          </a:p>
        </p:txBody>
      </p:sp>
      <p:sp>
        <p:nvSpPr>
          <p:cNvPr id="9" name="CuadroTexto 8">
            <a:extLst>
              <a:ext uri="{FF2B5EF4-FFF2-40B4-BE49-F238E27FC236}">
                <a16:creationId xmlns:a16="http://schemas.microsoft.com/office/drawing/2014/main" id="{730CAFDC-8168-3C1C-9B0E-7034975B5B9B}"/>
              </a:ext>
            </a:extLst>
          </p:cNvPr>
          <p:cNvSpPr txBox="1"/>
          <p:nvPr/>
        </p:nvSpPr>
        <p:spPr>
          <a:xfrm>
            <a:off x="596497" y="4810337"/>
            <a:ext cx="10725628" cy="584775"/>
          </a:xfrm>
          <a:prstGeom prst="rect">
            <a:avLst/>
          </a:prstGeom>
          <a:noFill/>
        </p:spPr>
        <p:txBody>
          <a:bodyPr wrap="none" rtlCol="0">
            <a:spAutoFit/>
          </a:bodyPr>
          <a:lstStyle/>
          <a:p>
            <a:r>
              <a:rPr lang="es-ES" sz="3200" b="1">
                <a:solidFill>
                  <a:srgbClr val="002454"/>
                </a:solidFill>
              </a:rPr>
              <a:t>Cirugía		TAVI			Cirugía		TAVI	     TAVI  </a:t>
            </a:r>
          </a:p>
        </p:txBody>
      </p:sp>
      <p:cxnSp>
        <p:nvCxnSpPr>
          <p:cNvPr id="11" name="Conector recto de flecha 10">
            <a:extLst>
              <a:ext uri="{FF2B5EF4-FFF2-40B4-BE49-F238E27FC236}">
                <a16:creationId xmlns:a16="http://schemas.microsoft.com/office/drawing/2014/main" id="{45D05462-30DB-06E0-22B6-A4B0FD26611F}"/>
              </a:ext>
            </a:extLst>
          </p:cNvPr>
          <p:cNvCxnSpPr>
            <a:cxnSpLocks/>
          </p:cNvCxnSpPr>
          <p:nvPr/>
        </p:nvCxnSpPr>
        <p:spPr>
          <a:xfrm flipH="1">
            <a:off x="7231479" y="2762259"/>
            <a:ext cx="906947" cy="3908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id="{E40A6052-9D78-657F-2BCB-67DE96CC5A2C}"/>
              </a:ext>
            </a:extLst>
          </p:cNvPr>
          <p:cNvCxnSpPr>
            <a:cxnSpLocks/>
            <a:endCxn id="7" idx="0"/>
          </p:cNvCxnSpPr>
          <p:nvPr/>
        </p:nvCxnSpPr>
        <p:spPr>
          <a:xfrm>
            <a:off x="8927096" y="2777618"/>
            <a:ext cx="0" cy="3589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a:extLst>
              <a:ext uri="{FF2B5EF4-FFF2-40B4-BE49-F238E27FC236}">
                <a16:creationId xmlns:a16="http://schemas.microsoft.com/office/drawing/2014/main" id="{733CECDB-6F91-96E7-5B78-6C95A450B0DE}"/>
              </a:ext>
            </a:extLst>
          </p:cNvPr>
          <p:cNvCxnSpPr>
            <a:cxnSpLocks/>
          </p:cNvCxnSpPr>
          <p:nvPr/>
        </p:nvCxnSpPr>
        <p:spPr>
          <a:xfrm>
            <a:off x="9415717" y="2760918"/>
            <a:ext cx="971284" cy="47845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a:extLst>
              <a:ext uri="{FF2B5EF4-FFF2-40B4-BE49-F238E27FC236}">
                <a16:creationId xmlns:a16="http://schemas.microsoft.com/office/drawing/2014/main" id="{FC1845DE-52F7-5623-F822-FF02E36980F3}"/>
              </a:ext>
            </a:extLst>
          </p:cNvPr>
          <p:cNvCxnSpPr>
            <a:cxnSpLocks/>
          </p:cNvCxnSpPr>
          <p:nvPr/>
        </p:nvCxnSpPr>
        <p:spPr>
          <a:xfrm>
            <a:off x="8927096" y="2737187"/>
            <a:ext cx="0" cy="39942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a:extLst>
              <a:ext uri="{FF2B5EF4-FFF2-40B4-BE49-F238E27FC236}">
                <a16:creationId xmlns:a16="http://schemas.microsoft.com/office/drawing/2014/main" id="{4D130155-FAAB-2410-90CF-B8AC09820AFB}"/>
              </a:ext>
            </a:extLst>
          </p:cNvPr>
          <p:cNvCxnSpPr>
            <a:cxnSpLocks/>
          </p:cNvCxnSpPr>
          <p:nvPr/>
        </p:nvCxnSpPr>
        <p:spPr>
          <a:xfrm flipH="1">
            <a:off x="1699260" y="2757871"/>
            <a:ext cx="663244" cy="37874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a:extLst>
              <a:ext uri="{FF2B5EF4-FFF2-40B4-BE49-F238E27FC236}">
                <a16:creationId xmlns:a16="http://schemas.microsoft.com/office/drawing/2014/main" id="{AAA519D1-D6D1-8AE6-542C-C0F68C730587}"/>
              </a:ext>
            </a:extLst>
          </p:cNvPr>
          <p:cNvCxnSpPr>
            <a:cxnSpLocks/>
          </p:cNvCxnSpPr>
          <p:nvPr/>
        </p:nvCxnSpPr>
        <p:spPr>
          <a:xfrm>
            <a:off x="3390900" y="2737187"/>
            <a:ext cx="545824" cy="39942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a:extLst>
              <a:ext uri="{FF2B5EF4-FFF2-40B4-BE49-F238E27FC236}">
                <a16:creationId xmlns:a16="http://schemas.microsoft.com/office/drawing/2014/main" id="{12CD5E32-DD09-2861-A923-81E32523102C}"/>
              </a:ext>
            </a:extLst>
          </p:cNvPr>
          <p:cNvCxnSpPr>
            <a:cxnSpLocks/>
          </p:cNvCxnSpPr>
          <p:nvPr/>
        </p:nvCxnSpPr>
        <p:spPr>
          <a:xfrm>
            <a:off x="10824476" y="3721387"/>
            <a:ext cx="0" cy="97772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a:extLst>
              <a:ext uri="{FF2B5EF4-FFF2-40B4-BE49-F238E27FC236}">
                <a16:creationId xmlns:a16="http://schemas.microsoft.com/office/drawing/2014/main" id="{7BFF9415-A686-0037-17F8-C01393B2AA87}"/>
              </a:ext>
            </a:extLst>
          </p:cNvPr>
          <p:cNvCxnSpPr>
            <a:cxnSpLocks/>
          </p:cNvCxnSpPr>
          <p:nvPr/>
        </p:nvCxnSpPr>
        <p:spPr>
          <a:xfrm flipH="1">
            <a:off x="8138160" y="3664499"/>
            <a:ext cx="616122" cy="28745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de flecha 28">
            <a:extLst>
              <a:ext uri="{FF2B5EF4-FFF2-40B4-BE49-F238E27FC236}">
                <a16:creationId xmlns:a16="http://schemas.microsoft.com/office/drawing/2014/main" id="{9C56EED7-B0DC-640C-56B4-B5AEC32EC855}"/>
              </a:ext>
            </a:extLst>
          </p:cNvPr>
          <p:cNvCxnSpPr>
            <a:cxnSpLocks/>
          </p:cNvCxnSpPr>
          <p:nvPr/>
        </p:nvCxnSpPr>
        <p:spPr>
          <a:xfrm>
            <a:off x="7098296" y="3664498"/>
            <a:ext cx="739140" cy="28745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 name="Conector recto de flecha 29">
            <a:extLst>
              <a:ext uri="{FF2B5EF4-FFF2-40B4-BE49-F238E27FC236}">
                <a16:creationId xmlns:a16="http://schemas.microsoft.com/office/drawing/2014/main" id="{4B42AFBF-E7B3-2D7A-EEF6-A25D2928DD33}"/>
              </a:ext>
            </a:extLst>
          </p:cNvPr>
          <p:cNvCxnSpPr>
            <a:cxnSpLocks/>
          </p:cNvCxnSpPr>
          <p:nvPr/>
        </p:nvCxnSpPr>
        <p:spPr>
          <a:xfrm flipH="1">
            <a:off x="7231479" y="4485027"/>
            <a:ext cx="605957" cy="43749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Conector recto de flecha 31">
            <a:extLst>
              <a:ext uri="{FF2B5EF4-FFF2-40B4-BE49-F238E27FC236}">
                <a16:creationId xmlns:a16="http://schemas.microsoft.com/office/drawing/2014/main" id="{30779D42-AFC0-E5A3-2838-40BE2BBEE102}"/>
              </a:ext>
            </a:extLst>
          </p:cNvPr>
          <p:cNvCxnSpPr>
            <a:cxnSpLocks/>
          </p:cNvCxnSpPr>
          <p:nvPr/>
        </p:nvCxnSpPr>
        <p:spPr>
          <a:xfrm>
            <a:off x="8203196" y="4485027"/>
            <a:ext cx="723900" cy="43749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6" name="Conector recto de flecha 35">
            <a:extLst>
              <a:ext uri="{FF2B5EF4-FFF2-40B4-BE49-F238E27FC236}">
                <a16:creationId xmlns:a16="http://schemas.microsoft.com/office/drawing/2014/main" id="{C389EFC0-8CFD-C024-ECAF-6BCEF667F8AB}"/>
              </a:ext>
            </a:extLst>
          </p:cNvPr>
          <p:cNvCxnSpPr>
            <a:cxnSpLocks/>
          </p:cNvCxnSpPr>
          <p:nvPr/>
        </p:nvCxnSpPr>
        <p:spPr>
          <a:xfrm>
            <a:off x="3910320" y="3664499"/>
            <a:ext cx="0" cy="103460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8" name="Conector recto de flecha 37">
            <a:extLst>
              <a:ext uri="{FF2B5EF4-FFF2-40B4-BE49-F238E27FC236}">
                <a16:creationId xmlns:a16="http://schemas.microsoft.com/office/drawing/2014/main" id="{B52DA25F-A133-AAE5-2DFF-11BF3E2B2EBC}"/>
              </a:ext>
            </a:extLst>
          </p:cNvPr>
          <p:cNvCxnSpPr>
            <a:cxnSpLocks/>
          </p:cNvCxnSpPr>
          <p:nvPr/>
        </p:nvCxnSpPr>
        <p:spPr>
          <a:xfrm>
            <a:off x="1395720" y="3703319"/>
            <a:ext cx="0" cy="103460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4" name="CuadroTexto 43">
            <a:extLst>
              <a:ext uri="{FF2B5EF4-FFF2-40B4-BE49-F238E27FC236}">
                <a16:creationId xmlns:a16="http://schemas.microsoft.com/office/drawing/2014/main" id="{44090F1C-5B6B-C4B8-35EE-79DEFB54C562}"/>
              </a:ext>
            </a:extLst>
          </p:cNvPr>
          <p:cNvSpPr txBox="1"/>
          <p:nvPr/>
        </p:nvSpPr>
        <p:spPr>
          <a:xfrm>
            <a:off x="6912006" y="4492646"/>
            <a:ext cx="2194832" cy="369332"/>
          </a:xfrm>
          <a:prstGeom prst="rect">
            <a:avLst/>
          </a:prstGeom>
          <a:noFill/>
        </p:spPr>
        <p:txBody>
          <a:bodyPr wrap="none" rtlCol="0">
            <a:spAutoFit/>
          </a:bodyPr>
          <a:lstStyle/>
          <a:p>
            <a:r>
              <a:rPr lang="es-ES"/>
              <a:t>NO		SI</a:t>
            </a:r>
          </a:p>
        </p:txBody>
      </p:sp>
      <p:sp>
        <p:nvSpPr>
          <p:cNvPr id="10" name="CuadroTexto 9"/>
          <p:cNvSpPr txBox="1"/>
          <p:nvPr/>
        </p:nvSpPr>
        <p:spPr>
          <a:xfrm>
            <a:off x="142771" y="82760"/>
            <a:ext cx="1457450" cy="1015663"/>
          </a:xfrm>
          <a:prstGeom prst="rect">
            <a:avLst/>
          </a:prstGeom>
          <a:solidFill>
            <a:schemeClr val="bg1"/>
          </a:solidFill>
        </p:spPr>
        <p:txBody>
          <a:bodyPr wrap="none" rtlCol="0">
            <a:spAutoFit/>
          </a:bodyPr>
          <a:lstStyle/>
          <a:p>
            <a:r>
              <a:rPr lang="es-ES" sz="2000" b="1">
                <a:solidFill>
                  <a:srgbClr val="00B050"/>
                </a:solidFill>
              </a:rPr>
              <a:t>LR </a:t>
            </a:r>
            <a:r>
              <a:rPr lang="es-ES" sz="2000" b="1" err="1">
                <a:solidFill>
                  <a:srgbClr val="00B050"/>
                </a:solidFill>
              </a:rPr>
              <a:t>low</a:t>
            </a:r>
            <a:r>
              <a:rPr lang="es-ES" sz="2000" b="1">
                <a:solidFill>
                  <a:srgbClr val="00B050"/>
                </a:solidFill>
              </a:rPr>
              <a:t> </a:t>
            </a:r>
            <a:r>
              <a:rPr lang="es-ES" sz="2000" b="1" err="1">
                <a:solidFill>
                  <a:srgbClr val="00B050"/>
                </a:solidFill>
              </a:rPr>
              <a:t>risk</a:t>
            </a:r>
            <a:endParaRPr lang="es-ES" sz="2000" b="1">
              <a:solidFill>
                <a:srgbClr val="00B050"/>
              </a:solidFill>
            </a:endParaRPr>
          </a:p>
          <a:p>
            <a:r>
              <a:rPr lang="es-ES" sz="2000" b="1">
                <a:solidFill>
                  <a:schemeClr val="accent2">
                    <a:lumMod val="60000"/>
                    <a:lumOff val="40000"/>
                  </a:schemeClr>
                </a:solidFill>
              </a:rPr>
              <a:t>MR </a:t>
            </a:r>
            <a:r>
              <a:rPr lang="es-ES" sz="2000" b="1" err="1">
                <a:solidFill>
                  <a:schemeClr val="accent2">
                    <a:lumMod val="60000"/>
                    <a:lumOff val="40000"/>
                  </a:schemeClr>
                </a:solidFill>
              </a:rPr>
              <a:t>mid</a:t>
            </a:r>
            <a:r>
              <a:rPr lang="es-ES" sz="2000" b="1">
                <a:solidFill>
                  <a:schemeClr val="accent2">
                    <a:lumMod val="60000"/>
                    <a:lumOff val="40000"/>
                  </a:schemeClr>
                </a:solidFill>
              </a:rPr>
              <a:t> </a:t>
            </a:r>
            <a:r>
              <a:rPr lang="es-ES" sz="2000" b="1" err="1">
                <a:solidFill>
                  <a:schemeClr val="accent2">
                    <a:lumMod val="60000"/>
                    <a:lumOff val="40000"/>
                  </a:schemeClr>
                </a:solidFill>
              </a:rPr>
              <a:t>risk</a:t>
            </a:r>
            <a:endParaRPr lang="es-ES" sz="2000" b="1">
              <a:solidFill>
                <a:schemeClr val="accent2">
                  <a:lumMod val="60000"/>
                  <a:lumOff val="40000"/>
                </a:schemeClr>
              </a:solidFill>
            </a:endParaRPr>
          </a:p>
          <a:p>
            <a:r>
              <a:rPr lang="es-ES" sz="2000" b="1">
                <a:solidFill>
                  <a:srgbClr val="FF0000"/>
                </a:solidFill>
              </a:rPr>
              <a:t>HR </a:t>
            </a:r>
            <a:r>
              <a:rPr lang="es-ES" sz="2000" b="1" err="1">
                <a:solidFill>
                  <a:srgbClr val="FF0000"/>
                </a:solidFill>
              </a:rPr>
              <a:t>high</a:t>
            </a:r>
            <a:r>
              <a:rPr lang="es-ES" sz="2000" b="1">
                <a:solidFill>
                  <a:srgbClr val="FF0000"/>
                </a:solidFill>
              </a:rPr>
              <a:t> </a:t>
            </a:r>
            <a:r>
              <a:rPr lang="es-ES" sz="2000" b="1" err="1">
                <a:solidFill>
                  <a:srgbClr val="FF0000"/>
                </a:solidFill>
              </a:rPr>
              <a:t>risk</a:t>
            </a:r>
            <a:endParaRPr lang="es-ES" sz="2000" b="1">
              <a:solidFill>
                <a:srgbClr val="FF0000"/>
              </a:solidFill>
            </a:endParaRPr>
          </a:p>
        </p:txBody>
      </p:sp>
    </p:spTree>
    <p:extLst>
      <p:ext uri="{BB962C8B-B14F-4D97-AF65-F5344CB8AC3E}">
        <p14:creationId xmlns:p14="http://schemas.microsoft.com/office/powerpoint/2010/main" val="2704077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t="3165"/>
          <a:stretch/>
        </p:blipFill>
        <p:spPr>
          <a:xfrm>
            <a:off x="923626" y="184341"/>
            <a:ext cx="10633965" cy="5868560"/>
          </a:xfrm>
          <a:prstGeom prst="rect">
            <a:avLst/>
          </a:prstGeom>
        </p:spPr>
      </p:pic>
      <p:sp>
        <p:nvSpPr>
          <p:cNvPr id="4" name="CuadroTexto 3"/>
          <p:cNvSpPr txBox="1"/>
          <p:nvPr/>
        </p:nvSpPr>
        <p:spPr>
          <a:xfrm>
            <a:off x="8705850" y="6324600"/>
            <a:ext cx="2932791" cy="276999"/>
          </a:xfrm>
          <a:prstGeom prst="rect">
            <a:avLst/>
          </a:prstGeom>
          <a:noFill/>
        </p:spPr>
        <p:txBody>
          <a:bodyPr wrap="none" rtlCol="0">
            <a:spAutoFit/>
          </a:bodyPr>
          <a:lstStyle/>
          <a:p>
            <a:r>
              <a:rPr lang="es-ES" sz="1200" err="1"/>
              <a:t>Bhogal</a:t>
            </a:r>
            <a:r>
              <a:rPr lang="es-ES" sz="1200"/>
              <a:t> S, et al. Am J </a:t>
            </a:r>
            <a:r>
              <a:rPr lang="es-ES" sz="1200" err="1"/>
              <a:t>Cardiol</a:t>
            </a:r>
            <a:r>
              <a:rPr lang="es-ES" sz="1200"/>
              <a:t>. 2023;193:1-18.</a:t>
            </a:r>
          </a:p>
        </p:txBody>
      </p:sp>
    </p:spTree>
    <p:extLst>
      <p:ext uri="{BB962C8B-B14F-4D97-AF65-F5344CB8AC3E}">
        <p14:creationId xmlns:p14="http://schemas.microsoft.com/office/powerpoint/2010/main" val="1395283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agen que contiene sostener, vistiendo, hombre, tabla&#10;&#10;Descripción generada automáticamente">
            <a:extLst>
              <a:ext uri="{FF2B5EF4-FFF2-40B4-BE49-F238E27FC236}">
                <a16:creationId xmlns:a16="http://schemas.microsoft.com/office/drawing/2014/main" id="{6FF49546-8B45-8CBA-0A87-744CD8B859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2983" y="997520"/>
            <a:ext cx="1622883" cy="1223600"/>
          </a:xfrm>
          <a:prstGeom prst="ellipse">
            <a:avLst/>
          </a:prstGeom>
          <a:ln>
            <a:noFill/>
          </a:ln>
          <a:effectLst/>
        </p:spPr>
      </p:pic>
      <p:pic>
        <p:nvPicPr>
          <p:cNvPr id="3" name="Imagen 2" descr="Una caricatura de una persona&#10;&#10;Descripción generada automáticamente con confianza baja">
            <a:extLst>
              <a:ext uri="{FF2B5EF4-FFF2-40B4-BE49-F238E27FC236}">
                <a16:creationId xmlns:a16="http://schemas.microsoft.com/office/drawing/2014/main" id="{F16EA86E-CA31-5A2A-14D5-E4BF8F3142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3611" y="970949"/>
            <a:ext cx="1622883" cy="1250171"/>
          </a:xfrm>
          <a:prstGeom prst="ellipse">
            <a:avLst/>
          </a:prstGeom>
          <a:ln>
            <a:noFill/>
          </a:ln>
          <a:effectLst/>
        </p:spPr>
      </p:pic>
      <p:graphicFrame>
        <p:nvGraphicFramePr>
          <p:cNvPr id="10" name="Tabla 4">
            <a:extLst>
              <a:ext uri="{FF2B5EF4-FFF2-40B4-BE49-F238E27FC236}">
                <a16:creationId xmlns:a16="http://schemas.microsoft.com/office/drawing/2014/main" id="{C1DEF2E3-7E68-3549-D48F-C0F54CBED9EF}"/>
              </a:ext>
            </a:extLst>
          </p:cNvPr>
          <p:cNvGraphicFramePr>
            <a:graphicFrameLocks noGrp="1"/>
          </p:cNvGraphicFramePr>
          <p:nvPr>
            <p:extLst>
              <p:ext uri="{D42A27DB-BD31-4B8C-83A1-F6EECF244321}">
                <p14:modId xmlns:p14="http://schemas.microsoft.com/office/powerpoint/2010/main" val="3955537351"/>
              </p:ext>
            </p:extLst>
          </p:nvPr>
        </p:nvGraphicFramePr>
        <p:xfrm>
          <a:off x="2340114" y="2221120"/>
          <a:ext cx="8127999" cy="3266440"/>
        </p:xfrm>
        <a:graphic>
          <a:graphicData uri="http://schemas.openxmlformats.org/drawingml/2006/table">
            <a:tbl>
              <a:tblPr firstRow="1" bandRow="1">
                <a:tableStyleId>{5940675A-B579-460E-94D1-54222C63F5DA}</a:tableStyleId>
              </a:tblPr>
              <a:tblGrid>
                <a:gridCol w="2709333">
                  <a:extLst>
                    <a:ext uri="{9D8B030D-6E8A-4147-A177-3AD203B41FA5}">
                      <a16:colId xmlns:a16="http://schemas.microsoft.com/office/drawing/2014/main" val="504211620"/>
                    </a:ext>
                  </a:extLst>
                </a:gridCol>
                <a:gridCol w="2709333">
                  <a:extLst>
                    <a:ext uri="{9D8B030D-6E8A-4147-A177-3AD203B41FA5}">
                      <a16:colId xmlns:a16="http://schemas.microsoft.com/office/drawing/2014/main" val="2250661545"/>
                    </a:ext>
                  </a:extLst>
                </a:gridCol>
                <a:gridCol w="2709333">
                  <a:extLst>
                    <a:ext uri="{9D8B030D-6E8A-4147-A177-3AD203B41FA5}">
                      <a16:colId xmlns:a16="http://schemas.microsoft.com/office/drawing/2014/main" val="3175007734"/>
                    </a:ext>
                  </a:extLst>
                </a:gridCol>
              </a:tblGrid>
              <a:tr h="370840">
                <a:tc gridSpan="3">
                  <a:txBody>
                    <a:bodyPr/>
                    <a:lstStyle/>
                    <a:p>
                      <a:r>
                        <a:rPr lang="es-ES" b="1"/>
                        <a:t>Características clínicas</a:t>
                      </a:r>
                    </a:p>
                  </a:txBody>
                  <a:tcPr>
                    <a:solidFill>
                      <a:schemeClr val="accent2">
                        <a:lumMod val="20000"/>
                        <a:lumOff val="80000"/>
                      </a:schemeClr>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3810583349"/>
                  </a:ext>
                </a:extLst>
              </a:tr>
              <a:tr h="370840">
                <a:tc>
                  <a:txBody>
                    <a:bodyPr/>
                    <a:lstStyle/>
                    <a:p>
                      <a:r>
                        <a:rPr lang="es-ES" sz="1400" b="1"/>
                        <a:t>Bajo riesgo quirúrgico</a:t>
                      </a:r>
                    </a:p>
                  </a:txBody>
                  <a:tcPr/>
                </a:tc>
                <a:tc>
                  <a:txBody>
                    <a:bodyPr/>
                    <a:lstStyle/>
                    <a:p>
                      <a:pPr algn="ctr"/>
                      <a:r>
                        <a:rPr lang="es-ES" sz="2000" b="1"/>
                        <a:t>+</a:t>
                      </a:r>
                    </a:p>
                  </a:txBody>
                  <a:tcPr/>
                </a:tc>
                <a:tc>
                  <a:txBody>
                    <a:bodyPr/>
                    <a:lstStyle/>
                    <a:p>
                      <a:pPr algn="ctr"/>
                      <a:r>
                        <a:rPr lang="es-ES" sz="2000" b="1"/>
                        <a:t>-</a:t>
                      </a:r>
                    </a:p>
                  </a:txBody>
                  <a:tcPr/>
                </a:tc>
                <a:extLst>
                  <a:ext uri="{0D108BD9-81ED-4DB2-BD59-A6C34878D82A}">
                    <a16:rowId xmlns:a16="http://schemas.microsoft.com/office/drawing/2014/main" val="391199411"/>
                  </a:ext>
                </a:extLst>
              </a:tr>
              <a:tr h="370840">
                <a:tc>
                  <a:txBody>
                    <a:bodyPr/>
                    <a:lstStyle/>
                    <a:p>
                      <a:r>
                        <a:rPr lang="es-ES" sz="1400" b="1"/>
                        <a:t>Alto riesgo quirúrgico</a:t>
                      </a:r>
                    </a:p>
                  </a:txBody>
                  <a:tcPr/>
                </a:tc>
                <a:tc>
                  <a:txBody>
                    <a:bodyPr/>
                    <a:lstStyle/>
                    <a:p>
                      <a:pPr algn="ctr"/>
                      <a:r>
                        <a:rPr lang="es-ES" sz="2000" b="1"/>
                        <a:t>-</a:t>
                      </a:r>
                    </a:p>
                  </a:txBody>
                  <a:tcPr/>
                </a:tc>
                <a:tc>
                  <a:txBody>
                    <a:bodyPr/>
                    <a:lstStyle/>
                    <a:p>
                      <a:pPr algn="ctr"/>
                      <a:r>
                        <a:rPr lang="es-ES" sz="2000" b="1"/>
                        <a:t>+</a:t>
                      </a:r>
                    </a:p>
                  </a:txBody>
                  <a:tcPr/>
                </a:tc>
                <a:extLst>
                  <a:ext uri="{0D108BD9-81ED-4DB2-BD59-A6C34878D82A}">
                    <a16:rowId xmlns:a16="http://schemas.microsoft.com/office/drawing/2014/main" val="1871420518"/>
                  </a:ext>
                </a:extLst>
              </a:tr>
              <a:tr h="370840">
                <a:tc>
                  <a:txBody>
                    <a:bodyPr/>
                    <a:lstStyle/>
                    <a:p>
                      <a:r>
                        <a:rPr lang="es-ES" sz="1400" b="1"/>
                        <a:t>Paciente joven</a:t>
                      </a:r>
                    </a:p>
                  </a:txBody>
                  <a:tcPr/>
                </a:tc>
                <a:tc>
                  <a:txBody>
                    <a:bodyPr/>
                    <a:lstStyle/>
                    <a:p>
                      <a:pPr algn="ctr"/>
                      <a:r>
                        <a:rPr lang="es-ES" sz="2000" b="1"/>
                        <a:t>+</a:t>
                      </a:r>
                    </a:p>
                  </a:txBody>
                  <a:tcPr/>
                </a:tc>
                <a:tc>
                  <a:txBody>
                    <a:bodyPr/>
                    <a:lstStyle/>
                    <a:p>
                      <a:pPr algn="ctr"/>
                      <a:r>
                        <a:rPr lang="es-ES" sz="2000" b="1"/>
                        <a:t>-</a:t>
                      </a:r>
                    </a:p>
                  </a:txBody>
                  <a:tcPr/>
                </a:tc>
                <a:extLst>
                  <a:ext uri="{0D108BD9-81ED-4DB2-BD59-A6C34878D82A}">
                    <a16:rowId xmlns:a16="http://schemas.microsoft.com/office/drawing/2014/main" val="701405332"/>
                  </a:ext>
                </a:extLst>
              </a:tr>
              <a:tr h="370840">
                <a:tc>
                  <a:txBody>
                    <a:bodyPr/>
                    <a:lstStyle/>
                    <a:p>
                      <a:r>
                        <a:rPr lang="es-ES" sz="1400" b="1"/>
                        <a:t>Paciente añoso</a:t>
                      </a:r>
                    </a:p>
                  </a:txBody>
                  <a:tcPr/>
                </a:tc>
                <a:tc>
                  <a:txBody>
                    <a:bodyPr/>
                    <a:lstStyle/>
                    <a:p>
                      <a:pPr algn="ctr"/>
                      <a:r>
                        <a:rPr lang="es-ES" sz="2000" b="1"/>
                        <a:t>-</a:t>
                      </a:r>
                    </a:p>
                  </a:txBody>
                  <a:tcPr/>
                </a:tc>
                <a:tc>
                  <a:txBody>
                    <a:bodyPr/>
                    <a:lstStyle/>
                    <a:p>
                      <a:pPr algn="ctr"/>
                      <a:r>
                        <a:rPr lang="es-ES" sz="2000" b="1"/>
                        <a:t>+</a:t>
                      </a:r>
                    </a:p>
                  </a:txBody>
                  <a:tcPr/>
                </a:tc>
                <a:extLst>
                  <a:ext uri="{0D108BD9-81ED-4DB2-BD59-A6C34878D82A}">
                    <a16:rowId xmlns:a16="http://schemas.microsoft.com/office/drawing/2014/main" val="1497195545"/>
                  </a:ext>
                </a:extLst>
              </a:tr>
              <a:tr h="370840">
                <a:tc>
                  <a:txBody>
                    <a:bodyPr/>
                    <a:lstStyle/>
                    <a:p>
                      <a:r>
                        <a:rPr lang="es-ES" sz="1400" b="1"/>
                        <a:t>Cirugía cardiaca previa </a:t>
                      </a:r>
                    </a:p>
                    <a:p>
                      <a:r>
                        <a:rPr lang="es-ES" sz="1400" b="1"/>
                        <a:t>(</a:t>
                      </a:r>
                      <a:r>
                        <a:rPr lang="es-ES" sz="1400" b="1" err="1"/>
                        <a:t>by-pass</a:t>
                      </a:r>
                      <a:r>
                        <a:rPr lang="es-ES" sz="1400" b="1"/>
                        <a:t> permeable)</a:t>
                      </a:r>
                    </a:p>
                  </a:txBody>
                  <a:tcPr/>
                </a:tc>
                <a:tc>
                  <a:txBody>
                    <a:bodyPr/>
                    <a:lstStyle/>
                    <a:p>
                      <a:pPr algn="ctr"/>
                      <a:r>
                        <a:rPr lang="es-ES" sz="2000" b="1"/>
                        <a:t>-</a:t>
                      </a:r>
                    </a:p>
                  </a:txBody>
                  <a:tcPr/>
                </a:tc>
                <a:tc>
                  <a:txBody>
                    <a:bodyPr/>
                    <a:lstStyle/>
                    <a:p>
                      <a:pPr algn="ctr"/>
                      <a:r>
                        <a:rPr lang="es-ES" sz="2000" b="1"/>
                        <a:t>+</a:t>
                      </a:r>
                    </a:p>
                  </a:txBody>
                  <a:tcPr/>
                </a:tc>
                <a:extLst>
                  <a:ext uri="{0D108BD9-81ED-4DB2-BD59-A6C34878D82A}">
                    <a16:rowId xmlns:a16="http://schemas.microsoft.com/office/drawing/2014/main" val="560552949"/>
                  </a:ext>
                </a:extLst>
              </a:tr>
              <a:tr h="370840">
                <a:tc>
                  <a:txBody>
                    <a:bodyPr/>
                    <a:lstStyle/>
                    <a:p>
                      <a:r>
                        <a:rPr lang="es-ES" sz="1400" b="1"/>
                        <a:t>Paciente frágil</a:t>
                      </a:r>
                    </a:p>
                  </a:txBody>
                  <a:tcPr/>
                </a:tc>
                <a:tc>
                  <a:txBody>
                    <a:bodyPr/>
                    <a:lstStyle/>
                    <a:p>
                      <a:pPr algn="ctr"/>
                      <a:r>
                        <a:rPr lang="es-ES" sz="2000" b="1"/>
                        <a:t>-</a:t>
                      </a:r>
                    </a:p>
                  </a:txBody>
                  <a:tcPr/>
                </a:tc>
                <a:tc>
                  <a:txBody>
                    <a:bodyPr/>
                    <a:lstStyle/>
                    <a:p>
                      <a:pPr algn="ctr"/>
                      <a:r>
                        <a:rPr lang="es-ES" sz="2000" b="1"/>
                        <a:t>+</a:t>
                      </a:r>
                    </a:p>
                  </a:txBody>
                  <a:tcPr/>
                </a:tc>
                <a:extLst>
                  <a:ext uri="{0D108BD9-81ED-4DB2-BD59-A6C34878D82A}">
                    <a16:rowId xmlns:a16="http://schemas.microsoft.com/office/drawing/2014/main" val="2442871470"/>
                  </a:ext>
                </a:extLst>
              </a:tr>
              <a:tr h="370840">
                <a:tc>
                  <a:txBody>
                    <a:bodyPr/>
                    <a:lstStyle/>
                    <a:p>
                      <a:r>
                        <a:rPr lang="es-ES" sz="1400" b="1"/>
                        <a:t>Endocarditis infecciosa</a:t>
                      </a:r>
                    </a:p>
                  </a:txBody>
                  <a:tcPr/>
                </a:tc>
                <a:tc>
                  <a:txBody>
                    <a:bodyPr/>
                    <a:lstStyle/>
                    <a:p>
                      <a:pPr algn="ctr"/>
                      <a:r>
                        <a:rPr lang="es-ES" sz="2000" b="1"/>
                        <a:t>+</a:t>
                      </a:r>
                    </a:p>
                  </a:txBody>
                  <a:tcPr/>
                </a:tc>
                <a:tc>
                  <a:txBody>
                    <a:bodyPr/>
                    <a:lstStyle/>
                    <a:p>
                      <a:pPr algn="ctr"/>
                      <a:r>
                        <a:rPr lang="es-ES" sz="2000" b="1"/>
                        <a:t>-</a:t>
                      </a:r>
                    </a:p>
                  </a:txBody>
                  <a:tcPr/>
                </a:tc>
                <a:extLst>
                  <a:ext uri="{0D108BD9-81ED-4DB2-BD59-A6C34878D82A}">
                    <a16:rowId xmlns:a16="http://schemas.microsoft.com/office/drawing/2014/main" val="3112317779"/>
                  </a:ext>
                </a:extLst>
              </a:tr>
            </a:tbl>
          </a:graphicData>
        </a:graphic>
      </p:graphicFrame>
      <p:pic>
        <p:nvPicPr>
          <p:cNvPr id="14" name="Imagen 13" descr="Interfaz de usuario gráfica, Texto, Aplicación&#10;&#10;Descripción generada automáticamente">
            <a:extLst>
              <a:ext uri="{FF2B5EF4-FFF2-40B4-BE49-F238E27FC236}">
                <a16:creationId xmlns:a16="http://schemas.microsoft.com/office/drawing/2014/main" id="{B0602AA6-32B2-32E1-37E9-1C89E6DB51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894" y="269463"/>
            <a:ext cx="3608706" cy="960492"/>
          </a:xfrm>
          <a:prstGeom prst="rect">
            <a:avLst/>
          </a:prstGeom>
        </p:spPr>
      </p:pic>
    </p:spTree>
    <p:extLst>
      <p:ext uri="{BB962C8B-B14F-4D97-AF65-F5344CB8AC3E}">
        <p14:creationId xmlns:p14="http://schemas.microsoft.com/office/powerpoint/2010/main" val="2384030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id="{C1DEF2E3-7E68-3549-D48F-C0F54CBED9EF}"/>
              </a:ext>
            </a:extLst>
          </p:cNvPr>
          <p:cNvGraphicFramePr>
            <a:graphicFrameLocks noGrp="1"/>
          </p:cNvGraphicFramePr>
          <p:nvPr>
            <p:extLst>
              <p:ext uri="{D42A27DB-BD31-4B8C-83A1-F6EECF244321}">
                <p14:modId xmlns:p14="http://schemas.microsoft.com/office/powerpoint/2010/main" val="272882124"/>
              </p:ext>
            </p:extLst>
          </p:nvPr>
        </p:nvGraphicFramePr>
        <p:xfrm>
          <a:off x="3470275" y="668326"/>
          <a:ext cx="8127999" cy="5339080"/>
        </p:xfrm>
        <a:graphic>
          <a:graphicData uri="http://schemas.openxmlformats.org/drawingml/2006/table">
            <a:tbl>
              <a:tblPr firstRow="1" bandRow="1">
                <a:tableStyleId>{5940675A-B579-460E-94D1-54222C63F5DA}</a:tableStyleId>
              </a:tblPr>
              <a:tblGrid>
                <a:gridCol w="2709333">
                  <a:extLst>
                    <a:ext uri="{9D8B030D-6E8A-4147-A177-3AD203B41FA5}">
                      <a16:colId xmlns:a16="http://schemas.microsoft.com/office/drawing/2014/main" val="504211620"/>
                    </a:ext>
                  </a:extLst>
                </a:gridCol>
                <a:gridCol w="2709333">
                  <a:extLst>
                    <a:ext uri="{9D8B030D-6E8A-4147-A177-3AD203B41FA5}">
                      <a16:colId xmlns:a16="http://schemas.microsoft.com/office/drawing/2014/main" val="2250661545"/>
                    </a:ext>
                  </a:extLst>
                </a:gridCol>
                <a:gridCol w="2709333">
                  <a:extLst>
                    <a:ext uri="{9D8B030D-6E8A-4147-A177-3AD203B41FA5}">
                      <a16:colId xmlns:a16="http://schemas.microsoft.com/office/drawing/2014/main" val="3175007734"/>
                    </a:ext>
                  </a:extLst>
                </a:gridCol>
              </a:tblGrid>
              <a:tr h="370840">
                <a:tc gridSpan="3">
                  <a:txBody>
                    <a:bodyPr/>
                    <a:lstStyle/>
                    <a:p>
                      <a:r>
                        <a:rPr lang="es-ES" b="1"/>
                        <a:t>Factores anatómicos o del procedimiento</a:t>
                      </a:r>
                    </a:p>
                  </a:txBody>
                  <a:tcPr>
                    <a:solidFill>
                      <a:schemeClr val="accent2">
                        <a:lumMod val="20000"/>
                        <a:lumOff val="80000"/>
                      </a:schemeClr>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3810583349"/>
                  </a:ext>
                </a:extLst>
              </a:tr>
              <a:tr h="370840">
                <a:tc>
                  <a:txBody>
                    <a:bodyPr/>
                    <a:lstStyle/>
                    <a:p>
                      <a:r>
                        <a:rPr lang="es-ES" sz="1400" b="1"/>
                        <a:t>Acceso femoral</a:t>
                      </a:r>
                    </a:p>
                  </a:txBody>
                  <a:tcPr/>
                </a:tc>
                <a:tc>
                  <a:txBody>
                    <a:bodyPr/>
                    <a:lstStyle/>
                    <a:p>
                      <a:pPr algn="ctr"/>
                      <a:r>
                        <a:rPr lang="es-ES" sz="2000" b="1"/>
                        <a:t>-</a:t>
                      </a:r>
                    </a:p>
                  </a:txBody>
                  <a:tcPr/>
                </a:tc>
                <a:tc>
                  <a:txBody>
                    <a:bodyPr/>
                    <a:lstStyle/>
                    <a:p>
                      <a:pPr algn="ctr"/>
                      <a:r>
                        <a:rPr lang="es-ES" sz="2000" b="1"/>
                        <a:t>+</a:t>
                      </a:r>
                    </a:p>
                  </a:txBody>
                  <a:tcPr/>
                </a:tc>
                <a:extLst>
                  <a:ext uri="{0D108BD9-81ED-4DB2-BD59-A6C34878D82A}">
                    <a16:rowId xmlns:a16="http://schemas.microsoft.com/office/drawing/2014/main" val="391199411"/>
                  </a:ext>
                </a:extLst>
              </a:tr>
              <a:tr h="370840">
                <a:tc>
                  <a:txBody>
                    <a:bodyPr/>
                    <a:lstStyle/>
                    <a:p>
                      <a:r>
                        <a:rPr lang="es-ES" sz="1400" b="1"/>
                        <a:t>Acceso femoral no factible y sí RVA</a:t>
                      </a:r>
                    </a:p>
                  </a:txBody>
                  <a:tcPr/>
                </a:tc>
                <a:tc>
                  <a:txBody>
                    <a:bodyPr/>
                    <a:lstStyle/>
                    <a:p>
                      <a:pPr algn="ctr"/>
                      <a:r>
                        <a:rPr lang="es-ES" sz="2000" b="1"/>
                        <a:t>+</a:t>
                      </a:r>
                    </a:p>
                  </a:txBody>
                  <a:tcPr/>
                </a:tc>
                <a:tc>
                  <a:txBody>
                    <a:bodyPr/>
                    <a:lstStyle/>
                    <a:p>
                      <a:pPr algn="ctr"/>
                      <a:r>
                        <a:rPr lang="es-ES" sz="2000" b="1"/>
                        <a:t>-</a:t>
                      </a:r>
                    </a:p>
                  </a:txBody>
                  <a:tcPr/>
                </a:tc>
                <a:extLst>
                  <a:ext uri="{0D108BD9-81ED-4DB2-BD59-A6C34878D82A}">
                    <a16:rowId xmlns:a16="http://schemas.microsoft.com/office/drawing/2014/main" val="1871420518"/>
                  </a:ext>
                </a:extLst>
              </a:tr>
              <a:tr h="370840">
                <a:tc>
                  <a:txBody>
                    <a:bodyPr/>
                    <a:lstStyle/>
                    <a:p>
                      <a:r>
                        <a:rPr lang="es-ES" sz="1400" b="1"/>
                        <a:t>Acceso femoral no factible pero RVA no posible</a:t>
                      </a:r>
                    </a:p>
                  </a:txBody>
                  <a:tcPr/>
                </a:tc>
                <a:tc>
                  <a:txBody>
                    <a:bodyPr/>
                    <a:lstStyle/>
                    <a:p>
                      <a:pPr algn="ctr"/>
                      <a:r>
                        <a:rPr lang="es-ES" sz="2000" b="1"/>
                        <a:t>-</a:t>
                      </a:r>
                    </a:p>
                  </a:txBody>
                  <a:tcPr/>
                </a:tc>
                <a:tc>
                  <a:txBody>
                    <a:bodyPr/>
                    <a:lstStyle/>
                    <a:p>
                      <a:pPr algn="ctr"/>
                      <a:r>
                        <a:rPr lang="es-ES" sz="2000" b="1"/>
                        <a:t>+</a:t>
                      </a:r>
                    </a:p>
                  </a:txBody>
                  <a:tcPr/>
                </a:tc>
                <a:extLst>
                  <a:ext uri="{0D108BD9-81ED-4DB2-BD59-A6C34878D82A}">
                    <a16:rowId xmlns:a16="http://schemas.microsoft.com/office/drawing/2014/main" val="701405332"/>
                  </a:ext>
                </a:extLst>
              </a:tr>
              <a:tr h="370840">
                <a:tc>
                  <a:txBody>
                    <a:bodyPr/>
                    <a:lstStyle/>
                    <a:p>
                      <a:r>
                        <a:rPr lang="es-ES" sz="1400" b="1"/>
                        <a:t>Secuelas de radioterapia</a:t>
                      </a:r>
                    </a:p>
                  </a:txBody>
                  <a:tcPr/>
                </a:tc>
                <a:tc>
                  <a:txBody>
                    <a:bodyPr/>
                    <a:lstStyle/>
                    <a:p>
                      <a:pPr algn="ctr"/>
                      <a:r>
                        <a:rPr lang="es-ES" sz="2000" b="1"/>
                        <a:t>-</a:t>
                      </a:r>
                    </a:p>
                  </a:txBody>
                  <a:tcPr/>
                </a:tc>
                <a:tc>
                  <a:txBody>
                    <a:bodyPr/>
                    <a:lstStyle/>
                    <a:p>
                      <a:pPr algn="ctr"/>
                      <a:r>
                        <a:rPr lang="es-ES" sz="2000" b="1"/>
                        <a:t>+</a:t>
                      </a:r>
                    </a:p>
                  </a:txBody>
                  <a:tcPr/>
                </a:tc>
                <a:extLst>
                  <a:ext uri="{0D108BD9-81ED-4DB2-BD59-A6C34878D82A}">
                    <a16:rowId xmlns:a16="http://schemas.microsoft.com/office/drawing/2014/main" val="1497195545"/>
                  </a:ext>
                </a:extLst>
              </a:tr>
              <a:tr h="370840">
                <a:tc>
                  <a:txBody>
                    <a:bodyPr/>
                    <a:lstStyle/>
                    <a:p>
                      <a:r>
                        <a:rPr lang="es-ES" sz="1400" b="1"/>
                        <a:t>Aorta en porcelana</a:t>
                      </a:r>
                    </a:p>
                  </a:txBody>
                  <a:tcPr/>
                </a:tc>
                <a:tc>
                  <a:txBody>
                    <a:bodyPr/>
                    <a:lstStyle/>
                    <a:p>
                      <a:pPr algn="ctr"/>
                      <a:r>
                        <a:rPr lang="es-ES" sz="2000" b="1"/>
                        <a:t>-</a:t>
                      </a:r>
                    </a:p>
                  </a:txBody>
                  <a:tcPr/>
                </a:tc>
                <a:tc>
                  <a:txBody>
                    <a:bodyPr/>
                    <a:lstStyle/>
                    <a:p>
                      <a:pPr algn="ctr"/>
                      <a:r>
                        <a:rPr lang="es-ES" sz="2000" b="1"/>
                        <a:t>+</a:t>
                      </a:r>
                    </a:p>
                  </a:txBody>
                  <a:tcPr/>
                </a:tc>
                <a:extLst>
                  <a:ext uri="{0D108BD9-81ED-4DB2-BD59-A6C34878D82A}">
                    <a16:rowId xmlns:a16="http://schemas.microsoft.com/office/drawing/2014/main" val="560552949"/>
                  </a:ext>
                </a:extLst>
              </a:tr>
              <a:tr h="370840">
                <a:tc>
                  <a:txBody>
                    <a:bodyPr/>
                    <a:lstStyle/>
                    <a:p>
                      <a:r>
                        <a:rPr lang="es-ES" sz="1400" b="1"/>
                        <a:t>Alta probabilidad de </a:t>
                      </a:r>
                      <a:r>
                        <a:rPr lang="es-ES" sz="1400" b="1" err="1"/>
                        <a:t>mismatch</a:t>
                      </a:r>
                      <a:r>
                        <a:rPr lang="es-ES" sz="1400" b="1"/>
                        <a:t> protésico (AVA &lt; 0,65 cm2/m2)</a:t>
                      </a:r>
                    </a:p>
                  </a:txBody>
                  <a:tcPr/>
                </a:tc>
                <a:tc>
                  <a:txBody>
                    <a:bodyPr/>
                    <a:lstStyle/>
                    <a:p>
                      <a:pPr algn="ctr"/>
                      <a:r>
                        <a:rPr lang="es-ES" sz="2000" b="1"/>
                        <a:t>-</a:t>
                      </a:r>
                    </a:p>
                  </a:txBody>
                  <a:tcPr/>
                </a:tc>
                <a:tc>
                  <a:txBody>
                    <a:bodyPr/>
                    <a:lstStyle/>
                    <a:p>
                      <a:pPr algn="ctr"/>
                      <a:r>
                        <a:rPr lang="es-ES" sz="2000" b="1"/>
                        <a:t>+</a:t>
                      </a:r>
                    </a:p>
                  </a:txBody>
                  <a:tcPr/>
                </a:tc>
                <a:extLst>
                  <a:ext uri="{0D108BD9-81ED-4DB2-BD59-A6C34878D82A}">
                    <a16:rowId xmlns:a16="http://schemas.microsoft.com/office/drawing/2014/main" val="2442871470"/>
                  </a:ext>
                </a:extLst>
              </a:tr>
              <a:tr h="370840">
                <a:tc>
                  <a:txBody>
                    <a:bodyPr/>
                    <a:lstStyle/>
                    <a:p>
                      <a:r>
                        <a:rPr lang="es-ES" sz="1400" b="1"/>
                        <a:t>Deformación torácica o escoliosis</a:t>
                      </a:r>
                    </a:p>
                  </a:txBody>
                  <a:tcPr/>
                </a:tc>
                <a:tc>
                  <a:txBody>
                    <a:bodyPr/>
                    <a:lstStyle/>
                    <a:p>
                      <a:pPr algn="ctr"/>
                      <a:r>
                        <a:rPr lang="es-ES" sz="2000" b="1"/>
                        <a:t>-</a:t>
                      </a:r>
                    </a:p>
                  </a:txBody>
                  <a:tcPr/>
                </a:tc>
                <a:tc>
                  <a:txBody>
                    <a:bodyPr/>
                    <a:lstStyle/>
                    <a:p>
                      <a:pPr algn="ctr"/>
                      <a:r>
                        <a:rPr lang="es-ES" sz="2000" b="1"/>
                        <a:t>+</a:t>
                      </a:r>
                    </a:p>
                  </a:txBody>
                  <a:tcPr/>
                </a:tc>
                <a:extLst>
                  <a:ext uri="{0D108BD9-81ED-4DB2-BD59-A6C34878D82A}">
                    <a16:rowId xmlns:a16="http://schemas.microsoft.com/office/drawing/2014/main" val="3112317779"/>
                  </a:ext>
                </a:extLst>
              </a:tr>
              <a:tr h="370840">
                <a:tc>
                  <a:txBody>
                    <a:bodyPr/>
                    <a:lstStyle/>
                    <a:p>
                      <a:r>
                        <a:rPr lang="es-ES" sz="1400" b="1"/>
                        <a:t>Tamaño de anillo aórtico no válido para TAVI</a:t>
                      </a:r>
                    </a:p>
                  </a:txBody>
                  <a:tcPr/>
                </a:tc>
                <a:tc>
                  <a:txBody>
                    <a:bodyPr/>
                    <a:lstStyle/>
                    <a:p>
                      <a:pPr algn="ctr"/>
                      <a:r>
                        <a:rPr lang="es-ES" sz="2000" b="1"/>
                        <a:t>+</a:t>
                      </a:r>
                    </a:p>
                  </a:txBody>
                  <a:tcPr/>
                </a:tc>
                <a:tc>
                  <a:txBody>
                    <a:bodyPr/>
                    <a:lstStyle/>
                    <a:p>
                      <a:pPr algn="ctr"/>
                      <a:r>
                        <a:rPr lang="es-ES" sz="2000" b="1"/>
                        <a:t>-</a:t>
                      </a:r>
                    </a:p>
                  </a:txBody>
                  <a:tcPr/>
                </a:tc>
                <a:extLst>
                  <a:ext uri="{0D108BD9-81ED-4DB2-BD59-A6C34878D82A}">
                    <a16:rowId xmlns:a16="http://schemas.microsoft.com/office/drawing/2014/main" val="1237923977"/>
                  </a:ext>
                </a:extLst>
              </a:tr>
              <a:tr h="370840">
                <a:tc>
                  <a:txBody>
                    <a:bodyPr/>
                    <a:lstStyle/>
                    <a:p>
                      <a:r>
                        <a:rPr lang="es-ES" sz="1400" b="1" err="1"/>
                        <a:t>VAo</a:t>
                      </a:r>
                      <a:r>
                        <a:rPr lang="es-ES" sz="1400" b="1"/>
                        <a:t> bicúspide</a:t>
                      </a:r>
                    </a:p>
                  </a:txBody>
                  <a:tcPr/>
                </a:tc>
                <a:tc>
                  <a:txBody>
                    <a:bodyPr/>
                    <a:lstStyle/>
                    <a:p>
                      <a:pPr algn="ctr"/>
                      <a:r>
                        <a:rPr lang="es-ES" sz="2000" b="1"/>
                        <a:t>+</a:t>
                      </a:r>
                    </a:p>
                  </a:txBody>
                  <a:tcPr/>
                </a:tc>
                <a:tc>
                  <a:txBody>
                    <a:bodyPr/>
                    <a:lstStyle/>
                    <a:p>
                      <a:pPr algn="ctr"/>
                      <a:r>
                        <a:rPr lang="es-ES" sz="2000" b="1"/>
                        <a:t>-</a:t>
                      </a:r>
                    </a:p>
                  </a:txBody>
                  <a:tcPr/>
                </a:tc>
                <a:extLst>
                  <a:ext uri="{0D108BD9-81ED-4DB2-BD59-A6C34878D82A}">
                    <a16:rowId xmlns:a16="http://schemas.microsoft.com/office/drawing/2014/main" val="1441208436"/>
                  </a:ext>
                </a:extLst>
              </a:tr>
              <a:tr h="370840">
                <a:tc>
                  <a:txBody>
                    <a:bodyPr/>
                    <a:lstStyle/>
                    <a:p>
                      <a:r>
                        <a:rPr lang="es-ES" sz="1400" b="1"/>
                        <a:t>Alto riesgo de obstrucción coronaria o Ca+ severa</a:t>
                      </a:r>
                    </a:p>
                  </a:txBody>
                  <a:tcPr/>
                </a:tc>
                <a:tc>
                  <a:txBody>
                    <a:bodyPr/>
                    <a:lstStyle/>
                    <a:p>
                      <a:pPr algn="ctr"/>
                      <a:r>
                        <a:rPr lang="es-ES" sz="2000" b="1"/>
                        <a:t>+</a:t>
                      </a:r>
                    </a:p>
                  </a:txBody>
                  <a:tcPr/>
                </a:tc>
                <a:tc>
                  <a:txBody>
                    <a:bodyPr/>
                    <a:lstStyle/>
                    <a:p>
                      <a:pPr algn="ctr"/>
                      <a:r>
                        <a:rPr lang="es-ES" sz="2000" b="1"/>
                        <a:t>-</a:t>
                      </a:r>
                    </a:p>
                  </a:txBody>
                  <a:tcPr/>
                </a:tc>
                <a:extLst>
                  <a:ext uri="{0D108BD9-81ED-4DB2-BD59-A6C34878D82A}">
                    <a16:rowId xmlns:a16="http://schemas.microsoft.com/office/drawing/2014/main" val="436477189"/>
                  </a:ext>
                </a:extLst>
              </a:tr>
              <a:tr h="370840">
                <a:tc>
                  <a:txBody>
                    <a:bodyPr/>
                    <a:lstStyle/>
                    <a:p>
                      <a:r>
                        <a:rPr lang="es-ES" sz="1400" b="1"/>
                        <a:t>Trombo en Ao o VI</a:t>
                      </a:r>
                    </a:p>
                  </a:txBody>
                  <a:tcPr/>
                </a:tc>
                <a:tc>
                  <a:txBody>
                    <a:bodyPr/>
                    <a:lstStyle/>
                    <a:p>
                      <a:pPr algn="ctr"/>
                      <a:r>
                        <a:rPr lang="es-ES" sz="2000" b="1"/>
                        <a:t>+</a:t>
                      </a:r>
                    </a:p>
                  </a:txBody>
                  <a:tcPr/>
                </a:tc>
                <a:tc>
                  <a:txBody>
                    <a:bodyPr/>
                    <a:lstStyle/>
                    <a:p>
                      <a:pPr algn="ctr"/>
                      <a:r>
                        <a:rPr lang="es-ES" sz="2000" b="1"/>
                        <a:t>-</a:t>
                      </a:r>
                    </a:p>
                  </a:txBody>
                  <a:tcPr/>
                </a:tc>
                <a:extLst>
                  <a:ext uri="{0D108BD9-81ED-4DB2-BD59-A6C34878D82A}">
                    <a16:rowId xmlns:a16="http://schemas.microsoft.com/office/drawing/2014/main" val="790539922"/>
                  </a:ext>
                </a:extLst>
              </a:tr>
            </a:tbl>
          </a:graphicData>
        </a:graphic>
      </p:graphicFrame>
      <p:pic>
        <p:nvPicPr>
          <p:cNvPr id="7" name="Imagen 6" descr="Interfaz de usuario gráfica, Texto, Aplicación&#10;&#10;Descripción generada automáticamente">
            <a:extLst>
              <a:ext uri="{FF2B5EF4-FFF2-40B4-BE49-F238E27FC236}">
                <a16:creationId xmlns:a16="http://schemas.microsoft.com/office/drawing/2014/main" id="{B0602AA6-32B2-32E1-37E9-1C89E6DB51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 y="296891"/>
            <a:ext cx="2910840" cy="774748"/>
          </a:xfrm>
          <a:prstGeom prst="rect">
            <a:avLst/>
          </a:prstGeom>
        </p:spPr>
      </p:pic>
      <p:pic>
        <p:nvPicPr>
          <p:cNvPr id="2" name="Imagen 1" descr="Imagen que contiene sostener, vistiendo, hombre, tabla&#10;&#10;Descripción generada automáticamente">
            <a:extLst>
              <a:ext uri="{FF2B5EF4-FFF2-40B4-BE49-F238E27FC236}">
                <a16:creationId xmlns:a16="http://schemas.microsoft.com/office/drawing/2014/main" id="{6FF49546-8B45-8CBA-0A87-744CD8B859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4274" y="161501"/>
            <a:ext cx="1133476" cy="854604"/>
          </a:xfrm>
          <a:prstGeom prst="ellipse">
            <a:avLst/>
          </a:prstGeom>
          <a:ln>
            <a:noFill/>
          </a:ln>
          <a:effectLst/>
        </p:spPr>
      </p:pic>
      <p:pic>
        <p:nvPicPr>
          <p:cNvPr id="3" name="Imagen 2" descr="Una caricatura de una persona&#10;&#10;Descripción generada automáticamente con confianza baja">
            <a:extLst>
              <a:ext uri="{FF2B5EF4-FFF2-40B4-BE49-F238E27FC236}">
                <a16:creationId xmlns:a16="http://schemas.microsoft.com/office/drawing/2014/main" id="{F16EA86E-CA31-5A2A-14D5-E4BF8F3142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8664" y="148441"/>
            <a:ext cx="1083636" cy="834768"/>
          </a:xfrm>
          <a:prstGeom prst="ellipse">
            <a:avLst/>
          </a:prstGeom>
          <a:ln>
            <a:noFill/>
          </a:ln>
          <a:effectLst/>
        </p:spPr>
      </p:pic>
    </p:spTree>
    <p:extLst>
      <p:ext uri="{BB962C8B-B14F-4D97-AF65-F5344CB8AC3E}">
        <p14:creationId xmlns:p14="http://schemas.microsoft.com/office/powerpoint/2010/main" val="23981979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agen que contiene sostener, vistiendo, hombre, tabla&#10;&#10;Descripción generada automáticamente">
            <a:extLst>
              <a:ext uri="{FF2B5EF4-FFF2-40B4-BE49-F238E27FC236}">
                <a16:creationId xmlns:a16="http://schemas.microsoft.com/office/drawing/2014/main" id="{6FF49546-8B45-8CBA-0A87-744CD8B859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0485" y="1447799"/>
            <a:ext cx="1618207" cy="1220075"/>
          </a:xfrm>
          <a:prstGeom prst="ellipse">
            <a:avLst/>
          </a:prstGeom>
          <a:ln>
            <a:noFill/>
          </a:ln>
          <a:effectLst/>
        </p:spPr>
      </p:pic>
      <p:pic>
        <p:nvPicPr>
          <p:cNvPr id="3" name="Imagen 2" descr="Una caricatura de una persona&#10;&#10;Descripción generada automáticamente con confianza baja">
            <a:extLst>
              <a:ext uri="{FF2B5EF4-FFF2-40B4-BE49-F238E27FC236}">
                <a16:creationId xmlns:a16="http://schemas.microsoft.com/office/drawing/2014/main" id="{F16EA86E-CA31-5A2A-14D5-E4BF8F3142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3628" y="1447799"/>
            <a:ext cx="1626648" cy="1253071"/>
          </a:xfrm>
          <a:prstGeom prst="ellipse">
            <a:avLst/>
          </a:prstGeom>
          <a:ln>
            <a:noFill/>
          </a:ln>
          <a:effectLst/>
        </p:spPr>
      </p:pic>
      <p:graphicFrame>
        <p:nvGraphicFramePr>
          <p:cNvPr id="5" name="Tabla 4">
            <a:extLst>
              <a:ext uri="{FF2B5EF4-FFF2-40B4-BE49-F238E27FC236}">
                <a16:creationId xmlns:a16="http://schemas.microsoft.com/office/drawing/2014/main" id="{C1DEF2E3-7E68-3549-D48F-C0F54CBED9EF}"/>
              </a:ext>
            </a:extLst>
          </p:cNvPr>
          <p:cNvGraphicFramePr>
            <a:graphicFrameLocks noGrp="1"/>
          </p:cNvGraphicFramePr>
          <p:nvPr>
            <p:extLst>
              <p:ext uri="{D42A27DB-BD31-4B8C-83A1-F6EECF244321}">
                <p14:modId xmlns:p14="http://schemas.microsoft.com/office/powerpoint/2010/main" val="1106482418"/>
              </p:ext>
            </p:extLst>
          </p:nvPr>
        </p:nvGraphicFramePr>
        <p:xfrm>
          <a:off x="2330588" y="2700870"/>
          <a:ext cx="8127999" cy="2595880"/>
        </p:xfrm>
        <a:graphic>
          <a:graphicData uri="http://schemas.openxmlformats.org/drawingml/2006/table">
            <a:tbl>
              <a:tblPr firstRow="1" bandRow="1">
                <a:tableStyleId>{5940675A-B579-460E-94D1-54222C63F5DA}</a:tableStyleId>
              </a:tblPr>
              <a:tblGrid>
                <a:gridCol w="2709333">
                  <a:extLst>
                    <a:ext uri="{9D8B030D-6E8A-4147-A177-3AD203B41FA5}">
                      <a16:colId xmlns:a16="http://schemas.microsoft.com/office/drawing/2014/main" val="504211620"/>
                    </a:ext>
                  </a:extLst>
                </a:gridCol>
                <a:gridCol w="2709333">
                  <a:extLst>
                    <a:ext uri="{9D8B030D-6E8A-4147-A177-3AD203B41FA5}">
                      <a16:colId xmlns:a16="http://schemas.microsoft.com/office/drawing/2014/main" val="2250661545"/>
                    </a:ext>
                  </a:extLst>
                </a:gridCol>
                <a:gridCol w="2709333">
                  <a:extLst>
                    <a:ext uri="{9D8B030D-6E8A-4147-A177-3AD203B41FA5}">
                      <a16:colId xmlns:a16="http://schemas.microsoft.com/office/drawing/2014/main" val="3175007734"/>
                    </a:ext>
                  </a:extLst>
                </a:gridCol>
              </a:tblGrid>
              <a:tr h="370840">
                <a:tc gridSpan="3">
                  <a:txBody>
                    <a:bodyPr/>
                    <a:lstStyle/>
                    <a:p>
                      <a:r>
                        <a:rPr lang="es-ES" b="1"/>
                        <a:t>Patología cardíaca concomitante que requiere intervención</a:t>
                      </a:r>
                    </a:p>
                  </a:txBody>
                  <a:tcPr>
                    <a:solidFill>
                      <a:schemeClr val="accent2">
                        <a:lumMod val="20000"/>
                        <a:lumOff val="80000"/>
                      </a:schemeClr>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3810583349"/>
                  </a:ext>
                </a:extLst>
              </a:tr>
              <a:tr h="370840">
                <a:tc>
                  <a:txBody>
                    <a:bodyPr/>
                    <a:lstStyle/>
                    <a:p>
                      <a:r>
                        <a:rPr lang="es-ES" sz="1400" b="1"/>
                        <a:t>Enfermedad </a:t>
                      </a:r>
                      <a:r>
                        <a:rPr lang="es-ES" sz="1400" b="1" err="1"/>
                        <a:t>multivaso</a:t>
                      </a:r>
                      <a:r>
                        <a:rPr lang="es-ES" sz="1400" b="1"/>
                        <a:t> que requiera CCV</a:t>
                      </a:r>
                    </a:p>
                  </a:txBody>
                  <a:tcPr/>
                </a:tc>
                <a:tc>
                  <a:txBody>
                    <a:bodyPr/>
                    <a:lstStyle/>
                    <a:p>
                      <a:pPr algn="ctr"/>
                      <a:r>
                        <a:rPr lang="es-ES" sz="2000" b="1"/>
                        <a:t>+</a:t>
                      </a:r>
                    </a:p>
                  </a:txBody>
                  <a:tcPr/>
                </a:tc>
                <a:tc>
                  <a:txBody>
                    <a:bodyPr/>
                    <a:lstStyle/>
                    <a:p>
                      <a:pPr algn="ctr"/>
                      <a:r>
                        <a:rPr lang="es-ES" sz="2000" b="1"/>
                        <a:t>-</a:t>
                      </a:r>
                    </a:p>
                  </a:txBody>
                  <a:tcPr/>
                </a:tc>
                <a:extLst>
                  <a:ext uri="{0D108BD9-81ED-4DB2-BD59-A6C34878D82A}">
                    <a16:rowId xmlns:a16="http://schemas.microsoft.com/office/drawing/2014/main" val="391199411"/>
                  </a:ext>
                </a:extLst>
              </a:tr>
              <a:tr h="370840">
                <a:tc>
                  <a:txBody>
                    <a:bodyPr/>
                    <a:lstStyle/>
                    <a:p>
                      <a:r>
                        <a:rPr lang="es-ES" sz="1400" b="1"/>
                        <a:t>Valvulopatía mitral severa 1ª</a:t>
                      </a:r>
                    </a:p>
                  </a:txBody>
                  <a:tcPr/>
                </a:tc>
                <a:tc>
                  <a:txBody>
                    <a:bodyPr/>
                    <a:lstStyle/>
                    <a:p>
                      <a:pPr algn="ctr"/>
                      <a:r>
                        <a:rPr lang="es-ES" sz="2000" b="1"/>
                        <a:t>+</a:t>
                      </a:r>
                    </a:p>
                  </a:txBody>
                  <a:tcPr/>
                </a:tc>
                <a:tc>
                  <a:txBody>
                    <a:bodyPr/>
                    <a:lstStyle/>
                    <a:p>
                      <a:pPr algn="ctr"/>
                      <a:r>
                        <a:rPr lang="es-ES" sz="2000" b="1"/>
                        <a:t>-</a:t>
                      </a:r>
                    </a:p>
                  </a:txBody>
                  <a:tcPr/>
                </a:tc>
                <a:extLst>
                  <a:ext uri="{0D108BD9-81ED-4DB2-BD59-A6C34878D82A}">
                    <a16:rowId xmlns:a16="http://schemas.microsoft.com/office/drawing/2014/main" val="1871420518"/>
                  </a:ext>
                </a:extLst>
              </a:tr>
              <a:tr h="370840">
                <a:tc>
                  <a:txBody>
                    <a:bodyPr/>
                    <a:lstStyle/>
                    <a:p>
                      <a:r>
                        <a:rPr lang="es-ES" sz="1400" b="1"/>
                        <a:t>Valvulopatía tricuspídea severa</a:t>
                      </a:r>
                    </a:p>
                  </a:txBody>
                  <a:tcPr/>
                </a:tc>
                <a:tc>
                  <a:txBody>
                    <a:bodyPr/>
                    <a:lstStyle/>
                    <a:p>
                      <a:pPr algn="ctr"/>
                      <a:r>
                        <a:rPr lang="es-ES" sz="2000" b="1"/>
                        <a:t>+</a:t>
                      </a:r>
                    </a:p>
                  </a:txBody>
                  <a:tcPr/>
                </a:tc>
                <a:tc>
                  <a:txBody>
                    <a:bodyPr/>
                    <a:lstStyle/>
                    <a:p>
                      <a:pPr algn="ctr"/>
                      <a:r>
                        <a:rPr lang="es-ES" sz="2000" b="1"/>
                        <a:t>-</a:t>
                      </a:r>
                    </a:p>
                  </a:txBody>
                  <a:tcPr/>
                </a:tc>
                <a:extLst>
                  <a:ext uri="{0D108BD9-81ED-4DB2-BD59-A6C34878D82A}">
                    <a16:rowId xmlns:a16="http://schemas.microsoft.com/office/drawing/2014/main" val="701405332"/>
                  </a:ext>
                </a:extLst>
              </a:tr>
              <a:tr h="370840">
                <a:tc>
                  <a:txBody>
                    <a:bodyPr/>
                    <a:lstStyle/>
                    <a:p>
                      <a:r>
                        <a:rPr lang="es-ES" sz="1400" b="1"/>
                        <a:t>Dilatación o aneurisma de AA</a:t>
                      </a:r>
                    </a:p>
                  </a:txBody>
                  <a:tcPr/>
                </a:tc>
                <a:tc>
                  <a:txBody>
                    <a:bodyPr/>
                    <a:lstStyle/>
                    <a:p>
                      <a:pPr algn="ctr"/>
                      <a:r>
                        <a:rPr lang="es-ES" sz="2000" b="1"/>
                        <a:t>+</a:t>
                      </a:r>
                    </a:p>
                  </a:txBody>
                  <a:tcPr/>
                </a:tc>
                <a:tc>
                  <a:txBody>
                    <a:bodyPr/>
                    <a:lstStyle/>
                    <a:p>
                      <a:pPr algn="ctr"/>
                      <a:r>
                        <a:rPr lang="es-ES" sz="2000" b="1"/>
                        <a:t>-</a:t>
                      </a:r>
                    </a:p>
                  </a:txBody>
                  <a:tcPr/>
                </a:tc>
                <a:extLst>
                  <a:ext uri="{0D108BD9-81ED-4DB2-BD59-A6C34878D82A}">
                    <a16:rowId xmlns:a16="http://schemas.microsoft.com/office/drawing/2014/main" val="1497195545"/>
                  </a:ext>
                </a:extLst>
              </a:tr>
              <a:tr h="370840">
                <a:tc>
                  <a:txBody>
                    <a:bodyPr/>
                    <a:lstStyle/>
                    <a:p>
                      <a:r>
                        <a:rPr lang="es-ES" sz="1400" b="1"/>
                        <a:t>HVI septal que requiera miomectomía</a:t>
                      </a:r>
                    </a:p>
                  </a:txBody>
                  <a:tcPr/>
                </a:tc>
                <a:tc>
                  <a:txBody>
                    <a:bodyPr/>
                    <a:lstStyle/>
                    <a:p>
                      <a:pPr algn="ctr"/>
                      <a:r>
                        <a:rPr lang="es-ES" sz="2000" b="1"/>
                        <a:t>+</a:t>
                      </a:r>
                    </a:p>
                  </a:txBody>
                  <a:tcPr/>
                </a:tc>
                <a:tc>
                  <a:txBody>
                    <a:bodyPr/>
                    <a:lstStyle/>
                    <a:p>
                      <a:pPr algn="ctr"/>
                      <a:r>
                        <a:rPr lang="es-ES" sz="2000" b="1"/>
                        <a:t>-</a:t>
                      </a:r>
                    </a:p>
                  </a:txBody>
                  <a:tcPr/>
                </a:tc>
                <a:extLst>
                  <a:ext uri="{0D108BD9-81ED-4DB2-BD59-A6C34878D82A}">
                    <a16:rowId xmlns:a16="http://schemas.microsoft.com/office/drawing/2014/main" val="560552949"/>
                  </a:ext>
                </a:extLst>
              </a:tr>
            </a:tbl>
          </a:graphicData>
        </a:graphic>
      </p:graphicFrame>
      <p:pic>
        <p:nvPicPr>
          <p:cNvPr id="7" name="Imagen 6" descr="Interfaz de usuario gráfica, Texto, Aplicación&#10;&#10;Descripción generada automáticamente">
            <a:extLst>
              <a:ext uri="{FF2B5EF4-FFF2-40B4-BE49-F238E27FC236}">
                <a16:creationId xmlns:a16="http://schemas.microsoft.com/office/drawing/2014/main" id="{B0602AA6-32B2-32E1-37E9-1C89E6DB51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319" y="296890"/>
            <a:ext cx="4324131" cy="1150909"/>
          </a:xfrm>
          <a:prstGeom prst="rect">
            <a:avLst/>
          </a:prstGeom>
        </p:spPr>
      </p:pic>
    </p:spTree>
    <p:extLst>
      <p:ext uri="{BB962C8B-B14F-4D97-AF65-F5344CB8AC3E}">
        <p14:creationId xmlns:p14="http://schemas.microsoft.com/office/powerpoint/2010/main" val="19061136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F88E271-0F2F-E6AE-D1FF-08A9DE967AAF}"/>
              </a:ext>
            </a:extLst>
          </p:cNvPr>
          <p:cNvPicPr>
            <a:picLocks noChangeAspect="1"/>
          </p:cNvPicPr>
          <p:nvPr/>
        </p:nvPicPr>
        <p:blipFill rotWithShape="1">
          <a:blip r:embed="rId2"/>
          <a:srcRect t="1500"/>
          <a:stretch/>
        </p:blipFill>
        <p:spPr>
          <a:xfrm>
            <a:off x="460521" y="1507067"/>
            <a:ext cx="11270957" cy="3903304"/>
          </a:xfrm>
          <a:prstGeom prst="rect">
            <a:avLst/>
          </a:prstGeom>
          <a:ln w="19050">
            <a:solidFill>
              <a:srgbClr val="0070C0"/>
            </a:solidFill>
          </a:ln>
        </p:spPr>
      </p:pic>
      <p:pic>
        <p:nvPicPr>
          <p:cNvPr id="4" name="Imagen 3" descr="Imagen que contiene sostener, vistiendo, hombre, tabla&#10;&#10;Descripción generada automáticamente">
            <a:extLst>
              <a:ext uri="{FF2B5EF4-FFF2-40B4-BE49-F238E27FC236}">
                <a16:creationId xmlns:a16="http://schemas.microsoft.com/office/drawing/2014/main" id="{CCF6552D-637D-8CF3-0320-A782F0B7FA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1807" y="117291"/>
            <a:ext cx="1674843" cy="1262776"/>
          </a:xfrm>
          <a:prstGeom prst="ellipse">
            <a:avLst/>
          </a:prstGeom>
          <a:ln>
            <a:noFill/>
          </a:ln>
          <a:effectLst/>
        </p:spPr>
      </p:pic>
      <p:pic>
        <p:nvPicPr>
          <p:cNvPr id="5" name="Imagen 4" descr="Una caricatura de una persona&#10;&#10;Descripción generada automáticamente con confianza baja">
            <a:extLst>
              <a:ext uri="{FF2B5EF4-FFF2-40B4-BE49-F238E27FC236}">
                <a16:creationId xmlns:a16="http://schemas.microsoft.com/office/drawing/2014/main" id="{38FF8209-0EC8-C64E-122F-9A1DA167F6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9020" y="117291"/>
            <a:ext cx="1639247" cy="1262776"/>
          </a:xfrm>
          <a:prstGeom prst="ellipse">
            <a:avLst/>
          </a:prstGeom>
          <a:ln>
            <a:noFill/>
          </a:ln>
          <a:effectLst/>
        </p:spPr>
      </p:pic>
      <p:sp>
        <p:nvSpPr>
          <p:cNvPr id="6" name="CuadroTexto 5"/>
          <p:cNvSpPr txBox="1"/>
          <p:nvPr/>
        </p:nvSpPr>
        <p:spPr>
          <a:xfrm>
            <a:off x="8705850" y="6324600"/>
            <a:ext cx="2932791" cy="276999"/>
          </a:xfrm>
          <a:prstGeom prst="rect">
            <a:avLst/>
          </a:prstGeom>
          <a:noFill/>
        </p:spPr>
        <p:txBody>
          <a:bodyPr wrap="none" rtlCol="0">
            <a:spAutoFit/>
          </a:bodyPr>
          <a:lstStyle/>
          <a:p>
            <a:r>
              <a:rPr lang="es-ES" sz="1200" err="1"/>
              <a:t>Bhogal</a:t>
            </a:r>
            <a:r>
              <a:rPr lang="es-ES" sz="1200"/>
              <a:t> S, et al. Am J </a:t>
            </a:r>
            <a:r>
              <a:rPr lang="es-ES" sz="1200" err="1"/>
              <a:t>Cardiol</a:t>
            </a:r>
            <a:r>
              <a:rPr lang="es-ES" sz="1200"/>
              <a:t>. 2023;193:1-18.</a:t>
            </a:r>
          </a:p>
        </p:txBody>
      </p:sp>
    </p:spTree>
    <p:extLst>
      <p:ext uri="{BB962C8B-B14F-4D97-AF65-F5344CB8AC3E}">
        <p14:creationId xmlns:p14="http://schemas.microsoft.com/office/powerpoint/2010/main" val="1640464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323975" y="257175"/>
            <a:ext cx="9982200" cy="5676900"/>
            <a:chOff x="347064" y="211667"/>
            <a:chExt cx="11116803" cy="6461287"/>
          </a:xfrm>
        </p:grpSpPr>
        <p:pic>
          <p:nvPicPr>
            <p:cNvPr id="3" name="Imagen 2">
              <a:extLst>
                <a:ext uri="{FF2B5EF4-FFF2-40B4-BE49-F238E27FC236}">
                  <a16:creationId xmlns:a16="http://schemas.microsoft.com/office/drawing/2014/main" id="{A364C4C5-E046-AC0B-2F84-576D82F9AFA0}"/>
                </a:ext>
              </a:extLst>
            </p:cNvPr>
            <p:cNvPicPr>
              <a:picLocks noChangeAspect="1"/>
            </p:cNvPicPr>
            <p:nvPr/>
          </p:nvPicPr>
          <p:blipFill rotWithShape="1">
            <a:blip r:embed="rId2"/>
            <a:srcRect b="957"/>
            <a:stretch/>
          </p:blipFill>
          <p:spPr>
            <a:xfrm>
              <a:off x="347064" y="593092"/>
              <a:ext cx="11040604" cy="6079862"/>
            </a:xfrm>
            <a:prstGeom prst="rect">
              <a:avLst/>
            </a:prstGeom>
          </p:spPr>
        </p:pic>
        <p:pic>
          <p:nvPicPr>
            <p:cNvPr id="4" name="Imagen 3">
              <a:extLst>
                <a:ext uri="{FF2B5EF4-FFF2-40B4-BE49-F238E27FC236}">
                  <a16:creationId xmlns:a16="http://schemas.microsoft.com/office/drawing/2014/main" id="{C51D04C4-9A27-A535-DD38-BA69809F08BC}"/>
                </a:ext>
              </a:extLst>
            </p:cNvPr>
            <p:cNvPicPr>
              <a:picLocks noChangeAspect="1"/>
            </p:cNvPicPr>
            <p:nvPr/>
          </p:nvPicPr>
          <p:blipFill rotWithShape="1">
            <a:blip r:embed="rId3"/>
            <a:srcRect t="2381" b="89740"/>
            <a:stretch/>
          </p:blipFill>
          <p:spPr>
            <a:xfrm>
              <a:off x="403792" y="279399"/>
              <a:ext cx="10927147" cy="312219"/>
            </a:xfrm>
            <a:prstGeom prst="rect">
              <a:avLst/>
            </a:prstGeom>
            <a:ln w="19050">
              <a:noFill/>
            </a:ln>
          </p:spPr>
        </p:pic>
        <p:sp>
          <p:nvSpPr>
            <p:cNvPr id="5" name="Rectángulo 4">
              <a:extLst>
                <a:ext uri="{FF2B5EF4-FFF2-40B4-BE49-F238E27FC236}">
                  <a16:creationId xmlns:a16="http://schemas.microsoft.com/office/drawing/2014/main" id="{73A9D999-806C-6784-D2C5-013485C74DE9}"/>
                </a:ext>
              </a:extLst>
            </p:cNvPr>
            <p:cNvSpPr/>
            <p:nvPr/>
          </p:nvSpPr>
          <p:spPr>
            <a:xfrm>
              <a:off x="347064" y="211667"/>
              <a:ext cx="11116803" cy="6461287"/>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6" name="CuadroTexto 5"/>
          <p:cNvSpPr txBox="1"/>
          <p:nvPr/>
        </p:nvSpPr>
        <p:spPr>
          <a:xfrm>
            <a:off x="8953500" y="6269196"/>
            <a:ext cx="2932791" cy="276999"/>
          </a:xfrm>
          <a:prstGeom prst="rect">
            <a:avLst/>
          </a:prstGeom>
          <a:noFill/>
        </p:spPr>
        <p:txBody>
          <a:bodyPr wrap="none" rtlCol="0">
            <a:spAutoFit/>
          </a:bodyPr>
          <a:lstStyle/>
          <a:p>
            <a:r>
              <a:rPr lang="es-ES" sz="1200" err="1"/>
              <a:t>Bhogal</a:t>
            </a:r>
            <a:r>
              <a:rPr lang="es-ES" sz="1200"/>
              <a:t> S, et al. Am J </a:t>
            </a:r>
            <a:r>
              <a:rPr lang="es-ES" sz="1200" err="1"/>
              <a:t>Cardiol</a:t>
            </a:r>
            <a:r>
              <a:rPr lang="es-ES" sz="1200"/>
              <a:t>. 2023;193:1-18.</a:t>
            </a:r>
          </a:p>
        </p:txBody>
      </p:sp>
    </p:spTree>
    <p:extLst>
      <p:ext uri="{BB962C8B-B14F-4D97-AF65-F5344CB8AC3E}">
        <p14:creationId xmlns:p14="http://schemas.microsoft.com/office/powerpoint/2010/main" val="3704989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530E4294-258B-278B-2F4C-F306D6757424}"/>
              </a:ext>
            </a:extLst>
          </p:cNvPr>
          <p:cNvSpPr>
            <a:spLocks noGrp="1"/>
          </p:cNvSpPr>
          <p:nvPr>
            <p:ph type="sldNum" sz="quarter" idx="12"/>
          </p:nvPr>
        </p:nvSpPr>
        <p:spPr/>
        <p:txBody>
          <a:bodyPr/>
          <a:lstStyle/>
          <a:p>
            <a:fld id="{4094CC2B-552C-BD49-BB57-6E663FD0C8E4}" type="slidenum">
              <a:rPr lang="es-ES" smtClean="0"/>
              <a:t>2</a:t>
            </a:fld>
            <a:endParaRPr lang="es-ES"/>
          </a:p>
        </p:txBody>
      </p:sp>
      <p:sp>
        <p:nvSpPr>
          <p:cNvPr id="3" name="Título 2">
            <a:extLst>
              <a:ext uri="{FF2B5EF4-FFF2-40B4-BE49-F238E27FC236}">
                <a16:creationId xmlns:a16="http://schemas.microsoft.com/office/drawing/2014/main" id="{16F14F09-7F23-FDD0-99C6-55EE69A13257}"/>
              </a:ext>
            </a:extLst>
          </p:cNvPr>
          <p:cNvSpPr>
            <a:spLocks noGrp="1"/>
          </p:cNvSpPr>
          <p:nvPr>
            <p:ph type="title"/>
          </p:nvPr>
        </p:nvSpPr>
        <p:spPr>
          <a:xfrm>
            <a:off x="322907" y="177566"/>
            <a:ext cx="11525061" cy="1041076"/>
          </a:xfrm>
        </p:spPr>
        <p:txBody>
          <a:bodyPr>
            <a:normAutofit/>
          </a:bodyPr>
          <a:lstStyle/>
          <a:p>
            <a:r>
              <a:rPr lang="es-ES" sz="1800"/>
              <a:t>EXONERACIÓN DE RESPONSABILIDAD Y USO DE LA PRESENTACIÓN</a:t>
            </a:r>
          </a:p>
        </p:txBody>
      </p:sp>
      <p:sp>
        <p:nvSpPr>
          <p:cNvPr id="5" name="CuadroTexto 4">
            <a:extLst>
              <a:ext uri="{FF2B5EF4-FFF2-40B4-BE49-F238E27FC236}">
                <a16:creationId xmlns:a16="http://schemas.microsoft.com/office/drawing/2014/main" id="{4B1DCA5F-AD8B-3648-CD3D-A82CFA417113}"/>
              </a:ext>
            </a:extLst>
          </p:cNvPr>
          <p:cNvSpPr txBox="1"/>
          <p:nvPr/>
        </p:nvSpPr>
        <p:spPr>
          <a:xfrm>
            <a:off x="322907" y="977481"/>
            <a:ext cx="11525061" cy="3830279"/>
          </a:xfrm>
          <a:prstGeom prst="rect">
            <a:avLst/>
          </a:prstGeom>
          <a:noFill/>
        </p:spPr>
        <p:txBody>
          <a:bodyPr wrap="square">
            <a:spAutoFit/>
          </a:bodyPr>
          <a:lstStyle/>
          <a:p>
            <a:pPr>
              <a:lnSpc>
                <a:spcPts val="2080"/>
              </a:lnSpc>
            </a:pPr>
            <a:r>
              <a:rPr lang="es-ES" sz="1200">
                <a:solidFill>
                  <a:srgbClr val="002454"/>
                </a:solidFill>
                <a:latin typeface="Arial" panose="020B0604020202020204" pitchFamily="34" charset="0"/>
                <a:cs typeface="Arial" panose="020B0604020202020204" pitchFamily="34" charset="0"/>
              </a:rPr>
              <a:t>Este documento (la “Presentación”) ha sido preparado exclusivamente para su uso en presentaciones y/o formaciones de Almirall, S.A. ("Almirall") dirigidas a la comunidad científica (“Uso Permitido”). Este documento incluye información resumida y no pretende ser exhaustivo. La divulgación, difusión o uso de este documento, para un uso distinto al Uso Permitido, sin la autorización previa, expresa y por escrito de Almirall está prohibida.</a:t>
            </a:r>
            <a:br>
              <a:rPr lang="es-ES" sz="1200">
                <a:solidFill>
                  <a:srgbClr val="002454"/>
                </a:solidFill>
                <a:latin typeface="Arial" panose="020B0604020202020204" pitchFamily="34" charset="0"/>
                <a:cs typeface="Arial" panose="020B0604020202020204" pitchFamily="34" charset="0"/>
              </a:rPr>
            </a:br>
            <a:r>
              <a:rPr lang="es-ES" sz="1200">
                <a:solidFill>
                  <a:srgbClr val="002454"/>
                </a:solidFill>
                <a:latin typeface="Arial" panose="020B0604020202020204" pitchFamily="34" charset="0"/>
                <a:cs typeface="Arial" panose="020B0604020202020204" pitchFamily="34" charset="0"/>
              </a:rPr>
              <a:t>Almirall no otorga, ni implícita ni explícitamente, ninguna garantía de imparcialidad, precisión, integridad o exactitud de la información, opinión y declaraciones expresadas en dicha Presentación o en discusiones que puedan tener lugar durante su utilización.</a:t>
            </a:r>
            <a:br>
              <a:rPr lang="es-ES" sz="1200">
                <a:solidFill>
                  <a:srgbClr val="002454"/>
                </a:solidFill>
                <a:latin typeface="Arial" panose="020B0604020202020204" pitchFamily="34" charset="0"/>
                <a:cs typeface="Arial" panose="020B0604020202020204" pitchFamily="34" charset="0"/>
              </a:rPr>
            </a:br>
            <a:r>
              <a:rPr lang="es-ES" sz="1200">
                <a:solidFill>
                  <a:srgbClr val="002454"/>
                </a:solidFill>
                <a:latin typeface="Arial" panose="020B0604020202020204" pitchFamily="34" charset="0"/>
                <a:cs typeface="Arial" panose="020B0604020202020204" pitchFamily="34" charset="0"/>
              </a:rPr>
              <a:t>Tanto la Presentación como los contenidos incluidos en la misma (con carácter enunciativo, que no limitativo, imágenes, diseño gráfico, logos, textos, gráficos, ilustraciones, fotografías, y cualquier otro material susceptible de protección) están bajo la responsabilidad de Almirall y son titularidad exclusiva de Almirall o Almirall tiene sobre ellos la correspondiente autorización de uso.</a:t>
            </a:r>
            <a:br>
              <a:rPr lang="es-ES" sz="1200">
                <a:solidFill>
                  <a:srgbClr val="002454"/>
                </a:solidFill>
                <a:latin typeface="Arial" panose="020B0604020202020204" pitchFamily="34" charset="0"/>
                <a:cs typeface="Arial" panose="020B0604020202020204" pitchFamily="34" charset="0"/>
              </a:rPr>
            </a:br>
            <a:r>
              <a:rPr lang="es-ES" sz="1200">
                <a:solidFill>
                  <a:srgbClr val="002454"/>
                </a:solidFill>
                <a:latin typeface="Arial" panose="020B0604020202020204" pitchFamily="34" charset="0"/>
                <a:cs typeface="Arial" panose="020B0604020202020204" pitchFamily="34" charset="0"/>
              </a:rPr>
              <a:t>Igualmente, todos los nombres comerciales, marcas o signos distintivos de cualquier clase contenidos en la Presentación están protegidos por la Ley.</a:t>
            </a:r>
            <a:br>
              <a:rPr lang="es-ES" sz="1200">
                <a:solidFill>
                  <a:srgbClr val="002454"/>
                </a:solidFill>
                <a:latin typeface="Arial" panose="020B0604020202020204" pitchFamily="34" charset="0"/>
                <a:cs typeface="Arial" panose="020B0604020202020204" pitchFamily="34" charset="0"/>
              </a:rPr>
            </a:br>
            <a:r>
              <a:rPr lang="es-ES" sz="1200">
                <a:solidFill>
                  <a:srgbClr val="002454"/>
                </a:solidFill>
                <a:latin typeface="Arial" panose="020B0604020202020204" pitchFamily="34" charset="0"/>
                <a:cs typeface="Arial" panose="020B0604020202020204" pitchFamily="34" charset="0"/>
              </a:rPr>
              <a:t>La reproducción, distribución, comercialización, transformación, comunicación pública y, en general, cualquier otra forma de explotación, por cualquier procedimiento, de todo o parte de la Presentación  o de la información contenida en la misma con fines distintos al Uso Permitido, podría constituir una infracción de los derechos de Propiedad Intelectual y/o Industrial de Almirall o del titular de los mismos y podría dar lugar al ejercicio de cuantas acciones judiciales o extrajudiciales pudieran corresponder en el ejercicio de sus derechos. Todo ello salvo que, previa solicitud, Almirall haya autorizado expresamente y por escrito el uso de los contenidos para un fin específico, en cuyo caso, el destinatario se compromete a citar la Almirall como fuente titular del contenido.</a:t>
            </a:r>
          </a:p>
        </p:txBody>
      </p:sp>
    </p:spTree>
    <p:extLst>
      <p:ext uri="{BB962C8B-B14F-4D97-AF65-F5344CB8AC3E}">
        <p14:creationId xmlns:p14="http://schemas.microsoft.com/office/powerpoint/2010/main" val="586859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55BEF06-5EEE-21DB-BFD1-02B55FB37680}"/>
              </a:ext>
            </a:extLst>
          </p:cNvPr>
          <p:cNvSpPr txBox="1"/>
          <p:nvPr/>
        </p:nvSpPr>
        <p:spPr>
          <a:xfrm>
            <a:off x="1477021" y="1459039"/>
            <a:ext cx="3935730" cy="3108543"/>
          </a:xfrm>
          <a:prstGeom prst="rect">
            <a:avLst/>
          </a:prstGeom>
          <a:solidFill>
            <a:schemeClr val="bg2"/>
          </a:solidFill>
          <a:ln w="57150">
            <a:solidFill>
              <a:srgbClr val="C00000"/>
            </a:solidFill>
          </a:ln>
        </p:spPr>
        <p:txBody>
          <a:bodyPr wrap="square" rtlCol="0">
            <a:spAutoFit/>
          </a:bodyPr>
          <a:lstStyle/>
          <a:p>
            <a:pPr algn="ctr"/>
            <a:r>
              <a:rPr lang="es-ES" sz="2800" b="1"/>
              <a:t>&lt; 75 años</a:t>
            </a:r>
          </a:p>
          <a:p>
            <a:pPr algn="ctr"/>
            <a:endParaRPr lang="es-ES" sz="2800" b="1"/>
          </a:p>
          <a:p>
            <a:pPr algn="ctr"/>
            <a:r>
              <a:rPr lang="es-ES" sz="2800" b="1"/>
              <a:t>¿TAVI o no TAVI?</a:t>
            </a:r>
          </a:p>
          <a:p>
            <a:pPr algn="ctr"/>
            <a:endParaRPr lang="es-ES" sz="2800" b="1"/>
          </a:p>
          <a:p>
            <a:pPr algn="ctr"/>
            <a:r>
              <a:rPr lang="es-ES" sz="2800" b="1"/>
              <a:t>Si se opta por prótesis biológica---&gt; ¿TAVI?</a:t>
            </a:r>
          </a:p>
          <a:p>
            <a:pPr algn="ctr"/>
            <a:endParaRPr lang="es-ES" sz="2800" b="1"/>
          </a:p>
        </p:txBody>
      </p:sp>
      <p:pic>
        <p:nvPicPr>
          <p:cNvPr id="6" name="Imagen 5" descr="Una tabla de madera&#10;&#10;Descripción generada automáticamente con confianza baja">
            <a:extLst>
              <a:ext uri="{FF2B5EF4-FFF2-40B4-BE49-F238E27FC236}">
                <a16:creationId xmlns:a16="http://schemas.microsoft.com/office/drawing/2014/main" id="{BC1E12AC-671E-870D-77CD-9D96FFEF5504}"/>
              </a:ext>
            </a:extLst>
          </p:cNvPr>
          <p:cNvPicPr>
            <a:picLocks noChangeAspect="1"/>
          </p:cNvPicPr>
          <p:nvPr/>
        </p:nvPicPr>
        <p:blipFill>
          <a:blip r:embed="rId3"/>
          <a:stretch>
            <a:fillRect/>
          </a:stretch>
        </p:blipFill>
        <p:spPr>
          <a:xfrm>
            <a:off x="6779251" y="1851470"/>
            <a:ext cx="3483779" cy="2323679"/>
          </a:xfrm>
          <a:prstGeom prst="rect">
            <a:avLst/>
          </a:prstGeom>
        </p:spPr>
      </p:pic>
    </p:spTree>
    <p:extLst>
      <p:ext uri="{BB962C8B-B14F-4D97-AF65-F5344CB8AC3E}">
        <p14:creationId xmlns:p14="http://schemas.microsoft.com/office/powerpoint/2010/main" val="12378465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55BEF06-5EEE-21DB-BFD1-02B55FB37680}"/>
              </a:ext>
            </a:extLst>
          </p:cNvPr>
          <p:cNvSpPr txBox="1"/>
          <p:nvPr/>
        </p:nvSpPr>
        <p:spPr>
          <a:xfrm>
            <a:off x="3761335" y="218635"/>
            <a:ext cx="4803368" cy="523220"/>
          </a:xfrm>
          <a:prstGeom prst="rect">
            <a:avLst/>
          </a:prstGeom>
          <a:solidFill>
            <a:schemeClr val="bg2"/>
          </a:solidFill>
          <a:ln w="57150">
            <a:solidFill>
              <a:srgbClr val="C00000"/>
            </a:solidFill>
          </a:ln>
        </p:spPr>
        <p:txBody>
          <a:bodyPr wrap="square" rtlCol="0">
            <a:spAutoFit/>
          </a:bodyPr>
          <a:lstStyle/>
          <a:p>
            <a:pPr algn="ctr"/>
            <a:r>
              <a:rPr lang="es-ES" sz="2800" b="1"/>
              <a:t>Aspectos a tener en cuenta…</a:t>
            </a:r>
          </a:p>
        </p:txBody>
      </p:sp>
      <p:sp>
        <p:nvSpPr>
          <p:cNvPr id="3" name="CuadroTexto 2">
            <a:extLst>
              <a:ext uri="{FF2B5EF4-FFF2-40B4-BE49-F238E27FC236}">
                <a16:creationId xmlns:a16="http://schemas.microsoft.com/office/drawing/2014/main" id="{C0BDFFCA-F21E-BEAF-4EC0-2684E0B11F2A}"/>
              </a:ext>
            </a:extLst>
          </p:cNvPr>
          <p:cNvSpPr txBox="1"/>
          <p:nvPr/>
        </p:nvSpPr>
        <p:spPr>
          <a:xfrm>
            <a:off x="2145933" y="1132683"/>
            <a:ext cx="9625263" cy="830997"/>
          </a:xfrm>
          <a:prstGeom prst="rect">
            <a:avLst/>
          </a:prstGeom>
          <a:solidFill>
            <a:schemeClr val="bg1"/>
          </a:solidFill>
          <a:ln w="3175">
            <a:solidFill>
              <a:schemeClr val="tx1"/>
            </a:solidFill>
          </a:ln>
        </p:spPr>
        <p:txBody>
          <a:bodyPr wrap="square" rtlCol="0">
            <a:spAutoFit/>
          </a:bodyPr>
          <a:lstStyle/>
          <a:p>
            <a:pPr marL="342900" indent="-342900">
              <a:buFont typeface="Arial" panose="020B0604020202020204" pitchFamily="34" charset="0"/>
              <a:buChar char="•"/>
            </a:pPr>
            <a:r>
              <a:rPr lang="es-ES" sz="2400"/>
              <a:t>Si EAC posibilidad de revascularización completa (quirúrgica/percutánea).</a:t>
            </a:r>
          </a:p>
          <a:p>
            <a:pPr marL="342900" indent="-342900">
              <a:buFont typeface="Arial" panose="020B0604020202020204" pitchFamily="34" charset="0"/>
              <a:buChar char="•"/>
            </a:pPr>
            <a:r>
              <a:rPr lang="es-ES" sz="2400" err="1"/>
              <a:t>Valvula</a:t>
            </a:r>
            <a:r>
              <a:rPr lang="es-ES" sz="2400"/>
              <a:t> </a:t>
            </a:r>
            <a:r>
              <a:rPr lang="es-ES" sz="2400" err="1"/>
              <a:t>Ao</a:t>
            </a:r>
            <a:r>
              <a:rPr lang="es-ES" sz="2400"/>
              <a:t> bicúspide (¿Ao dilatada?)</a:t>
            </a:r>
          </a:p>
        </p:txBody>
      </p:sp>
      <p:sp>
        <p:nvSpPr>
          <p:cNvPr id="4" name="CuadroTexto 3">
            <a:extLst>
              <a:ext uri="{FF2B5EF4-FFF2-40B4-BE49-F238E27FC236}">
                <a16:creationId xmlns:a16="http://schemas.microsoft.com/office/drawing/2014/main" id="{C7AAA90F-5D58-BE28-D2A8-049DF3474F99}"/>
              </a:ext>
            </a:extLst>
          </p:cNvPr>
          <p:cNvSpPr txBox="1"/>
          <p:nvPr/>
        </p:nvSpPr>
        <p:spPr>
          <a:xfrm>
            <a:off x="2145932" y="2401504"/>
            <a:ext cx="6350367" cy="1200329"/>
          </a:xfrm>
          <a:prstGeom prst="rect">
            <a:avLst/>
          </a:prstGeom>
          <a:solidFill>
            <a:schemeClr val="bg1"/>
          </a:solidFill>
          <a:ln>
            <a:solidFill>
              <a:schemeClr val="tx1"/>
            </a:solidFill>
          </a:ln>
        </p:spPr>
        <p:txBody>
          <a:bodyPr wrap="square" rtlCol="0">
            <a:spAutoFit/>
          </a:bodyPr>
          <a:lstStyle/>
          <a:p>
            <a:pPr marL="342900" indent="-342900">
              <a:buFont typeface="Arial" panose="020B0604020202020204" pitchFamily="34" charset="0"/>
              <a:buChar char="•"/>
            </a:pPr>
            <a:r>
              <a:rPr lang="es-ES" sz="2400"/>
              <a:t>Riesgo de obstrucción coronaria.</a:t>
            </a:r>
          </a:p>
          <a:p>
            <a:pPr marL="342900" indent="-342900">
              <a:buFont typeface="Arial" panose="020B0604020202020204" pitchFamily="34" charset="0"/>
              <a:buChar char="•"/>
            </a:pPr>
            <a:r>
              <a:rPr lang="es-ES" sz="2400"/>
              <a:t>Probabilidad de necesidad de marcapasos.</a:t>
            </a:r>
          </a:p>
          <a:p>
            <a:pPr marL="342900" indent="-342900">
              <a:buFont typeface="Arial" panose="020B0604020202020204" pitchFamily="34" charset="0"/>
              <a:buChar char="•"/>
            </a:pPr>
            <a:r>
              <a:rPr lang="es-ES" sz="2400"/>
              <a:t>Complicaciones neurológicas.</a:t>
            </a:r>
          </a:p>
        </p:txBody>
      </p:sp>
      <p:sp>
        <p:nvSpPr>
          <p:cNvPr id="5" name="CuadroTexto 4">
            <a:extLst>
              <a:ext uri="{FF2B5EF4-FFF2-40B4-BE49-F238E27FC236}">
                <a16:creationId xmlns:a16="http://schemas.microsoft.com/office/drawing/2014/main" id="{FEC2709C-27ED-52E7-C408-EF3ECF6561A9}"/>
              </a:ext>
            </a:extLst>
          </p:cNvPr>
          <p:cNvSpPr txBox="1"/>
          <p:nvPr/>
        </p:nvSpPr>
        <p:spPr>
          <a:xfrm>
            <a:off x="2145933" y="3918559"/>
            <a:ext cx="5533696" cy="1938992"/>
          </a:xfrm>
          <a:prstGeom prst="rect">
            <a:avLst/>
          </a:prstGeom>
          <a:solidFill>
            <a:schemeClr val="bg1"/>
          </a:solidFill>
          <a:ln>
            <a:solidFill>
              <a:schemeClr val="tx1"/>
            </a:solidFill>
          </a:ln>
        </p:spPr>
        <p:txBody>
          <a:bodyPr wrap="square" rtlCol="0">
            <a:spAutoFit/>
          </a:bodyPr>
          <a:lstStyle/>
          <a:p>
            <a:pPr marL="342900" indent="-342900">
              <a:buFont typeface="Arial" panose="020B0604020202020204" pitchFamily="34" charset="0"/>
              <a:buChar char="•"/>
            </a:pPr>
            <a:r>
              <a:rPr lang="es-ES" sz="2400"/>
              <a:t>Durabilidad (“redo TAVI”). </a:t>
            </a:r>
          </a:p>
          <a:p>
            <a:pPr marL="342900" indent="-342900">
              <a:buFont typeface="Arial" panose="020B0604020202020204" pitchFamily="34" charset="0"/>
              <a:buChar char="•"/>
            </a:pPr>
            <a:r>
              <a:rPr lang="es-ES" sz="2400"/>
              <a:t>ICP posterior</a:t>
            </a:r>
          </a:p>
          <a:p>
            <a:pPr marL="342900" indent="-342900">
              <a:buFont typeface="Arial" panose="020B0604020202020204" pitchFamily="34" charset="0"/>
              <a:buChar char="•"/>
            </a:pPr>
            <a:r>
              <a:rPr lang="es-ES" sz="2400" i="1" err="1"/>
              <a:t>Mismatch</a:t>
            </a:r>
            <a:r>
              <a:rPr lang="es-ES" sz="2400"/>
              <a:t> protésico (anillo pequeños)</a:t>
            </a:r>
          </a:p>
          <a:p>
            <a:pPr marL="342900" indent="-342900">
              <a:buFont typeface="Arial" panose="020B0604020202020204" pitchFamily="34" charset="0"/>
              <a:buChar char="•"/>
            </a:pPr>
            <a:r>
              <a:rPr lang="es-ES" sz="2400" err="1"/>
              <a:t>IAo</a:t>
            </a:r>
            <a:r>
              <a:rPr lang="es-ES" sz="2400"/>
              <a:t> </a:t>
            </a:r>
            <a:r>
              <a:rPr lang="es-ES" sz="2400" err="1"/>
              <a:t>periprotésica</a:t>
            </a:r>
            <a:r>
              <a:rPr lang="es-ES" sz="2400"/>
              <a:t>.</a:t>
            </a:r>
          </a:p>
          <a:p>
            <a:pPr marL="342900" indent="-342900">
              <a:buFont typeface="Arial" panose="020B0604020202020204" pitchFamily="34" charset="0"/>
              <a:buChar char="•"/>
            </a:pPr>
            <a:r>
              <a:rPr lang="es-ES" sz="2400"/>
              <a:t>Antiagregación simple de por vida.</a:t>
            </a:r>
          </a:p>
        </p:txBody>
      </p:sp>
      <p:sp>
        <p:nvSpPr>
          <p:cNvPr id="9" name="CuadroTexto 8">
            <a:extLst>
              <a:ext uri="{FF2B5EF4-FFF2-40B4-BE49-F238E27FC236}">
                <a16:creationId xmlns:a16="http://schemas.microsoft.com/office/drawing/2014/main" id="{2DEAA1DD-9E61-D0DF-1E99-B349CDDAA47B}"/>
              </a:ext>
            </a:extLst>
          </p:cNvPr>
          <p:cNvSpPr txBox="1"/>
          <p:nvPr/>
        </p:nvSpPr>
        <p:spPr>
          <a:xfrm>
            <a:off x="656185" y="1275374"/>
            <a:ext cx="1249002" cy="523220"/>
          </a:xfrm>
          <a:prstGeom prst="rect">
            <a:avLst/>
          </a:prstGeom>
          <a:solidFill>
            <a:schemeClr val="bg2"/>
          </a:solidFill>
          <a:ln w="57150">
            <a:solidFill>
              <a:srgbClr val="C00000"/>
            </a:solidFill>
          </a:ln>
        </p:spPr>
        <p:txBody>
          <a:bodyPr wrap="square" rtlCol="0">
            <a:spAutoFit/>
          </a:bodyPr>
          <a:lstStyle/>
          <a:p>
            <a:pPr algn="ctr"/>
            <a:r>
              <a:rPr lang="es-ES" sz="2800" b="1"/>
              <a:t>Pre</a:t>
            </a:r>
          </a:p>
        </p:txBody>
      </p:sp>
      <p:sp>
        <p:nvSpPr>
          <p:cNvPr id="10" name="CuadroTexto 9">
            <a:extLst>
              <a:ext uri="{FF2B5EF4-FFF2-40B4-BE49-F238E27FC236}">
                <a16:creationId xmlns:a16="http://schemas.microsoft.com/office/drawing/2014/main" id="{21AAD424-DB22-5E63-FC48-1EB493AA3A85}"/>
              </a:ext>
            </a:extLst>
          </p:cNvPr>
          <p:cNvSpPr txBox="1"/>
          <p:nvPr/>
        </p:nvSpPr>
        <p:spPr>
          <a:xfrm>
            <a:off x="656185" y="2688274"/>
            <a:ext cx="1249002" cy="523220"/>
          </a:xfrm>
          <a:prstGeom prst="rect">
            <a:avLst/>
          </a:prstGeom>
          <a:solidFill>
            <a:schemeClr val="bg2"/>
          </a:solidFill>
          <a:ln w="57150">
            <a:solidFill>
              <a:srgbClr val="C00000"/>
            </a:solidFill>
          </a:ln>
        </p:spPr>
        <p:txBody>
          <a:bodyPr wrap="square" rtlCol="0">
            <a:spAutoFit/>
          </a:bodyPr>
          <a:lstStyle/>
          <a:p>
            <a:pPr algn="ctr"/>
            <a:r>
              <a:rPr lang="es-ES" sz="2800" b="1"/>
              <a:t>Intra</a:t>
            </a:r>
          </a:p>
        </p:txBody>
      </p:sp>
      <p:sp>
        <p:nvSpPr>
          <p:cNvPr id="11" name="CuadroTexto 10">
            <a:extLst>
              <a:ext uri="{FF2B5EF4-FFF2-40B4-BE49-F238E27FC236}">
                <a16:creationId xmlns:a16="http://schemas.microsoft.com/office/drawing/2014/main" id="{5C9598F4-8034-01D6-D587-C1C812497403}"/>
              </a:ext>
            </a:extLst>
          </p:cNvPr>
          <p:cNvSpPr txBox="1"/>
          <p:nvPr/>
        </p:nvSpPr>
        <p:spPr>
          <a:xfrm>
            <a:off x="656185" y="4624395"/>
            <a:ext cx="1249002" cy="523220"/>
          </a:xfrm>
          <a:prstGeom prst="rect">
            <a:avLst/>
          </a:prstGeom>
          <a:solidFill>
            <a:schemeClr val="bg2"/>
          </a:solidFill>
          <a:ln w="57150">
            <a:solidFill>
              <a:srgbClr val="C00000"/>
            </a:solidFill>
          </a:ln>
        </p:spPr>
        <p:txBody>
          <a:bodyPr wrap="square" rtlCol="0">
            <a:spAutoFit/>
          </a:bodyPr>
          <a:lstStyle/>
          <a:p>
            <a:pPr algn="ctr"/>
            <a:r>
              <a:rPr lang="es-ES" sz="2800" b="1"/>
              <a:t>Post</a:t>
            </a:r>
          </a:p>
        </p:txBody>
      </p:sp>
    </p:spTree>
    <p:extLst>
      <p:ext uri="{BB962C8B-B14F-4D97-AF65-F5344CB8AC3E}">
        <p14:creationId xmlns:p14="http://schemas.microsoft.com/office/powerpoint/2010/main" val="6992614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9A0F9669-57F4-85A8-B40A-CD7771088782}"/>
              </a:ext>
            </a:extLst>
          </p:cNvPr>
          <p:cNvSpPr>
            <a:spLocks noGrp="1"/>
          </p:cNvSpPr>
          <p:nvPr>
            <p:ph type="sldNum" sz="quarter" idx="12"/>
          </p:nvPr>
        </p:nvSpPr>
        <p:spPr/>
        <p:txBody>
          <a:bodyPr/>
          <a:lstStyle/>
          <a:p>
            <a:fld id="{4094CC2B-552C-BD49-BB57-6E663FD0C8E4}" type="slidenum">
              <a:rPr lang="es-ES" smtClean="0"/>
              <a:t>22</a:t>
            </a:fld>
            <a:endParaRPr lang="es-ES"/>
          </a:p>
        </p:txBody>
      </p:sp>
      <p:pic>
        <p:nvPicPr>
          <p:cNvPr id="4" name="Imagen 3">
            <a:extLst>
              <a:ext uri="{FF2B5EF4-FFF2-40B4-BE49-F238E27FC236}">
                <a16:creationId xmlns:a16="http://schemas.microsoft.com/office/drawing/2014/main" id="{91286969-8B87-6F5D-FCDE-88B17CFD8F84}"/>
              </a:ext>
            </a:extLst>
          </p:cNvPr>
          <p:cNvPicPr>
            <a:picLocks noChangeAspect="1"/>
          </p:cNvPicPr>
          <p:nvPr/>
        </p:nvPicPr>
        <p:blipFill>
          <a:blip r:embed="rId2"/>
          <a:stretch>
            <a:fillRect/>
          </a:stretch>
        </p:blipFill>
        <p:spPr>
          <a:xfrm>
            <a:off x="1821815" y="1690121"/>
            <a:ext cx="8675678" cy="4314592"/>
          </a:xfrm>
          <a:prstGeom prst="rect">
            <a:avLst/>
          </a:prstGeom>
        </p:spPr>
      </p:pic>
      <p:pic>
        <p:nvPicPr>
          <p:cNvPr id="6" name="Imagen 5">
            <a:extLst>
              <a:ext uri="{FF2B5EF4-FFF2-40B4-BE49-F238E27FC236}">
                <a16:creationId xmlns:a16="http://schemas.microsoft.com/office/drawing/2014/main" id="{73655741-E8F3-ECEA-DC31-5122B40AF1CF}"/>
              </a:ext>
            </a:extLst>
          </p:cNvPr>
          <p:cNvPicPr>
            <a:picLocks noChangeAspect="1"/>
          </p:cNvPicPr>
          <p:nvPr/>
        </p:nvPicPr>
        <p:blipFill rotWithShape="1">
          <a:blip r:embed="rId3"/>
          <a:srcRect t="5522"/>
          <a:stretch/>
        </p:blipFill>
        <p:spPr>
          <a:xfrm>
            <a:off x="784635" y="166615"/>
            <a:ext cx="5600925" cy="1373344"/>
          </a:xfrm>
          <a:prstGeom prst="rect">
            <a:avLst/>
          </a:prstGeom>
        </p:spPr>
      </p:pic>
      <p:sp>
        <p:nvSpPr>
          <p:cNvPr id="7" name="CuadroTexto 6">
            <a:extLst>
              <a:ext uri="{FF2B5EF4-FFF2-40B4-BE49-F238E27FC236}">
                <a16:creationId xmlns:a16="http://schemas.microsoft.com/office/drawing/2014/main" id="{D9AE1ED1-D2CE-1E00-BBF0-25E4F7C7A6A1}"/>
              </a:ext>
            </a:extLst>
          </p:cNvPr>
          <p:cNvSpPr txBox="1"/>
          <p:nvPr/>
        </p:nvSpPr>
        <p:spPr>
          <a:xfrm>
            <a:off x="6385560" y="6356707"/>
            <a:ext cx="3917291" cy="307777"/>
          </a:xfrm>
          <a:prstGeom prst="rect">
            <a:avLst/>
          </a:prstGeom>
          <a:noFill/>
        </p:spPr>
        <p:txBody>
          <a:bodyPr wrap="none" rtlCol="0">
            <a:spAutoFit/>
          </a:bodyPr>
          <a:lstStyle/>
          <a:p>
            <a:r>
              <a:rPr lang="es-ES" sz="1400" b="0" i="0">
                <a:solidFill>
                  <a:srgbClr val="212121"/>
                </a:solidFill>
                <a:effectLst/>
                <a:latin typeface="BlinkMacSystemFont"/>
              </a:rPr>
              <a:t>Vincent F, et al. </a:t>
            </a:r>
            <a:r>
              <a:rPr lang="es-ES" sz="1400" b="0" i="0" err="1">
                <a:solidFill>
                  <a:srgbClr val="212121"/>
                </a:solidFill>
                <a:effectLst/>
                <a:latin typeface="BlinkMacSystemFont"/>
              </a:rPr>
              <a:t>Circulation</a:t>
            </a:r>
            <a:r>
              <a:rPr lang="es-ES" sz="1400" b="0" i="0">
                <a:solidFill>
                  <a:srgbClr val="212121"/>
                </a:solidFill>
                <a:effectLst/>
                <a:latin typeface="BlinkMacSystemFont"/>
              </a:rPr>
              <a:t>. 2021;143:1043-1061.</a:t>
            </a:r>
            <a:endParaRPr lang="es-ES" sz="1400"/>
          </a:p>
        </p:txBody>
      </p:sp>
      <p:pic>
        <p:nvPicPr>
          <p:cNvPr id="8" name="Imagen 7" descr="El rostro de queso&#10;&#10;Descripción generada automáticamente con confianza baja">
            <a:extLst>
              <a:ext uri="{FF2B5EF4-FFF2-40B4-BE49-F238E27FC236}">
                <a16:creationId xmlns:a16="http://schemas.microsoft.com/office/drawing/2014/main" id="{F56469DB-1F90-AE62-E06C-3603A2EF68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10476" y="243099"/>
            <a:ext cx="1694075" cy="1220376"/>
          </a:xfrm>
          <a:prstGeom prst="rect">
            <a:avLst/>
          </a:prstGeom>
        </p:spPr>
      </p:pic>
      <p:sp>
        <p:nvSpPr>
          <p:cNvPr id="9" name="CuadroTexto 8">
            <a:extLst>
              <a:ext uri="{FF2B5EF4-FFF2-40B4-BE49-F238E27FC236}">
                <a16:creationId xmlns:a16="http://schemas.microsoft.com/office/drawing/2014/main" id="{9EB79653-6E59-0B77-E16F-00184DB74DC7}"/>
              </a:ext>
            </a:extLst>
          </p:cNvPr>
          <p:cNvSpPr txBox="1"/>
          <p:nvPr/>
        </p:nvSpPr>
        <p:spPr>
          <a:xfrm>
            <a:off x="7024036" y="314678"/>
            <a:ext cx="2214068" cy="1200329"/>
          </a:xfrm>
          <a:prstGeom prst="rect">
            <a:avLst/>
          </a:prstGeom>
          <a:noFill/>
        </p:spPr>
        <p:txBody>
          <a:bodyPr wrap="none" rtlCol="0">
            <a:spAutoFit/>
          </a:bodyPr>
          <a:lstStyle/>
          <a:p>
            <a:pPr algn="ctr"/>
            <a:r>
              <a:rPr lang="es-ES" sz="3600" b="1">
                <a:solidFill>
                  <a:srgbClr val="0070C0"/>
                </a:solidFill>
              </a:rPr>
              <a:t>VALVULA </a:t>
            </a:r>
          </a:p>
          <a:p>
            <a:pPr algn="ctr"/>
            <a:r>
              <a:rPr lang="es-ES" sz="3600" b="1">
                <a:solidFill>
                  <a:srgbClr val="0070C0"/>
                </a:solidFill>
              </a:rPr>
              <a:t>BICUSPIDE</a:t>
            </a:r>
          </a:p>
        </p:txBody>
      </p:sp>
    </p:spTree>
    <p:extLst>
      <p:ext uri="{BB962C8B-B14F-4D97-AF65-F5344CB8AC3E}">
        <p14:creationId xmlns:p14="http://schemas.microsoft.com/office/powerpoint/2010/main" val="3082443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t="13938"/>
          <a:stretch/>
        </p:blipFill>
        <p:spPr>
          <a:xfrm>
            <a:off x="1468754" y="967740"/>
            <a:ext cx="9600335" cy="4982583"/>
          </a:xfrm>
          <a:prstGeom prst="rect">
            <a:avLst/>
          </a:prstGeom>
        </p:spPr>
      </p:pic>
      <p:sp>
        <p:nvSpPr>
          <p:cNvPr id="3" name="CuadroTexto 2">
            <a:extLst>
              <a:ext uri="{FF2B5EF4-FFF2-40B4-BE49-F238E27FC236}">
                <a16:creationId xmlns:a16="http://schemas.microsoft.com/office/drawing/2014/main" id="{0F5C1115-97FA-F359-0B77-929008FDC3FB}"/>
              </a:ext>
            </a:extLst>
          </p:cNvPr>
          <p:cNvSpPr txBox="1"/>
          <p:nvPr/>
        </p:nvSpPr>
        <p:spPr>
          <a:xfrm>
            <a:off x="3400536" y="252829"/>
            <a:ext cx="4954305" cy="646331"/>
          </a:xfrm>
          <a:prstGeom prst="rect">
            <a:avLst/>
          </a:prstGeom>
          <a:noFill/>
        </p:spPr>
        <p:txBody>
          <a:bodyPr wrap="none" rtlCol="0">
            <a:spAutoFit/>
          </a:bodyPr>
          <a:lstStyle/>
          <a:p>
            <a:r>
              <a:rPr lang="es-ES" sz="3600" b="1">
                <a:solidFill>
                  <a:srgbClr val="0070C0"/>
                </a:solidFill>
              </a:rPr>
              <a:t>Válvula aortica bicúspide</a:t>
            </a:r>
          </a:p>
        </p:txBody>
      </p:sp>
      <p:sp>
        <p:nvSpPr>
          <p:cNvPr id="4" name="CuadroTexto 3">
            <a:extLst>
              <a:ext uri="{FF2B5EF4-FFF2-40B4-BE49-F238E27FC236}">
                <a16:creationId xmlns:a16="http://schemas.microsoft.com/office/drawing/2014/main" id="{DAAB4B2C-336A-6B84-8384-98F3DB0E00D7}"/>
              </a:ext>
            </a:extLst>
          </p:cNvPr>
          <p:cNvSpPr txBox="1"/>
          <p:nvPr/>
        </p:nvSpPr>
        <p:spPr>
          <a:xfrm>
            <a:off x="8705850" y="6324600"/>
            <a:ext cx="2932791" cy="276999"/>
          </a:xfrm>
          <a:prstGeom prst="rect">
            <a:avLst/>
          </a:prstGeom>
          <a:noFill/>
        </p:spPr>
        <p:txBody>
          <a:bodyPr wrap="none" rtlCol="0">
            <a:spAutoFit/>
          </a:bodyPr>
          <a:lstStyle/>
          <a:p>
            <a:r>
              <a:rPr lang="es-ES" sz="1200" err="1"/>
              <a:t>Bhogal</a:t>
            </a:r>
            <a:r>
              <a:rPr lang="es-ES" sz="1200"/>
              <a:t> S, et al. Am J </a:t>
            </a:r>
            <a:r>
              <a:rPr lang="es-ES" sz="1200" err="1"/>
              <a:t>Cardiol</a:t>
            </a:r>
            <a:r>
              <a:rPr lang="es-ES" sz="1200"/>
              <a:t>. 2023;193:1-18.</a:t>
            </a:r>
          </a:p>
        </p:txBody>
      </p:sp>
    </p:spTree>
    <p:extLst>
      <p:ext uri="{BB962C8B-B14F-4D97-AF65-F5344CB8AC3E}">
        <p14:creationId xmlns:p14="http://schemas.microsoft.com/office/powerpoint/2010/main" val="39552597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8646" t="3168" r="65178" b="42817"/>
          <a:stretch/>
        </p:blipFill>
        <p:spPr>
          <a:xfrm>
            <a:off x="1339430" y="1211580"/>
            <a:ext cx="4216398" cy="4711093"/>
          </a:xfrm>
          <a:prstGeom prst="rect">
            <a:avLst/>
          </a:prstGeom>
        </p:spPr>
      </p:pic>
      <p:pic>
        <p:nvPicPr>
          <p:cNvPr id="3" name="Imagen 2">
            <a:extLst>
              <a:ext uri="{FF2B5EF4-FFF2-40B4-BE49-F238E27FC236}">
                <a16:creationId xmlns:a16="http://schemas.microsoft.com/office/drawing/2014/main" id="{915A5751-15D8-C9A6-426C-9042277E907A}"/>
              </a:ext>
            </a:extLst>
          </p:cNvPr>
          <p:cNvPicPr>
            <a:picLocks noChangeAspect="1"/>
          </p:cNvPicPr>
          <p:nvPr/>
        </p:nvPicPr>
        <p:blipFill rotWithShape="1">
          <a:blip r:embed="rId2"/>
          <a:srcRect l="61602" t="3237" r="7365" b="42818"/>
          <a:stretch/>
        </p:blipFill>
        <p:spPr>
          <a:xfrm>
            <a:off x="6177773" y="1211580"/>
            <a:ext cx="4891053" cy="4603362"/>
          </a:xfrm>
          <a:prstGeom prst="rect">
            <a:avLst/>
          </a:prstGeom>
        </p:spPr>
      </p:pic>
      <p:sp>
        <p:nvSpPr>
          <p:cNvPr id="5" name="CuadroTexto 4">
            <a:extLst>
              <a:ext uri="{FF2B5EF4-FFF2-40B4-BE49-F238E27FC236}">
                <a16:creationId xmlns:a16="http://schemas.microsoft.com/office/drawing/2014/main" id="{9396616B-AA41-EFF0-EE0D-39C1F2BBBBAE}"/>
              </a:ext>
            </a:extLst>
          </p:cNvPr>
          <p:cNvSpPr txBox="1"/>
          <p:nvPr/>
        </p:nvSpPr>
        <p:spPr>
          <a:xfrm>
            <a:off x="3297908" y="234987"/>
            <a:ext cx="5189434" cy="769441"/>
          </a:xfrm>
          <a:prstGeom prst="rect">
            <a:avLst/>
          </a:prstGeom>
          <a:noFill/>
        </p:spPr>
        <p:txBody>
          <a:bodyPr wrap="none" rtlCol="0">
            <a:spAutoFit/>
          </a:bodyPr>
          <a:lstStyle/>
          <a:p>
            <a:r>
              <a:rPr lang="es-ES" sz="4400" b="1">
                <a:solidFill>
                  <a:srgbClr val="0070C0"/>
                </a:solidFill>
              </a:rPr>
              <a:t>TAMAÑO DEL ANILLO</a:t>
            </a:r>
          </a:p>
        </p:txBody>
      </p:sp>
      <p:sp>
        <p:nvSpPr>
          <p:cNvPr id="4" name="CuadroTexto 3">
            <a:extLst>
              <a:ext uri="{FF2B5EF4-FFF2-40B4-BE49-F238E27FC236}">
                <a16:creationId xmlns:a16="http://schemas.microsoft.com/office/drawing/2014/main" id="{58DD567C-464C-3E64-6B02-E11EF925DC84}"/>
              </a:ext>
            </a:extLst>
          </p:cNvPr>
          <p:cNvSpPr txBox="1"/>
          <p:nvPr/>
        </p:nvSpPr>
        <p:spPr>
          <a:xfrm>
            <a:off x="8705850" y="6324600"/>
            <a:ext cx="2932791" cy="276999"/>
          </a:xfrm>
          <a:prstGeom prst="rect">
            <a:avLst/>
          </a:prstGeom>
          <a:noFill/>
        </p:spPr>
        <p:txBody>
          <a:bodyPr wrap="none" rtlCol="0">
            <a:spAutoFit/>
          </a:bodyPr>
          <a:lstStyle/>
          <a:p>
            <a:r>
              <a:rPr lang="es-ES" sz="1200" err="1"/>
              <a:t>Bhogal</a:t>
            </a:r>
            <a:r>
              <a:rPr lang="es-ES" sz="1200"/>
              <a:t> S, et al. Am J </a:t>
            </a:r>
            <a:r>
              <a:rPr lang="es-ES" sz="1200" err="1"/>
              <a:t>Cardiol</a:t>
            </a:r>
            <a:r>
              <a:rPr lang="es-ES" sz="1200"/>
              <a:t>. 2023;193:1-18.</a:t>
            </a:r>
          </a:p>
        </p:txBody>
      </p:sp>
    </p:spTree>
    <p:extLst>
      <p:ext uri="{BB962C8B-B14F-4D97-AF65-F5344CB8AC3E}">
        <p14:creationId xmlns:p14="http://schemas.microsoft.com/office/powerpoint/2010/main" val="921918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CE36FD4-F5CC-A446-E51C-A9A53117C7D0}"/>
              </a:ext>
            </a:extLst>
          </p:cNvPr>
          <p:cNvPicPr>
            <a:picLocks noChangeAspect="1"/>
          </p:cNvPicPr>
          <p:nvPr/>
        </p:nvPicPr>
        <p:blipFill rotWithShape="1">
          <a:blip r:embed="rId2"/>
          <a:srcRect t="55942"/>
          <a:stretch/>
        </p:blipFill>
        <p:spPr>
          <a:xfrm>
            <a:off x="305567" y="2590801"/>
            <a:ext cx="11350769" cy="2707745"/>
          </a:xfrm>
          <a:prstGeom prst="rect">
            <a:avLst/>
          </a:prstGeom>
        </p:spPr>
      </p:pic>
      <p:pic>
        <p:nvPicPr>
          <p:cNvPr id="3" name="Imagen 2">
            <a:extLst>
              <a:ext uri="{FF2B5EF4-FFF2-40B4-BE49-F238E27FC236}">
                <a16:creationId xmlns:a16="http://schemas.microsoft.com/office/drawing/2014/main" id="{1332C931-F7FA-A00A-97F5-0F569889869F}"/>
              </a:ext>
            </a:extLst>
          </p:cNvPr>
          <p:cNvPicPr>
            <a:picLocks noChangeAspect="1"/>
          </p:cNvPicPr>
          <p:nvPr/>
        </p:nvPicPr>
        <p:blipFill rotWithShape="1">
          <a:blip r:embed="rId2"/>
          <a:srcRect b="85387"/>
          <a:stretch/>
        </p:blipFill>
        <p:spPr>
          <a:xfrm>
            <a:off x="305567" y="1455618"/>
            <a:ext cx="11350769" cy="898116"/>
          </a:xfrm>
          <a:prstGeom prst="rect">
            <a:avLst/>
          </a:prstGeom>
        </p:spPr>
      </p:pic>
      <p:sp>
        <p:nvSpPr>
          <p:cNvPr id="4" name="CuadroTexto 3">
            <a:extLst>
              <a:ext uri="{FF2B5EF4-FFF2-40B4-BE49-F238E27FC236}">
                <a16:creationId xmlns:a16="http://schemas.microsoft.com/office/drawing/2014/main" id="{5EB7F181-6FFB-96B3-3CD6-CDD5AE6FA93A}"/>
              </a:ext>
            </a:extLst>
          </p:cNvPr>
          <p:cNvSpPr txBox="1"/>
          <p:nvPr/>
        </p:nvSpPr>
        <p:spPr>
          <a:xfrm>
            <a:off x="2031664" y="558799"/>
            <a:ext cx="7898573" cy="584775"/>
          </a:xfrm>
          <a:prstGeom prst="rect">
            <a:avLst/>
          </a:prstGeom>
          <a:noFill/>
        </p:spPr>
        <p:txBody>
          <a:bodyPr wrap="none" rtlCol="0">
            <a:spAutoFit/>
          </a:bodyPr>
          <a:lstStyle/>
          <a:p>
            <a:r>
              <a:rPr lang="es-ES" sz="3200" b="1">
                <a:solidFill>
                  <a:srgbClr val="0070C0"/>
                </a:solidFill>
              </a:rPr>
              <a:t>COMPROMISO DE LOS OSTIUM CORONARIOS</a:t>
            </a:r>
          </a:p>
        </p:txBody>
      </p:sp>
      <p:sp>
        <p:nvSpPr>
          <p:cNvPr id="5" name="CuadroTexto 4">
            <a:extLst>
              <a:ext uri="{FF2B5EF4-FFF2-40B4-BE49-F238E27FC236}">
                <a16:creationId xmlns:a16="http://schemas.microsoft.com/office/drawing/2014/main" id="{2C06DE7A-1F8D-45A5-156A-341017EB542F}"/>
              </a:ext>
            </a:extLst>
          </p:cNvPr>
          <p:cNvSpPr txBox="1"/>
          <p:nvPr/>
        </p:nvSpPr>
        <p:spPr>
          <a:xfrm>
            <a:off x="8705850" y="6324600"/>
            <a:ext cx="2932791" cy="276999"/>
          </a:xfrm>
          <a:prstGeom prst="rect">
            <a:avLst/>
          </a:prstGeom>
          <a:noFill/>
        </p:spPr>
        <p:txBody>
          <a:bodyPr wrap="none" rtlCol="0">
            <a:spAutoFit/>
          </a:bodyPr>
          <a:lstStyle/>
          <a:p>
            <a:r>
              <a:rPr lang="es-ES" sz="1200" err="1"/>
              <a:t>Bhogal</a:t>
            </a:r>
            <a:r>
              <a:rPr lang="es-ES" sz="1200"/>
              <a:t> S, et al. Am J </a:t>
            </a:r>
            <a:r>
              <a:rPr lang="es-ES" sz="1200" err="1"/>
              <a:t>Cardiol</a:t>
            </a:r>
            <a:r>
              <a:rPr lang="es-ES" sz="1200"/>
              <a:t>. 2023;193:1-18.</a:t>
            </a:r>
          </a:p>
        </p:txBody>
      </p:sp>
    </p:spTree>
    <p:extLst>
      <p:ext uri="{BB962C8B-B14F-4D97-AF65-F5344CB8AC3E}">
        <p14:creationId xmlns:p14="http://schemas.microsoft.com/office/powerpoint/2010/main" val="33838086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b="41848"/>
          <a:stretch/>
        </p:blipFill>
        <p:spPr>
          <a:xfrm>
            <a:off x="415570" y="1574799"/>
            <a:ext cx="11037342" cy="4140201"/>
          </a:xfrm>
          <a:prstGeom prst="rect">
            <a:avLst/>
          </a:prstGeom>
        </p:spPr>
      </p:pic>
      <p:sp>
        <p:nvSpPr>
          <p:cNvPr id="3" name="CuadroTexto 2">
            <a:extLst>
              <a:ext uri="{FF2B5EF4-FFF2-40B4-BE49-F238E27FC236}">
                <a16:creationId xmlns:a16="http://schemas.microsoft.com/office/drawing/2014/main" id="{6D4AB27C-A07C-FA1E-47A9-5D58C3A8258A}"/>
              </a:ext>
            </a:extLst>
          </p:cNvPr>
          <p:cNvSpPr txBox="1"/>
          <p:nvPr/>
        </p:nvSpPr>
        <p:spPr>
          <a:xfrm>
            <a:off x="2950141" y="431800"/>
            <a:ext cx="5241307" cy="707886"/>
          </a:xfrm>
          <a:prstGeom prst="rect">
            <a:avLst/>
          </a:prstGeom>
          <a:noFill/>
        </p:spPr>
        <p:txBody>
          <a:bodyPr wrap="none" rtlCol="0">
            <a:spAutoFit/>
          </a:bodyPr>
          <a:lstStyle/>
          <a:p>
            <a:r>
              <a:rPr lang="es-ES" sz="4000" b="1">
                <a:solidFill>
                  <a:srgbClr val="0070C0"/>
                </a:solidFill>
              </a:rPr>
              <a:t>CALCIFICACION del TSVI</a:t>
            </a:r>
          </a:p>
        </p:txBody>
      </p:sp>
      <p:sp>
        <p:nvSpPr>
          <p:cNvPr id="4" name="CuadroTexto 3">
            <a:extLst>
              <a:ext uri="{FF2B5EF4-FFF2-40B4-BE49-F238E27FC236}">
                <a16:creationId xmlns:a16="http://schemas.microsoft.com/office/drawing/2014/main" id="{23B6F415-C9B5-8477-AA79-107033CB45D8}"/>
              </a:ext>
            </a:extLst>
          </p:cNvPr>
          <p:cNvSpPr txBox="1"/>
          <p:nvPr/>
        </p:nvSpPr>
        <p:spPr>
          <a:xfrm>
            <a:off x="8705850" y="6324600"/>
            <a:ext cx="2932791" cy="276999"/>
          </a:xfrm>
          <a:prstGeom prst="rect">
            <a:avLst/>
          </a:prstGeom>
          <a:noFill/>
        </p:spPr>
        <p:txBody>
          <a:bodyPr wrap="none" rtlCol="0">
            <a:spAutoFit/>
          </a:bodyPr>
          <a:lstStyle/>
          <a:p>
            <a:r>
              <a:rPr lang="es-ES" sz="1200" err="1"/>
              <a:t>Bhogal</a:t>
            </a:r>
            <a:r>
              <a:rPr lang="es-ES" sz="1200"/>
              <a:t> S, et al. Am J </a:t>
            </a:r>
            <a:r>
              <a:rPr lang="es-ES" sz="1200" err="1"/>
              <a:t>Cardiol</a:t>
            </a:r>
            <a:r>
              <a:rPr lang="es-ES" sz="1200"/>
              <a:t>. 2023;193:1-18.</a:t>
            </a:r>
          </a:p>
        </p:txBody>
      </p:sp>
    </p:spTree>
    <p:extLst>
      <p:ext uri="{BB962C8B-B14F-4D97-AF65-F5344CB8AC3E}">
        <p14:creationId xmlns:p14="http://schemas.microsoft.com/office/powerpoint/2010/main" val="20310441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84639BE-FE04-B639-08FE-8153FBC84F22}"/>
              </a:ext>
            </a:extLst>
          </p:cNvPr>
          <p:cNvPicPr>
            <a:picLocks noChangeAspect="1"/>
          </p:cNvPicPr>
          <p:nvPr/>
        </p:nvPicPr>
        <p:blipFill rotWithShape="1">
          <a:blip r:embed="rId2"/>
          <a:srcRect t="59333"/>
          <a:stretch/>
        </p:blipFill>
        <p:spPr>
          <a:xfrm>
            <a:off x="316303" y="2480733"/>
            <a:ext cx="11559394" cy="3032263"/>
          </a:xfrm>
          <a:prstGeom prst="rect">
            <a:avLst/>
          </a:prstGeom>
        </p:spPr>
      </p:pic>
      <p:pic>
        <p:nvPicPr>
          <p:cNvPr id="3" name="Imagen 2">
            <a:extLst>
              <a:ext uri="{FF2B5EF4-FFF2-40B4-BE49-F238E27FC236}">
                <a16:creationId xmlns:a16="http://schemas.microsoft.com/office/drawing/2014/main" id="{CB122F33-B498-02EF-50F7-B199C0E39DC7}"/>
              </a:ext>
            </a:extLst>
          </p:cNvPr>
          <p:cNvPicPr>
            <a:picLocks noChangeAspect="1"/>
          </p:cNvPicPr>
          <p:nvPr/>
        </p:nvPicPr>
        <p:blipFill rotWithShape="1">
          <a:blip r:embed="rId2"/>
          <a:srcRect b="87216"/>
          <a:stretch/>
        </p:blipFill>
        <p:spPr>
          <a:xfrm>
            <a:off x="1052123" y="1480470"/>
            <a:ext cx="10428677" cy="825424"/>
          </a:xfrm>
          <a:prstGeom prst="rect">
            <a:avLst/>
          </a:prstGeom>
        </p:spPr>
      </p:pic>
      <p:sp>
        <p:nvSpPr>
          <p:cNvPr id="4" name="CuadroTexto 3">
            <a:extLst>
              <a:ext uri="{FF2B5EF4-FFF2-40B4-BE49-F238E27FC236}">
                <a16:creationId xmlns:a16="http://schemas.microsoft.com/office/drawing/2014/main" id="{DB8E5599-2A9F-685D-28F9-623767BC3CD2}"/>
              </a:ext>
            </a:extLst>
          </p:cNvPr>
          <p:cNvSpPr txBox="1"/>
          <p:nvPr/>
        </p:nvSpPr>
        <p:spPr>
          <a:xfrm>
            <a:off x="3616026" y="397933"/>
            <a:ext cx="4959948" cy="707886"/>
          </a:xfrm>
          <a:prstGeom prst="rect">
            <a:avLst/>
          </a:prstGeom>
          <a:noFill/>
        </p:spPr>
        <p:txBody>
          <a:bodyPr wrap="none" rtlCol="0">
            <a:spAutoFit/>
          </a:bodyPr>
          <a:lstStyle/>
          <a:p>
            <a:r>
              <a:rPr lang="es-ES" sz="4000" b="1">
                <a:solidFill>
                  <a:srgbClr val="0070C0"/>
                </a:solidFill>
              </a:rPr>
              <a:t>ACCESOS VASCULARES</a:t>
            </a:r>
          </a:p>
        </p:txBody>
      </p:sp>
      <p:sp>
        <p:nvSpPr>
          <p:cNvPr id="5" name="CuadroTexto 4">
            <a:extLst>
              <a:ext uri="{FF2B5EF4-FFF2-40B4-BE49-F238E27FC236}">
                <a16:creationId xmlns:a16="http://schemas.microsoft.com/office/drawing/2014/main" id="{08A2E7CF-8A1F-A239-E542-7775E5A35CFF}"/>
              </a:ext>
            </a:extLst>
          </p:cNvPr>
          <p:cNvSpPr txBox="1"/>
          <p:nvPr/>
        </p:nvSpPr>
        <p:spPr>
          <a:xfrm>
            <a:off x="8705850" y="6324600"/>
            <a:ext cx="2932791" cy="276999"/>
          </a:xfrm>
          <a:prstGeom prst="rect">
            <a:avLst/>
          </a:prstGeom>
          <a:noFill/>
        </p:spPr>
        <p:txBody>
          <a:bodyPr wrap="none" rtlCol="0">
            <a:spAutoFit/>
          </a:bodyPr>
          <a:lstStyle/>
          <a:p>
            <a:r>
              <a:rPr lang="es-ES" sz="1200" err="1"/>
              <a:t>Bhogal</a:t>
            </a:r>
            <a:r>
              <a:rPr lang="es-ES" sz="1200"/>
              <a:t> S, et al. Am J </a:t>
            </a:r>
            <a:r>
              <a:rPr lang="es-ES" sz="1200" err="1"/>
              <a:t>Cardiol</a:t>
            </a:r>
            <a:r>
              <a:rPr lang="es-ES" sz="1200"/>
              <a:t>. 2023;193:1-18.</a:t>
            </a:r>
          </a:p>
        </p:txBody>
      </p:sp>
    </p:spTree>
    <p:extLst>
      <p:ext uri="{BB962C8B-B14F-4D97-AF65-F5344CB8AC3E}">
        <p14:creationId xmlns:p14="http://schemas.microsoft.com/office/powerpoint/2010/main" val="21429891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39B580E-C8B8-B3C7-F831-2E3BF83ED165}"/>
              </a:ext>
            </a:extLst>
          </p:cNvPr>
          <p:cNvPicPr>
            <a:picLocks noChangeAspect="1"/>
          </p:cNvPicPr>
          <p:nvPr/>
        </p:nvPicPr>
        <p:blipFill rotWithShape="1">
          <a:blip r:embed="rId2"/>
          <a:srcRect b="86388"/>
          <a:stretch/>
        </p:blipFill>
        <p:spPr>
          <a:xfrm>
            <a:off x="847518" y="1598983"/>
            <a:ext cx="10276436" cy="860430"/>
          </a:xfrm>
          <a:prstGeom prst="rect">
            <a:avLst/>
          </a:prstGeom>
        </p:spPr>
      </p:pic>
      <p:pic>
        <p:nvPicPr>
          <p:cNvPr id="4" name="Imagen 3">
            <a:extLst>
              <a:ext uri="{FF2B5EF4-FFF2-40B4-BE49-F238E27FC236}">
                <a16:creationId xmlns:a16="http://schemas.microsoft.com/office/drawing/2014/main" id="{101009A6-0A64-A45A-5F3D-F711A08C3E40}"/>
              </a:ext>
            </a:extLst>
          </p:cNvPr>
          <p:cNvPicPr>
            <a:picLocks noChangeAspect="1"/>
          </p:cNvPicPr>
          <p:nvPr/>
        </p:nvPicPr>
        <p:blipFill rotWithShape="1">
          <a:blip r:embed="rId2"/>
          <a:srcRect t="57278"/>
          <a:stretch/>
        </p:blipFill>
        <p:spPr>
          <a:xfrm>
            <a:off x="474483" y="2459413"/>
            <a:ext cx="11243034" cy="2954414"/>
          </a:xfrm>
          <a:prstGeom prst="rect">
            <a:avLst/>
          </a:prstGeom>
        </p:spPr>
      </p:pic>
      <p:sp>
        <p:nvSpPr>
          <p:cNvPr id="5" name="CuadroTexto 4">
            <a:extLst>
              <a:ext uri="{FF2B5EF4-FFF2-40B4-BE49-F238E27FC236}">
                <a16:creationId xmlns:a16="http://schemas.microsoft.com/office/drawing/2014/main" id="{176F3B7D-4072-50B5-FC52-0DD790D4C319}"/>
              </a:ext>
            </a:extLst>
          </p:cNvPr>
          <p:cNvSpPr txBox="1"/>
          <p:nvPr/>
        </p:nvSpPr>
        <p:spPr>
          <a:xfrm>
            <a:off x="2045299" y="584200"/>
            <a:ext cx="7880875" cy="646331"/>
          </a:xfrm>
          <a:prstGeom prst="rect">
            <a:avLst/>
          </a:prstGeom>
          <a:noFill/>
        </p:spPr>
        <p:txBody>
          <a:bodyPr wrap="none" rtlCol="0">
            <a:spAutoFit/>
          </a:bodyPr>
          <a:lstStyle/>
          <a:p>
            <a:r>
              <a:rPr lang="es-ES" sz="3600" b="1">
                <a:solidFill>
                  <a:srgbClr val="0070C0"/>
                </a:solidFill>
              </a:rPr>
              <a:t>INSUFICIENCIA MITRAL CONCOMITANTE</a:t>
            </a:r>
          </a:p>
        </p:txBody>
      </p:sp>
      <p:sp>
        <p:nvSpPr>
          <p:cNvPr id="2" name="CuadroTexto 1">
            <a:extLst>
              <a:ext uri="{FF2B5EF4-FFF2-40B4-BE49-F238E27FC236}">
                <a16:creationId xmlns:a16="http://schemas.microsoft.com/office/drawing/2014/main" id="{5DCCBFEE-7CB5-AD5D-928B-63BC8F93495B}"/>
              </a:ext>
            </a:extLst>
          </p:cNvPr>
          <p:cNvSpPr txBox="1"/>
          <p:nvPr/>
        </p:nvSpPr>
        <p:spPr>
          <a:xfrm>
            <a:off x="8705850" y="6324600"/>
            <a:ext cx="2932791" cy="276999"/>
          </a:xfrm>
          <a:prstGeom prst="rect">
            <a:avLst/>
          </a:prstGeom>
          <a:noFill/>
        </p:spPr>
        <p:txBody>
          <a:bodyPr wrap="none" rtlCol="0">
            <a:spAutoFit/>
          </a:bodyPr>
          <a:lstStyle/>
          <a:p>
            <a:r>
              <a:rPr lang="es-ES" sz="1200" err="1"/>
              <a:t>Bhogal</a:t>
            </a:r>
            <a:r>
              <a:rPr lang="es-ES" sz="1200"/>
              <a:t> S, et al. Am J </a:t>
            </a:r>
            <a:r>
              <a:rPr lang="es-ES" sz="1200" err="1"/>
              <a:t>Cardiol</a:t>
            </a:r>
            <a:r>
              <a:rPr lang="es-ES" sz="1200"/>
              <a:t>. 2023;193:1-18.</a:t>
            </a:r>
          </a:p>
        </p:txBody>
      </p:sp>
    </p:spTree>
    <p:extLst>
      <p:ext uri="{BB962C8B-B14F-4D97-AF65-F5344CB8AC3E}">
        <p14:creationId xmlns:p14="http://schemas.microsoft.com/office/powerpoint/2010/main" val="28046720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ADFBEEDE-C60E-3889-11B3-66022FCA3B0E}"/>
              </a:ext>
            </a:extLst>
          </p:cNvPr>
          <p:cNvSpPr>
            <a:spLocks noGrp="1"/>
          </p:cNvSpPr>
          <p:nvPr>
            <p:ph type="sldNum" sz="quarter" idx="12"/>
          </p:nvPr>
        </p:nvSpPr>
        <p:spPr/>
        <p:txBody>
          <a:bodyPr/>
          <a:lstStyle/>
          <a:p>
            <a:fld id="{4094CC2B-552C-BD49-BB57-6E663FD0C8E4}" type="slidenum">
              <a:rPr lang="es-ES" smtClean="0"/>
              <a:t>29</a:t>
            </a:fld>
            <a:endParaRPr lang="es-ES"/>
          </a:p>
        </p:txBody>
      </p:sp>
      <p:sp>
        <p:nvSpPr>
          <p:cNvPr id="3" name="CuadroTexto 2">
            <a:extLst>
              <a:ext uri="{FF2B5EF4-FFF2-40B4-BE49-F238E27FC236}">
                <a16:creationId xmlns:a16="http://schemas.microsoft.com/office/drawing/2014/main" id="{203D5E7F-F79A-7F0B-9127-1F04834CAB9A}"/>
              </a:ext>
            </a:extLst>
          </p:cNvPr>
          <p:cNvSpPr txBox="1"/>
          <p:nvPr/>
        </p:nvSpPr>
        <p:spPr>
          <a:xfrm>
            <a:off x="2412901" y="772414"/>
            <a:ext cx="7195175" cy="707886"/>
          </a:xfrm>
          <a:prstGeom prst="rect">
            <a:avLst/>
          </a:prstGeom>
          <a:noFill/>
        </p:spPr>
        <p:txBody>
          <a:bodyPr wrap="none" rtlCol="0">
            <a:spAutoFit/>
          </a:bodyPr>
          <a:lstStyle/>
          <a:p>
            <a:r>
              <a:rPr lang="es-ES" sz="4000" b="1"/>
              <a:t>Estenosis aortica e </a:t>
            </a:r>
            <a:r>
              <a:rPr lang="es-ES" sz="4000" b="1" err="1"/>
              <a:t>Insuf</a:t>
            </a:r>
            <a:r>
              <a:rPr lang="es-ES" sz="4000" b="1"/>
              <a:t>. Mitral </a:t>
            </a:r>
          </a:p>
        </p:txBody>
      </p:sp>
      <p:sp>
        <p:nvSpPr>
          <p:cNvPr id="4" name="CuadroTexto 3">
            <a:extLst>
              <a:ext uri="{FF2B5EF4-FFF2-40B4-BE49-F238E27FC236}">
                <a16:creationId xmlns:a16="http://schemas.microsoft.com/office/drawing/2014/main" id="{273FABD7-A472-48CC-227D-7AB21862E6C2}"/>
              </a:ext>
            </a:extLst>
          </p:cNvPr>
          <p:cNvSpPr txBox="1"/>
          <p:nvPr/>
        </p:nvSpPr>
        <p:spPr>
          <a:xfrm>
            <a:off x="1542510" y="1794456"/>
            <a:ext cx="8760732" cy="707886"/>
          </a:xfrm>
          <a:prstGeom prst="rect">
            <a:avLst/>
          </a:prstGeom>
          <a:noFill/>
        </p:spPr>
        <p:txBody>
          <a:bodyPr wrap="none" rtlCol="0">
            <a:spAutoFit/>
          </a:bodyPr>
          <a:lstStyle/>
          <a:p>
            <a:r>
              <a:rPr lang="es-ES" sz="4000" b="1">
                <a:solidFill>
                  <a:srgbClr val="00B050"/>
                </a:solidFill>
              </a:rPr>
              <a:t>LR				</a:t>
            </a:r>
            <a:r>
              <a:rPr lang="es-ES" sz="4000" b="1">
                <a:solidFill>
                  <a:schemeClr val="accent2">
                    <a:lumMod val="60000"/>
                    <a:lumOff val="40000"/>
                  </a:schemeClr>
                </a:solidFill>
              </a:rPr>
              <a:t>MR				     </a:t>
            </a:r>
            <a:r>
              <a:rPr lang="es-ES" sz="4000" b="1">
                <a:solidFill>
                  <a:srgbClr val="FF0000"/>
                </a:solidFill>
              </a:rPr>
              <a:t>HR</a:t>
            </a:r>
            <a:endParaRPr lang="es-ES" sz="2400" b="1">
              <a:solidFill>
                <a:srgbClr val="FF0000"/>
              </a:solidFill>
            </a:endParaRPr>
          </a:p>
        </p:txBody>
      </p:sp>
      <p:sp>
        <p:nvSpPr>
          <p:cNvPr id="5" name="CuadroTexto 4">
            <a:extLst>
              <a:ext uri="{FF2B5EF4-FFF2-40B4-BE49-F238E27FC236}">
                <a16:creationId xmlns:a16="http://schemas.microsoft.com/office/drawing/2014/main" id="{E4376056-274B-EBEA-EAAE-E798805262C7}"/>
              </a:ext>
            </a:extLst>
          </p:cNvPr>
          <p:cNvSpPr txBox="1"/>
          <p:nvPr/>
        </p:nvSpPr>
        <p:spPr>
          <a:xfrm>
            <a:off x="4562092" y="3286747"/>
            <a:ext cx="2216889" cy="461665"/>
          </a:xfrm>
          <a:prstGeom prst="rect">
            <a:avLst/>
          </a:prstGeom>
          <a:ln w="38100">
            <a:tailEnd type="triangle"/>
          </a:ln>
        </p:spPr>
        <p:style>
          <a:lnRef idx="1">
            <a:schemeClr val="accent1"/>
          </a:lnRef>
          <a:fillRef idx="0">
            <a:schemeClr val="accent1"/>
          </a:fillRef>
          <a:effectRef idx="0">
            <a:schemeClr val="accent1"/>
          </a:effectRef>
          <a:fontRef idx="minor">
            <a:schemeClr val="tx1"/>
          </a:fontRef>
        </p:style>
        <p:txBody>
          <a:bodyPr wrap="none" rtlCol="0">
            <a:spAutoFit/>
          </a:bodyPr>
          <a:lstStyle/>
          <a:p>
            <a:r>
              <a:rPr lang="es-ES" sz="2400" b="1"/>
              <a:t>IM reversible ¿?</a:t>
            </a:r>
          </a:p>
        </p:txBody>
      </p:sp>
      <p:sp>
        <p:nvSpPr>
          <p:cNvPr id="6" name="CuadroTexto 5">
            <a:extLst>
              <a:ext uri="{FF2B5EF4-FFF2-40B4-BE49-F238E27FC236}">
                <a16:creationId xmlns:a16="http://schemas.microsoft.com/office/drawing/2014/main" id="{B81410FB-C8DD-BDCA-C06F-D4EAB20625EC}"/>
              </a:ext>
            </a:extLst>
          </p:cNvPr>
          <p:cNvSpPr txBox="1"/>
          <p:nvPr/>
        </p:nvSpPr>
        <p:spPr>
          <a:xfrm>
            <a:off x="805832" y="4258217"/>
            <a:ext cx="10727232" cy="584775"/>
          </a:xfrm>
          <a:prstGeom prst="rect">
            <a:avLst/>
          </a:prstGeom>
          <a:noFill/>
        </p:spPr>
        <p:txBody>
          <a:bodyPr wrap="none" rtlCol="0">
            <a:spAutoFit/>
          </a:bodyPr>
          <a:lstStyle/>
          <a:p>
            <a:r>
              <a:rPr lang="es-ES" sz="3200" b="1">
                <a:solidFill>
                  <a:srgbClr val="002454"/>
                </a:solidFill>
              </a:rPr>
              <a:t>Cirugía mixta							TAVI + (TEER)</a:t>
            </a:r>
          </a:p>
        </p:txBody>
      </p:sp>
      <p:sp>
        <p:nvSpPr>
          <p:cNvPr id="7" name="CuadroTexto 6">
            <a:extLst>
              <a:ext uri="{FF2B5EF4-FFF2-40B4-BE49-F238E27FC236}">
                <a16:creationId xmlns:a16="http://schemas.microsoft.com/office/drawing/2014/main" id="{0F1BAEFC-2D0D-43C2-2C1B-A46508766EA4}"/>
              </a:ext>
            </a:extLst>
          </p:cNvPr>
          <p:cNvSpPr txBox="1"/>
          <p:nvPr/>
        </p:nvSpPr>
        <p:spPr>
          <a:xfrm>
            <a:off x="4071194" y="3801079"/>
            <a:ext cx="4169731" cy="1107996"/>
          </a:xfrm>
          <a:prstGeom prst="rect">
            <a:avLst/>
          </a:prstGeom>
          <a:noFill/>
        </p:spPr>
        <p:txBody>
          <a:bodyPr wrap="none" rtlCol="0">
            <a:spAutoFit/>
          </a:bodyPr>
          <a:lstStyle/>
          <a:p>
            <a:r>
              <a:rPr lang="es-ES" b="1"/>
              <a:t>NO			SI</a:t>
            </a:r>
            <a:endParaRPr lang="es-ES"/>
          </a:p>
          <a:p>
            <a:r>
              <a:rPr lang="es-ES" sz="1600"/>
              <a:t>Primaria			Funcional</a:t>
            </a:r>
          </a:p>
          <a:p>
            <a:r>
              <a:rPr lang="es-ES" sz="1600"/>
              <a:t>Calcificación		No calcio</a:t>
            </a:r>
          </a:p>
          <a:p>
            <a:r>
              <a:rPr lang="es-ES" sz="1600"/>
              <a:t>Anillo </a:t>
            </a:r>
            <a:r>
              <a:rPr lang="es-ES" sz="1600">
                <a:sym typeface="Symbol" panose="05050102010706020507" pitchFamily="18" charset="2"/>
              </a:rPr>
              <a:t> 35 mm		Anillo 35 mm</a:t>
            </a:r>
            <a:endParaRPr lang="es-ES" sz="1600"/>
          </a:p>
        </p:txBody>
      </p:sp>
      <p:sp>
        <p:nvSpPr>
          <p:cNvPr id="8" name="Flecha: hacia abajo 7">
            <a:extLst>
              <a:ext uri="{FF2B5EF4-FFF2-40B4-BE49-F238E27FC236}">
                <a16:creationId xmlns:a16="http://schemas.microsoft.com/office/drawing/2014/main" id="{1E5ABF1C-6C2B-FF40-7828-D88F8A070295}"/>
              </a:ext>
            </a:extLst>
          </p:cNvPr>
          <p:cNvSpPr/>
          <p:nvPr/>
        </p:nvSpPr>
        <p:spPr>
          <a:xfrm>
            <a:off x="9635587" y="2600762"/>
            <a:ext cx="527097" cy="1553680"/>
          </a:xfrm>
          <a:prstGeom prst="downArrow">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Flecha: hacia abajo 8">
            <a:extLst>
              <a:ext uri="{FF2B5EF4-FFF2-40B4-BE49-F238E27FC236}">
                <a16:creationId xmlns:a16="http://schemas.microsoft.com/office/drawing/2014/main" id="{15239ADA-2F42-C998-A4A3-B0AF8969424A}"/>
              </a:ext>
            </a:extLst>
          </p:cNvPr>
          <p:cNvSpPr/>
          <p:nvPr/>
        </p:nvSpPr>
        <p:spPr>
          <a:xfrm>
            <a:off x="1666874" y="2586230"/>
            <a:ext cx="527097" cy="1553680"/>
          </a:xfrm>
          <a:prstGeom prst="downArrow">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Flecha: hacia abajo 9">
            <a:extLst>
              <a:ext uri="{FF2B5EF4-FFF2-40B4-BE49-F238E27FC236}">
                <a16:creationId xmlns:a16="http://schemas.microsoft.com/office/drawing/2014/main" id="{F84034E5-F7CC-4D0A-C747-D6B826FCEE72}"/>
              </a:ext>
            </a:extLst>
          </p:cNvPr>
          <p:cNvSpPr/>
          <p:nvPr/>
        </p:nvSpPr>
        <p:spPr>
          <a:xfrm>
            <a:off x="5387682" y="2612160"/>
            <a:ext cx="527097" cy="591220"/>
          </a:xfrm>
          <a:prstGeom prst="downArrow">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Flecha: hacia abajo 10">
            <a:extLst>
              <a:ext uri="{FF2B5EF4-FFF2-40B4-BE49-F238E27FC236}">
                <a16:creationId xmlns:a16="http://schemas.microsoft.com/office/drawing/2014/main" id="{4B1B48EC-D1E1-A215-FDA0-2C0AEEE09B24}"/>
              </a:ext>
            </a:extLst>
          </p:cNvPr>
          <p:cNvSpPr/>
          <p:nvPr/>
        </p:nvSpPr>
        <p:spPr>
          <a:xfrm rot="3168612">
            <a:off x="3435658" y="4090872"/>
            <a:ext cx="375934" cy="591829"/>
          </a:xfrm>
          <a:prstGeom prst="downArrow">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Flecha: hacia abajo 11">
            <a:extLst>
              <a:ext uri="{FF2B5EF4-FFF2-40B4-BE49-F238E27FC236}">
                <a16:creationId xmlns:a16="http://schemas.microsoft.com/office/drawing/2014/main" id="{AB2A651F-94B3-25F5-3732-5EE925B9478C}"/>
              </a:ext>
            </a:extLst>
          </p:cNvPr>
          <p:cNvSpPr/>
          <p:nvPr/>
        </p:nvSpPr>
        <p:spPr>
          <a:xfrm rot="17971353">
            <a:off x="8256592" y="4136461"/>
            <a:ext cx="352907" cy="580805"/>
          </a:xfrm>
          <a:prstGeom prst="downArrow">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984156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A64395-C256-4540-B2CC-3C410D617B67}"/>
              </a:ext>
            </a:extLst>
          </p:cNvPr>
          <p:cNvSpPr>
            <a:spLocks noGrp="1"/>
          </p:cNvSpPr>
          <p:nvPr>
            <p:ph type="ctrTitle"/>
          </p:nvPr>
        </p:nvSpPr>
        <p:spPr>
          <a:xfrm>
            <a:off x="293311" y="1587175"/>
            <a:ext cx="7080078" cy="1955271"/>
          </a:xfrm>
        </p:spPr>
        <p:txBody>
          <a:bodyPr/>
          <a:lstStyle/>
          <a:p>
            <a:r>
              <a:rPr lang="es-ES" b="0"/>
              <a:t>¿A qué paciente con estenosis aórtica severa no le pondrías una TAVI?</a:t>
            </a:r>
            <a:endParaRPr lang="es-ES"/>
          </a:p>
        </p:txBody>
      </p:sp>
      <p:sp>
        <p:nvSpPr>
          <p:cNvPr id="3" name="Marcador de texto 2">
            <a:extLst>
              <a:ext uri="{FF2B5EF4-FFF2-40B4-BE49-F238E27FC236}">
                <a16:creationId xmlns:a16="http://schemas.microsoft.com/office/drawing/2014/main" id="{C94E0DF9-5A8C-4E43-B35E-5CE8986E892B}"/>
              </a:ext>
            </a:extLst>
          </p:cNvPr>
          <p:cNvSpPr>
            <a:spLocks noGrp="1"/>
          </p:cNvSpPr>
          <p:nvPr>
            <p:ph type="body" idx="1"/>
          </p:nvPr>
        </p:nvSpPr>
        <p:spPr>
          <a:xfrm>
            <a:off x="293311" y="4232402"/>
            <a:ext cx="5729466" cy="1268129"/>
          </a:xfrm>
        </p:spPr>
        <p:txBody>
          <a:bodyPr>
            <a:normAutofit fontScale="85000" lnSpcReduction="20000"/>
          </a:bodyPr>
          <a:lstStyle/>
          <a:p>
            <a:pPr algn="ctr"/>
            <a:r>
              <a:rPr lang="es-ES" sz="2600" b="1" dirty="0"/>
              <a:t>Jose M de la Torre Hernandez</a:t>
            </a:r>
          </a:p>
          <a:p>
            <a:pPr algn="ctr"/>
            <a:r>
              <a:rPr lang="en-US" dirty="0"/>
              <a:t>Jefe de </a:t>
            </a:r>
            <a:r>
              <a:rPr lang="en-US" dirty="0" err="1"/>
              <a:t>Servicio</a:t>
            </a:r>
            <a:r>
              <a:rPr lang="en-US" dirty="0"/>
              <a:t> de Cardiologia</a:t>
            </a:r>
          </a:p>
          <a:p>
            <a:pPr algn="ctr"/>
            <a:r>
              <a:rPr lang="en-US" dirty="0"/>
              <a:t>H. Univ. Marques de </a:t>
            </a:r>
            <a:r>
              <a:rPr lang="en-US" dirty="0" err="1"/>
              <a:t>Valdecilla</a:t>
            </a:r>
            <a:r>
              <a:rPr lang="en-US" dirty="0"/>
              <a:t> (Santander)</a:t>
            </a:r>
          </a:p>
          <a:p>
            <a:pPr algn="ctr"/>
            <a:r>
              <a:rPr lang="en-US" dirty="0"/>
              <a:t> </a:t>
            </a:r>
            <a:r>
              <a:rPr lang="en-US" dirty="0" err="1"/>
              <a:t>Vicepresidente</a:t>
            </a:r>
            <a:r>
              <a:rPr lang="en-US" dirty="0"/>
              <a:t> de la Sociedad Española de Cardiologia</a:t>
            </a:r>
            <a:endParaRPr lang="en-US" sz="2000" dirty="0"/>
          </a:p>
          <a:p>
            <a:pPr algn="ctr"/>
            <a:endParaRPr lang="es-ES" dirty="0"/>
          </a:p>
        </p:txBody>
      </p:sp>
    </p:spTree>
    <p:extLst>
      <p:ext uri="{BB962C8B-B14F-4D97-AF65-F5344CB8AC3E}">
        <p14:creationId xmlns:p14="http://schemas.microsoft.com/office/powerpoint/2010/main" val="3615701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884" t="56541" r="7167"/>
          <a:stretch/>
        </p:blipFill>
        <p:spPr>
          <a:xfrm>
            <a:off x="381000" y="2466785"/>
            <a:ext cx="10862734" cy="3171011"/>
          </a:xfrm>
          <a:prstGeom prst="rect">
            <a:avLst/>
          </a:prstGeom>
        </p:spPr>
      </p:pic>
      <p:pic>
        <p:nvPicPr>
          <p:cNvPr id="3" name="Imagen 2">
            <a:extLst>
              <a:ext uri="{FF2B5EF4-FFF2-40B4-BE49-F238E27FC236}">
                <a16:creationId xmlns:a16="http://schemas.microsoft.com/office/drawing/2014/main" id="{43857C33-6DA0-BD7E-F8F1-6A2961280D22}"/>
              </a:ext>
            </a:extLst>
          </p:cNvPr>
          <p:cNvPicPr>
            <a:picLocks noChangeAspect="1"/>
          </p:cNvPicPr>
          <p:nvPr/>
        </p:nvPicPr>
        <p:blipFill rotWithShape="1">
          <a:blip r:embed="rId2"/>
          <a:srcRect b="86698"/>
          <a:stretch/>
        </p:blipFill>
        <p:spPr>
          <a:xfrm>
            <a:off x="745760" y="1730125"/>
            <a:ext cx="10835948" cy="880533"/>
          </a:xfrm>
          <a:prstGeom prst="rect">
            <a:avLst/>
          </a:prstGeom>
        </p:spPr>
      </p:pic>
      <p:sp>
        <p:nvSpPr>
          <p:cNvPr id="4" name="CuadroTexto 3">
            <a:extLst>
              <a:ext uri="{FF2B5EF4-FFF2-40B4-BE49-F238E27FC236}">
                <a16:creationId xmlns:a16="http://schemas.microsoft.com/office/drawing/2014/main" id="{1C536D5D-C97E-FCD5-CB2A-BCE3A4442DD2}"/>
              </a:ext>
            </a:extLst>
          </p:cNvPr>
          <p:cNvSpPr txBox="1"/>
          <p:nvPr/>
        </p:nvSpPr>
        <p:spPr>
          <a:xfrm>
            <a:off x="3573299" y="573873"/>
            <a:ext cx="4833824" cy="646331"/>
          </a:xfrm>
          <a:prstGeom prst="rect">
            <a:avLst/>
          </a:prstGeom>
          <a:noFill/>
        </p:spPr>
        <p:txBody>
          <a:bodyPr wrap="none" rtlCol="0">
            <a:spAutoFit/>
          </a:bodyPr>
          <a:lstStyle/>
          <a:p>
            <a:r>
              <a:rPr lang="es-ES" sz="3600" b="1">
                <a:solidFill>
                  <a:srgbClr val="0070C0"/>
                </a:solidFill>
              </a:rPr>
              <a:t>INSUFICIENCIA AORTICA</a:t>
            </a:r>
          </a:p>
        </p:txBody>
      </p:sp>
      <p:sp>
        <p:nvSpPr>
          <p:cNvPr id="5" name="CuadroTexto 4">
            <a:extLst>
              <a:ext uri="{FF2B5EF4-FFF2-40B4-BE49-F238E27FC236}">
                <a16:creationId xmlns:a16="http://schemas.microsoft.com/office/drawing/2014/main" id="{08A98E46-B6A5-74B3-B4EA-7BFE4C6DFFC3}"/>
              </a:ext>
            </a:extLst>
          </p:cNvPr>
          <p:cNvSpPr txBox="1"/>
          <p:nvPr/>
        </p:nvSpPr>
        <p:spPr>
          <a:xfrm>
            <a:off x="8705850" y="6324600"/>
            <a:ext cx="2932791" cy="276999"/>
          </a:xfrm>
          <a:prstGeom prst="rect">
            <a:avLst/>
          </a:prstGeom>
          <a:noFill/>
        </p:spPr>
        <p:txBody>
          <a:bodyPr wrap="none" rtlCol="0">
            <a:spAutoFit/>
          </a:bodyPr>
          <a:lstStyle/>
          <a:p>
            <a:r>
              <a:rPr lang="es-ES" sz="1200" err="1"/>
              <a:t>Bhogal</a:t>
            </a:r>
            <a:r>
              <a:rPr lang="es-ES" sz="1200"/>
              <a:t> S, et al. Am J </a:t>
            </a:r>
            <a:r>
              <a:rPr lang="es-ES" sz="1200" err="1"/>
              <a:t>Cardiol</a:t>
            </a:r>
            <a:r>
              <a:rPr lang="es-ES" sz="1200"/>
              <a:t>. 2023;193:1-18.</a:t>
            </a:r>
          </a:p>
        </p:txBody>
      </p:sp>
    </p:spTree>
    <p:extLst>
      <p:ext uri="{BB962C8B-B14F-4D97-AF65-F5344CB8AC3E}">
        <p14:creationId xmlns:p14="http://schemas.microsoft.com/office/powerpoint/2010/main" val="38533155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BB9CDDE-A2A7-75BE-5F78-14442CF97FA5}"/>
              </a:ext>
            </a:extLst>
          </p:cNvPr>
          <p:cNvPicPr>
            <a:picLocks noChangeAspect="1"/>
          </p:cNvPicPr>
          <p:nvPr/>
        </p:nvPicPr>
        <p:blipFill rotWithShape="1">
          <a:blip r:embed="rId2"/>
          <a:srcRect b="41863"/>
          <a:stretch/>
        </p:blipFill>
        <p:spPr>
          <a:xfrm>
            <a:off x="282940" y="1492892"/>
            <a:ext cx="11434926" cy="4061244"/>
          </a:xfrm>
          <a:prstGeom prst="rect">
            <a:avLst/>
          </a:prstGeom>
        </p:spPr>
      </p:pic>
      <p:sp>
        <p:nvSpPr>
          <p:cNvPr id="3" name="CuadroTexto 2">
            <a:extLst>
              <a:ext uri="{FF2B5EF4-FFF2-40B4-BE49-F238E27FC236}">
                <a16:creationId xmlns:a16="http://schemas.microsoft.com/office/drawing/2014/main" id="{30437F01-2A0C-9AC9-B5A4-447AF120A876}"/>
              </a:ext>
            </a:extLst>
          </p:cNvPr>
          <p:cNvSpPr txBox="1"/>
          <p:nvPr/>
        </p:nvSpPr>
        <p:spPr>
          <a:xfrm>
            <a:off x="3175366" y="499533"/>
            <a:ext cx="5650073" cy="646331"/>
          </a:xfrm>
          <a:prstGeom prst="rect">
            <a:avLst/>
          </a:prstGeom>
          <a:noFill/>
        </p:spPr>
        <p:txBody>
          <a:bodyPr wrap="none" rtlCol="0">
            <a:spAutoFit/>
          </a:bodyPr>
          <a:lstStyle/>
          <a:p>
            <a:r>
              <a:rPr lang="es-ES" sz="3600" b="1">
                <a:solidFill>
                  <a:srgbClr val="0070C0"/>
                </a:solidFill>
              </a:rPr>
              <a:t>INSUFICIENCIA TRICUSPIDEA</a:t>
            </a:r>
          </a:p>
        </p:txBody>
      </p:sp>
      <p:sp>
        <p:nvSpPr>
          <p:cNvPr id="4" name="CuadroTexto 3">
            <a:extLst>
              <a:ext uri="{FF2B5EF4-FFF2-40B4-BE49-F238E27FC236}">
                <a16:creationId xmlns:a16="http://schemas.microsoft.com/office/drawing/2014/main" id="{AC491E4E-67B4-F0E3-BA49-6525A184DA1E}"/>
              </a:ext>
            </a:extLst>
          </p:cNvPr>
          <p:cNvSpPr txBox="1"/>
          <p:nvPr/>
        </p:nvSpPr>
        <p:spPr>
          <a:xfrm>
            <a:off x="8705850" y="6324600"/>
            <a:ext cx="2932791" cy="276999"/>
          </a:xfrm>
          <a:prstGeom prst="rect">
            <a:avLst/>
          </a:prstGeom>
          <a:noFill/>
        </p:spPr>
        <p:txBody>
          <a:bodyPr wrap="none" rtlCol="0">
            <a:spAutoFit/>
          </a:bodyPr>
          <a:lstStyle/>
          <a:p>
            <a:r>
              <a:rPr lang="es-ES" sz="1200" err="1"/>
              <a:t>Bhogal</a:t>
            </a:r>
            <a:r>
              <a:rPr lang="es-ES" sz="1200"/>
              <a:t> S, et al. Am J </a:t>
            </a:r>
            <a:r>
              <a:rPr lang="es-ES" sz="1200" err="1"/>
              <a:t>Cardiol</a:t>
            </a:r>
            <a:r>
              <a:rPr lang="es-ES" sz="1200"/>
              <a:t>. 2023;193:1-18.</a:t>
            </a:r>
          </a:p>
        </p:txBody>
      </p:sp>
    </p:spTree>
    <p:extLst>
      <p:ext uri="{BB962C8B-B14F-4D97-AF65-F5344CB8AC3E}">
        <p14:creationId xmlns:p14="http://schemas.microsoft.com/office/powerpoint/2010/main" val="10801021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773059" y="552646"/>
            <a:ext cx="7738457" cy="5083351"/>
          </a:xfrm>
          <a:prstGeom prst="rect">
            <a:avLst/>
          </a:prstGeom>
        </p:spPr>
      </p:pic>
      <p:pic>
        <p:nvPicPr>
          <p:cNvPr id="3" name="Imagen 2"/>
          <p:cNvPicPr>
            <a:picLocks noChangeAspect="1"/>
          </p:cNvPicPr>
          <p:nvPr/>
        </p:nvPicPr>
        <p:blipFill>
          <a:blip r:embed="rId3"/>
          <a:stretch>
            <a:fillRect/>
          </a:stretch>
        </p:blipFill>
        <p:spPr>
          <a:xfrm>
            <a:off x="1675533" y="3621231"/>
            <a:ext cx="1276350" cy="1943100"/>
          </a:xfrm>
          <a:prstGeom prst="rect">
            <a:avLst/>
          </a:prstGeom>
        </p:spPr>
      </p:pic>
      <p:pic>
        <p:nvPicPr>
          <p:cNvPr id="4" name="Imagen 3" descr="Gráfico de proyección solar&#10;&#10;Descripción generada automáticamente con confianza media">
            <a:extLst>
              <a:ext uri="{FF2B5EF4-FFF2-40B4-BE49-F238E27FC236}">
                <a16:creationId xmlns:a16="http://schemas.microsoft.com/office/drawing/2014/main" id="{D798BDA0-239A-FCDF-A7D6-5CE26B7747D2}"/>
              </a:ext>
            </a:extLst>
          </p:cNvPr>
          <p:cNvPicPr>
            <a:picLocks noChangeAspect="1"/>
          </p:cNvPicPr>
          <p:nvPr/>
        </p:nvPicPr>
        <p:blipFill rotWithShape="1">
          <a:blip r:embed="rId4"/>
          <a:srcRect r="66107" b="32585"/>
          <a:stretch/>
        </p:blipFill>
        <p:spPr>
          <a:xfrm>
            <a:off x="394779" y="1867593"/>
            <a:ext cx="1569674" cy="1753638"/>
          </a:xfrm>
          <a:prstGeom prst="rect">
            <a:avLst/>
          </a:prstGeom>
        </p:spPr>
      </p:pic>
      <p:sp>
        <p:nvSpPr>
          <p:cNvPr id="5" name="CuadroTexto 4">
            <a:extLst>
              <a:ext uri="{FF2B5EF4-FFF2-40B4-BE49-F238E27FC236}">
                <a16:creationId xmlns:a16="http://schemas.microsoft.com/office/drawing/2014/main" id="{D3ACDD67-6A91-F9A8-B4E3-EE51E0154D75}"/>
              </a:ext>
            </a:extLst>
          </p:cNvPr>
          <p:cNvSpPr txBox="1"/>
          <p:nvPr/>
        </p:nvSpPr>
        <p:spPr>
          <a:xfrm>
            <a:off x="144780" y="260259"/>
            <a:ext cx="5858848" cy="584775"/>
          </a:xfrm>
          <a:prstGeom prst="rect">
            <a:avLst/>
          </a:prstGeom>
          <a:noFill/>
        </p:spPr>
        <p:txBody>
          <a:bodyPr wrap="none" rtlCol="0">
            <a:spAutoFit/>
          </a:bodyPr>
          <a:lstStyle/>
          <a:p>
            <a:r>
              <a:rPr lang="es-ES" sz="3200" b="1">
                <a:solidFill>
                  <a:srgbClr val="0070C0"/>
                </a:solidFill>
              </a:rPr>
              <a:t>Riesgo de necesitar MP definitivo</a:t>
            </a:r>
          </a:p>
        </p:txBody>
      </p:sp>
      <p:sp>
        <p:nvSpPr>
          <p:cNvPr id="6" name="CuadroTexto 5">
            <a:extLst>
              <a:ext uri="{FF2B5EF4-FFF2-40B4-BE49-F238E27FC236}">
                <a16:creationId xmlns:a16="http://schemas.microsoft.com/office/drawing/2014/main" id="{01913255-A4F0-5E0B-29F5-47DCDB9D5BBC}"/>
              </a:ext>
            </a:extLst>
          </p:cNvPr>
          <p:cNvSpPr txBox="1"/>
          <p:nvPr/>
        </p:nvSpPr>
        <p:spPr>
          <a:xfrm>
            <a:off x="2187086" y="3036456"/>
            <a:ext cx="904415" cy="584775"/>
          </a:xfrm>
          <a:prstGeom prst="rect">
            <a:avLst/>
          </a:prstGeom>
          <a:noFill/>
        </p:spPr>
        <p:txBody>
          <a:bodyPr wrap="none" rtlCol="0">
            <a:spAutoFit/>
          </a:bodyPr>
          <a:lstStyle/>
          <a:p>
            <a:r>
              <a:rPr lang="es-ES" sz="3200" b="1">
                <a:solidFill>
                  <a:srgbClr val="FF0000"/>
                </a:solidFill>
              </a:rPr>
              <a:t>BRD</a:t>
            </a:r>
            <a:endParaRPr lang="es-ES" b="1">
              <a:solidFill>
                <a:srgbClr val="FF0000"/>
              </a:solidFill>
            </a:endParaRPr>
          </a:p>
        </p:txBody>
      </p:sp>
      <p:sp>
        <p:nvSpPr>
          <p:cNvPr id="7" name="CuadroTexto 6">
            <a:extLst>
              <a:ext uri="{FF2B5EF4-FFF2-40B4-BE49-F238E27FC236}">
                <a16:creationId xmlns:a16="http://schemas.microsoft.com/office/drawing/2014/main" id="{E2E0EECC-4DA0-EC87-1563-C202897A5FC8}"/>
              </a:ext>
            </a:extLst>
          </p:cNvPr>
          <p:cNvSpPr txBox="1"/>
          <p:nvPr/>
        </p:nvSpPr>
        <p:spPr>
          <a:xfrm>
            <a:off x="8705850" y="6324600"/>
            <a:ext cx="2932791" cy="276999"/>
          </a:xfrm>
          <a:prstGeom prst="rect">
            <a:avLst/>
          </a:prstGeom>
          <a:noFill/>
        </p:spPr>
        <p:txBody>
          <a:bodyPr wrap="none" rtlCol="0">
            <a:spAutoFit/>
          </a:bodyPr>
          <a:lstStyle/>
          <a:p>
            <a:r>
              <a:rPr lang="es-ES" sz="1200" err="1"/>
              <a:t>Bhogal</a:t>
            </a:r>
            <a:r>
              <a:rPr lang="es-ES" sz="1200"/>
              <a:t> S, et al. Am J </a:t>
            </a:r>
            <a:r>
              <a:rPr lang="es-ES" sz="1200" err="1"/>
              <a:t>Cardiol</a:t>
            </a:r>
            <a:r>
              <a:rPr lang="es-ES" sz="1200"/>
              <a:t>. 2023;193:1-18.</a:t>
            </a:r>
          </a:p>
        </p:txBody>
      </p:sp>
    </p:spTree>
    <p:extLst>
      <p:ext uri="{BB962C8B-B14F-4D97-AF65-F5344CB8AC3E}">
        <p14:creationId xmlns:p14="http://schemas.microsoft.com/office/powerpoint/2010/main" val="172277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94CC83CA-C918-369A-8FA9-FBFA20D304B6}"/>
              </a:ext>
            </a:extLst>
          </p:cNvPr>
          <p:cNvSpPr>
            <a:spLocks noGrp="1"/>
          </p:cNvSpPr>
          <p:nvPr>
            <p:ph type="sldNum" sz="quarter" idx="12"/>
          </p:nvPr>
        </p:nvSpPr>
        <p:spPr/>
        <p:txBody>
          <a:bodyPr/>
          <a:lstStyle/>
          <a:p>
            <a:fld id="{4094CC2B-552C-BD49-BB57-6E663FD0C8E4}" type="slidenum">
              <a:rPr lang="es-ES" smtClean="0"/>
              <a:t>33</a:t>
            </a:fld>
            <a:endParaRPr lang="es-ES"/>
          </a:p>
        </p:txBody>
      </p:sp>
      <p:pic>
        <p:nvPicPr>
          <p:cNvPr id="1026" name="Picture 2" descr="What is the SYNTAX Score and How Should We Use It?">
            <a:extLst>
              <a:ext uri="{FF2B5EF4-FFF2-40B4-BE49-F238E27FC236}">
                <a16:creationId xmlns:a16="http://schemas.microsoft.com/office/drawing/2014/main" id="{38B90905-40EA-FD59-0C52-1DB7221ACF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124" b="15311"/>
          <a:stretch/>
        </p:blipFill>
        <p:spPr bwMode="auto">
          <a:xfrm>
            <a:off x="2368736" y="1236647"/>
            <a:ext cx="7034212" cy="4532852"/>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BFD93B34-44A3-4A50-CF3A-19F26CB9B1D0}"/>
              </a:ext>
            </a:extLst>
          </p:cNvPr>
          <p:cNvSpPr txBox="1"/>
          <p:nvPr/>
        </p:nvSpPr>
        <p:spPr>
          <a:xfrm>
            <a:off x="2368736" y="292387"/>
            <a:ext cx="7308796" cy="584775"/>
          </a:xfrm>
          <a:prstGeom prst="rect">
            <a:avLst/>
          </a:prstGeom>
          <a:noFill/>
        </p:spPr>
        <p:txBody>
          <a:bodyPr wrap="none" rtlCol="0">
            <a:spAutoFit/>
          </a:bodyPr>
          <a:lstStyle/>
          <a:p>
            <a:r>
              <a:rPr lang="es-ES" sz="3200" b="1">
                <a:solidFill>
                  <a:srgbClr val="0070C0"/>
                </a:solidFill>
              </a:rPr>
              <a:t>Estenosis aortica + Enfermedad coronaria </a:t>
            </a:r>
          </a:p>
        </p:txBody>
      </p:sp>
    </p:spTree>
    <p:extLst>
      <p:ext uri="{BB962C8B-B14F-4D97-AF65-F5344CB8AC3E}">
        <p14:creationId xmlns:p14="http://schemas.microsoft.com/office/powerpoint/2010/main" val="23307327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521D3E6D-E9AD-5159-3F0E-51AE328D17F6}"/>
              </a:ext>
            </a:extLst>
          </p:cNvPr>
          <p:cNvSpPr>
            <a:spLocks noGrp="1"/>
          </p:cNvSpPr>
          <p:nvPr>
            <p:ph type="sldNum" sz="quarter" idx="12"/>
          </p:nvPr>
        </p:nvSpPr>
        <p:spPr/>
        <p:txBody>
          <a:bodyPr/>
          <a:lstStyle/>
          <a:p>
            <a:fld id="{4094CC2B-552C-BD49-BB57-6E663FD0C8E4}" type="slidenum">
              <a:rPr lang="es-ES" smtClean="0"/>
              <a:t>34</a:t>
            </a:fld>
            <a:endParaRPr lang="es-ES"/>
          </a:p>
        </p:txBody>
      </p:sp>
      <p:sp>
        <p:nvSpPr>
          <p:cNvPr id="3" name="CuadroTexto 2">
            <a:extLst>
              <a:ext uri="{FF2B5EF4-FFF2-40B4-BE49-F238E27FC236}">
                <a16:creationId xmlns:a16="http://schemas.microsoft.com/office/drawing/2014/main" id="{FE863F8E-27D7-22D7-9E6D-356180C9204B}"/>
              </a:ext>
            </a:extLst>
          </p:cNvPr>
          <p:cNvSpPr txBox="1"/>
          <p:nvPr/>
        </p:nvSpPr>
        <p:spPr>
          <a:xfrm>
            <a:off x="1693777" y="760066"/>
            <a:ext cx="9161803" cy="707886"/>
          </a:xfrm>
          <a:prstGeom prst="rect">
            <a:avLst/>
          </a:prstGeom>
          <a:noFill/>
        </p:spPr>
        <p:txBody>
          <a:bodyPr wrap="none" rtlCol="0">
            <a:spAutoFit/>
          </a:bodyPr>
          <a:lstStyle/>
          <a:p>
            <a:r>
              <a:rPr lang="es-ES" sz="4000" b="1"/>
              <a:t>Estenosis aortica y EAC (</a:t>
            </a:r>
            <a:r>
              <a:rPr lang="es-ES" sz="4000" b="1" err="1"/>
              <a:t>Syntax</a:t>
            </a:r>
            <a:r>
              <a:rPr lang="es-ES" sz="4000" b="1"/>
              <a:t> score </a:t>
            </a:r>
            <a:r>
              <a:rPr lang="es-ES" sz="4000" b="1">
                <a:solidFill>
                  <a:srgbClr val="00B050"/>
                </a:solidFill>
                <a:sym typeface="Symbol" panose="05050102010706020507" pitchFamily="18" charset="2"/>
              </a:rPr>
              <a:t> 23</a:t>
            </a:r>
            <a:r>
              <a:rPr lang="es-ES" sz="4000" b="1">
                <a:sym typeface="Symbol" panose="05050102010706020507" pitchFamily="18" charset="2"/>
              </a:rPr>
              <a:t>)</a:t>
            </a:r>
            <a:endParaRPr lang="es-ES" sz="4000" b="1"/>
          </a:p>
        </p:txBody>
      </p:sp>
      <p:sp>
        <p:nvSpPr>
          <p:cNvPr id="4" name="CuadroTexto 3">
            <a:extLst>
              <a:ext uri="{FF2B5EF4-FFF2-40B4-BE49-F238E27FC236}">
                <a16:creationId xmlns:a16="http://schemas.microsoft.com/office/drawing/2014/main" id="{1C287D9F-7112-A0D8-32C7-3C87FDC8C84C}"/>
              </a:ext>
            </a:extLst>
          </p:cNvPr>
          <p:cNvSpPr txBox="1"/>
          <p:nvPr/>
        </p:nvSpPr>
        <p:spPr>
          <a:xfrm>
            <a:off x="2846193" y="1848976"/>
            <a:ext cx="6336991" cy="707886"/>
          </a:xfrm>
          <a:prstGeom prst="rect">
            <a:avLst/>
          </a:prstGeom>
          <a:noFill/>
        </p:spPr>
        <p:txBody>
          <a:bodyPr wrap="none" rtlCol="0">
            <a:spAutoFit/>
          </a:bodyPr>
          <a:lstStyle/>
          <a:p>
            <a:r>
              <a:rPr lang="es-ES" sz="4000" b="1">
                <a:solidFill>
                  <a:srgbClr val="00B050"/>
                </a:solidFill>
              </a:rPr>
              <a:t>LR	</a:t>
            </a:r>
            <a:r>
              <a:rPr lang="es-ES" sz="4000" b="1">
                <a:solidFill>
                  <a:schemeClr val="accent2">
                    <a:lumMod val="60000"/>
                    <a:lumOff val="40000"/>
                  </a:schemeClr>
                </a:solidFill>
              </a:rPr>
              <a:t>MR					</a:t>
            </a:r>
            <a:r>
              <a:rPr lang="es-ES" sz="4000" b="1">
                <a:solidFill>
                  <a:srgbClr val="FF0000"/>
                </a:solidFill>
              </a:rPr>
              <a:t>HR</a:t>
            </a:r>
            <a:endParaRPr lang="es-ES" sz="2400" b="1">
              <a:solidFill>
                <a:srgbClr val="FF0000"/>
              </a:solidFill>
            </a:endParaRPr>
          </a:p>
        </p:txBody>
      </p:sp>
      <p:sp>
        <p:nvSpPr>
          <p:cNvPr id="5" name="CuadroTexto 4">
            <a:extLst>
              <a:ext uri="{FF2B5EF4-FFF2-40B4-BE49-F238E27FC236}">
                <a16:creationId xmlns:a16="http://schemas.microsoft.com/office/drawing/2014/main" id="{E20CE679-5457-5D3C-F463-BE7174F72A89}"/>
              </a:ext>
            </a:extLst>
          </p:cNvPr>
          <p:cNvSpPr txBox="1"/>
          <p:nvPr/>
        </p:nvSpPr>
        <p:spPr>
          <a:xfrm>
            <a:off x="2737575" y="3188820"/>
            <a:ext cx="1991251" cy="461665"/>
          </a:xfrm>
          <a:prstGeom prst="rect">
            <a:avLst/>
          </a:prstGeom>
          <a:ln w="38100">
            <a:tailEnd type="triangle"/>
          </a:ln>
        </p:spPr>
        <p:style>
          <a:lnRef idx="1">
            <a:schemeClr val="accent1"/>
          </a:lnRef>
          <a:fillRef idx="0">
            <a:schemeClr val="accent1"/>
          </a:fillRef>
          <a:effectRef idx="0">
            <a:schemeClr val="accent1"/>
          </a:effectRef>
          <a:fontRef idx="minor">
            <a:schemeClr val="tx1"/>
          </a:fontRef>
        </p:style>
        <p:txBody>
          <a:bodyPr wrap="none" rtlCol="0">
            <a:spAutoFit/>
          </a:bodyPr>
          <a:lstStyle/>
          <a:p>
            <a:r>
              <a:rPr lang="es-ES" sz="2400" b="1"/>
              <a:t>TAVI factible +</a:t>
            </a:r>
          </a:p>
        </p:txBody>
      </p:sp>
      <p:sp>
        <p:nvSpPr>
          <p:cNvPr id="6" name="CuadroTexto 5">
            <a:extLst>
              <a:ext uri="{FF2B5EF4-FFF2-40B4-BE49-F238E27FC236}">
                <a16:creationId xmlns:a16="http://schemas.microsoft.com/office/drawing/2014/main" id="{404F4BA0-7083-58E8-B831-7F08BB61F0CF}"/>
              </a:ext>
            </a:extLst>
          </p:cNvPr>
          <p:cNvSpPr txBox="1"/>
          <p:nvPr/>
        </p:nvSpPr>
        <p:spPr>
          <a:xfrm>
            <a:off x="1693777" y="4115597"/>
            <a:ext cx="8494633" cy="584775"/>
          </a:xfrm>
          <a:prstGeom prst="rect">
            <a:avLst/>
          </a:prstGeom>
          <a:noFill/>
        </p:spPr>
        <p:txBody>
          <a:bodyPr wrap="none" rtlCol="0">
            <a:spAutoFit/>
          </a:bodyPr>
          <a:lstStyle/>
          <a:p>
            <a:r>
              <a:rPr lang="es-ES" sz="3200" b="1">
                <a:solidFill>
                  <a:srgbClr val="002454"/>
                </a:solidFill>
              </a:rPr>
              <a:t>AVR+PAC		TAVI+PCI			TAVI + PCI	</a:t>
            </a:r>
          </a:p>
        </p:txBody>
      </p:sp>
      <p:sp>
        <p:nvSpPr>
          <p:cNvPr id="7" name="CuadroTexto 6">
            <a:extLst>
              <a:ext uri="{FF2B5EF4-FFF2-40B4-BE49-F238E27FC236}">
                <a16:creationId xmlns:a16="http://schemas.microsoft.com/office/drawing/2014/main" id="{1895D9EB-4FDE-65FE-E049-C7960A48A641}"/>
              </a:ext>
            </a:extLst>
          </p:cNvPr>
          <p:cNvSpPr txBox="1"/>
          <p:nvPr/>
        </p:nvSpPr>
        <p:spPr>
          <a:xfrm>
            <a:off x="2601319" y="3703324"/>
            <a:ext cx="2194832" cy="369332"/>
          </a:xfrm>
          <a:prstGeom prst="rect">
            <a:avLst/>
          </a:prstGeom>
          <a:noFill/>
        </p:spPr>
        <p:txBody>
          <a:bodyPr wrap="none" rtlCol="0">
            <a:spAutoFit/>
          </a:bodyPr>
          <a:lstStyle/>
          <a:p>
            <a:r>
              <a:rPr lang="es-ES" b="1"/>
              <a:t>NO		SI</a:t>
            </a:r>
          </a:p>
        </p:txBody>
      </p:sp>
      <p:sp>
        <p:nvSpPr>
          <p:cNvPr id="11" name="Flecha: hacia abajo 10">
            <a:extLst>
              <a:ext uri="{FF2B5EF4-FFF2-40B4-BE49-F238E27FC236}">
                <a16:creationId xmlns:a16="http://schemas.microsoft.com/office/drawing/2014/main" id="{53025E8B-9D92-5296-F5A1-40ECFECDDEAE}"/>
              </a:ext>
            </a:extLst>
          </p:cNvPr>
          <p:cNvSpPr/>
          <p:nvPr/>
        </p:nvSpPr>
        <p:spPr>
          <a:xfrm>
            <a:off x="8397240" y="2593642"/>
            <a:ext cx="633544" cy="1315516"/>
          </a:xfrm>
          <a:prstGeom prst="downArrow">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Flecha: hacia abajo 11">
            <a:extLst>
              <a:ext uri="{FF2B5EF4-FFF2-40B4-BE49-F238E27FC236}">
                <a16:creationId xmlns:a16="http://schemas.microsoft.com/office/drawing/2014/main" id="{E3C3F9A5-AA63-49AA-DCD3-E6A50C4C04FF}"/>
              </a:ext>
            </a:extLst>
          </p:cNvPr>
          <p:cNvSpPr/>
          <p:nvPr/>
        </p:nvSpPr>
        <p:spPr>
          <a:xfrm>
            <a:off x="3435186" y="2534831"/>
            <a:ext cx="527097" cy="550769"/>
          </a:xfrm>
          <a:prstGeom prst="downArrow">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1334959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521D3E6D-E9AD-5159-3F0E-51AE328D17F6}"/>
              </a:ext>
            </a:extLst>
          </p:cNvPr>
          <p:cNvSpPr>
            <a:spLocks noGrp="1"/>
          </p:cNvSpPr>
          <p:nvPr>
            <p:ph type="sldNum" sz="quarter" idx="12"/>
          </p:nvPr>
        </p:nvSpPr>
        <p:spPr/>
        <p:txBody>
          <a:bodyPr/>
          <a:lstStyle/>
          <a:p>
            <a:fld id="{4094CC2B-552C-BD49-BB57-6E663FD0C8E4}" type="slidenum">
              <a:rPr lang="es-ES" smtClean="0"/>
              <a:t>35</a:t>
            </a:fld>
            <a:endParaRPr lang="es-ES"/>
          </a:p>
        </p:txBody>
      </p:sp>
      <p:sp>
        <p:nvSpPr>
          <p:cNvPr id="3" name="CuadroTexto 2">
            <a:extLst>
              <a:ext uri="{FF2B5EF4-FFF2-40B4-BE49-F238E27FC236}">
                <a16:creationId xmlns:a16="http://schemas.microsoft.com/office/drawing/2014/main" id="{FE863F8E-27D7-22D7-9E6D-356180C9204B}"/>
              </a:ext>
            </a:extLst>
          </p:cNvPr>
          <p:cNvSpPr txBox="1"/>
          <p:nvPr/>
        </p:nvSpPr>
        <p:spPr>
          <a:xfrm>
            <a:off x="1628479" y="814127"/>
            <a:ext cx="9189054" cy="769441"/>
          </a:xfrm>
          <a:prstGeom prst="rect">
            <a:avLst/>
          </a:prstGeom>
          <a:noFill/>
        </p:spPr>
        <p:txBody>
          <a:bodyPr wrap="none" rtlCol="0">
            <a:spAutoFit/>
          </a:bodyPr>
          <a:lstStyle/>
          <a:p>
            <a:r>
              <a:rPr lang="es-ES" sz="4000" b="1"/>
              <a:t>Estenosis aortica y EAC (</a:t>
            </a:r>
            <a:r>
              <a:rPr lang="es-ES" sz="4000" b="1" err="1"/>
              <a:t>Syntax</a:t>
            </a:r>
            <a:r>
              <a:rPr lang="es-ES" sz="4000" b="1"/>
              <a:t> score </a:t>
            </a:r>
            <a:r>
              <a:rPr lang="es-ES" sz="4400" b="1">
                <a:solidFill>
                  <a:srgbClr val="FF0000"/>
                </a:solidFill>
                <a:sym typeface="Symbol" panose="05050102010706020507" pitchFamily="18" charset="2"/>
              </a:rPr>
              <a:t></a:t>
            </a:r>
            <a:r>
              <a:rPr lang="es-ES" sz="4000" b="1">
                <a:solidFill>
                  <a:srgbClr val="FF0000"/>
                </a:solidFill>
                <a:sym typeface="Symbol" panose="05050102010706020507" pitchFamily="18" charset="2"/>
              </a:rPr>
              <a:t> 23</a:t>
            </a:r>
            <a:r>
              <a:rPr lang="es-ES" sz="4000" b="1">
                <a:sym typeface="Symbol" panose="05050102010706020507" pitchFamily="18" charset="2"/>
              </a:rPr>
              <a:t>)</a:t>
            </a:r>
            <a:endParaRPr lang="es-ES" sz="4000" b="1"/>
          </a:p>
        </p:txBody>
      </p:sp>
      <p:sp>
        <p:nvSpPr>
          <p:cNvPr id="4" name="CuadroTexto 3">
            <a:extLst>
              <a:ext uri="{FF2B5EF4-FFF2-40B4-BE49-F238E27FC236}">
                <a16:creationId xmlns:a16="http://schemas.microsoft.com/office/drawing/2014/main" id="{1C287D9F-7112-A0D8-32C7-3C87FDC8C84C}"/>
              </a:ext>
            </a:extLst>
          </p:cNvPr>
          <p:cNvSpPr txBox="1"/>
          <p:nvPr/>
        </p:nvSpPr>
        <p:spPr>
          <a:xfrm>
            <a:off x="2861433" y="1926496"/>
            <a:ext cx="5875326" cy="707886"/>
          </a:xfrm>
          <a:prstGeom prst="rect">
            <a:avLst/>
          </a:prstGeom>
          <a:noFill/>
        </p:spPr>
        <p:txBody>
          <a:bodyPr wrap="none" rtlCol="0">
            <a:spAutoFit/>
          </a:bodyPr>
          <a:lstStyle/>
          <a:p>
            <a:r>
              <a:rPr lang="es-ES" sz="4000" b="1">
                <a:solidFill>
                  <a:srgbClr val="00B050"/>
                </a:solidFill>
              </a:rPr>
              <a:t>LR	</a:t>
            </a:r>
            <a:r>
              <a:rPr lang="es-ES" sz="4000" b="1">
                <a:solidFill>
                  <a:schemeClr val="accent2">
                    <a:lumMod val="60000"/>
                    <a:lumOff val="40000"/>
                  </a:schemeClr>
                </a:solidFill>
              </a:rPr>
              <a:t>MR			            </a:t>
            </a:r>
            <a:r>
              <a:rPr lang="es-ES" sz="4000" b="1">
                <a:solidFill>
                  <a:srgbClr val="FF0000"/>
                </a:solidFill>
              </a:rPr>
              <a:t>HR</a:t>
            </a:r>
            <a:endParaRPr lang="es-ES" sz="2400" b="1">
              <a:solidFill>
                <a:srgbClr val="FF0000"/>
              </a:solidFill>
            </a:endParaRPr>
          </a:p>
        </p:txBody>
      </p:sp>
      <p:sp>
        <p:nvSpPr>
          <p:cNvPr id="6" name="CuadroTexto 5">
            <a:extLst>
              <a:ext uri="{FF2B5EF4-FFF2-40B4-BE49-F238E27FC236}">
                <a16:creationId xmlns:a16="http://schemas.microsoft.com/office/drawing/2014/main" id="{404F4BA0-7083-58E8-B831-7F08BB61F0CF}"/>
              </a:ext>
            </a:extLst>
          </p:cNvPr>
          <p:cNvSpPr txBox="1"/>
          <p:nvPr/>
        </p:nvSpPr>
        <p:spPr>
          <a:xfrm>
            <a:off x="2752815" y="4159831"/>
            <a:ext cx="6647974" cy="584775"/>
          </a:xfrm>
          <a:prstGeom prst="rect">
            <a:avLst/>
          </a:prstGeom>
          <a:noFill/>
        </p:spPr>
        <p:txBody>
          <a:bodyPr wrap="none" rtlCol="0">
            <a:spAutoFit/>
          </a:bodyPr>
          <a:lstStyle/>
          <a:p>
            <a:r>
              <a:rPr lang="es-ES" sz="3200" b="1">
                <a:solidFill>
                  <a:srgbClr val="002454"/>
                </a:solidFill>
              </a:rPr>
              <a:t>AVR + PAC				TAVI + PCI	</a:t>
            </a:r>
          </a:p>
        </p:txBody>
      </p:sp>
      <p:sp>
        <p:nvSpPr>
          <p:cNvPr id="11" name="Flecha: hacia abajo 10">
            <a:extLst>
              <a:ext uri="{FF2B5EF4-FFF2-40B4-BE49-F238E27FC236}">
                <a16:creationId xmlns:a16="http://schemas.microsoft.com/office/drawing/2014/main" id="{53025E8B-9D92-5296-F5A1-40ECFECDDEAE}"/>
              </a:ext>
            </a:extLst>
          </p:cNvPr>
          <p:cNvSpPr/>
          <p:nvPr/>
        </p:nvSpPr>
        <p:spPr>
          <a:xfrm>
            <a:off x="8057727" y="2654443"/>
            <a:ext cx="527097" cy="1315516"/>
          </a:xfrm>
          <a:prstGeom prst="downArrow">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Flecha: hacia abajo 11">
            <a:extLst>
              <a:ext uri="{FF2B5EF4-FFF2-40B4-BE49-F238E27FC236}">
                <a16:creationId xmlns:a16="http://schemas.microsoft.com/office/drawing/2014/main" id="{E3C3F9A5-AA63-49AA-DCD3-E6A50C4C04FF}"/>
              </a:ext>
            </a:extLst>
          </p:cNvPr>
          <p:cNvSpPr/>
          <p:nvPr/>
        </p:nvSpPr>
        <p:spPr>
          <a:xfrm>
            <a:off x="3450426" y="2612351"/>
            <a:ext cx="527097" cy="1311747"/>
          </a:xfrm>
          <a:prstGeom prst="downArrow">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960647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01786" y="769335"/>
            <a:ext cx="11388428" cy="4868402"/>
          </a:xfrm>
          <a:prstGeom prst="rect">
            <a:avLst/>
          </a:prstGeom>
        </p:spPr>
      </p:pic>
      <p:sp>
        <p:nvSpPr>
          <p:cNvPr id="3" name="CuadroTexto 2">
            <a:extLst>
              <a:ext uri="{FF2B5EF4-FFF2-40B4-BE49-F238E27FC236}">
                <a16:creationId xmlns:a16="http://schemas.microsoft.com/office/drawing/2014/main" id="{42310039-4185-C7A5-A264-CD928C19C544}"/>
              </a:ext>
            </a:extLst>
          </p:cNvPr>
          <p:cNvSpPr txBox="1"/>
          <p:nvPr/>
        </p:nvSpPr>
        <p:spPr>
          <a:xfrm>
            <a:off x="8705850" y="6324600"/>
            <a:ext cx="2932791" cy="276999"/>
          </a:xfrm>
          <a:prstGeom prst="rect">
            <a:avLst/>
          </a:prstGeom>
          <a:noFill/>
        </p:spPr>
        <p:txBody>
          <a:bodyPr wrap="none" rtlCol="0">
            <a:spAutoFit/>
          </a:bodyPr>
          <a:lstStyle/>
          <a:p>
            <a:r>
              <a:rPr lang="es-ES" sz="1200" err="1"/>
              <a:t>Bhogal</a:t>
            </a:r>
            <a:r>
              <a:rPr lang="es-ES" sz="1200"/>
              <a:t> S, et al. Am J </a:t>
            </a:r>
            <a:r>
              <a:rPr lang="es-ES" sz="1200" err="1"/>
              <a:t>Cardiol</a:t>
            </a:r>
            <a:r>
              <a:rPr lang="es-ES" sz="1200"/>
              <a:t>. 2023;193:1-18.</a:t>
            </a:r>
          </a:p>
        </p:txBody>
      </p:sp>
      <p:sp>
        <p:nvSpPr>
          <p:cNvPr id="4" name="CuadroTexto 3"/>
          <p:cNvSpPr txBox="1"/>
          <p:nvPr/>
        </p:nvSpPr>
        <p:spPr>
          <a:xfrm>
            <a:off x="1311004" y="255166"/>
            <a:ext cx="9444830" cy="584775"/>
          </a:xfrm>
          <a:prstGeom prst="rect">
            <a:avLst/>
          </a:prstGeom>
          <a:noFill/>
        </p:spPr>
        <p:txBody>
          <a:bodyPr wrap="none" rtlCol="0">
            <a:spAutoFit/>
          </a:bodyPr>
          <a:lstStyle/>
          <a:p>
            <a:r>
              <a:rPr lang="es-ES" sz="3200" b="1">
                <a:solidFill>
                  <a:srgbClr val="0070C0"/>
                </a:solidFill>
              </a:rPr>
              <a:t>Planificación del manejo a futuro en pacientes </a:t>
            </a:r>
            <a:r>
              <a:rPr lang="es-ES" sz="3200" b="1" err="1">
                <a:solidFill>
                  <a:srgbClr val="0070C0"/>
                </a:solidFill>
              </a:rPr>
              <a:t>jovenes</a:t>
            </a:r>
            <a:endParaRPr lang="es-ES" sz="3200" b="1">
              <a:solidFill>
                <a:srgbClr val="0070C0"/>
              </a:solidFill>
            </a:endParaRPr>
          </a:p>
        </p:txBody>
      </p:sp>
    </p:spTree>
    <p:extLst>
      <p:ext uri="{BB962C8B-B14F-4D97-AF65-F5344CB8AC3E}">
        <p14:creationId xmlns:p14="http://schemas.microsoft.com/office/powerpoint/2010/main" val="9333412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4094CC2B-552C-BD49-BB57-6E663FD0C8E4}" type="slidenum">
              <a:rPr lang="es-ES" smtClean="0"/>
              <a:t>37</a:t>
            </a:fld>
            <a:endParaRPr lang="es-ES"/>
          </a:p>
        </p:txBody>
      </p:sp>
      <p:sp>
        <p:nvSpPr>
          <p:cNvPr id="3" name="CuadroTexto 2"/>
          <p:cNvSpPr txBox="1"/>
          <p:nvPr/>
        </p:nvSpPr>
        <p:spPr>
          <a:xfrm>
            <a:off x="414670" y="1096179"/>
            <a:ext cx="11291776" cy="4647426"/>
          </a:xfrm>
          <a:prstGeom prst="rect">
            <a:avLst/>
          </a:prstGeom>
          <a:noFill/>
        </p:spPr>
        <p:txBody>
          <a:bodyPr wrap="square" rtlCol="0">
            <a:spAutoFit/>
          </a:bodyPr>
          <a:lstStyle/>
          <a:p>
            <a:pPr algn="just"/>
            <a:r>
              <a:rPr lang="es-ES" sz="2400"/>
              <a:t>En la última década se ha producido un cambio de paradigma en el tratamiento de la EA de la Cirugía a la TAVI.</a:t>
            </a:r>
          </a:p>
          <a:p>
            <a:pPr algn="just"/>
            <a:endParaRPr lang="es-ES"/>
          </a:p>
          <a:p>
            <a:pPr algn="just"/>
            <a:r>
              <a:rPr lang="es-ES" sz="2400"/>
              <a:t>Los nuevos diseños y el perfeccionamiento de la técnica de intervención junto con la acumulación de nuevos datos clínicos ampliará aún más las indicaciones de la TAVI.</a:t>
            </a:r>
          </a:p>
          <a:p>
            <a:pPr algn="just"/>
            <a:endParaRPr lang="es-ES"/>
          </a:p>
          <a:p>
            <a:pPr algn="just"/>
            <a:r>
              <a:rPr lang="es-ES" sz="2400"/>
              <a:t>No obstante, sigue habiendo situaciones anatómicas y clínicas en las que la Cirugía es la opción mas recomendable.</a:t>
            </a:r>
          </a:p>
          <a:p>
            <a:pPr algn="just"/>
            <a:endParaRPr lang="es-ES"/>
          </a:p>
          <a:p>
            <a:pPr algn="just"/>
            <a:r>
              <a:rPr lang="es-ES" sz="2400"/>
              <a:t>Un enfoque desde el equipo cardiaco, la toma de decisiones compartida, la preferencia del paciente, la ponderación de los riesgos y beneficios de la intervención, y la consideración de un objetivo de cuidado a largo plazo son claves a la hora de decidir la intervención valvular aórtica ideal en pacientes con EA severa.</a:t>
            </a:r>
          </a:p>
        </p:txBody>
      </p:sp>
      <p:sp>
        <p:nvSpPr>
          <p:cNvPr id="4" name="CuadroTexto 3"/>
          <p:cNvSpPr txBox="1"/>
          <p:nvPr/>
        </p:nvSpPr>
        <p:spPr>
          <a:xfrm>
            <a:off x="3923414" y="159489"/>
            <a:ext cx="3712619" cy="707886"/>
          </a:xfrm>
          <a:prstGeom prst="rect">
            <a:avLst/>
          </a:prstGeom>
          <a:noFill/>
        </p:spPr>
        <p:txBody>
          <a:bodyPr wrap="none" rtlCol="0">
            <a:spAutoFit/>
          </a:bodyPr>
          <a:lstStyle/>
          <a:p>
            <a:r>
              <a:rPr lang="es-ES" sz="4000" b="1">
                <a:solidFill>
                  <a:srgbClr val="0070C0"/>
                </a:solidFill>
              </a:rPr>
              <a:t>EN CONCLUSION</a:t>
            </a:r>
          </a:p>
        </p:txBody>
      </p:sp>
    </p:spTree>
    <p:extLst>
      <p:ext uri="{BB962C8B-B14F-4D97-AF65-F5344CB8AC3E}">
        <p14:creationId xmlns:p14="http://schemas.microsoft.com/office/powerpoint/2010/main" val="10076966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0EBCA50-D419-3114-8227-13836B897EA0}"/>
              </a:ext>
            </a:extLst>
          </p:cNvPr>
          <p:cNvSpPr txBox="1"/>
          <p:nvPr/>
        </p:nvSpPr>
        <p:spPr>
          <a:xfrm rot="5400000">
            <a:off x="11310471" y="5973979"/>
            <a:ext cx="125568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ES" sz="1000">
                <a:solidFill>
                  <a:schemeClr val="bg1"/>
                </a:solidFill>
                <a:latin typeface="Calibri"/>
                <a:ea typeface="Calibri"/>
                <a:cs typeface="Arial"/>
              </a:rPr>
              <a:t>ES-CRAT-2400032</a:t>
            </a:r>
            <a:endParaRPr lang="es-ES">
              <a:solidFill>
                <a:schemeClr val="bg1"/>
              </a:solidFill>
              <a:latin typeface="Calibri"/>
              <a:ea typeface="Calibri"/>
              <a:cs typeface="Calibri"/>
            </a:endParaRPr>
          </a:p>
        </p:txBody>
      </p:sp>
    </p:spTree>
    <p:extLst>
      <p:ext uri="{BB962C8B-B14F-4D97-AF65-F5344CB8AC3E}">
        <p14:creationId xmlns:p14="http://schemas.microsoft.com/office/powerpoint/2010/main" val="1425550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87105C2-D024-783C-D60F-2C1AEC626003}"/>
              </a:ext>
            </a:extLst>
          </p:cNvPr>
          <p:cNvSpPr txBox="1">
            <a:spLocks/>
          </p:cNvSpPr>
          <p:nvPr/>
        </p:nvSpPr>
        <p:spPr>
          <a:xfrm>
            <a:off x="2017424" y="2300650"/>
            <a:ext cx="7886700" cy="99298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000">
                <a:solidFill>
                  <a:schemeClr val="tx1"/>
                </a:solidFill>
              </a:rPr>
              <a:t>Within the past 12 months, I or my spouse/partner have had a financial interest/arrangement or affiliation with the organization(s) listed below.</a:t>
            </a:r>
          </a:p>
        </p:txBody>
      </p:sp>
      <p:graphicFrame>
        <p:nvGraphicFramePr>
          <p:cNvPr id="3" name="Table 3">
            <a:extLst>
              <a:ext uri="{FF2B5EF4-FFF2-40B4-BE49-F238E27FC236}">
                <a16:creationId xmlns:a16="http://schemas.microsoft.com/office/drawing/2014/main" id="{B701ED0B-E616-F3D8-F49B-54068CFC5DFF}"/>
              </a:ext>
            </a:extLst>
          </p:cNvPr>
          <p:cNvGraphicFramePr>
            <a:graphicFrameLocks noGrp="1"/>
          </p:cNvGraphicFramePr>
          <p:nvPr>
            <p:extLst>
              <p:ext uri="{D42A27DB-BD31-4B8C-83A1-F6EECF244321}">
                <p14:modId xmlns:p14="http://schemas.microsoft.com/office/powerpoint/2010/main" val="3225226141"/>
              </p:ext>
            </p:extLst>
          </p:nvPr>
        </p:nvGraphicFramePr>
        <p:xfrm>
          <a:off x="2017423" y="3539837"/>
          <a:ext cx="8398423" cy="1059180"/>
        </p:xfrm>
        <a:graphic>
          <a:graphicData uri="http://schemas.openxmlformats.org/drawingml/2006/table">
            <a:tbl>
              <a:tblPr firstRow="1" bandRow="1">
                <a:tableStyleId>{5C22544A-7EE6-4342-B048-85BDC9FD1C3A}</a:tableStyleId>
              </a:tblPr>
              <a:tblGrid>
                <a:gridCol w="4950857">
                  <a:extLst>
                    <a:ext uri="{9D8B030D-6E8A-4147-A177-3AD203B41FA5}">
                      <a16:colId xmlns:a16="http://schemas.microsoft.com/office/drawing/2014/main" val="20000"/>
                    </a:ext>
                  </a:extLst>
                </a:gridCol>
                <a:gridCol w="3447566">
                  <a:extLst>
                    <a:ext uri="{9D8B030D-6E8A-4147-A177-3AD203B41FA5}">
                      <a16:colId xmlns:a16="http://schemas.microsoft.com/office/drawing/2014/main" val="20001"/>
                    </a:ext>
                  </a:extLst>
                </a:gridCol>
              </a:tblGrid>
              <a:tr h="230981">
                <a:tc>
                  <a:txBody>
                    <a:bodyPr/>
                    <a:lstStyle/>
                    <a:p>
                      <a:r>
                        <a:rPr lang="en-US" sz="1400" u="sng">
                          <a:solidFill>
                            <a:schemeClr val="tx1"/>
                          </a:solidFill>
                          <a:latin typeface="+mn-lt"/>
                        </a:rPr>
                        <a:t>Affiliation/Financial</a:t>
                      </a:r>
                      <a:r>
                        <a:rPr lang="en-US" sz="1400" u="sng" baseline="0">
                          <a:solidFill>
                            <a:schemeClr val="tx1"/>
                          </a:solidFill>
                          <a:latin typeface="+mn-lt"/>
                        </a:rPr>
                        <a:t> Relationship</a:t>
                      </a:r>
                      <a:endParaRPr lang="en-US" sz="1400" u="sng">
                        <a:solidFill>
                          <a:schemeClr val="tx1"/>
                        </a:solidFill>
                        <a:latin typeface="+mn-lt"/>
                      </a:endParaRPr>
                    </a:p>
                  </a:txBody>
                  <a:tcPr marL="68580" marR="68580" marT="34290" marB="3429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400" u="sng">
                          <a:solidFill>
                            <a:schemeClr val="tx1"/>
                          </a:solidFill>
                          <a:latin typeface="+mn-lt"/>
                        </a:rPr>
                        <a:t>Company</a:t>
                      </a:r>
                    </a:p>
                  </a:txBody>
                  <a:tcPr marL="68580" marR="68580" marT="34290" marB="3429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30981">
                <a:tc>
                  <a:txBody>
                    <a:bodyPr/>
                    <a:lstStyle/>
                    <a:p>
                      <a:r>
                        <a:rPr lang="en-US" sz="1400">
                          <a:solidFill>
                            <a:schemeClr val="tx1"/>
                          </a:solidFill>
                          <a:latin typeface="+mn-lt"/>
                        </a:rPr>
                        <a:t>Grant/Research Support</a:t>
                      </a: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400">
                          <a:solidFill>
                            <a:srgbClr val="0070C0"/>
                          </a:solidFill>
                          <a:latin typeface="+mn-lt"/>
                        </a:rPr>
                        <a:t>Boston Sci, Abbott, </a:t>
                      </a:r>
                      <a:r>
                        <a:rPr lang="en-US" sz="1400" err="1">
                          <a:solidFill>
                            <a:srgbClr val="0070C0"/>
                          </a:solidFill>
                          <a:latin typeface="+mn-lt"/>
                        </a:rPr>
                        <a:t>Biotronik</a:t>
                      </a:r>
                      <a:r>
                        <a:rPr lang="en-US" sz="1400">
                          <a:solidFill>
                            <a:srgbClr val="0070C0"/>
                          </a:solidFill>
                          <a:latin typeface="+mn-lt"/>
                        </a:rPr>
                        <a:t>, Amgen</a:t>
                      </a: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30981">
                <a:tc>
                  <a:txBody>
                    <a:bodyPr/>
                    <a:lstStyle/>
                    <a:p>
                      <a:r>
                        <a:rPr lang="en-US" sz="1400">
                          <a:solidFill>
                            <a:schemeClr val="tx1"/>
                          </a:solidFill>
                          <a:latin typeface="+mn-lt"/>
                        </a:rPr>
                        <a:t>Consulting</a:t>
                      </a:r>
                      <a:r>
                        <a:rPr lang="en-US" sz="1400" baseline="0">
                          <a:solidFill>
                            <a:schemeClr val="tx1"/>
                          </a:solidFill>
                          <a:latin typeface="+mn-lt"/>
                        </a:rPr>
                        <a:t> Fees/Honoraria</a:t>
                      </a:r>
                      <a:endParaRPr lang="en-US" sz="1400">
                        <a:solidFill>
                          <a:schemeClr val="tx1"/>
                        </a:solidFill>
                        <a:latin typeface="+mn-lt"/>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400">
                          <a:solidFill>
                            <a:srgbClr val="0070C0"/>
                          </a:solidFill>
                          <a:latin typeface="+mn-lt"/>
                        </a:rPr>
                        <a:t>Boston Sci, Abbott, Medtronic, </a:t>
                      </a:r>
                      <a:r>
                        <a:rPr lang="en-US" sz="1400" err="1">
                          <a:solidFill>
                            <a:srgbClr val="0070C0"/>
                          </a:solidFill>
                          <a:latin typeface="+mn-lt"/>
                        </a:rPr>
                        <a:t>Biotronik</a:t>
                      </a:r>
                      <a:r>
                        <a:rPr lang="en-US" sz="1400">
                          <a:solidFill>
                            <a:srgbClr val="0070C0"/>
                          </a:solidFill>
                          <a:latin typeface="+mn-lt"/>
                        </a:rPr>
                        <a:t>, </a:t>
                      </a:r>
                      <a:r>
                        <a:rPr lang="en-US" sz="1400" err="1">
                          <a:solidFill>
                            <a:srgbClr val="0070C0"/>
                          </a:solidFill>
                          <a:latin typeface="+mn-lt"/>
                        </a:rPr>
                        <a:t>Daichii</a:t>
                      </a:r>
                      <a:r>
                        <a:rPr lang="en-US" sz="1400">
                          <a:solidFill>
                            <a:srgbClr val="0070C0"/>
                          </a:solidFill>
                          <a:latin typeface="+mn-lt"/>
                        </a:rPr>
                        <a:t>, Philips, IHT</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4" name="Rectangle 4">
            <a:extLst>
              <a:ext uri="{FF2B5EF4-FFF2-40B4-BE49-F238E27FC236}">
                <a16:creationId xmlns:a16="http://schemas.microsoft.com/office/drawing/2014/main" id="{DAEF578B-87E6-F2C8-D58F-D204C318667F}"/>
              </a:ext>
            </a:extLst>
          </p:cNvPr>
          <p:cNvSpPr txBox="1">
            <a:spLocks noChangeArrowheads="1"/>
          </p:cNvSpPr>
          <p:nvPr/>
        </p:nvSpPr>
        <p:spPr bwMode="auto">
          <a:xfrm>
            <a:off x="1418906" y="1096632"/>
            <a:ext cx="8996941" cy="425798"/>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lvl1pPr algn="ctr" rtl="0" eaLnBrk="0" fontAlgn="base" hangingPunct="0">
              <a:spcBef>
                <a:spcPct val="0"/>
              </a:spcBef>
              <a:spcAft>
                <a:spcPct val="0"/>
              </a:spcAft>
              <a:defRPr sz="2700" b="1">
                <a:solidFill>
                  <a:schemeClr val="tx1"/>
                </a:solidFill>
                <a:latin typeface="+mj-lt"/>
                <a:ea typeface="+mj-ea"/>
                <a:cs typeface="+mj-cs"/>
              </a:defRPr>
            </a:lvl1pPr>
            <a:lvl2pPr algn="ctr" rtl="0" eaLnBrk="0" fontAlgn="base" hangingPunct="0">
              <a:spcBef>
                <a:spcPct val="0"/>
              </a:spcBef>
              <a:spcAft>
                <a:spcPct val="0"/>
              </a:spcAft>
              <a:defRPr sz="2700" b="1">
                <a:solidFill>
                  <a:schemeClr val="tx1"/>
                </a:solidFill>
                <a:latin typeface="Arial" charset="0"/>
              </a:defRPr>
            </a:lvl2pPr>
            <a:lvl3pPr algn="ctr" rtl="0" eaLnBrk="0" fontAlgn="base" hangingPunct="0">
              <a:spcBef>
                <a:spcPct val="0"/>
              </a:spcBef>
              <a:spcAft>
                <a:spcPct val="0"/>
              </a:spcAft>
              <a:defRPr sz="2700" b="1">
                <a:solidFill>
                  <a:schemeClr val="tx1"/>
                </a:solidFill>
                <a:latin typeface="Arial" charset="0"/>
              </a:defRPr>
            </a:lvl3pPr>
            <a:lvl4pPr algn="ctr" rtl="0" eaLnBrk="0" fontAlgn="base" hangingPunct="0">
              <a:spcBef>
                <a:spcPct val="0"/>
              </a:spcBef>
              <a:spcAft>
                <a:spcPct val="0"/>
              </a:spcAft>
              <a:defRPr sz="2700" b="1">
                <a:solidFill>
                  <a:schemeClr val="tx1"/>
                </a:solidFill>
                <a:latin typeface="Arial" charset="0"/>
              </a:defRPr>
            </a:lvl4pPr>
            <a:lvl5pPr algn="ctr" rtl="0" eaLnBrk="0" fontAlgn="base" hangingPunct="0">
              <a:spcBef>
                <a:spcPct val="0"/>
              </a:spcBef>
              <a:spcAft>
                <a:spcPct val="0"/>
              </a:spcAft>
              <a:defRPr sz="2700" b="1">
                <a:solidFill>
                  <a:schemeClr val="tx1"/>
                </a:solidFill>
                <a:latin typeface="Arial" charset="0"/>
              </a:defRPr>
            </a:lvl5pPr>
            <a:lvl6pPr marL="342900" algn="ctr" rtl="0" fontAlgn="base">
              <a:spcBef>
                <a:spcPct val="0"/>
              </a:spcBef>
              <a:spcAft>
                <a:spcPct val="0"/>
              </a:spcAft>
              <a:defRPr sz="2700" b="1">
                <a:solidFill>
                  <a:schemeClr val="tx1"/>
                </a:solidFill>
                <a:latin typeface="Arial" charset="0"/>
              </a:defRPr>
            </a:lvl6pPr>
            <a:lvl7pPr marL="685800" algn="ctr" rtl="0" fontAlgn="base">
              <a:spcBef>
                <a:spcPct val="0"/>
              </a:spcBef>
              <a:spcAft>
                <a:spcPct val="0"/>
              </a:spcAft>
              <a:defRPr sz="2700" b="1">
                <a:solidFill>
                  <a:schemeClr val="tx1"/>
                </a:solidFill>
                <a:latin typeface="Arial" charset="0"/>
              </a:defRPr>
            </a:lvl7pPr>
            <a:lvl8pPr marL="1028700" algn="ctr" rtl="0" fontAlgn="base">
              <a:spcBef>
                <a:spcPct val="0"/>
              </a:spcBef>
              <a:spcAft>
                <a:spcPct val="0"/>
              </a:spcAft>
              <a:defRPr sz="2700" b="1">
                <a:solidFill>
                  <a:schemeClr val="tx1"/>
                </a:solidFill>
                <a:latin typeface="Arial" charset="0"/>
              </a:defRPr>
            </a:lvl8pPr>
            <a:lvl9pPr marL="1371600" algn="ctr" rtl="0" fontAlgn="base">
              <a:spcBef>
                <a:spcPct val="0"/>
              </a:spcBef>
              <a:spcAft>
                <a:spcPct val="0"/>
              </a:spcAft>
              <a:defRPr sz="2700" b="1">
                <a:solidFill>
                  <a:schemeClr val="tx1"/>
                </a:solidFill>
                <a:latin typeface="Arial" charset="0"/>
              </a:defRPr>
            </a:lvl9pPr>
          </a:lstStyle>
          <a:p>
            <a:pPr eaLnBrk="1" hangingPunct="1"/>
            <a:r>
              <a:rPr lang="en-US" sz="4000" b="0" i="0" kern="0">
                <a:solidFill>
                  <a:srgbClr val="0070C0"/>
                </a:solidFill>
              </a:rPr>
              <a:t>Disclosure Statement of Financial Interest</a:t>
            </a:r>
          </a:p>
        </p:txBody>
      </p:sp>
    </p:spTree>
    <p:extLst>
      <p:ext uri="{BB962C8B-B14F-4D97-AF65-F5344CB8AC3E}">
        <p14:creationId xmlns:p14="http://schemas.microsoft.com/office/powerpoint/2010/main" val="2405572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Diagrama&#10;&#10;Descripción generada automáticamente">
            <a:extLst>
              <a:ext uri="{FF2B5EF4-FFF2-40B4-BE49-F238E27FC236}">
                <a16:creationId xmlns:a16="http://schemas.microsoft.com/office/drawing/2014/main" id="{64B14C7C-3C82-1AA8-9DA8-624BD121E0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9572" y="852513"/>
            <a:ext cx="5733329" cy="4929870"/>
          </a:xfrm>
          <a:prstGeom prst="rect">
            <a:avLst/>
          </a:prstGeom>
        </p:spPr>
      </p:pic>
      <p:pic>
        <p:nvPicPr>
          <p:cNvPr id="2" name="Imagen 1"/>
          <p:cNvPicPr>
            <a:picLocks noChangeAspect="1"/>
          </p:cNvPicPr>
          <p:nvPr/>
        </p:nvPicPr>
        <p:blipFill rotWithShape="1">
          <a:blip r:embed="rId4"/>
          <a:srcRect l="32684" t="27665" r="30732" b="57119"/>
          <a:stretch/>
        </p:blipFill>
        <p:spPr>
          <a:xfrm>
            <a:off x="155575" y="985516"/>
            <a:ext cx="6255862" cy="1463604"/>
          </a:xfrm>
          <a:prstGeom prst="rect">
            <a:avLst/>
          </a:prstGeom>
        </p:spPr>
      </p:pic>
      <p:pic>
        <p:nvPicPr>
          <p:cNvPr id="1026" name="Picture 2" descr="REC Interventional Cardiolog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829" y="211492"/>
            <a:ext cx="4233545" cy="543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334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Escala de tiempo&#10;&#10;Descripción generada automáticamente">
            <a:extLst>
              <a:ext uri="{FF2B5EF4-FFF2-40B4-BE49-F238E27FC236}">
                <a16:creationId xmlns:a16="http://schemas.microsoft.com/office/drawing/2014/main" id="{E077A4D2-E5B1-DAFE-641F-8785BA9286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6384" y="333375"/>
            <a:ext cx="10101694" cy="5602476"/>
          </a:xfrm>
          <a:prstGeom prst="rect">
            <a:avLst/>
          </a:prstGeom>
        </p:spPr>
      </p:pic>
      <p:pic>
        <p:nvPicPr>
          <p:cNvPr id="7" name="Imagen 6" descr="Imagen que contiene hombre, cuarto de hospital, cuarto, sostener&#10;&#10;Descripción generada automáticamente">
            <a:extLst>
              <a:ext uri="{FF2B5EF4-FFF2-40B4-BE49-F238E27FC236}">
                <a16:creationId xmlns:a16="http://schemas.microsoft.com/office/drawing/2014/main" id="{E8CE841D-1A77-4A91-5E67-BD206DFC13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881" y="3890413"/>
            <a:ext cx="1796947" cy="1168015"/>
          </a:xfrm>
          <a:prstGeom prst="rect">
            <a:avLst/>
          </a:prstGeom>
        </p:spPr>
      </p:pic>
      <p:sp>
        <p:nvSpPr>
          <p:cNvPr id="9" name="CuadroTexto 8">
            <a:extLst>
              <a:ext uri="{FF2B5EF4-FFF2-40B4-BE49-F238E27FC236}">
                <a16:creationId xmlns:a16="http://schemas.microsoft.com/office/drawing/2014/main" id="{EABDAD3C-1FE7-9BC0-53FF-0146C76FDBF9}"/>
              </a:ext>
            </a:extLst>
          </p:cNvPr>
          <p:cNvSpPr txBox="1"/>
          <p:nvPr/>
        </p:nvSpPr>
        <p:spPr>
          <a:xfrm>
            <a:off x="7399243" y="6373803"/>
            <a:ext cx="4640357" cy="230832"/>
          </a:xfrm>
          <a:prstGeom prst="rect">
            <a:avLst/>
          </a:prstGeom>
          <a:noFill/>
        </p:spPr>
        <p:txBody>
          <a:bodyPr wrap="square">
            <a:spAutoFit/>
          </a:bodyPr>
          <a:lstStyle/>
          <a:p>
            <a:pPr algn="ctr"/>
            <a:r>
              <a:rPr lang="es-ES" sz="900" b="0" i="0" err="1">
                <a:solidFill>
                  <a:srgbClr val="212121"/>
                </a:solidFill>
                <a:effectLst/>
                <a:latin typeface="Arial" panose="020B0604020202020204" pitchFamily="34" charset="0"/>
                <a:cs typeface="Arial" panose="020B0604020202020204" pitchFamily="34" charset="0"/>
              </a:rPr>
              <a:t>Kalogeropoulos</a:t>
            </a:r>
            <a:r>
              <a:rPr lang="es-ES" sz="900" b="0" i="0">
                <a:solidFill>
                  <a:srgbClr val="212121"/>
                </a:solidFill>
                <a:effectLst/>
                <a:latin typeface="Arial" panose="020B0604020202020204" pitchFamily="34" charset="0"/>
                <a:cs typeface="Arial" panose="020B0604020202020204" pitchFamily="34" charset="0"/>
              </a:rPr>
              <a:t> AS, et al. Front </a:t>
            </a:r>
            <a:r>
              <a:rPr lang="es-ES" sz="900" b="0" i="0" err="1">
                <a:solidFill>
                  <a:srgbClr val="212121"/>
                </a:solidFill>
                <a:effectLst/>
                <a:latin typeface="Arial" panose="020B0604020202020204" pitchFamily="34" charset="0"/>
                <a:cs typeface="Arial" panose="020B0604020202020204" pitchFamily="34" charset="0"/>
              </a:rPr>
              <a:t>Cardiovasc</a:t>
            </a:r>
            <a:r>
              <a:rPr lang="es-ES" sz="900" b="0" i="0">
                <a:solidFill>
                  <a:srgbClr val="212121"/>
                </a:solidFill>
                <a:effectLst/>
                <a:latin typeface="Arial" panose="020B0604020202020204" pitchFamily="34" charset="0"/>
                <a:cs typeface="Arial" panose="020B0604020202020204" pitchFamily="34" charset="0"/>
              </a:rPr>
              <a:t> </a:t>
            </a:r>
            <a:r>
              <a:rPr lang="es-ES" sz="900" b="0" i="0" err="1">
                <a:solidFill>
                  <a:srgbClr val="212121"/>
                </a:solidFill>
                <a:effectLst/>
                <a:latin typeface="Arial" panose="020B0604020202020204" pitchFamily="34" charset="0"/>
                <a:cs typeface="Arial" panose="020B0604020202020204" pitchFamily="34" charset="0"/>
              </a:rPr>
              <a:t>Med</a:t>
            </a:r>
            <a:r>
              <a:rPr lang="es-ES" sz="900" b="0" i="0">
                <a:solidFill>
                  <a:srgbClr val="212121"/>
                </a:solidFill>
                <a:effectLst/>
                <a:latin typeface="Arial" panose="020B0604020202020204" pitchFamily="34" charset="0"/>
                <a:cs typeface="Arial" panose="020B0604020202020204" pitchFamily="34" charset="0"/>
              </a:rPr>
              <a:t>. 2022 Nov 21;9:971762.</a:t>
            </a:r>
            <a:endParaRPr lang="es-ES" sz="9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2936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982389" y="180731"/>
            <a:ext cx="9866585" cy="5704959"/>
          </a:xfrm>
          <a:prstGeom prst="rect">
            <a:avLst/>
          </a:prstGeom>
        </p:spPr>
      </p:pic>
      <p:sp>
        <p:nvSpPr>
          <p:cNvPr id="3" name="CuadroTexto 2"/>
          <p:cNvSpPr txBox="1"/>
          <p:nvPr/>
        </p:nvSpPr>
        <p:spPr>
          <a:xfrm>
            <a:off x="8705850" y="6324600"/>
            <a:ext cx="2932791" cy="276999"/>
          </a:xfrm>
          <a:prstGeom prst="rect">
            <a:avLst/>
          </a:prstGeom>
          <a:noFill/>
        </p:spPr>
        <p:txBody>
          <a:bodyPr wrap="none" rtlCol="0">
            <a:spAutoFit/>
          </a:bodyPr>
          <a:lstStyle/>
          <a:p>
            <a:r>
              <a:rPr lang="es-ES" sz="1200" err="1"/>
              <a:t>Bhogal</a:t>
            </a:r>
            <a:r>
              <a:rPr lang="es-ES" sz="1200"/>
              <a:t> S, et al. Am J </a:t>
            </a:r>
            <a:r>
              <a:rPr lang="es-ES" sz="1200" err="1"/>
              <a:t>Cardiol</a:t>
            </a:r>
            <a:r>
              <a:rPr lang="es-ES" sz="1200"/>
              <a:t>. 2023;193:1-18.</a:t>
            </a:r>
          </a:p>
        </p:txBody>
      </p:sp>
    </p:spTree>
    <p:extLst>
      <p:ext uri="{BB962C8B-B14F-4D97-AF65-F5344CB8AC3E}">
        <p14:creationId xmlns:p14="http://schemas.microsoft.com/office/powerpoint/2010/main" val="2967388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t="870"/>
          <a:stretch/>
        </p:blipFill>
        <p:spPr>
          <a:xfrm>
            <a:off x="4133850" y="164241"/>
            <a:ext cx="7021226" cy="5794673"/>
          </a:xfrm>
          <a:prstGeom prst="rect">
            <a:avLst/>
          </a:prstGeom>
        </p:spPr>
      </p:pic>
      <p:sp>
        <p:nvSpPr>
          <p:cNvPr id="3" name="Rectángulo 2"/>
          <p:cNvSpPr/>
          <p:nvPr/>
        </p:nvSpPr>
        <p:spPr>
          <a:xfrm>
            <a:off x="7997794" y="6367677"/>
            <a:ext cx="4194206" cy="230832"/>
          </a:xfrm>
          <a:prstGeom prst="rect">
            <a:avLst/>
          </a:prstGeom>
        </p:spPr>
        <p:txBody>
          <a:bodyPr wrap="square">
            <a:spAutoFit/>
          </a:bodyPr>
          <a:lstStyle/>
          <a:p>
            <a:pPr algn="ctr"/>
            <a:r>
              <a:rPr lang="es-ES" sz="900">
                <a:solidFill>
                  <a:srgbClr val="212121"/>
                </a:solidFill>
                <a:latin typeface="BlinkMacSystemFont"/>
              </a:rPr>
              <a:t>Mack MJ, et al. N </a:t>
            </a:r>
            <a:r>
              <a:rPr lang="es-ES" sz="900" err="1">
                <a:solidFill>
                  <a:srgbClr val="212121"/>
                </a:solidFill>
                <a:latin typeface="BlinkMacSystemFont"/>
              </a:rPr>
              <a:t>Engl</a:t>
            </a:r>
            <a:r>
              <a:rPr lang="es-ES" sz="900">
                <a:solidFill>
                  <a:srgbClr val="212121"/>
                </a:solidFill>
                <a:latin typeface="BlinkMacSystemFont"/>
              </a:rPr>
              <a:t> J </a:t>
            </a:r>
            <a:r>
              <a:rPr lang="es-ES" sz="900" err="1">
                <a:solidFill>
                  <a:srgbClr val="212121"/>
                </a:solidFill>
                <a:latin typeface="BlinkMacSystemFont"/>
              </a:rPr>
              <a:t>Med</a:t>
            </a:r>
            <a:r>
              <a:rPr lang="es-ES" sz="900">
                <a:solidFill>
                  <a:srgbClr val="212121"/>
                </a:solidFill>
                <a:latin typeface="BlinkMacSystemFont"/>
              </a:rPr>
              <a:t>. 2023 Nov 23;389(21):1949-1960. </a:t>
            </a:r>
            <a:endParaRPr lang="es-ES" sz="900"/>
          </a:p>
        </p:txBody>
      </p:sp>
      <p:sp>
        <p:nvSpPr>
          <p:cNvPr id="4" name="CuadroTexto 3">
            <a:extLst>
              <a:ext uri="{FF2B5EF4-FFF2-40B4-BE49-F238E27FC236}">
                <a16:creationId xmlns:a16="http://schemas.microsoft.com/office/drawing/2014/main" id="{A92B0647-F5AF-0B66-75F8-6281D3AF4E11}"/>
              </a:ext>
            </a:extLst>
          </p:cNvPr>
          <p:cNvSpPr txBox="1"/>
          <p:nvPr/>
        </p:nvSpPr>
        <p:spPr>
          <a:xfrm>
            <a:off x="669159" y="373435"/>
            <a:ext cx="2394630" cy="1754326"/>
          </a:xfrm>
          <a:prstGeom prst="rect">
            <a:avLst/>
          </a:prstGeom>
          <a:noFill/>
        </p:spPr>
        <p:txBody>
          <a:bodyPr wrap="none" rtlCol="0">
            <a:spAutoFit/>
          </a:bodyPr>
          <a:lstStyle/>
          <a:p>
            <a:pPr algn="ctr"/>
            <a:r>
              <a:rPr lang="es-ES" sz="3600" b="1">
                <a:solidFill>
                  <a:srgbClr val="0070C0"/>
                </a:solidFill>
              </a:rPr>
              <a:t>PARTNER 3 </a:t>
            </a:r>
          </a:p>
          <a:p>
            <a:pPr algn="ctr"/>
            <a:r>
              <a:rPr lang="es-ES" sz="3600" b="1">
                <a:solidFill>
                  <a:srgbClr val="00B050"/>
                </a:solidFill>
              </a:rPr>
              <a:t>LOW RISK</a:t>
            </a:r>
          </a:p>
          <a:p>
            <a:pPr algn="ctr"/>
            <a:r>
              <a:rPr lang="es-ES" sz="3600" b="1">
                <a:solidFill>
                  <a:srgbClr val="0070C0"/>
                </a:solidFill>
              </a:rPr>
              <a:t>a 5 años</a:t>
            </a:r>
          </a:p>
        </p:txBody>
      </p:sp>
    </p:spTree>
    <p:extLst>
      <p:ext uri="{BB962C8B-B14F-4D97-AF65-F5344CB8AC3E}">
        <p14:creationId xmlns:p14="http://schemas.microsoft.com/office/powerpoint/2010/main" val="1723536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FAE2303-BAC2-6908-18FF-2BA7E4BEAD98}"/>
              </a:ext>
            </a:extLst>
          </p:cNvPr>
          <p:cNvPicPr>
            <a:picLocks noChangeAspect="1"/>
          </p:cNvPicPr>
          <p:nvPr/>
        </p:nvPicPr>
        <p:blipFill rotWithShape="1">
          <a:blip r:embed="rId2"/>
          <a:srcRect l="4718" t="10949" r="5244" b="20350"/>
          <a:stretch/>
        </p:blipFill>
        <p:spPr>
          <a:xfrm>
            <a:off x="1385151" y="1215259"/>
            <a:ext cx="9140546" cy="4240924"/>
          </a:xfrm>
          <a:prstGeom prst="rect">
            <a:avLst/>
          </a:prstGeom>
          <a:ln>
            <a:solidFill>
              <a:srgbClr val="0070C0"/>
            </a:solidFill>
          </a:ln>
        </p:spPr>
      </p:pic>
      <p:sp>
        <p:nvSpPr>
          <p:cNvPr id="4" name="CuadroTexto 3">
            <a:extLst>
              <a:ext uri="{FF2B5EF4-FFF2-40B4-BE49-F238E27FC236}">
                <a16:creationId xmlns:a16="http://schemas.microsoft.com/office/drawing/2014/main" id="{21DE6FFB-0ED1-59DF-56B4-3DAC3F0A43B2}"/>
              </a:ext>
            </a:extLst>
          </p:cNvPr>
          <p:cNvSpPr txBox="1"/>
          <p:nvPr/>
        </p:nvSpPr>
        <p:spPr>
          <a:xfrm>
            <a:off x="3350173" y="251702"/>
            <a:ext cx="5358711" cy="646331"/>
          </a:xfrm>
          <a:prstGeom prst="rect">
            <a:avLst/>
          </a:prstGeom>
          <a:noFill/>
        </p:spPr>
        <p:txBody>
          <a:bodyPr wrap="none" rtlCol="0">
            <a:spAutoFit/>
          </a:bodyPr>
          <a:lstStyle/>
          <a:p>
            <a:r>
              <a:rPr lang="es-ES" sz="3600" b="1">
                <a:solidFill>
                  <a:srgbClr val="0070C0"/>
                </a:solidFill>
              </a:rPr>
              <a:t>EVOLUT </a:t>
            </a:r>
            <a:r>
              <a:rPr lang="es-ES" sz="3600" b="1">
                <a:solidFill>
                  <a:srgbClr val="00B050"/>
                </a:solidFill>
              </a:rPr>
              <a:t>LOW RISK </a:t>
            </a:r>
            <a:r>
              <a:rPr lang="es-ES" sz="3600" b="1">
                <a:solidFill>
                  <a:srgbClr val="0070C0"/>
                </a:solidFill>
              </a:rPr>
              <a:t>a 4 años</a:t>
            </a:r>
          </a:p>
        </p:txBody>
      </p:sp>
      <p:sp>
        <p:nvSpPr>
          <p:cNvPr id="5" name="CuadroTexto 4">
            <a:extLst>
              <a:ext uri="{FF2B5EF4-FFF2-40B4-BE49-F238E27FC236}">
                <a16:creationId xmlns:a16="http://schemas.microsoft.com/office/drawing/2014/main" id="{5267163B-E21E-83E5-4DBA-80A4B572B38B}"/>
              </a:ext>
            </a:extLst>
          </p:cNvPr>
          <p:cNvSpPr txBox="1"/>
          <p:nvPr/>
        </p:nvSpPr>
        <p:spPr>
          <a:xfrm>
            <a:off x="7835901" y="6262245"/>
            <a:ext cx="3948068" cy="276999"/>
          </a:xfrm>
          <a:prstGeom prst="rect">
            <a:avLst/>
          </a:prstGeom>
          <a:noFill/>
        </p:spPr>
        <p:txBody>
          <a:bodyPr wrap="none" rtlCol="0">
            <a:spAutoFit/>
          </a:bodyPr>
          <a:lstStyle/>
          <a:p>
            <a:r>
              <a:rPr lang="es-ES" sz="1200">
                <a:solidFill>
                  <a:srgbClr val="212121"/>
                </a:solidFill>
                <a:latin typeface="BlinkMacSystemFont"/>
              </a:rPr>
              <a:t>F</a:t>
            </a:r>
            <a:r>
              <a:rPr lang="es-ES" sz="1200" b="0" i="0">
                <a:solidFill>
                  <a:srgbClr val="212121"/>
                </a:solidFill>
                <a:effectLst/>
                <a:latin typeface="BlinkMacSystemFont"/>
              </a:rPr>
              <a:t>orrest JK, et al. J Am Coll </a:t>
            </a:r>
            <a:r>
              <a:rPr lang="es-ES" sz="1200" b="0" i="0" err="1">
                <a:solidFill>
                  <a:srgbClr val="212121"/>
                </a:solidFill>
                <a:effectLst/>
                <a:latin typeface="BlinkMacSystemFont"/>
              </a:rPr>
              <a:t>Cardiol</a:t>
            </a:r>
            <a:r>
              <a:rPr lang="es-ES" sz="1200" b="0" i="0">
                <a:solidFill>
                  <a:srgbClr val="212121"/>
                </a:solidFill>
                <a:effectLst/>
                <a:latin typeface="BlinkMacSystemFont"/>
              </a:rPr>
              <a:t>. 2023;82:2163-2165</a:t>
            </a:r>
            <a:endParaRPr lang="es-ES" sz="1200"/>
          </a:p>
        </p:txBody>
      </p:sp>
    </p:spTree>
    <p:extLst>
      <p:ext uri="{BB962C8B-B14F-4D97-AF65-F5344CB8AC3E}">
        <p14:creationId xmlns:p14="http://schemas.microsoft.com/office/powerpoint/2010/main" val="377988476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1670</Words>
  <Application>Microsoft Office PowerPoint</Application>
  <PresentationFormat>Panorámica</PresentationFormat>
  <Paragraphs>220</Paragraphs>
  <Slides>38</Slides>
  <Notes>7</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38</vt:i4>
      </vt:variant>
    </vt:vector>
  </HeadingPairs>
  <TitlesOfParts>
    <vt:vector size="44" baseType="lpstr">
      <vt:lpstr>Arial</vt:lpstr>
      <vt:lpstr>BlinkMacSystemFont</vt:lpstr>
      <vt:lpstr>Calibri</vt:lpstr>
      <vt:lpstr>Roboto</vt:lpstr>
      <vt:lpstr>Symbol</vt:lpstr>
      <vt:lpstr>Tema de Office</vt:lpstr>
      <vt:lpstr>Presentación de PowerPoint</vt:lpstr>
      <vt:lpstr>EXONERACIÓN DE RESPONSABILIDAD Y USO DE LA PRESENTACIÓN</vt:lpstr>
      <vt:lpstr>¿A qué paciente con estenosis aórtica severa no le pondrías una TAVI?</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Mariona Armengol</cp:lastModifiedBy>
  <cp:revision>1</cp:revision>
  <dcterms:created xsi:type="dcterms:W3CDTF">2020-07-02T15:21:32Z</dcterms:created>
  <dcterms:modified xsi:type="dcterms:W3CDTF">2024-04-19T10:04:07Z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33616b6-00a5-4cd1-b577-93208fa93eb1_Enabled">
    <vt:lpwstr>true</vt:lpwstr>
  </property>
  <property fmtid="{D5CDD505-2E9C-101B-9397-08002B2CF9AE}" pid="3" name="MSIP_Label_533616b6-00a5-4cd1-b577-93208fa93eb1_SetDate">
    <vt:lpwstr>2024-04-10T12:54:01Z</vt:lpwstr>
  </property>
  <property fmtid="{D5CDD505-2E9C-101B-9397-08002B2CF9AE}" pid="4" name="MSIP_Label_533616b6-00a5-4cd1-b577-93208fa93eb1_Method">
    <vt:lpwstr>Standard</vt:lpwstr>
  </property>
  <property fmtid="{D5CDD505-2E9C-101B-9397-08002B2CF9AE}" pid="5" name="MSIP_Label_533616b6-00a5-4cd1-b577-93208fa93eb1_Name">
    <vt:lpwstr>Internal Use</vt:lpwstr>
  </property>
  <property fmtid="{D5CDD505-2E9C-101B-9397-08002B2CF9AE}" pid="6" name="MSIP_Label_533616b6-00a5-4cd1-b577-93208fa93eb1_SiteId">
    <vt:lpwstr>342ace0e-1054-45ce-9b30-900fc0440b9d</vt:lpwstr>
  </property>
  <property fmtid="{D5CDD505-2E9C-101B-9397-08002B2CF9AE}" pid="7" name="MSIP_Label_533616b6-00a5-4cd1-b577-93208fa93eb1_ActionId">
    <vt:lpwstr>b68112f4-81fd-4220-a596-cc27004eebec</vt:lpwstr>
  </property>
  <property fmtid="{D5CDD505-2E9C-101B-9397-08002B2CF9AE}" pid="8" name="MSIP_Label_533616b6-00a5-4cd1-b577-93208fa93eb1_ContentBits">
    <vt:lpwstr>1</vt:lpwstr>
  </property>
  <property fmtid="{D5CDD505-2E9C-101B-9397-08002B2CF9AE}" pid="9" name="ClassificationContentMarkingHeaderLocations">
    <vt:lpwstr>Tema de Office:5</vt:lpwstr>
  </property>
  <property fmtid="{D5CDD505-2E9C-101B-9397-08002B2CF9AE}" pid="10" name="ClassificationContentMarkingHeaderText">
    <vt:lpwstr>INTERNAL USE</vt:lpwstr>
  </property>
</Properties>
</file>