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28.xml" ContentType="application/vnd.openxmlformats-officedocument.presentationml.slide+xml"/>
  <Override PartName="/ppt/presentation.xml" ContentType="application/vnd.openxmlformats-officedocument.presentationml.presentation.main+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notesSlides/notesSlide71.xml" ContentType="application/vnd.openxmlformats-officedocument.presentationml.notesSlide+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4.xml" ContentType="application/vnd.openxmlformats-officedocument.theme+xml"/>
  <Override PartName="/ppt/theme/theme1.xml" ContentType="application/vnd.openxmlformats-officedocument.theme+xml"/>
  <Override PartName="/ppt/theme/theme15.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40" r:id="rId2"/>
    <p:sldMasterId id="2147483658" r:id="rId3"/>
    <p:sldMasterId id="2147483688" r:id="rId4"/>
    <p:sldMasterId id="2147483750" r:id="rId5"/>
    <p:sldMasterId id="2147483668" r:id="rId6"/>
    <p:sldMasterId id="2147483752" r:id="rId7"/>
    <p:sldMasterId id="2147483710" r:id="rId8"/>
    <p:sldMasterId id="2147483720" r:id="rId9"/>
    <p:sldMasterId id="2147483730" r:id="rId10"/>
    <p:sldMasterId id="2147483678" r:id="rId11"/>
    <p:sldMasterId id="2147483700" r:id="rId12"/>
    <p:sldMasterId id="2147483690" r:id="rId13"/>
  </p:sldMasterIdLst>
  <p:notesMasterIdLst>
    <p:notesMasterId r:id="rId154"/>
  </p:notesMasterIdLst>
  <p:handoutMasterIdLst>
    <p:handoutMasterId r:id="rId155"/>
  </p:handoutMasterIdLst>
  <p:sldIdLst>
    <p:sldId id="278" r:id="rId14"/>
    <p:sldId id="610" r:id="rId15"/>
    <p:sldId id="611" r:id="rId16"/>
    <p:sldId id="613" r:id="rId17"/>
    <p:sldId id="354" r:id="rId18"/>
    <p:sldId id="356" r:id="rId19"/>
    <p:sldId id="358" r:id="rId20"/>
    <p:sldId id="378" r:id="rId21"/>
    <p:sldId id="675" r:id="rId22"/>
    <p:sldId id="676" r:id="rId23"/>
    <p:sldId id="404" r:id="rId24"/>
    <p:sldId id="258" r:id="rId25"/>
    <p:sldId id="1053" r:id="rId26"/>
    <p:sldId id="538" r:id="rId27"/>
    <p:sldId id="631" r:id="rId28"/>
    <p:sldId id="632" r:id="rId29"/>
    <p:sldId id="633" r:id="rId30"/>
    <p:sldId id="1054" r:id="rId31"/>
    <p:sldId id="261" r:id="rId32"/>
    <p:sldId id="537" r:id="rId33"/>
    <p:sldId id="1055" r:id="rId34"/>
    <p:sldId id="536" r:id="rId35"/>
    <p:sldId id="1056" r:id="rId36"/>
    <p:sldId id="534" r:id="rId37"/>
    <p:sldId id="463" r:id="rId38"/>
    <p:sldId id="464" r:id="rId39"/>
    <p:sldId id="465" r:id="rId40"/>
    <p:sldId id="466" r:id="rId41"/>
    <p:sldId id="539" r:id="rId42"/>
    <p:sldId id="467" r:id="rId43"/>
    <p:sldId id="468" r:id="rId44"/>
    <p:sldId id="469" r:id="rId45"/>
    <p:sldId id="470" r:id="rId46"/>
    <p:sldId id="471" r:id="rId47"/>
    <p:sldId id="472" r:id="rId48"/>
    <p:sldId id="473" r:id="rId49"/>
    <p:sldId id="551" r:id="rId50"/>
    <p:sldId id="457" r:id="rId51"/>
    <p:sldId id="458" r:id="rId52"/>
    <p:sldId id="459" r:id="rId53"/>
    <p:sldId id="460" r:id="rId54"/>
    <p:sldId id="461" r:id="rId55"/>
    <p:sldId id="462" r:id="rId56"/>
    <p:sldId id="511" r:id="rId57"/>
    <p:sldId id="512" r:id="rId58"/>
    <p:sldId id="513" r:id="rId59"/>
    <p:sldId id="514" r:id="rId60"/>
    <p:sldId id="515" r:id="rId61"/>
    <p:sldId id="516" r:id="rId62"/>
    <p:sldId id="478" r:id="rId63"/>
    <p:sldId id="479" r:id="rId64"/>
    <p:sldId id="480" r:id="rId65"/>
    <p:sldId id="481" r:id="rId66"/>
    <p:sldId id="482" r:id="rId67"/>
    <p:sldId id="486" r:id="rId68"/>
    <p:sldId id="487" r:id="rId69"/>
    <p:sldId id="488" r:id="rId70"/>
    <p:sldId id="489" r:id="rId71"/>
    <p:sldId id="490" r:id="rId72"/>
    <p:sldId id="491" r:id="rId73"/>
    <p:sldId id="285" r:id="rId74"/>
    <p:sldId id="286" r:id="rId75"/>
    <p:sldId id="287" r:id="rId76"/>
    <p:sldId id="288" r:id="rId77"/>
    <p:sldId id="289" r:id="rId78"/>
    <p:sldId id="1057" r:id="rId79"/>
    <p:sldId id="291" r:id="rId80"/>
    <p:sldId id="292" r:id="rId81"/>
    <p:sldId id="293" r:id="rId82"/>
    <p:sldId id="317" r:id="rId83"/>
    <p:sldId id="318" r:id="rId84"/>
    <p:sldId id="319" r:id="rId85"/>
    <p:sldId id="320" r:id="rId86"/>
    <p:sldId id="321" r:id="rId87"/>
    <p:sldId id="322" r:id="rId88"/>
    <p:sldId id="296" r:id="rId89"/>
    <p:sldId id="297" r:id="rId90"/>
    <p:sldId id="298" r:id="rId91"/>
    <p:sldId id="299" r:id="rId92"/>
    <p:sldId id="300" r:id="rId93"/>
    <p:sldId id="301" r:id="rId94"/>
    <p:sldId id="302" r:id="rId95"/>
    <p:sldId id="303" r:id="rId96"/>
    <p:sldId id="304" r:id="rId97"/>
    <p:sldId id="305" r:id="rId98"/>
    <p:sldId id="306" r:id="rId99"/>
    <p:sldId id="307" r:id="rId100"/>
    <p:sldId id="308" r:id="rId101"/>
    <p:sldId id="309" r:id="rId102"/>
    <p:sldId id="310" r:id="rId103"/>
    <p:sldId id="311" r:id="rId104"/>
    <p:sldId id="342" r:id="rId105"/>
    <p:sldId id="343" r:id="rId106"/>
    <p:sldId id="526" r:id="rId107"/>
    <p:sldId id="527" r:id="rId108"/>
    <p:sldId id="627" r:id="rId109"/>
    <p:sldId id="773" r:id="rId110"/>
    <p:sldId id="1058" r:id="rId111"/>
    <p:sldId id="517" r:id="rId112"/>
    <p:sldId id="345" r:id="rId113"/>
    <p:sldId id="346" r:id="rId114"/>
    <p:sldId id="347" r:id="rId115"/>
    <p:sldId id="348" r:id="rId116"/>
    <p:sldId id="349" r:id="rId117"/>
    <p:sldId id="350" r:id="rId118"/>
    <p:sldId id="1059" r:id="rId119"/>
    <p:sldId id="1060" r:id="rId120"/>
    <p:sldId id="686" r:id="rId121"/>
    <p:sldId id="687" r:id="rId122"/>
    <p:sldId id="483" r:id="rId123"/>
    <p:sldId id="681" r:id="rId124"/>
    <p:sldId id="689" r:id="rId125"/>
    <p:sldId id="1061" r:id="rId126"/>
    <p:sldId id="1062" r:id="rId127"/>
    <p:sldId id="718" r:id="rId128"/>
    <p:sldId id="709" r:id="rId129"/>
    <p:sldId id="720" r:id="rId130"/>
    <p:sldId id="721" r:id="rId131"/>
    <p:sldId id="374" r:id="rId132"/>
    <p:sldId id="375" r:id="rId133"/>
    <p:sldId id="376" r:id="rId134"/>
    <p:sldId id="377" r:id="rId135"/>
    <p:sldId id="1063" r:id="rId136"/>
    <p:sldId id="379" r:id="rId137"/>
    <p:sldId id="380" r:id="rId138"/>
    <p:sldId id="381" r:id="rId139"/>
    <p:sldId id="382" r:id="rId140"/>
    <p:sldId id="476" r:id="rId141"/>
    <p:sldId id="1064" r:id="rId142"/>
    <p:sldId id="1065" r:id="rId143"/>
    <p:sldId id="1020" r:id="rId144"/>
    <p:sldId id="259" r:id="rId145"/>
    <p:sldId id="264" r:id="rId146"/>
    <p:sldId id="265" r:id="rId147"/>
    <p:sldId id="260" r:id="rId148"/>
    <p:sldId id="267" r:id="rId149"/>
    <p:sldId id="269" r:id="rId150"/>
    <p:sldId id="263" r:id="rId151"/>
    <p:sldId id="268" r:id="rId152"/>
    <p:sldId id="262" r:id="rId153"/>
  </p:sldIdLst>
  <p:sldSz cx="12192000" cy="6858000"/>
  <p:notesSz cx="6858000" cy="914400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 iconos" id="{896F8077-ED50-1640-BD31-47E897990CF6}">
          <p14:sldIdLst>
            <p14:sldId id="278"/>
            <p14:sldId id="610"/>
            <p14:sldId id="611"/>
            <p14:sldId id="613"/>
            <p14:sldId id="354"/>
            <p14:sldId id="356"/>
            <p14:sldId id="358"/>
            <p14:sldId id="378"/>
            <p14:sldId id="675"/>
            <p14:sldId id="676"/>
            <p14:sldId id="404"/>
            <p14:sldId id="258"/>
            <p14:sldId id="1053"/>
            <p14:sldId id="538"/>
            <p14:sldId id="631"/>
            <p14:sldId id="632"/>
            <p14:sldId id="633"/>
            <p14:sldId id="1054"/>
            <p14:sldId id="261"/>
            <p14:sldId id="537"/>
            <p14:sldId id="1055"/>
            <p14:sldId id="536"/>
            <p14:sldId id="1056"/>
            <p14:sldId id="534"/>
            <p14:sldId id="463"/>
            <p14:sldId id="464"/>
            <p14:sldId id="465"/>
            <p14:sldId id="466"/>
            <p14:sldId id="539"/>
            <p14:sldId id="467"/>
            <p14:sldId id="468"/>
            <p14:sldId id="469"/>
            <p14:sldId id="470"/>
            <p14:sldId id="471"/>
            <p14:sldId id="472"/>
            <p14:sldId id="473"/>
            <p14:sldId id="551"/>
            <p14:sldId id="457"/>
            <p14:sldId id="458"/>
            <p14:sldId id="459"/>
            <p14:sldId id="460"/>
            <p14:sldId id="461"/>
            <p14:sldId id="462"/>
            <p14:sldId id="511"/>
            <p14:sldId id="512"/>
            <p14:sldId id="513"/>
            <p14:sldId id="514"/>
            <p14:sldId id="515"/>
            <p14:sldId id="516"/>
            <p14:sldId id="478"/>
            <p14:sldId id="479"/>
            <p14:sldId id="480"/>
            <p14:sldId id="481"/>
            <p14:sldId id="482"/>
            <p14:sldId id="486"/>
            <p14:sldId id="487"/>
            <p14:sldId id="488"/>
            <p14:sldId id="489"/>
            <p14:sldId id="490"/>
            <p14:sldId id="491"/>
            <p14:sldId id="285"/>
            <p14:sldId id="286"/>
            <p14:sldId id="287"/>
            <p14:sldId id="288"/>
            <p14:sldId id="289"/>
            <p14:sldId id="1057"/>
            <p14:sldId id="291"/>
            <p14:sldId id="292"/>
            <p14:sldId id="293"/>
            <p14:sldId id="317"/>
            <p14:sldId id="318"/>
            <p14:sldId id="319"/>
            <p14:sldId id="320"/>
            <p14:sldId id="321"/>
            <p14:sldId id="322"/>
            <p14:sldId id="296"/>
            <p14:sldId id="297"/>
            <p14:sldId id="298"/>
            <p14:sldId id="299"/>
            <p14:sldId id="300"/>
            <p14:sldId id="301"/>
            <p14:sldId id="302"/>
            <p14:sldId id="303"/>
            <p14:sldId id="304"/>
            <p14:sldId id="305"/>
            <p14:sldId id="306"/>
            <p14:sldId id="307"/>
            <p14:sldId id="308"/>
            <p14:sldId id="309"/>
            <p14:sldId id="310"/>
            <p14:sldId id="311"/>
            <p14:sldId id="342"/>
            <p14:sldId id="343"/>
            <p14:sldId id="526"/>
            <p14:sldId id="527"/>
            <p14:sldId id="627"/>
            <p14:sldId id="773"/>
            <p14:sldId id="1058"/>
            <p14:sldId id="517"/>
            <p14:sldId id="345"/>
            <p14:sldId id="346"/>
            <p14:sldId id="347"/>
            <p14:sldId id="348"/>
            <p14:sldId id="349"/>
            <p14:sldId id="350"/>
            <p14:sldId id="1059"/>
            <p14:sldId id="1060"/>
            <p14:sldId id="686"/>
            <p14:sldId id="687"/>
            <p14:sldId id="483"/>
            <p14:sldId id="681"/>
            <p14:sldId id="689"/>
            <p14:sldId id="1061"/>
            <p14:sldId id="1062"/>
            <p14:sldId id="718"/>
            <p14:sldId id="709"/>
            <p14:sldId id="720"/>
            <p14:sldId id="721"/>
            <p14:sldId id="374"/>
            <p14:sldId id="375"/>
            <p14:sldId id="376"/>
            <p14:sldId id="377"/>
            <p14:sldId id="1063"/>
            <p14:sldId id="379"/>
            <p14:sldId id="380"/>
            <p14:sldId id="381"/>
            <p14:sldId id="382"/>
            <p14:sldId id="476"/>
            <p14:sldId id="1064"/>
            <p14:sldId id="1065"/>
            <p14:sldId id="1020"/>
            <p14:sldId id="259"/>
            <p14:sldId id="264"/>
            <p14:sldId id="265"/>
            <p14:sldId id="260"/>
          </p14:sldIdLst>
        </p14:section>
        <p14:section name="Sin iconos" id="{34DD61BA-0953-F248-B3A1-20E49028BEEA}">
          <p14:sldIdLst>
            <p14:sldId id="267"/>
            <p14:sldId id="269"/>
            <p14:sldId id="263"/>
            <p14:sldId id="268"/>
            <p14:sldId id="2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006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77"/>
    <p:restoredTop sz="94675"/>
  </p:normalViewPr>
  <p:slideViewPr>
    <p:cSldViewPr snapToGrid="0" snapToObjects="1">
      <p:cViewPr varScale="1">
        <p:scale>
          <a:sx n="106" d="100"/>
          <a:sy n="106" d="100"/>
        </p:scale>
        <p:origin x="568" y="184"/>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96" d="100"/>
          <a:sy n="96" d="100"/>
        </p:scale>
        <p:origin x="3688" y="16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tableStyles" Target="tableStyles.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5" Type="http://schemas.openxmlformats.org/officeDocument/2006/relationships/slideMaster" Target="slideMasters/slideMaster5.xml"/><Relationship Id="rId95" Type="http://schemas.openxmlformats.org/officeDocument/2006/relationships/slide" Target="slides/slide82.xml"/><Relationship Id="rId160" Type="http://schemas.openxmlformats.org/officeDocument/2006/relationships/customXml" Target="../customXml/item1.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85" Type="http://schemas.openxmlformats.org/officeDocument/2006/relationships/slide" Target="slides/slide72.xml"/><Relationship Id="rId150" Type="http://schemas.openxmlformats.org/officeDocument/2006/relationships/slide" Target="slides/slide137.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51" Type="http://schemas.openxmlformats.org/officeDocument/2006/relationships/slide" Target="slides/slide138.xml"/><Relationship Id="rId156"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customXml" Target="../customXml/item3.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viewProps" Target="viewProps.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notesMaster" Target="notesMasters/notesMaster1.xml"/><Relationship Id="rId16" Type="http://schemas.openxmlformats.org/officeDocument/2006/relationships/slide" Target="slides/slide3.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215EBB-5CBE-E644-AF6D-F3B3F78D4F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a:extLst>
              <a:ext uri="{FF2B5EF4-FFF2-40B4-BE49-F238E27FC236}">
                <a16:creationId xmlns:a16="http://schemas.microsoft.com/office/drawing/2014/main" id="{54D9BCD5-5835-7940-804C-5B4845FA45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DEB334-5213-CF46-99CB-45074559BF37}" type="datetimeFigureOut">
              <a:rPr lang="es-ES_tradnl" smtClean="0"/>
              <a:t>30/5/21</a:t>
            </a:fld>
            <a:endParaRPr lang="es-ES_tradnl"/>
          </a:p>
        </p:txBody>
      </p:sp>
      <p:sp>
        <p:nvSpPr>
          <p:cNvPr id="4" name="Footer Placeholder 3">
            <a:extLst>
              <a:ext uri="{FF2B5EF4-FFF2-40B4-BE49-F238E27FC236}">
                <a16:creationId xmlns:a16="http://schemas.microsoft.com/office/drawing/2014/main" id="{CE795FB1-E66F-7C48-9D54-A015E24118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a:extLst>
              <a:ext uri="{FF2B5EF4-FFF2-40B4-BE49-F238E27FC236}">
                <a16:creationId xmlns:a16="http://schemas.microsoft.com/office/drawing/2014/main" id="{F2279D65-2D81-DE47-B75F-EB2CB4B2CE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E26421-06BF-C143-8219-D254631BADD8}" type="slidenum">
              <a:rPr lang="es-ES_tradnl" smtClean="0"/>
              <a:t>‹Nº›</a:t>
            </a:fld>
            <a:endParaRPr lang="es-ES_tradnl"/>
          </a:p>
        </p:txBody>
      </p:sp>
    </p:spTree>
    <p:extLst>
      <p:ext uri="{BB962C8B-B14F-4D97-AF65-F5344CB8AC3E}">
        <p14:creationId xmlns:p14="http://schemas.microsoft.com/office/powerpoint/2010/main" val="479956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B958A-593D-FD40-AADE-26D7F69D302D}" type="datetimeFigureOut">
              <a:rPr lang="en-ES" smtClean="0"/>
              <a:t>5/30/21</a:t>
            </a:fld>
            <a:endParaRPr lang="en-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2BF424-7107-E042-BE57-7E482AC6DFF6}" type="slidenum">
              <a:rPr lang="en-ES" smtClean="0"/>
              <a:t>‹Nº›</a:t>
            </a:fld>
            <a:endParaRPr lang="en-ES"/>
          </a:p>
        </p:txBody>
      </p:sp>
    </p:spTree>
    <p:extLst>
      <p:ext uri="{BB962C8B-B14F-4D97-AF65-F5344CB8AC3E}">
        <p14:creationId xmlns:p14="http://schemas.microsoft.com/office/powerpoint/2010/main" val="49151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1</a:t>
            </a:fld>
            <a:endParaRPr lang="es-ES"/>
          </a:p>
        </p:txBody>
      </p:sp>
    </p:spTree>
    <p:extLst>
      <p:ext uri="{BB962C8B-B14F-4D97-AF65-F5344CB8AC3E}">
        <p14:creationId xmlns:p14="http://schemas.microsoft.com/office/powerpoint/2010/main" val="306049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17</a:t>
            </a:fld>
            <a:endParaRPr lang="es-ES"/>
          </a:p>
        </p:txBody>
      </p:sp>
    </p:spTree>
    <p:extLst>
      <p:ext uri="{BB962C8B-B14F-4D97-AF65-F5344CB8AC3E}">
        <p14:creationId xmlns:p14="http://schemas.microsoft.com/office/powerpoint/2010/main" val="23101152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170DC00-4739-40A2-BD49-BBBC7582317A}" type="slidenum">
              <a:rPr lang="es-ES" sz="1200"/>
              <a:pPr eaLnBrk="1" hangingPunct="1"/>
              <a:t>127</a:t>
            </a:fld>
            <a:endParaRPr lang="es-ES" sz="1200"/>
          </a:p>
        </p:txBody>
      </p:sp>
      <p:sp>
        <p:nvSpPr>
          <p:cNvPr id="140291" name="Rectangle 2"/>
          <p:cNvSpPr>
            <a:spLocks noGrp="1" noRot="1" noChangeAspect="1" noChangeArrowheads="1" noTextEdit="1"/>
          </p:cNvSpPr>
          <p:nvPr>
            <p:ph type="sldImg"/>
          </p:nvPr>
        </p:nvSpPr>
        <p:spPr>
          <a:xfrm>
            <a:off x="393700" y="692150"/>
            <a:ext cx="6070600" cy="3416300"/>
          </a:xfrm>
          <a:solidFill>
            <a:srgbClr val="FFFFFF"/>
          </a:solidFill>
          <a:ln/>
        </p:spPr>
      </p:sp>
      <p:sp>
        <p:nvSpPr>
          <p:cNvPr id="140292" name="Rectangle 3"/>
          <p:cNvSpPr>
            <a:spLocks noGrp="1" noChangeArrowheads="1"/>
          </p:cNvSpPr>
          <p:nvPr>
            <p:ph type="body" idx="1"/>
          </p:nvPr>
        </p:nvSpPr>
        <p:spPr>
          <a:xfrm>
            <a:off x="914400" y="4346575"/>
            <a:ext cx="5029200" cy="3600450"/>
          </a:xfrm>
          <a:solidFill>
            <a:srgbClr val="FFFFFF"/>
          </a:solidFill>
          <a:ln>
            <a:solidFill>
              <a:srgbClr val="000000"/>
            </a:solidFill>
          </a:ln>
        </p:spPr>
        <p:txBody>
          <a:bodyPr/>
          <a:lstStyle/>
          <a:p>
            <a:pPr eaLnBrk="1" hangingPunct="1"/>
            <a:r>
              <a:rPr lang="es-ES">
                <a:latin typeface="Times New Roman" panose="02020603050405020304" pitchFamily="18" charset="0"/>
              </a:rPr>
              <a:t>Recordar las dos caras que no se pueden ver directamente: Vder y cara posterior</a:t>
            </a:r>
          </a:p>
          <a:p>
            <a:pPr eaLnBrk="1" hangingPunct="1"/>
            <a:r>
              <a:rPr lang="es-ES">
                <a:latin typeface="Times New Roman" panose="02020603050405020304" pitchFamily="18" charset="0"/>
              </a:rPr>
              <a:t>Para visualizar en ventrículo derecho deberemos utilizar V3R y V4R (descensos del ST en cara lateral I y aVL puedes ser sugestivos como rcara especular del Vder) y para la cara posterior deberemos fijarnos en el efecto especular plasmado en V1-V2</a:t>
            </a:r>
          </a:p>
        </p:txBody>
      </p:sp>
    </p:spTree>
    <p:extLst>
      <p:ext uri="{BB962C8B-B14F-4D97-AF65-F5344CB8AC3E}">
        <p14:creationId xmlns:p14="http://schemas.microsoft.com/office/powerpoint/2010/main" val="25347443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2829CC4-6277-4318-9ACA-3EAD65210BC6}" type="slidenum">
              <a:rPr lang="es-ES" sz="1200"/>
              <a:pPr eaLnBrk="1" hangingPunct="1"/>
              <a:t>128</a:t>
            </a:fld>
            <a:endParaRPr lang="es-ES" sz="1200"/>
          </a:p>
        </p:txBody>
      </p:sp>
      <p:sp>
        <p:nvSpPr>
          <p:cNvPr id="141315" name="Rectangle 2"/>
          <p:cNvSpPr>
            <a:spLocks noGrp="1" noRot="1" noChangeAspect="1" noChangeArrowheads="1" noTextEdit="1"/>
          </p:cNvSpPr>
          <p:nvPr>
            <p:ph type="sldImg"/>
          </p:nvPr>
        </p:nvSpPr>
        <p:spPr>
          <a:xfrm>
            <a:off x="393700" y="692150"/>
            <a:ext cx="6070600" cy="3416300"/>
          </a:xfrm>
          <a:solidFill>
            <a:srgbClr val="FFFFFF"/>
          </a:solidFill>
          <a:ln/>
        </p:spPr>
      </p:sp>
      <p:sp>
        <p:nvSpPr>
          <p:cNvPr id="141316" name="Rectangle 3"/>
          <p:cNvSpPr>
            <a:spLocks noGrp="1" noChangeArrowheads="1"/>
          </p:cNvSpPr>
          <p:nvPr>
            <p:ph type="body" idx="1"/>
          </p:nvPr>
        </p:nvSpPr>
        <p:spPr>
          <a:xfrm>
            <a:off x="914400" y="4346575"/>
            <a:ext cx="5029200" cy="3600450"/>
          </a:xfrm>
          <a:solidFill>
            <a:srgbClr val="FFFFFF"/>
          </a:solidFill>
          <a:ln>
            <a:solidFill>
              <a:srgbClr val="000000"/>
            </a:solidFill>
          </a:ln>
        </p:spPr>
        <p:txBody>
          <a:bodyPr/>
          <a:lstStyle/>
          <a:p>
            <a:pPr eaLnBrk="1" hangingPunct="1"/>
            <a:r>
              <a:rPr lang="es-ES">
                <a:latin typeface="Times New Roman" panose="02020603050405020304" pitchFamily="18" charset="0"/>
              </a:rPr>
              <a:t>Coronaria izquierda: trayecto inicial común, se divide en dos ramas (en un 20% de los casos hay tres ramas existiendo una intermedia).</a:t>
            </a:r>
          </a:p>
          <a:p>
            <a:pPr eaLnBrk="1" hangingPunct="1"/>
            <a:r>
              <a:rPr lang="es-ES">
                <a:latin typeface="Times New Roman" panose="02020603050405020304" pitchFamily="18" charset="0"/>
              </a:rPr>
              <a:t>-Rama descendente anterior: por el surco interventricular anterior, durante su recorrido da ramas diagonales, septales y pequeñas ramas al ventrículo derecho.</a:t>
            </a:r>
          </a:p>
          <a:p>
            <a:pPr eaLnBrk="1" hangingPunct="1"/>
            <a:r>
              <a:rPr lang="es-ES">
                <a:latin typeface="Times New Roman" panose="02020603050405020304" pitchFamily="18" charset="0"/>
              </a:rPr>
              <a:t>-Rama circunfleja: por el surco auriculoventricular izquierdo, dando la rama marginal izquierda. En el 40% de los casos irriga al nodo sinusal y en el 12% al nodo auriculoventricular.</a:t>
            </a:r>
          </a:p>
          <a:p>
            <a:pPr eaLnBrk="1" hangingPunct="1"/>
            <a:r>
              <a:rPr lang="es-ES">
                <a:latin typeface="Times New Roman" panose="02020603050405020304" pitchFamily="18" charset="0"/>
              </a:rPr>
              <a:t>Coronaria derecha: por el surco auriculoventricular derecho y porteriormente por el interventricular dando la descendente posterior. Ramas que da: rama del nodo sinusal (60%), rama del nodo auriculoventricular (88%), ramas posterolaterales incluida la marginal derecha de mayor calibre). Irriga tercio posterior del tabique y cara posterior e inferior del Vizq, auícula y Ventrículo derecho</a:t>
            </a:r>
          </a:p>
        </p:txBody>
      </p:sp>
    </p:spTree>
    <p:extLst>
      <p:ext uri="{BB962C8B-B14F-4D97-AF65-F5344CB8AC3E}">
        <p14:creationId xmlns:p14="http://schemas.microsoft.com/office/powerpoint/2010/main" val="4205445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D8987D5-0EE9-4BD5-8158-32416825BF81}" type="slidenum">
              <a:rPr lang="es-ES" sz="1200"/>
              <a:pPr eaLnBrk="1" hangingPunct="1"/>
              <a:t>129</a:t>
            </a:fld>
            <a:endParaRPr lang="es-ES" sz="1200"/>
          </a:p>
        </p:txBody>
      </p:sp>
      <p:sp>
        <p:nvSpPr>
          <p:cNvPr id="142339" name="Rectangle 2"/>
          <p:cNvSpPr>
            <a:spLocks noGrp="1" noRot="1" noChangeAspect="1" noChangeArrowheads="1" noTextEdit="1"/>
          </p:cNvSpPr>
          <p:nvPr>
            <p:ph type="sldImg"/>
          </p:nvPr>
        </p:nvSpPr>
        <p:spPr>
          <a:xfrm>
            <a:off x="393700" y="692150"/>
            <a:ext cx="6070600" cy="3416300"/>
          </a:xfrm>
          <a:solidFill>
            <a:srgbClr val="FFFFFF"/>
          </a:solidFill>
          <a:ln/>
        </p:spPr>
      </p:sp>
      <p:sp>
        <p:nvSpPr>
          <p:cNvPr id="142340" name="Rectangle 3"/>
          <p:cNvSpPr>
            <a:spLocks noGrp="1" noChangeArrowheads="1"/>
          </p:cNvSpPr>
          <p:nvPr>
            <p:ph type="body" idx="1"/>
          </p:nvPr>
        </p:nvSpPr>
        <p:spPr>
          <a:xfrm>
            <a:off x="914400" y="4346575"/>
            <a:ext cx="5029200" cy="3600450"/>
          </a:xfrm>
          <a:solidFill>
            <a:srgbClr val="FFFFFF"/>
          </a:solidFill>
          <a:ln>
            <a:solidFill>
              <a:srgbClr val="000000"/>
            </a:solidFill>
          </a:ln>
        </p:spPr>
        <p:txBody>
          <a:bodyPr/>
          <a:lstStyle/>
          <a:p>
            <a:pPr eaLnBrk="1" hangingPunct="1"/>
            <a:endParaRPr lang="es-ES">
              <a:latin typeface="Times New Roman" panose="02020603050405020304" pitchFamily="18" charset="0"/>
            </a:endParaRPr>
          </a:p>
        </p:txBody>
      </p:sp>
    </p:spTree>
    <p:extLst>
      <p:ext uri="{BB962C8B-B14F-4D97-AF65-F5344CB8AC3E}">
        <p14:creationId xmlns:p14="http://schemas.microsoft.com/office/powerpoint/2010/main" val="33547991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B803870-74A1-4121-9987-B828C5D21CD2}" type="slidenum">
              <a:rPr lang="es-ES" sz="1200"/>
              <a:pPr eaLnBrk="1" hangingPunct="1"/>
              <a:t>130</a:t>
            </a:fld>
            <a:endParaRPr lang="es-ES" sz="1200"/>
          </a:p>
        </p:txBody>
      </p:sp>
      <p:sp>
        <p:nvSpPr>
          <p:cNvPr id="149507" name="Rectangle 2"/>
          <p:cNvSpPr>
            <a:spLocks noGrp="1" noRot="1" noChangeAspect="1" noChangeArrowheads="1" noTextEdit="1"/>
          </p:cNvSpPr>
          <p:nvPr>
            <p:ph type="sldImg"/>
          </p:nvPr>
        </p:nvSpPr>
        <p:spPr>
          <a:xfrm>
            <a:off x="393700" y="692150"/>
            <a:ext cx="6070600" cy="3416300"/>
          </a:xfrm>
          <a:solidFill>
            <a:srgbClr val="FFFFFF"/>
          </a:solidFill>
          <a:ln/>
        </p:spPr>
      </p:sp>
      <p:sp>
        <p:nvSpPr>
          <p:cNvPr id="149508" name="Rectangle 3"/>
          <p:cNvSpPr>
            <a:spLocks noGrp="1" noChangeArrowheads="1"/>
          </p:cNvSpPr>
          <p:nvPr>
            <p:ph type="body" idx="1"/>
          </p:nvPr>
        </p:nvSpPr>
        <p:spPr>
          <a:xfrm>
            <a:off x="914400" y="4346575"/>
            <a:ext cx="5029200" cy="3600450"/>
          </a:xfrm>
          <a:solidFill>
            <a:srgbClr val="FFFFFF"/>
          </a:solidFill>
          <a:ln>
            <a:solidFill>
              <a:srgbClr val="000000"/>
            </a:solidFill>
          </a:ln>
        </p:spPr>
        <p:txBody>
          <a:bodyPr/>
          <a:lstStyle/>
          <a:p>
            <a:pPr eaLnBrk="1" hangingPunct="1"/>
            <a:r>
              <a:rPr lang="es-ES">
                <a:latin typeface="Times New Roman" panose="02020603050405020304" pitchFamily="18" charset="0"/>
              </a:rPr>
              <a:t>Recordar las dos caras que no se pueden ver directamente: Vder y cara posterior</a:t>
            </a:r>
          </a:p>
          <a:p>
            <a:pPr eaLnBrk="1" hangingPunct="1"/>
            <a:r>
              <a:rPr lang="es-ES">
                <a:latin typeface="Times New Roman" panose="02020603050405020304" pitchFamily="18" charset="0"/>
              </a:rPr>
              <a:t>Estudiarse un poco la irrigación coronaria</a:t>
            </a:r>
          </a:p>
        </p:txBody>
      </p:sp>
    </p:spTree>
    <p:extLst>
      <p:ext uri="{BB962C8B-B14F-4D97-AF65-F5344CB8AC3E}">
        <p14:creationId xmlns:p14="http://schemas.microsoft.com/office/powerpoint/2010/main" val="18103723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Marcador de imagen de diapositiva 1">
            <a:extLst>
              <a:ext uri="{FF2B5EF4-FFF2-40B4-BE49-F238E27FC236}">
                <a16:creationId xmlns:a16="http://schemas.microsoft.com/office/drawing/2014/main" id="{3F57D459-8C2C-4E42-A5CA-ADFCE4147DF8}"/>
              </a:ext>
            </a:extLst>
          </p:cNvPr>
          <p:cNvSpPr>
            <a:spLocks noGrp="1" noRot="1" noChangeAspect="1" noChangeArrowheads="1" noTextEdit="1"/>
          </p:cNvSpPr>
          <p:nvPr>
            <p:ph type="sldImg"/>
          </p:nvPr>
        </p:nvSpPr>
        <p:spPr>
          <a:ln/>
        </p:spPr>
      </p:sp>
      <p:sp>
        <p:nvSpPr>
          <p:cNvPr id="444418" name="Marcador de notas 2">
            <a:extLst>
              <a:ext uri="{FF2B5EF4-FFF2-40B4-BE49-F238E27FC236}">
                <a16:creationId xmlns:a16="http://schemas.microsoft.com/office/drawing/2014/main" id="{98A07CFB-BF3F-374A-80EA-8745B98AFD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444419" name="Marcador de número de diapositiva 3">
            <a:extLst>
              <a:ext uri="{FF2B5EF4-FFF2-40B4-BE49-F238E27FC236}">
                <a16:creationId xmlns:a16="http://schemas.microsoft.com/office/drawing/2014/main" id="{E4C579E3-B904-6543-B333-552415BD82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CE4A15E-1670-9242-B272-A49B88185ADC}" type="slidenum">
              <a:rPr lang="es-ES" altLang="es-ES" sz="1200" smtClean="0"/>
              <a:pPr/>
              <a:t>131</a:t>
            </a:fld>
            <a:endParaRPr lang="es-ES" altLang="es-ES" sz="1200"/>
          </a:p>
        </p:txBody>
      </p:sp>
    </p:spTree>
    <p:extLst>
      <p:ext uri="{BB962C8B-B14F-4D97-AF65-F5344CB8AC3E}">
        <p14:creationId xmlns:p14="http://schemas.microsoft.com/office/powerpoint/2010/main" val="245655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a:extLst>
              <a:ext uri="{FF2B5EF4-FFF2-40B4-BE49-F238E27FC236}">
                <a16:creationId xmlns:a16="http://schemas.microsoft.com/office/drawing/2014/main" id="{D5A9FBF0-0502-4AF7-B9E4-64BEE60390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2DA94F-2EEE-4D16-8C5E-6B678B4D6403}"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0995" name="Rectangle 2">
            <a:extLst>
              <a:ext uri="{FF2B5EF4-FFF2-40B4-BE49-F238E27FC236}">
                <a16:creationId xmlns:a16="http://schemas.microsoft.com/office/drawing/2014/main" id="{6A246258-E270-4245-A21E-891CBFDADDC3}"/>
              </a:ext>
            </a:extLst>
          </p:cNvPr>
          <p:cNvSpPr>
            <a:spLocks noGrp="1" noRot="1" noChangeAspect="1" noChangeArrowheads="1" noTextEdit="1"/>
          </p:cNvSpPr>
          <p:nvPr>
            <p:ph type="sldImg"/>
          </p:nvPr>
        </p:nvSpPr>
        <p:spPr>
          <a:solidFill>
            <a:srgbClr val="FFFFFF"/>
          </a:solidFill>
          <a:ln/>
        </p:spPr>
      </p:sp>
      <p:sp>
        <p:nvSpPr>
          <p:cNvPr id="340996" name="Rectangle 3">
            <a:extLst>
              <a:ext uri="{FF2B5EF4-FFF2-40B4-BE49-F238E27FC236}">
                <a16:creationId xmlns:a16="http://schemas.microsoft.com/office/drawing/2014/main" id="{6223A5E6-B2AB-409D-8F1F-FBF449E7AF27}"/>
              </a:ext>
            </a:extLst>
          </p:cNvPr>
          <p:cNvSpPr>
            <a:spLocks noGrp="1" noChangeArrowheads="1"/>
          </p:cNvSpPr>
          <p:nvPr>
            <p:ph type="body" idx="1"/>
          </p:nvPr>
        </p:nvSpPr>
        <p:spPr>
          <a:solidFill>
            <a:srgbClr val="FFFFFF"/>
          </a:solidFill>
          <a:ln>
            <a:solidFill>
              <a:srgbClr val="000000"/>
            </a:solidFill>
          </a:ln>
        </p:spPr>
        <p:txBody>
          <a:bodyPr/>
          <a:lstStyle/>
          <a:p>
            <a:r>
              <a:rPr lang="es-ES" altLang="es-ES"/>
              <a:t>Tras 24 horas de evolución, se aprecia que en el ECG prácticamente se ha normalizado el segmento ST, manteniendose las onda Q iniciales y apareciendo ondas T negativas de ramas simétricas en la cara antero-septal.</a:t>
            </a:r>
          </a:p>
        </p:txBody>
      </p:sp>
    </p:spTree>
    <p:extLst>
      <p:ext uri="{BB962C8B-B14F-4D97-AF65-F5344CB8AC3E}">
        <p14:creationId xmlns:p14="http://schemas.microsoft.com/office/powerpoint/2010/main" val="531958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a:extLst>
              <a:ext uri="{FF2B5EF4-FFF2-40B4-BE49-F238E27FC236}">
                <a16:creationId xmlns:a16="http://schemas.microsoft.com/office/drawing/2014/main" id="{53C68286-63FA-4160-AB42-7B1A19AAF9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31AAFF-0C7F-47CF-AAB6-8FE455D10CFA}"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3043" name="Rectangle 2">
            <a:extLst>
              <a:ext uri="{FF2B5EF4-FFF2-40B4-BE49-F238E27FC236}">
                <a16:creationId xmlns:a16="http://schemas.microsoft.com/office/drawing/2014/main" id="{C15E4812-726D-420B-AC87-153E4524B812}"/>
              </a:ext>
            </a:extLst>
          </p:cNvPr>
          <p:cNvSpPr>
            <a:spLocks noGrp="1" noRot="1" noChangeAspect="1" noChangeArrowheads="1" noTextEdit="1"/>
          </p:cNvSpPr>
          <p:nvPr>
            <p:ph type="sldImg"/>
          </p:nvPr>
        </p:nvSpPr>
        <p:spPr>
          <a:solidFill>
            <a:srgbClr val="FFFFFF"/>
          </a:solidFill>
          <a:ln/>
        </p:spPr>
      </p:sp>
      <p:sp>
        <p:nvSpPr>
          <p:cNvPr id="343044" name="Rectangle 3">
            <a:extLst>
              <a:ext uri="{FF2B5EF4-FFF2-40B4-BE49-F238E27FC236}">
                <a16:creationId xmlns:a16="http://schemas.microsoft.com/office/drawing/2014/main" id="{A711BEA6-E8CB-4D2B-94CC-E1836A1DC43B}"/>
              </a:ext>
            </a:extLst>
          </p:cNvPr>
          <p:cNvSpPr>
            <a:spLocks noGrp="1" noChangeArrowheads="1"/>
          </p:cNvSpPr>
          <p:nvPr>
            <p:ph type="body" idx="1"/>
          </p:nvPr>
        </p:nvSpPr>
        <p:spPr>
          <a:solidFill>
            <a:srgbClr val="FFFFFF"/>
          </a:solidFill>
          <a:ln>
            <a:solidFill>
              <a:srgbClr val="000000"/>
            </a:solidFill>
          </a:ln>
        </p:spPr>
        <p:txBody>
          <a:bodyPr/>
          <a:lstStyle/>
          <a:p>
            <a:r>
              <a:rPr lang="es-ES" altLang="es-ES"/>
              <a:t>Al cabo de 8 días, se aprecia una elevación del segmento ST, de concavidad superior, compatible con una aneurisma ventricular.</a:t>
            </a:r>
          </a:p>
        </p:txBody>
      </p:sp>
    </p:spTree>
    <p:extLst>
      <p:ext uri="{BB962C8B-B14F-4D97-AF65-F5344CB8AC3E}">
        <p14:creationId xmlns:p14="http://schemas.microsoft.com/office/powerpoint/2010/main" val="935188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FC5F8447-DB34-4CBC-8911-32D4D9FFF5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5223BC-6D30-4EFB-8260-4C7FE5F9E4EC}" type="slidenum">
              <a:rPr lang="es-ES" altLang="es-ES" sz="1200" smtClean="0"/>
              <a:pPr/>
              <a:t>20</a:t>
            </a:fld>
            <a:endParaRPr lang="es-ES" altLang="es-ES" sz="1200"/>
          </a:p>
        </p:txBody>
      </p:sp>
      <p:sp>
        <p:nvSpPr>
          <p:cNvPr id="286723" name="Rectangle 2">
            <a:extLst>
              <a:ext uri="{FF2B5EF4-FFF2-40B4-BE49-F238E27FC236}">
                <a16:creationId xmlns:a16="http://schemas.microsoft.com/office/drawing/2014/main" id="{1BF0DA96-B56A-4FEE-A57A-48ADC3DFA274}"/>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0F48FBC1-3D87-46FB-A145-735DDAE80E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p>
        </p:txBody>
      </p:sp>
    </p:spTree>
    <p:extLst>
      <p:ext uri="{BB962C8B-B14F-4D97-AF65-F5344CB8AC3E}">
        <p14:creationId xmlns:p14="http://schemas.microsoft.com/office/powerpoint/2010/main" val="463768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a:extLst>
              <a:ext uri="{FF2B5EF4-FFF2-40B4-BE49-F238E27FC236}">
                <a16:creationId xmlns:a16="http://schemas.microsoft.com/office/drawing/2014/main" id="{FB4DD3AF-17AE-4ED8-8423-04C6B165A2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B8C403-4FFE-440E-A20A-51186337B938}"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5091" name="Rectangle 2">
            <a:extLst>
              <a:ext uri="{FF2B5EF4-FFF2-40B4-BE49-F238E27FC236}">
                <a16:creationId xmlns:a16="http://schemas.microsoft.com/office/drawing/2014/main" id="{C8676CDF-0686-46B9-BDCB-28A4C29242F2}"/>
              </a:ext>
            </a:extLst>
          </p:cNvPr>
          <p:cNvSpPr>
            <a:spLocks noGrp="1" noRot="1" noChangeAspect="1" noChangeArrowheads="1" noTextEdit="1"/>
          </p:cNvSpPr>
          <p:nvPr>
            <p:ph type="sldImg"/>
          </p:nvPr>
        </p:nvSpPr>
        <p:spPr>
          <a:ln/>
        </p:spPr>
      </p:sp>
      <p:sp>
        <p:nvSpPr>
          <p:cNvPr id="345092" name="Rectangle 3">
            <a:extLst>
              <a:ext uri="{FF2B5EF4-FFF2-40B4-BE49-F238E27FC236}">
                <a16:creationId xmlns:a16="http://schemas.microsoft.com/office/drawing/2014/main" id="{FC55E476-1B56-4394-9D27-89A31DEAC4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a:t>En este caso se ha visto la evolución de las ondas T durante el IAM. Explicar por que.</a:t>
            </a:r>
          </a:p>
          <a:p>
            <a:r>
              <a:rPr lang="es-ES" altLang="es-ES"/>
              <a:t>Recordar que las ondas T suelen positivizar a partir del mes del IAM, aunque pueden persistir negativas</a:t>
            </a:r>
          </a:p>
          <a:p>
            <a:r>
              <a:rPr lang="es-ES" altLang="es-ES"/>
              <a:t>Las ondas Q suelen persistir (75%), disminuir (15%) o desaparecer con los años (10%).</a:t>
            </a:r>
          </a:p>
          <a:p>
            <a:endParaRPr lang="es-ES" altLang="es-ES"/>
          </a:p>
        </p:txBody>
      </p:sp>
    </p:spTree>
    <p:extLst>
      <p:ext uri="{BB962C8B-B14F-4D97-AF65-F5344CB8AC3E}">
        <p14:creationId xmlns:p14="http://schemas.microsoft.com/office/powerpoint/2010/main" val="2476590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729C9179-E263-4559-A9A6-F3D008A0D2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9CEA52-48B9-401B-BC2C-CD388299C65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9379" name="Rectangle 2">
            <a:extLst>
              <a:ext uri="{FF2B5EF4-FFF2-40B4-BE49-F238E27FC236}">
                <a16:creationId xmlns:a16="http://schemas.microsoft.com/office/drawing/2014/main" id="{AD295804-022F-41C9-A847-A5EC28803CBA}"/>
              </a:ext>
            </a:extLst>
          </p:cNvPr>
          <p:cNvSpPr>
            <a:spLocks noGrp="1" noRot="1" noChangeAspect="1" noChangeArrowheads="1" noTextEdit="1"/>
          </p:cNvSpPr>
          <p:nvPr>
            <p:ph type="sldImg"/>
          </p:nvPr>
        </p:nvSpPr>
        <p:spPr>
          <a:xfrm>
            <a:off x="469900" y="692150"/>
            <a:ext cx="6072188" cy="3416300"/>
          </a:xfrm>
          <a:solidFill>
            <a:srgbClr val="FFFFFF"/>
          </a:solidFill>
          <a:ln/>
        </p:spPr>
      </p:sp>
      <p:sp>
        <p:nvSpPr>
          <p:cNvPr id="229380" name="Rectangle 3">
            <a:extLst>
              <a:ext uri="{FF2B5EF4-FFF2-40B4-BE49-F238E27FC236}">
                <a16:creationId xmlns:a16="http://schemas.microsoft.com/office/drawing/2014/main" id="{F8253015-F287-43BA-8036-EB442941EA20}"/>
              </a:ext>
            </a:extLst>
          </p:cNvPr>
          <p:cNvSpPr>
            <a:spLocks noGrp="1" noChangeArrowheads="1"/>
          </p:cNvSpPr>
          <p:nvPr>
            <p:ph type="body" idx="1"/>
          </p:nvPr>
        </p:nvSpPr>
        <p:spPr>
          <a:xfrm>
            <a:off x="1098550" y="4498975"/>
            <a:ext cx="4800600" cy="3400425"/>
          </a:xfrm>
          <a:solidFill>
            <a:srgbClr val="FFFFFF"/>
          </a:solidFill>
          <a:ln>
            <a:solidFill>
              <a:srgbClr val="000000"/>
            </a:solidFill>
          </a:ln>
        </p:spPr>
        <p:txBody>
          <a:bodyPr/>
          <a:lstStyle/>
          <a:p>
            <a:r>
              <a:rPr lang="es-ES_tradnl" altLang="es-ES"/>
              <a:t>	Explicar por que se forma la onda Q, significado y pronóstico, persiste en cerca del 50% de los infartos</a:t>
            </a:r>
          </a:p>
          <a:p>
            <a:r>
              <a:rPr lang="es-ES_tradnl" altLang="es-ES"/>
              <a:t>Explicar características de la onda Q patológica: </a:t>
            </a:r>
          </a:p>
          <a:p>
            <a:r>
              <a:rPr lang="es-ES_tradnl" altLang="es-ES"/>
              <a:t>Voltaje debe ser superior al 25% de la onda R que le sigue</a:t>
            </a:r>
          </a:p>
          <a:p>
            <a:r>
              <a:rPr lang="es-ES_tradnl" altLang="es-ES"/>
              <a:t>Duración superior a 0,04 seg (un cuadrito)</a:t>
            </a:r>
          </a:p>
          <a:p>
            <a:endParaRPr lang="es-ES_tradnl" altLang="es-ES"/>
          </a:p>
          <a:p>
            <a:r>
              <a:rPr lang="es-ES_tradnl" altLang="es-ES"/>
              <a:t>Diferenciar del vector septal (puede estar incrementado en los estadios iniciales de la miocardiopatía hipertensiva)</a:t>
            </a:r>
            <a:endParaRPr lang="es-ES" altLang="es-ES"/>
          </a:p>
        </p:txBody>
      </p:sp>
    </p:spTree>
    <p:extLst>
      <p:ext uri="{BB962C8B-B14F-4D97-AF65-F5344CB8AC3E}">
        <p14:creationId xmlns:p14="http://schemas.microsoft.com/office/powerpoint/2010/main" val="3873944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a:extLst>
              <a:ext uri="{FF2B5EF4-FFF2-40B4-BE49-F238E27FC236}">
                <a16:creationId xmlns:a16="http://schemas.microsoft.com/office/drawing/2014/main" id="{0EB08531-8503-4D90-90EE-019B6BA8CD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908BA3-F8EC-48B3-BD57-39AEBB8C3BE8}"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7139" name="Rectangle 2">
            <a:extLst>
              <a:ext uri="{FF2B5EF4-FFF2-40B4-BE49-F238E27FC236}">
                <a16:creationId xmlns:a16="http://schemas.microsoft.com/office/drawing/2014/main" id="{A118BB9E-F51B-4CFC-BB78-A363A7004C0B}"/>
              </a:ext>
            </a:extLst>
          </p:cNvPr>
          <p:cNvSpPr>
            <a:spLocks noGrp="1" noRot="1" noChangeAspect="1" noChangeArrowheads="1" noTextEdit="1"/>
          </p:cNvSpPr>
          <p:nvPr>
            <p:ph type="sldImg"/>
          </p:nvPr>
        </p:nvSpPr>
        <p:spPr>
          <a:xfrm>
            <a:off x="469900" y="692150"/>
            <a:ext cx="6072188" cy="3416300"/>
          </a:xfrm>
          <a:solidFill>
            <a:srgbClr val="FFFFFF"/>
          </a:solidFill>
          <a:ln/>
        </p:spPr>
      </p:sp>
      <p:sp>
        <p:nvSpPr>
          <p:cNvPr id="347140" name="Rectangle 3">
            <a:extLst>
              <a:ext uri="{FF2B5EF4-FFF2-40B4-BE49-F238E27FC236}">
                <a16:creationId xmlns:a16="http://schemas.microsoft.com/office/drawing/2014/main" id="{18E56442-01B6-473E-AC90-387CBD3D8D46}"/>
              </a:ext>
            </a:extLst>
          </p:cNvPr>
          <p:cNvSpPr>
            <a:spLocks noGrp="1" noChangeArrowheads="1"/>
          </p:cNvSpPr>
          <p:nvPr>
            <p:ph type="body" idx="1"/>
          </p:nvPr>
        </p:nvSpPr>
        <p:spPr>
          <a:xfrm>
            <a:off x="1098550" y="4498975"/>
            <a:ext cx="4800600" cy="3400425"/>
          </a:xfrm>
          <a:solidFill>
            <a:srgbClr val="FFFFFF"/>
          </a:solidFill>
          <a:ln>
            <a:solidFill>
              <a:srgbClr val="000000"/>
            </a:solidFill>
          </a:ln>
        </p:spPr>
        <p:txBody>
          <a:bodyPr/>
          <a:lstStyle/>
          <a:p>
            <a:r>
              <a:rPr lang="es-ES_tradnl" altLang="es-ES"/>
              <a:t>Diferenciar del vector septal (puede estar incrementado en los estadios iniciales de la miocardiopatía hipertensiva)</a:t>
            </a:r>
            <a:endParaRPr lang="es-ES" altLang="es-ES"/>
          </a:p>
        </p:txBody>
      </p:sp>
    </p:spTree>
    <p:extLst>
      <p:ext uri="{BB962C8B-B14F-4D97-AF65-F5344CB8AC3E}">
        <p14:creationId xmlns:p14="http://schemas.microsoft.com/office/powerpoint/2010/main" val="2202767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a:extLst>
              <a:ext uri="{FF2B5EF4-FFF2-40B4-BE49-F238E27FC236}">
                <a16:creationId xmlns:a16="http://schemas.microsoft.com/office/drawing/2014/main" id="{53C68286-63FA-4160-AB42-7B1A19AAF9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31AAFF-0C7F-47CF-AAB6-8FE455D10CFA}"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3043" name="Rectangle 2">
            <a:extLst>
              <a:ext uri="{FF2B5EF4-FFF2-40B4-BE49-F238E27FC236}">
                <a16:creationId xmlns:a16="http://schemas.microsoft.com/office/drawing/2014/main" id="{C15E4812-726D-420B-AC87-153E4524B812}"/>
              </a:ext>
            </a:extLst>
          </p:cNvPr>
          <p:cNvSpPr>
            <a:spLocks noGrp="1" noRot="1" noChangeAspect="1" noChangeArrowheads="1" noTextEdit="1"/>
          </p:cNvSpPr>
          <p:nvPr>
            <p:ph type="sldImg"/>
          </p:nvPr>
        </p:nvSpPr>
        <p:spPr>
          <a:solidFill>
            <a:srgbClr val="FFFFFF"/>
          </a:solidFill>
          <a:ln/>
        </p:spPr>
      </p:sp>
      <p:sp>
        <p:nvSpPr>
          <p:cNvPr id="343044" name="Rectangle 3">
            <a:extLst>
              <a:ext uri="{FF2B5EF4-FFF2-40B4-BE49-F238E27FC236}">
                <a16:creationId xmlns:a16="http://schemas.microsoft.com/office/drawing/2014/main" id="{A711BEA6-E8CB-4D2B-94CC-E1836A1DC43B}"/>
              </a:ext>
            </a:extLst>
          </p:cNvPr>
          <p:cNvSpPr>
            <a:spLocks noGrp="1" noChangeArrowheads="1"/>
          </p:cNvSpPr>
          <p:nvPr>
            <p:ph type="body" idx="1"/>
          </p:nvPr>
        </p:nvSpPr>
        <p:spPr>
          <a:solidFill>
            <a:srgbClr val="FFFFFF"/>
          </a:solidFill>
          <a:ln>
            <a:solidFill>
              <a:srgbClr val="000000"/>
            </a:solidFill>
          </a:ln>
        </p:spPr>
        <p:txBody>
          <a:bodyPr/>
          <a:lstStyle/>
          <a:p>
            <a:r>
              <a:rPr lang="es-ES" altLang="es-ES"/>
              <a:t>Al cabo de 8 días, se aprecia una elevación del segmento ST, de concavidad superior, compatible con una aneurisma ventricular.</a:t>
            </a:r>
          </a:p>
        </p:txBody>
      </p:sp>
    </p:spTree>
    <p:extLst>
      <p:ext uri="{BB962C8B-B14F-4D97-AF65-F5344CB8AC3E}">
        <p14:creationId xmlns:p14="http://schemas.microsoft.com/office/powerpoint/2010/main" val="1205633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8A1F42-221D-4102-8C10-6E7ACC49C49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E86C13-38C2-4F6D-8144-12E92B7BB10E}"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5250" name="Rectangle 2">
            <a:extLst>
              <a:ext uri="{FF2B5EF4-FFF2-40B4-BE49-F238E27FC236}">
                <a16:creationId xmlns:a16="http://schemas.microsoft.com/office/drawing/2014/main" id="{FBB32F12-94EE-4116-BDB3-5AA5B8DB9424}"/>
              </a:ext>
            </a:extLst>
          </p:cNvPr>
          <p:cNvSpPr>
            <a:spLocks noGrp="1" noRot="1" noChangeAspect="1" noChangeArrowheads="1" noTextEdit="1"/>
          </p:cNvSpPr>
          <p:nvPr>
            <p:ph type="sldImg"/>
          </p:nvPr>
        </p:nvSpPr>
        <p:spPr bwMode="auto">
          <a:xfrm>
            <a:off x="377825" y="711200"/>
            <a:ext cx="6100763" cy="3432175"/>
          </a:xfrm>
          <a:prstGeom prst="rect">
            <a:avLst/>
          </a:prstGeom>
          <a:solidFill>
            <a:srgbClr val="FFFFFF"/>
          </a:solidFill>
          <a:ln>
            <a:solidFill>
              <a:srgbClr val="000000"/>
            </a:solidFill>
            <a:miter lim="800000"/>
            <a:headEnd/>
            <a:tailEnd/>
          </a:ln>
        </p:spPr>
      </p:sp>
      <p:sp>
        <p:nvSpPr>
          <p:cNvPr id="565251" name="Rectangle 3">
            <a:extLst>
              <a:ext uri="{FF2B5EF4-FFF2-40B4-BE49-F238E27FC236}">
                <a16:creationId xmlns:a16="http://schemas.microsoft.com/office/drawing/2014/main" id="{E7F95839-CF2D-405C-8EB0-19CCD18A70A1}"/>
              </a:ext>
            </a:extLst>
          </p:cNvPr>
          <p:cNvSpPr>
            <a:spLocks noGrp="1" noChangeArrowheads="1"/>
          </p:cNvSpPr>
          <p:nvPr>
            <p:ph type="body" idx="1"/>
          </p:nvPr>
        </p:nvSpPr>
        <p:spPr bwMode="auto">
          <a:xfrm>
            <a:off x="1143000" y="4572000"/>
            <a:ext cx="4572000" cy="4078288"/>
          </a:xfrm>
          <a:prstGeom prst="rect">
            <a:avLst/>
          </a:prstGeom>
          <a:solidFill>
            <a:srgbClr val="FFFFFF"/>
          </a:solidFill>
          <a:ln>
            <a:solidFill>
              <a:srgbClr val="000000"/>
            </a:solidFill>
            <a:miter lim="800000"/>
            <a:headEnd/>
            <a:tailEnd/>
          </a:ln>
        </p:spPr>
        <p:txBody>
          <a:bodyPr/>
          <a:lstStyle/>
          <a:p>
            <a:r>
              <a:rPr lang="es-ES_tradnl" altLang="es-ES">
                <a:cs typeface="Times New Roman" panose="02020603050405020304" pitchFamily="18" charset="0"/>
              </a:rPr>
              <a:t>Paciente con dolor precordial en reposo sugestivo de angina, cuyo ECG durante el dolor muestra una lesión subepicárdica anteroseptal. En este paciente se debe sospechar un infarto agudo anteroseptal o una angina vasoespástica de Prinzmetal.</a:t>
            </a:r>
            <a:endParaRPr lang="es-ES" altLang="es-ES">
              <a:cs typeface="Times New Roman" panose="02020603050405020304" pitchFamily="18" charset="0"/>
            </a:endParaRPr>
          </a:p>
        </p:txBody>
      </p:sp>
    </p:spTree>
    <p:extLst>
      <p:ext uri="{BB962C8B-B14F-4D97-AF65-F5344CB8AC3E}">
        <p14:creationId xmlns:p14="http://schemas.microsoft.com/office/powerpoint/2010/main" val="2799994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C74F14D-3FA3-46A5-8BA6-4534FCBA753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E844C6-D057-4358-AA86-D4272FFEC5D5}"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7298" name="Rectangle 2">
            <a:extLst>
              <a:ext uri="{FF2B5EF4-FFF2-40B4-BE49-F238E27FC236}">
                <a16:creationId xmlns:a16="http://schemas.microsoft.com/office/drawing/2014/main" id="{C4CF51AE-E339-4598-BC25-3D9910E3ECFB}"/>
              </a:ext>
            </a:extLst>
          </p:cNvPr>
          <p:cNvSpPr>
            <a:spLocks noGrp="1" noRot="1" noChangeAspect="1" noChangeArrowheads="1" noTextEdit="1"/>
          </p:cNvSpPr>
          <p:nvPr>
            <p:ph type="sldImg"/>
          </p:nvPr>
        </p:nvSpPr>
        <p:spPr bwMode="auto">
          <a:xfrm>
            <a:off x="377825" y="711200"/>
            <a:ext cx="6100763" cy="3432175"/>
          </a:xfrm>
          <a:prstGeom prst="rect">
            <a:avLst/>
          </a:prstGeom>
          <a:solidFill>
            <a:srgbClr val="FFFFFF"/>
          </a:solidFill>
          <a:ln>
            <a:solidFill>
              <a:srgbClr val="000000"/>
            </a:solidFill>
            <a:miter lim="800000"/>
            <a:headEnd/>
            <a:tailEnd/>
          </a:ln>
        </p:spPr>
      </p:sp>
      <p:sp>
        <p:nvSpPr>
          <p:cNvPr id="567299" name="Rectangle 3">
            <a:extLst>
              <a:ext uri="{FF2B5EF4-FFF2-40B4-BE49-F238E27FC236}">
                <a16:creationId xmlns:a16="http://schemas.microsoft.com/office/drawing/2014/main" id="{43A1B171-6F65-40F8-BA69-178BE300CD88}"/>
              </a:ext>
            </a:extLst>
          </p:cNvPr>
          <p:cNvSpPr>
            <a:spLocks noGrp="1" noChangeArrowheads="1"/>
          </p:cNvSpPr>
          <p:nvPr>
            <p:ph type="body" idx="1"/>
          </p:nvPr>
        </p:nvSpPr>
        <p:spPr bwMode="auto">
          <a:xfrm>
            <a:off x="1066800" y="4419600"/>
            <a:ext cx="4724400" cy="4230688"/>
          </a:xfrm>
          <a:prstGeom prst="rect">
            <a:avLst/>
          </a:prstGeom>
          <a:solidFill>
            <a:srgbClr val="FFFFFF"/>
          </a:solidFill>
          <a:ln>
            <a:solidFill>
              <a:srgbClr val="000000"/>
            </a:solidFill>
            <a:miter lim="800000"/>
            <a:headEnd/>
            <a:tailEnd/>
          </a:ln>
        </p:spPr>
        <p:txBody>
          <a:bodyPr/>
          <a:lstStyle/>
          <a:p>
            <a:r>
              <a:rPr lang="es-ES_tradnl" altLang="es-ES">
                <a:cs typeface="Times New Roman" panose="02020603050405020304" pitchFamily="18" charset="0"/>
              </a:rPr>
              <a:t>En el paciente de la diapositiva previa, el dolor desaparece y el ECG se normaliza tras la administración de nitroglicerina sublingual, siendo su duración total de unos 20 minutos, lo que indica que el enfermo tiene una angina de Prinzmetal.</a:t>
            </a:r>
            <a:endParaRPr lang="es-ES" altLang="es-ES">
              <a:cs typeface="Times New Roman" panose="02020603050405020304" pitchFamily="18" charset="0"/>
            </a:endParaRPr>
          </a:p>
        </p:txBody>
      </p:sp>
    </p:spTree>
    <p:extLst>
      <p:ext uri="{BB962C8B-B14F-4D97-AF65-F5344CB8AC3E}">
        <p14:creationId xmlns:p14="http://schemas.microsoft.com/office/powerpoint/2010/main" val="2170321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898F1DD9-8B4D-FA4E-99B2-60308043B3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105A1C-25CD-344C-9126-84BB13F5517B}" type="slidenum">
              <a:rPr lang="es-ES" altLang="es-ES" smtClean="0"/>
              <a:pPr>
                <a:spcBef>
                  <a:spcPct val="0"/>
                </a:spcBef>
              </a:pPr>
              <a:t>5</a:t>
            </a:fld>
            <a:endParaRPr lang="es-ES" altLang="es-ES"/>
          </a:p>
        </p:txBody>
      </p:sp>
      <p:sp>
        <p:nvSpPr>
          <p:cNvPr id="66563" name="Rectangle 2">
            <a:extLst>
              <a:ext uri="{FF2B5EF4-FFF2-40B4-BE49-F238E27FC236}">
                <a16:creationId xmlns:a16="http://schemas.microsoft.com/office/drawing/2014/main" id="{F23ACC97-061C-F94D-9E1B-5DF9B925F723}"/>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696E0ED6-7946-AD44-9C1B-4992893ED4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es-ES"/>
              <a:t>Poner de las figuras 1 y 3 de paginas 131 y 133 de libro (1)</a:t>
            </a:r>
          </a:p>
        </p:txBody>
      </p:sp>
    </p:spTree>
    <p:extLst>
      <p:ext uri="{BB962C8B-B14F-4D97-AF65-F5344CB8AC3E}">
        <p14:creationId xmlns:p14="http://schemas.microsoft.com/office/powerpoint/2010/main" val="4003985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FC5F8447-DB34-4CBC-8911-32D4D9FFF5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5223BC-6D30-4EFB-8260-4C7FE5F9E4EC}" type="slidenum">
              <a:rPr lang="es-ES" altLang="es-ES" sz="1200" smtClean="0"/>
              <a:pPr/>
              <a:t>29</a:t>
            </a:fld>
            <a:endParaRPr lang="es-ES" altLang="es-ES" sz="1200"/>
          </a:p>
        </p:txBody>
      </p:sp>
      <p:sp>
        <p:nvSpPr>
          <p:cNvPr id="286723" name="Rectangle 2">
            <a:extLst>
              <a:ext uri="{FF2B5EF4-FFF2-40B4-BE49-F238E27FC236}">
                <a16:creationId xmlns:a16="http://schemas.microsoft.com/office/drawing/2014/main" id="{1BF0DA96-B56A-4FEE-A57A-48ADC3DFA274}"/>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0F48FBC1-3D87-46FB-A145-735DDAE80E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p>
        </p:txBody>
      </p:sp>
    </p:spTree>
    <p:extLst>
      <p:ext uri="{BB962C8B-B14F-4D97-AF65-F5344CB8AC3E}">
        <p14:creationId xmlns:p14="http://schemas.microsoft.com/office/powerpoint/2010/main" val="1373980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EC967A-FFD1-47DB-A981-88E380AEDE8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BD5ED2-1ECE-4C77-B7B8-A5E2F9923304}"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7170" name="Rectangle 2">
            <a:extLst>
              <a:ext uri="{FF2B5EF4-FFF2-40B4-BE49-F238E27FC236}">
                <a16:creationId xmlns:a16="http://schemas.microsoft.com/office/drawing/2014/main" id="{AB1631A0-F10B-46D8-9E62-BDBDEF2B1F00}"/>
              </a:ext>
            </a:extLst>
          </p:cNvPr>
          <p:cNvSpPr>
            <a:spLocks noGrp="1" noRot="1" noChangeAspect="1" noChangeArrowheads="1" noTextEdit="1"/>
          </p:cNvSpPr>
          <p:nvPr>
            <p:ph type="sldImg"/>
          </p:nvPr>
        </p:nvSpPr>
        <p:spPr bwMode="auto">
          <a:xfrm>
            <a:off x="377825" y="711200"/>
            <a:ext cx="6100763" cy="3432175"/>
          </a:xfrm>
          <a:prstGeom prst="rect">
            <a:avLst/>
          </a:prstGeom>
          <a:solidFill>
            <a:srgbClr val="FFFFFF"/>
          </a:solidFill>
          <a:ln>
            <a:solidFill>
              <a:srgbClr val="000000"/>
            </a:solidFill>
            <a:miter lim="800000"/>
            <a:headEnd/>
            <a:tailEnd/>
          </a:ln>
        </p:spPr>
      </p:sp>
      <p:sp>
        <p:nvSpPr>
          <p:cNvPr id="647171" name="Rectangle 3">
            <a:extLst>
              <a:ext uri="{FF2B5EF4-FFF2-40B4-BE49-F238E27FC236}">
                <a16:creationId xmlns:a16="http://schemas.microsoft.com/office/drawing/2014/main" id="{B20570CF-3B2B-4B3B-A7E4-8AA4E266212C}"/>
              </a:ext>
            </a:extLst>
          </p:cNvPr>
          <p:cNvSpPr>
            <a:spLocks noGrp="1" noChangeArrowheads="1"/>
          </p:cNvSpPr>
          <p:nvPr>
            <p:ph type="body" idx="1"/>
          </p:nvPr>
        </p:nvSpPr>
        <p:spPr bwMode="auto">
          <a:xfrm>
            <a:off x="1143000" y="4495800"/>
            <a:ext cx="4572000" cy="4154488"/>
          </a:xfrm>
          <a:prstGeom prst="rect">
            <a:avLst/>
          </a:prstGeom>
          <a:solidFill>
            <a:srgbClr val="FFFFFF"/>
          </a:solidFill>
          <a:ln>
            <a:solidFill>
              <a:srgbClr val="000000"/>
            </a:solidFill>
            <a:miter lim="800000"/>
            <a:headEnd/>
            <a:tailEnd/>
          </a:ln>
        </p:spPr>
        <p:txBody>
          <a:bodyPr/>
          <a:lstStyle/>
          <a:p>
            <a:r>
              <a:rPr lang="es-ES_tradnl" altLang="es-ES">
                <a:cs typeface="Times New Roman" panose="02020603050405020304" pitchFamily="18" charset="0"/>
              </a:rPr>
              <a:t>Se enumeran todos los tipos clínicos de angina inestable.</a:t>
            </a:r>
          </a:p>
          <a:p>
            <a:r>
              <a:rPr lang="es-ES_tradnl" altLang="es-ES">
                <a:cs typeface="Times New Roman" panose="02020603050405020304" pitchFamily="18" charset="0"/>
              </a:rPr>
              <a:t>La angina de Prinzmetal suele ser una angina severa de reposo que cursa con ascenso del segmento ST en el ECG registrado durante el dolor.</a:t>
            </a:r>
            <a:endParaRPr lang="es-ES" altLang="es-ES">
              <a:cs typeface="Times New Roman" panose="02020603050405020304" pitchFamily="18" charset="0"/>
            </a:endParaRPr>
          </a:p>
        </p:txBody>
      </p:sp>
    </p:spTree>
    <p:extLst>
      <p:ext uri="{BB962C8B-B14F-4D97-AF65-F5344CB8AC3E}">
        <p14:creationId xmlns:p14="http://schemas.microsoft.com/office/powerpoint/2010/main" val="3632392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B60B74-95AE-4111-814F-79311C720C7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596D32-5AF0-4C37-A31C-FCD12D248F54}"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1266" name="Rectangle 2">
            <a:extLst>
              <a:ext uri="{FF2B5EF4-FFF2-40B4-BE49-F238E27FC236}">
                <a16:creationId xmlns:a16="http://schemas.microsoft.com/office/drawing/2014/main" id="{7649850D-6C9F-45FF-99EA-DB880F3D4268}"/>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651267" name="Rectangle 3">
            <a:extLst>
              <a:ext uri="{FF2B5EF4-FFF2-40B4-BE49-F238E27FC236}">
                <a16:creationId xmlns:a16="http://schemas.microsoft.com/office/drawing/2014/main" id="{F8DBF1BB-44FE-4F64-B492-DD5D776313C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s-ES_tradnl" altLang="es-ES"/>
              <a:t> </a:t>
            </a:r>
          </a:p>
        </p:txBody>
      </p:sp>
    </p:spTree>
    <p:extLst>
      <p:ext uri="{BB962C8B-B14F-4D97-AF65-F5344CB8AC3E}">
        <p14:creationId xmlns:p14="http://schemas.microsoft.com/office/powerpoint/2010/main" val="819088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1BF2BB1-C4A7-4DCC-B431-125623ADE12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4C2B3B-F65A-41EE-9E86-2D51A4081309}"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4338" name="Rectangle 2">
            <a:extLst>
              <a:ext uri="{FF2B5EF4-FFF2-40B4-BE49-F238E27FC236}">
                <a16:creationId xmlns:a16="http://schemas.microsoft.com/office/drawing/2014/main" id="{D0FFC1A1-A855-41FD-A34C-3B152CD7CA61}"/>
              </a:ext>
            </a:extLst>
          </p:cNvPr>
          <p:cNvSpPr>
            <a:spLocks noGrp="1" noRot="1" noChangeAspect="1" noChangeArrowheads="1" noTextEdit="1"/>
          </p:cNvSpPr>
          <p:nvPr>
            <p:ph type="sldImg"/>
          </p:nvPr>
        </p:nvSpPr>
        <p:spPr bwMode="auto">
          <a:xfrm>
            <a:off x="393700" y="692150"/>
            <a:ext cx="6070600" cy="3416300"/>
          </a:xfrm>
          <a:prstGeom prst="rect">
            <a:avLst/>
          </a:prstGeom>
          <a:solidFill>
            <a:srgbClr val="FFFFFF"/>
          </a:solidFill>
          <a:ln>
            <a:solidFill>
              <a:srgbClr val="000000"/>
            </a:solidFill>
            <a:miter lim="800000"/>
            <a:headEnd/>
            <a:tailEnd/>
          </a:ln>
        </p:spPr>
      </p:sp>
      <p:sp>
        <p:nvSpPr>
          <p:cNvPr id="654339" name="Rectangle 3">
            <a:extLst>
              <a:ext uri="{FF2B5EF4-FFF2-40B4-BE49-F238E27FC236}">
                <a16:creationId xmlns:a16="http://schemas.microsoft.com/office/drawing/2014/main" id="{C23660C0-8A6D-40DB-ADB8-1D076025A979}"/>
              </a:ext>
            </a:extLst>
          </p:cNvPr>
          <p:cNvSpPr>
            <a:spLocks noGrp="1"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 altLang="es-ES"/>
              <a:t>En la valoración inicial debe realizarse un </a:t>
            </a:r>
            <a:r>
              <a:rPr lang="es-ES" altLang="es-ES" i="1"/>
              <a:t>electrocardiograma</a:t>
            </a:r>
            <a:r>
              <a:rPr lang="es-ES" altLang="es-ES"/>
              <a:t>  aunque éste va a ser a menudo normal o anodino fuera de la crisis (hasta el 50 % de los pacientes); en ocasiones podemos observar ondas Q en relación con un infarto previo y/o alteraciones isquémicas en el segmento ST u onda T,  lo que apoyará que se trata de un paciente coronario. </a:t>
            </a:r>
          </a:p>
          <a:p>
            <a:r>
              <a:rPr lang="es-ES" altLang="es-ES"/>
              <a:t>La presencia de HVI debe hacernos buscar una HVI severa que puede ser la causa de la angina en un paciente hipertenso, así como una estenosis aórtica o incluso una miocardiopatía hipertrófica (en estos tres casos, por alteración oferta/demanda, aún sin enfermedad coronaria significativa). </a:t>
            </a:r>
          </a:p>
          <a:p>
            <a:r>
              <a:rPr lang="es-ES" altLang="es-ES"/>
              <a:t>Pueden observarse distintas arritmias originadas por con la isquemia miocárdica aguda o crónica (extrasistolia frecuente, fibrilación auricular, más raramente arritmias ventriculares) o distintos grados de bloqueos, incluyendo los bloqueos de rama. </a:t>
            </a:r>
          </a:p>
          <a:p>
            <a:r>
              <a:rPr lang="es-ES" altLang="es-ES"/>
              <a:t>Durante el episodio de angina (reversibles cuando cesa la isquemia), las </a:t>
            </a:r>
            <a:r>
              <a:rPr lang="es-ES" altLang="es-ES" i="1"/>
              <a:t>alteraciones ECG</a:t>
            </a:r>
            <a:r>
              <a:rPr lang="es-ES" altLang="es-ES"/>
              <a:t> más específicas son: 1)  descenso del ST (</a:t>
            </a:r>
            <a:r>
              <a:rPr lang="es-ES" altLang="es-ES" i="1"/>
              <a:t>lesión subendocárdica</a:t>
            </a:r>
            <a:r>
              <a:rPr lang="es-ES" altLang="es-ES"/>
              <a:t>), 2) onda T simétrica y negativa (</a:t>
            </a:r>
            <a:r>
              <a:rPr lang="es-ES" altLang="es-ES" i="1"/>
              <a:t>isquemia subepicárdica</a:t>
            </a:r>
            <a:r>
              <a:rPr lang="es-ES" altLang="es-ES"/>
              <a:t>), 3) r elevación del ST (</a:t>
            </a:r>
            <a:r>
              <a:rPr lang="es-ES" altLang="es-ES" i="1"/>
              <a:t>lesión subepicárdica</a:t>
            </a:r>
            <a:r>
              <a:rPr lang="es-ES" altLang="es-ES"/>
              <a:t>), 3) normalización o de una onda T previamente invertida, 4) aparición de arritmias (extrasistolia, más raramente rachas de taquicardia ventricular), 5) menos frecuentemente, ascenso del segmento ST que suele traducir isquemia más severa o angina variante de Prinzmetal.  </a:t>
            </a:r>
          </a:p>
        </p:txBody>
      </p:sp>
    </p:spTree>
    <p:extLst>
      <p:ext uri="{BB962C8B-B14F-4D97-AF65-F5344CB8AC3E}">
        <p14:creationId xmlns:p14="http://schemas.microsoft.com/office/powerpoint/2010/main" val="3004486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9E3707B-D5BE-46FD-B652-44B65856D66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DE522D-3653-4C9A-8C90-667D1AFE9285}"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5122" name="Rectangle 2">
            <a:extLst>
              <a:ext uri="{FF2B5EF4-FFF2-40B4-BE49-F238E27FC236}">
                <a16:creationId xmlns:a16="http://schemas.microsoft.com/office/drawing/2014/main" id="{02B82DED-77C4-4A65-9B11-261078DCFA5D}"/>
              </a:ext>
            </a:extLst>
          </p:cNvPr>
          <p:cNvSpPr>
            <a:spLocks noGrp="1" noRot="1" noChangeAspect="1" noChangeArrowheads="1" noTextEdit="1"/>
          </p:cNvSpPr>
          <p:nvPr>
            <p:ph type="sldImg"/>
          </p:nvPr>
        </p:nvSpPr>
        <p:spPr>
          <a:ln/>
        </p:spPr>
      </p:sp>
      <p:sp>
        <p:nvSpPr>
          <p:cNvPr id="645123" name="Rectangle 3">
            <a:extLst>
              <a:ext uri="{FF2B5EF4-FFF2-40B4-BE49-F238E27FC236}">
                <a16:creationId xmlns:a16="http://schemas.microsoft.com/office/drawing/2014/main" id="{FC6265B1-BD4B-490D-9B5D-A2BE5F9BB237}"/>
              </a:ext>
            </a:extLst>
          </p:cNvPr>
          <p:cNvSpPr>
            <a:spLocks noGrp="1" noChangeArrowheads="1"/>
          </p:cNvSpPr>
          <p:nvPr>
            <p:ph type="body" idx="1"/>
          </p:nvPr>
        </p:nvSpPr>
        <p:spPr/>
        <p:txBody>
          <a:bodyPr/>
          <a:lstStyle/>
          <a:p>
            <a:r>
              <a:rPr lang="es-ES" altLang="es-ES"/>
              <a:t>Hemos visto en el caso anterior posibles etiologías del dolor torácico, y dentro de la patología más relevante que abordaremos en el día de hoy, la cardiopatía isquémica recordar que tenemos causas poco frecuentes pero que debemos tener presentes de IAM.</a:t>
            </a:r>
          </a:p>
        </p:txBody>
      </p:sp>
    </p:spTree>
    <p:extLst>
      <p:ext uri="{BB962C8B-B14F-4D97-AF65-F5344CB8AC3E}">
        <p14:creationId xmlns:p14="http://schemas.microsoft.com/office/powerpoint/2010/main" val="1917837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A0B0589-4E15-4028-AAFF-C43B8EED858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388C9E-7E12-4CC3-ADF5-2B1529E1688E}"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95298" name="Rectangle 2">
            <a:extLst>
              <a:ext uri="{FF2B5EF4-FFF2-40B4-BE49-F238E27FC236}">
                <a16:creationId xmlns:a16="http://schemas.microsoft.com/office/drawing/2014/main" id="{1A0024DB-CC6D-41EE-8E97-9906B57320A9}"/>
              </a:ext>
            </a:extLst>
          </p:cNvPr>
          <p:cNvSpPr>
            <a:spLocks noGrp="1" noRot="1" noChangeAspect="1" noChangeArrowheads="1" noTextEdit="1"/>
          </p:cNvSpPr>
          <p:nvPr>
            <p:ph type="sldImg"/>
          </p:nvPr>
        </p:nvSpPr>
        <p:spPr>
          <a:ln/>
        </p:spPr>
      </p:sp>
      <p:sp>
        <p:nvSpPr>
          <p:cNvPr id="695299" name="Rectangle 3">
            <a:extLst>
              <a:ext uri="{FF2B5EF4-FFF2-40B4-BE49-F238E27FC236}">
                <a16:creationId xmlns:a16="http://schemas.microsoft.com/office/drawing/2014/main" id="{F89B7C14-9463-40A0-B7C7-9E480E3B4B8B}"/>
              </a:ext>
            </a:extLst>
          </p:cNvPr>
          <p:cNvSpPr>
            <a:spLocks noGrp="1" noChangeArrowheads="1"/>
          </p:cNvSpPr>
          <p:nvPr>
            <p:ph type="body" idx="1"/>
          </p:nvPr>
        </p:nvSpPr>
        <p:spPr/>
        <p:txBody>
          <a:bodyPr/>
          <a:lstStyle/>
          <a:p>
            <a:r>
              <a:rPr lang="es-ES" altLang="es-ES"/>
              <a:t>Las alteraciones del ST en la cardiopatía isquémica correspondían al estado de lesión (avanzado pero reversible), en concreto un ascenso del ST por una lesión supepicárdica (ver diagrama superior), explicar que se debe a alteraciones en los potenciales de las células miocárdicas.</a:t>
            </a:r>
          </a:p>
          <a:p>
            <a:r>
              <a:rPr lang="es-ES" altLang="es-ES"/>
              <a:t>En la cara especular se verá descenso del ST</a:t>
            </a:r>
          </a:p>
        </p:txBody>
      </p:sp>
    </p:spTree>
    <p:extLst>
      <p:ext uri="{BB962C8B-B14F-4D97-AF65-F5344CB8AC3E}">
        <p14:creationId xmlns:p14="http://schemas.microsoft.com/office/powerpoint/2010/main" val="3004037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943DC7-D248-44B7-A2D1-72E4478236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5920F-1928-494A-9042-0DABF85F12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6338" name="Rectangle 2">
            <a:extLst>
              <a:ext uri="{FF2B5EF4-FFF2-40B4-BE49-F238E27FC236}">
                <a16:creationId xmlns:a16="http://schemas.microsoft.com/office/drawing/2014/main" id="{EED20F5F-1C30-4675-80FC-6C489814B9D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6339" name="Rectangle 3">
            <a:extLst>
              <a:ext uri="{FF2B5EF4-FFF2-40B4-BE49-F238E27FC236}">
                <a16:creationId xmlns:a16="http://schemas.microsoft.com/office/drawing/2014/main" id="{458B7DCB-85BC-4DBB-BECA-4BE16F160D2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4059152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ECC853-02F4-410D-B215-A52D57B3361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354A8B-D400-464C-932F-E071B572E495}"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8386" name="Rectangle 2">
            <a:extLst>
              <a:ext uri="{FF2B5EF4-FFF2-40B4-BE49-F238E27FC236}">
                <a16:creationId xmlns:a16="http://schemas.microsoft.com/office/drawing/2014/main" id="{E8E60378-1260-4CD2-AC31-CB1D4970096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8387" name="Rectangle 3">
            <a:extLst>
              <a:ext uri="{FF2B5EF4-FFF2-40B4-BE49-F238E27FC236}">
                <a16:creationId xmlns:a16="http://schemas.microsoft.com/office/drawing/2014/main" id="{0710385E-9776-4FC2-A5C6-D892E103867B}"/>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algn="just"/>
            <a:r>
              <a:rPr lang="es-ES_tradnl" altLang="es-ES">
                <a:cs typeface="Arial" panose="020B0604020202020204" pitchFamily="34" charset="0"/>
              </a:rPr>
              <a:t>	</a:t>
            </a:r>
            <a:endParaRPr lang="es-ES_tradnl" altLang="es-ES">
              <a:cs typeface="Times New Roman" panose="02020603050405020304" pitchFamily="18" charset="0"/>
            </a:endParaRPr>
          </a:p>
        </p:txBody>
      </p:sp>
    </p:spTree>
    <p:extLst>
      <p:ext uri="{BB962C8B-B14F-4D97-AF65-F5344CB8AC3E}">
        <p14:creationId xmlns:p14="http://schemas.microsoft.com/office/powerpoint/2010/main" val="194939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03EFBEF-BCC6-4338-B61F-16686591E9B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DF372C-8A35-400E-BD26-BEDE376BF55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0434" name="Rectangle 2">
            <a:extLst>
              <a:ext uri="{FF2B5EF4-FFF2-40B4-BE49-F238E27FC236}">
                <a16:creationId xmlns:a16="http://schemas.microsoft.com/office/drawing/2014/main" id="{B906E87C-B47C-437B-B4CC-9AE4C67CB5A5}"/>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30435" name="Rectangle 3">
            <a:extLst>
              <a:ext uri="{FF2B5EF4-FFF2-40B4-BE49-F238E27FC236}">
                <a16:creationId xmlns:a16="http://schemas.microsoft.com/office/drawing/2014/main" id="{F3EFF89B-B67B-47B2-9FEC-B951B26D61B5}"/>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algn="just"/>
            <a:r>
              <a:rPr lang="es-ES_tradnl" altLang="es-ES">
                <a:cs typeface="Arial" panose="020B0604020202020204" pitchFamily="34" charset="0"/>
              </a:rPr>
              <a:t>	</a:t>
            </a:r>
            <a:endParaRPr lang="es-ES_tradnl" altLang="es-ES">
              <a:cs typeface="Times New Roman" panose="02020603050405020304" pitchFamily="18" charset="0"/>
            </a:endParaRPr>
          </a:p>
        </p:txBody>
      </p:sp>
    </p:spTree>
    <p:extLst>
      <p:ext uri="{BB962C8B-B14F-4D97-AF65-F5344CB8AC3E}">
        <p14:creationId xmlns:p14="http://schemas.microsoft.com/office/powerpoint/2010/main" val="2853487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33CE8A-778C-47AE-9538-4592D60591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EF13DA-1770-433E-8B57-D7C679C73102}"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2482" name="Rectangle 2">
            <a:extLst>
              <a:ext uri="{FF2B5EF4-FFF2-40B4-BE49-F238E27FC236}">
                <a16:creationId xmlns:a16="http://schemas.microsoft.com/office/drawing/2014/main" id="{69BA7F57-F574-4443-9867-F0F3D08041B4}"/>
              </a:ext>
            </a:extLst>
          </p:cNvPr>
          <p:cNvSpPr>
            <a:spLocks noGrp="1" noRot="1" noChangeAspect="1" noChangeArrowheads="1" noTextEdit="1"/>
          </p:cNvSpPr>
          <p:nvPr>
            <p:ph type="sldImg"/>
          </p:nvPr>
        </p:nvSpPr>
        <p:spPr bwMode="auto">
          <a:xfrm>
            <a:off x="393700" y="692150"/>
            <a:ext cx="6072188" cy="3416300"/>
          </a:xfrm>
          <a:prstGeom prst="rect">
            <a:avLst/>
          </a:prstGeom>
          <a:solidFill>
            <a:srgbClr val="FFFFFF"/>
          </a:solidFill>
          <a:ln>
            <a:solidFill>
              <a:srgbClr val="000000"/>
            </a:solidFill>
            <a:miter lim="800000"/>
            <a:headEnd/>
            <a:tailEnd/>
          </a:ln>
        </p:spPr>
      </p:sp>
      <p:sp>
        <p:nvSpPr>
          <p:cNvPr id="532483" name="Rectangle 3">
            <a:extLst>
              <a:ext uri="{FF2B5EF4-FFF2-40B4-BE49-F238E27FC236}">
                <a16:creationId xmlns:a16="http://schemas.microsoft.com/office/drawing/2014/main" id="{F18D4EDB-174D-40EA-B19E-94073BEBC132}"/>
              </a:ext>
            </a:extLst>
          </p:cNvPr>
          <p:cNvSpPr>
            <a:spLocks noGrp="1"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pPr lvl="1"/>
            <a:endParaRPr lang="es-ES_tradnl" altLang="es-ES"/>
          </a:p>
        </p:txBody>
      </p:sp>
    </p:spTree>
    <p:extLst>
      <p:ext uri="{BB962C8B-B14F-4D97-AF65-F5344CB8AC3E}">
        <p14:creationId xmlns:p14="http://schemas.microsoft.com/office/powerpoint/2010/main" val="3628078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16CF43DC-7DDE-1C4F-B170-52D3109876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D2AC148-851D-7D43-9582-F0F7A8446A4F}" type="slidenum">
              <a:rPr lang="es-ES" altLang="es-ES" smtClean="0"/>
              <a:pPr>
                <a:spcBef>
                  <a:spcPct val="0"/>
                </a:spcBef>
              </a:pPr>
              <a:t>6</a:t>
            </a:fld>
            <a:endParaRPr lang="es-ES" altLang="es-ES"/>
          </a:p>
        </p:txBody>
      </p:sp>
      <p:sp>
        <p:nvSpPr>
          <p:cNvPr id="70659" name="Rectangle 2">
            <a:extLst>
              <a:ext uri="{FF2B5EF4-FFF2-40B4-BE49-F238E27FC236}">
                <a16:creationId xmlns:a16="http://schemas.microsoft.com/office/drawing/2014/main" id="{22353233-424E-1644-823B-FE9F48CBD8B1}"/>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1FA644D2-5490-5D48-A9EC-E7CE1D5250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es-ES"/>
              <a:t>Revisar de pagina 134 de libro (1)</a:t>
            </a:r>
          </a:p>
        </p:txBody>
      </p:sp>
    </p:spTree>
    <p:extLst>
      <p:ext uri="{BB962C8B-B14F-4D97-AF65-F5344CB8AC3E}">
        <p14:creationId xmlns:p14="http://schemas.microsoft.com/office/powerpoint/2010/main" val="3551944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8F29F4C-2231-475D-917C-A6379CD7709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2CD3CE-EAEC-4B08-959B-CD177EB0014B}"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4530" name="Rectangle 2">
            <a:extLst>
              <a:ext uri="{FF2B5EF4-FFF2-40B4-BE49-F238E27FC236}">
                <a16:creationId xmlns:a16="http://schemas.microsoft.com/office/drawing/2014/main" id="{03F6947F-E387-4D35-8D46-671CE0119D9C}"/>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34531" name="Rectangle 3">
            <a:extLst>
              <a:ext uri="{FF2B5EF4-FFF2-40B4-BE49-F238E27FC236}">
                <a16:creationId xmlns:a16="http://schemas.microsoft.com/office/drawing/2014/main" id="{E56B6BC8-317A-4879-BE3E-1DF069D24711}"/>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algn="just"/>
            <a:r>
              <a:rPr lang="es-ES_tradnl" altLang="es-ES">
                <a:cs typeface="Arial" panose="020B0604020202020204" pitchFamily="34" charset="0"/>
              </a:rPr>
              <a:t>	</a:t>
            </a:r>
            <a:endParaRPr lang="es-ES_tradnl" altLang="es-ES">
              <a:cs typeface="Times New Roman" panose="02020603050405020304" pitchFamily="18" charset="0"/>
            </a:endParaRPr>
          </a:p>
        </p:txBody>
      </p:sp>
    </p:spTree>
    <p:extLst>
      <p:ext uri="{BB962C8B-B14F-4D97-AF65-F5344CB8AC3E}">
        <p14:creationId xmlns:p14="http://schemas.microsoft.com/office/powerpoint/2010/main" val="458304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5AFC95B-A847-4E1F-A4EE-ABD6D09001E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D616BF-F058-44C5-AF94-20B39F7524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6578" name="Rectangle 2">
            <a:extLst>
              <a:ext uri="{FF2B5EF4-FFF2-40B4-BE49-F238E27FC236}">
                <a16:creationId xmlns:a16="http://schemas.microsoft.com/office/drawing/2014/main" id="{6E15312E-7AC3-4F9A-8B26-68140BC891F8}"/>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36579" name="Rectangle 3">
            <a:extLst>
              <a:ext uri="{FF2B5EF4-FFF2-40B4-BE49-F238E27FC236}">
                <a16:creationId xmlns:a16="http://schemas.microsoft.com/office/drawing/2014/main" id="{11EAB1E2-8C4A-42F2-BADC-3DE1A4777A50}"/>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algn="just"/>
            <a:r>
              <a:rPr lang="es-ES_tradnl" altLang="es-ES">
                <a:cs typeface="Arial" panose="020B0604020202020204" pitchFamily="34" charset="0"/>
              </a:rPr>
              <a:t>	</a:t>
            </a:r>
            <a:endParaRPr lang="es-ES_tradnl" altLang="es-ES">
              <a:cs typeface="Times New Roman" panose="02020603050405020304" pitchFamily="18" charset="0"/>
            </a:endParaRPr>
          </a:p>
        </p:txBody>
      </p:sp>
    </p:spTree>
    <p:extLst>
      <p:ext uri="{BB962C8B-B14F-4D97-AF65-F5344CB8AC3E}">
        <p14:creationId xmlns:p14="http://schemas.microsoft.com/office/powerpoint/2010/main" val="2008755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DA8D1C-2792-4744-85BB-CAD352016DF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D0108F-DE2A-4FB0-9F19-C0CEC4A544A5}"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7714" name="Rectangle 2">
            <a:extLst>
              <a:ext uri="{FF2B5EF4-FFF2-40B4-BE49-F238E27FC236}">
                <a16:creationId xmlns:a16="http://schemas.microsoft.com/office/drawing/2014/main" id="{0EA483A4-048A-4538-A38C-70E50FB34603}"/>
              </a:ext>
            </a:extLst>
          </p:cNvPr>
          <p:cNvSpPr>
            <a:spLocks noGrp="1" noRot="1" noChangeAspect="1" noChangeArrowheads="1" noTextEdit="1"/>
          </p:cNvSpPr>
          <p:nvPr>
            <p:ph type="sldImg"/>
          </p:nvPr>
        </p:nvSpPr>
        <p:spPr bwMode="auto">
          <a:xfrm>
            <a:off x="393700" y="692150"/>
            <a:ext cx="6070600" cy="3416300"/>
          </a:xfrm>
          <a:prstGeom prst="rect">
            <a:avLst/>
          </a:prstGeom>
          <a:solidFill>
            <a:srgbClr val="FFFFFF"/>
          </a:solidFill>
          <a:ln>
            <a:solidFill>
              <a:srgbClr val="000000"/>
            </a:solidFill>
            <a:miter lim="800000"/>
            <a:headEnd/>
            <a:tailEnd/>
          </a:ln>
        </p:spPr>
      </p:sp>
      <p:sp>
        <p:nvSpPr>
          <p:cNvPr id="627715" name="Rectangle 3">
            <a:extLst>
              <a:ext uri="{FF2B5EF4-FFF2-40B4-BE49-F238E27FC236}">
                <a16:creationId xmlns:a16="http://schemas.microsoft.com/office/drawing/2014/main" id="{A0E091EE-28F9-433B-93F6-C144EE7C4FF8}"/>
              </a:ext>
            </a:extLst>
          </p:cNvPr>
          <p:cNvSpPr>
            <a:spLocks noGrp="1"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 </a:t>
            </a:r>
          </a:p>
        </p:txBody>
      </p:sp>
    </p:spTree>
    <p:extLst>
      <p:ext uri="{BB962C8B-B14F-4D97-AF65-F5344CB8AC3E}">
        <p14:creationId xmlns:p14="http://schemas.microsoft.com/office/powerpoint/2010/main" val="3825213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1C073C-38AF-4C63-9DCF-CFA1E74157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ADE3DE-C031-4CCC-AA13-9A0AC8F37863}"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9762" name="Rectangle 2">
            <a:extLst>
              <a:ext uri="{FF2B5EF4-FFF2-40B4-BE49-F238E27FC236}">
                <a16:creationId xmlns:a16="http://schemas.microsoft.com/office/drawing/2014/main" id="{25120C79-9038-4796-A733-C283C8EB6045}"/>
              </a:ext>
            </a:extLst>
          </p:cNvPr>
          <p:cNvSpPr>
            <a:spLocks noGrp="1" noRot="1" noChangeAspect="1" noChangeArrowheads="1" noTextEdit="1"/>
          </p:cNvSpPr>
          <p:nvPr>
            <p:ph type="sldImg"/>
          </p:nvPr>
        </p:nvSpPr>
        <p:spPr bwMode="auto">
          <a:xfrm>
            <a:off x="393700" y="692150"/>
            <a:ext cx="6070600" cy="3416300"/>
          </a:xfrm>
          <a:prstGeom prst="rect">
            <a:avLst/>
          </a:prstGeom>
          <a:solidFill>
            <a:srgbClr val="FFFFFF"/>
          </a:solidFill>
          <a:ln>
            <a:solidFill>
              <a:srgbClr val="000000"/>
            </a:solidFill>
            <a:miter lim="800000"/>
            <a:headEnd/>
            <a:tailEnd/>
          </a:ln>
        </p:spPr>
      </p:sp>
      <p:sp>
        <p:nvSpPr>
          <p:cNvPr id="629763" name="Rectangle 3">
            <a:extLst>
              <a:ext uri="{FF2B5EF4-FFF2-40B4-BE49-F238E27FC236}">
                <a16:creationId xmlns:a16="http://schemas.microsoft.com/office/drawing/2014/main" id="{F4C373BC-7E18-484A-9133-99DCA3554945}"/>
              </a:ext>
            </a:extLst>
          </p:cNvPr>
          <p:cNvSpPr>
            <a:spLocks noGrp="1"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1446340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ED7F671-C1E0-45B4-91D0-6D8C7FB8D31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3CEDC15-BE5C-4D85-875A-B5FE5EF204A8}"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1810" name="Rectangle 2">
            <a:extLst>
              <a:ext uri="{FF2B5EF4-FFF2-40B4-BE49-F238E27FC236}">
                <a16:creationId xmlns:a16="http://schemas.microsoft.com/office/drawing/2014/main" id="{8C3508B7-B9A6-446E-8715-38DC0AC69A6F}"/>
              </a:ext>
            </a:extLst>
          </p:cNvPr>
          <p:cNvSpPr>
            <a:spLocks noGrp="1" noRot="1" noChangeAspect="1" noChangeArrowheads="1" noTextEdit="1"/>
          </p:cNvSpPr>
          <p:nvPr>
            <p:ph type="sldImg"/>
          </p:nvPr>
        </p:nvSpPr>
        <p:spPr bwMode="auto">
          <a:xfrm>
            <a:off x="393700" y="692150"/>
            <a:ext cx="6070600" cy="3416300"/>
          </a:xfrm>
          <a:prstGeom prst="rect">
            <a:avLst/>
          </a:prstGeom>
          <a:solidFill>
            <a:srgbClr val="FFFFFF"/>
          </a:solidFill>
          <a:ln>
            <a:solidFill>
              <a:srgbClr val="000000"/>
            </a:solidFill>
            <a:miter lim="800000"/>
            <a:headEnd/>
            <a:tailEnd/>
          </a:ln>
        </p:spPr>
      </p:sp>
      <p:sp>
        <p:nvSpPr>
          <p:cNvPr id="631811" name="Rectangle 3">
            <a:extLst>
              <a:ext uri="{FF2B5EF4-FFF2-40B4-BE49-F238E27FC236}">
                <a16:creationId xmlns:a16="http://schemas.microsoft.com/office/drawing/2014/main" id="{4F86225E-E96E-4C21-9524-90546F14C8B7}"/>
              </a:ext>
            </a:extLst>
          </p:cNvPr>
          <p:cNvSpPr>
            <a:spLocks noGrp="1"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1286898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836ABAF-E25B-41A1-83DC-91D1673465C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F38BA8-66AA-46F5-80CB-C552AC03448E}"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3858" name="Rectangle 2">
            <a:extLst>
              <a:ext uri="{FF2B5EF4-FFF2-40B4-BE49-F238E27FC236}">
                <a16:creationId xmlns:a16="http://schemas.microsoft.com/office/drawing/2014/main" id="{73B28E6D-C710-4CEA-935A-4FCD4F6AA745}"/>
              </a:ext>
            </a:extLst>
          </p:cNvPr>
          <p:cNvSpPr>
            <a:spLocks noGrp="1" noRot="1" noChangeAspect="1" noChangeArrowheads="1" noTextEdit="1"/>
          </p:cNvSpPr>
          <p:nvPr>
            <p:ph type="sldImg"/>
          </p:nvPr>
        </p:nvSpPr>
        <p:spPr bwMode="auto">
          <a:xfrm>
            <a:off x="393700" y="692150"/>
            <a:ext cx="6070600" cy="3416300"/>
          </a:xfrm>
          <a:prstGeom prst="rect">
            <a:avLst/>
          </a:prstGeom>
          <a:solidFill>
            <a:srgbClr val="FFFFFF"/>
          </a:solidFill>
          <a:ln>
            <a:solidFill>
              <a:srgbClr val="000000"/>
            </a:solidFill>
            <a:miter lim="800000"/>
            <a:headEnd/>
            <a:tailEnd/>
          </a:ln>
        </p:spPr>
      </p:sp>
      <p:sp>
        <p:nvSpPr>
          <p:cNvPr id="633859" name="Rectangle 3">
            <a:extLst>
              <a:ext uri="{FF2B5EF4-FFF2-40B4-BE49-F238E27FC236}">
                <a16:creationId xmlns:a16="http://schemas.microsoft.com/office/drawing/2014/main" id="{0C6E131B-3CF8-45DA-83E8-0433532152A6}"/>
              </a:ext>
            </a:extLst>
          </p:cNvPr>
          <p:cNvSpPr>
            <a:spLocks noGrp="1"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7874473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9888284-AA39-40C5-AE3F-EACB06FCB58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8B0F40F-0E6C-422B-BCDE-98FF68CD387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8402" name="Rectangle 2">
            <a:extLst>
              <a:ext uri="{FF2B5EF4-FFF2-40B4-BE49-F238E27FC236}">
                <a16:creationId xmlns:a16="http://schemas.microsoft.com/office/drawing/2014/main" id="{2EB9B49D-3E41-4A6E-81DA-3232BDBA9DC2}"/>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58403" name="Rectangle 3">
            <a:extLst>
              <a:ext uri="{FF2B5EF4-FFF2-40B4-BE49-F238E27FC236}">
                <a16:creationId xmlns:a16="http://schemas.microsoft.com/office/drawing/2014/main" id="{4F8E599F-A799-4BA4-A223-C40AFDD8805C}"/>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836207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EF5413-D14B-4E01-8AA1-535524EC43D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943F48-2BBD-45F4-B825-49B111C531D3}"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082" name="Rectangle 2">
            <a:extLst>
              <a:ext uri="{FF2B5EF4-FFF2-40B4-BE49-F238E27FC236}">
                <a16:creationId xmlns:a16="http://schemas.microsoft.com/office/drawing/2014/main" id="{4136E640-C648-42E0-9D7A-DF73C9023E20}"/>
              </a:ext>
            </a:extLst>
          </p:cNvPr>
          <p:cNvSpPr>
            <a:spLocks noGrp="1" noRot="1" noChangeAspect="1" noChangeArrowheads="1" noTextEdit="1"/>
          </p:cNvSpPr>
          <p:nvPr>
            <p:ph type="sldImg"/>
          </p:nvPr>
        </p:nvSpPr>
        <p:spPr>
          <a:xfrm>
            <a:off x="393700" y="692150"/>
            <a:ext cx="6072188" cy="3416300"/>
          </a:xfrm>
          <a:ln/>
        </p:spPr>
      </p:sp>
      <p:sp>
        <p:nvSpPr>
          <p:cNvPr id="174083" name="Rectangle 3">
            <a:extLst>
              <a:ext uri="{FF2B5EF4-FFF2-40B4-BE49-F238E27FC236}">
                <a16:creationId xmlns:a16="http://schemas.microsoft.com/office/drawing/2014/main" id="{4E4E705D-E9E3-4BEB-83E7-A70CC5246800}"/>
              </a:ext>
            </a:extLst>
          </p:cNvPr>
          <p:cNvSpPr>
            <a:spLocks noGrp="1" noChangeArrowheads="1"/>
          </p:cNvSpPr>
          <p:nvPr>
            <p:ph type="body" idx="1"/>
          </p:nvPr>
        </p:nvSpPr>
        <p:spPr>
          <a:xfrm>
            <a:off x="914400" y="4346575"/>
            <a:ext cx="5029200" cy="3600450"/>
          </a:xfrm>
        </p:spPr>
        <p:txBody>
          <a:bodyPr/>
          <a:lstStyle/>
          <a:p>
            <a:endParaRPr lang="es-ES_tradnl" altLang="es-ES"/>
          </a:p>
        </p:txBody>
      </p:sp>
    </p:spTree>
    <p:extLst>
      <p:ext uri="{BB962C8B-B14F-4D97-AF65-F5344CB8AC3E}">
        <p14:creationId xmlns:p14="http://schemas.microsoft.com/office/powerpoint/2010/main" val="2646266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C0E6AF-9977-4AFD-AAC1-668B841C1F7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959D2A-E1E7-458C-BAAA-6FDA8EBA59F0}"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6130" name="Rectangle 2">
            <a:extLst>
              <a:ext uri="{FF2B5EF4-FFF2-40B4-BE49-F238E27FC236}">
                <a16:creationId xmlns:a16="http://schemas.microsoft.com/office/drawing/2014/main" id="{F599065B-54AD-4392-919F-9240475FBBC4}"/>
              </a:ext>
            </a:extLst>
          </p:cNvPr>
          <p:cNvSpPr>
            <a:spLocks noGrp="1" noRot="1" noChangeAspect="1" noChangeArrowheads="1" noTextEdit="1"/>
          </p:cNvSpPr>
          <p:nvPr>
            <p:ph type="sldImg"/>
          </p:nvPr>
        </p:nvSpPr>
        <p:spPr>
          <a:xfrm>
            <a:off x="393700" y="692150"/>
            <a:ext cx="6072188" cy="3416300"/>
          </a:xfrm>
          <a:ln/>
        </p:spPr>
      </p:sp>
      <p:sp>
        <p:nvSpPr>
          <p:cNvPr id="176131" name="Rectangle 3">
            <a:extLst>
              <a:ext uri="{FF2B5EF4-FFF2-40B4-BE49-F238E27FC236}">
                <a16:creationId xmlns:a16="http://schemas.microsoft.com/office/drawing/2014/main" id="{1F060DB5-BC9F-4F58-A633-4153AB946863}"/>
              </a:ext>
            </a:extLst>
          </p:cNvPr>
          <p:cNvSpPr>
            <a:spLocks noGrp="1" noChangeArrowheads="1"/>
          </p:cNvSpPr>
          <p:nvPr>
            <p:ph type="body" idx="1"/>
          </p:nvPr>
        </p:nvSpPr>
        <p:spPr>
          <a:xfrm>
            <a:off x="914400" y="4346575"/>
            <a:ext cx="5029200" cy="3600450"/>
          </a:xfrm>
        </p:spPr>
        <p:txBody>
          <a:bodyPr/>
          <a:lstStyle/>
          <a:p>
            <a:endParaRPr lang="es-ES_tradnl" altLang="es-ES"/>
          </a:p>
        </p:txBody>
      </p:sp>
    </p:spTree>
    <p:extLst>
      <p:ext uri="{BB962C8B-B14F-4D97-AF65-F5344CB8AC3E}">
        <p14:creationId xmlns:p14="http://schemas.microsoft.com/office/powerpoint/2010/main" val="20888821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BBF2C9-B0DD-479D-9542-1F15AE2F462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8FF410-C587-4696-ACD9-DB55E4171F7C}"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8098" name="Rectangle 2">
            <a:extLst>
              <a:ext uri="{FF2B5EF4-FFF2-40B4-BE49-F238E27FC236}">
                <a16:creationId xmlns:a16="http://schemas.microsoft.com/office/drawing/2014/main" id="{EA192930-ADF4-43C4-9CB0-F03F017A19E1}"/>
              </a:ext>
            </a:extLst>
          </p:cNvPr>
          <p:cNvSpPr>
            <a:spLocks noGrp="1" noRot="1" noChangeAspect="1"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388099" name="Rectangle 3">
            <a:extLst>
              <a:ext uri="{FF2B5EF4-FFF2-40B4-BE49-F238E27FC236}">
                <a16:creationId xmlns:a16="http://schemas.microsoft.com/office/drawing/2014/main" id="{B0AF4ADE-1708-473A-B2AC-115605DE27E9}"/>
              </a:ext>
            </a:extLst>
          </p:cNvPr>
          <p:cNvSpPr>
            <a:spLocks noGrp="1"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201809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62E031C4-3ED0-B843-B7F0-A578210192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C56A46-5834-2744-9A06-444F6AC21807}" type="slidenum">
              <a:rPr lang="es-ES" altLang="es-ES" smtClean="0"/>
              <a:pPr>
                <a:spcBef>
                  <a:spcPct val="0"/>
                </a:spcBef>
              </a:pPr>
              <a:t>7</a:t>
            </a:fld>
            <a:endParaRPr lang="es-ES" altLang="es-ES"/>
          </a:p>
        </p:txBody>
      </p:sp>
      <p:sp>
        <p:nvSpPr>
          <p:cNvPr id="72707" name="Rectangle 2">
            <a:extLst>
              <a:ext uri="{FF2B5EF4-FFF2-40B4-BE49-F238E27FC236}">
                <a16:creationId xmlns:a16="http://schemas.microsoft.com/office/drawing/2014/main" id="{8F27E3CC-C329-3C46-BEB2-D21D69863089}"/>
              </a:ext>
            </a:extLst>
          </p:cNvPr>
          <p:cNvSpPr>
            <a:spLocks noGrp="1" noRot="1" noChangeAspect="1" noChangeArrowheads="1" noTextEdit="1"/>
          </p:cNvSpPr>
          <p:nvPr>
            <p:ph type="sldImg"/>
          </p:nvPr>
        </p:nvSpPr>
        <p:spPr>
          <a:xfrm>
            <a:off x="393700" y="692150"/>
            <a:ext cx="6070600" cy="3416300"/>
          </a:xfrm>
          <a:solidFill>
            <a:srgbClr val="FFFFFF"/>
          </a:solidFill>
          <a:ln/>
        </p:spPr>
      </p:sp>
      <p:sp>
        <p:nvSpPr>
          <p:cNvPr id="72708" name="Rectangle 3">
            <a:extLst>
              <a:ext uri="{FF2B5EF4-FFF2-40B4-BE49-F238E27FC236}">
                <a16:creationId xmlns:a16="http://schemas.microsoft.com/office/drawing/2014/main" id="{3B026D15-F854-5149-8FCD-540FAD8BDC15}"/>
              </a:ext>
            </a:extLst>
          </p:cNvPr>
          <p:cNvSpPr>
            <a:spLocks noGrp="1" noChangeArrowheads="1"/>
          </p:cNvSpPr>
          <p:nvPr>
            <p:ph type="body" idx="1"/>
          </p:nvPr>
        </p:nvSpPr>
        <p:spPr>
          <a:xfrm>
            <a:off x="914400" y="4346575"/>
            <a:ext cx="5029200" cy="3600450"/>
          </a:xfrm>
          <a:solidFill>
            <a:srgbClr val="FFFFFF"/>
          </a:solidFill>
          <a:ln>
            <a:solidFill>
              <a:srgbClr val="000000"/>
            </a:solidFill>
          </a:ln>
        </p:spPr>
        <p:txBody>
          <a:bodyPr/>
          <a:lstStyle/>
          <a:p>
            <a:pPr eaLnBrk="1" hangingPunct="1"/>
            <a:r>
              <a:rPr lang="es-ES" altLang="es-ES"/>
              <a:t>9oLa importancia de este cronograma radica en que nos puede orientar sobre la duración o extensión en el tiempo del daño miocárdico y dado que “el tiempo es miocardio” esto es importante.</a:t>
            </a:r>
          </a:p>
          <a:p>
            <a:pPr eaLnBrk="1" hangingPunct="1"/>
            <a:r>
              <a:rPr lang="es-ES" altLang="es-ES"/>
              <a:t>Si el ascenso del ST persiste más de dos semanas habrá que pensar en un aneurisma ventricular.</a:t>
            </a:r>
          </a:p>
          <a:p>
            <a:pPr eaLnBrk="1" hangingPunct="1"/>
            <a:r>
              <a:rPr lang="es-ES" altLang="es-ES"/>
              <a:t>Concepto de onda Q: el tejido necrosado al ser electricamente inactivo, el electrodo que exploa dicha zona sólo registra los vectores restantes que se alejan, originando una onda negativa Q, que para ser patológica debe cumplir los criterios de tener un voltaje mayor del 25% de la onda R que le sigue, con una duración superior a 0,04 seg (1 mm). Cuantas más derivaciones se vean afectadas o más profunda sea la onda Q mayor será el área de necrosis (generalmente cuanto más profundo es el infarto más profunda la Q y cuanto más ancho es el infarto más anchas son las ondas Q).</a:t>
            </a:r>
          </a:p>
          <a:p>
            <a:pPr eaLnBrk="1" hangingPunct="1"/>
            <a:r>
              <a:rPr lang="es-ES" altLang="es-ES"/>
              <a:t>La onda Q puede empezar a aparecer a las dos horas del IAM (la media son 8-12 horas)</a:t>
            </a:r>
          </a:p>
        </p:txBody>
      </p:sp>
    </p:spTree>
    <p:extLst>
      <p:ext uri="{BB962C8B-B14F-4D97-AF65-F5344CB8AC3E}">
        <p14:creationId xmlns:p14="http://schemas.microsoft.com/office/powerpoint/2010/main" val="594527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392578-81FC-44FB-9541-6B98DFF64A1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CAF478-38F1-449A-9429-ED53CDE26689}"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0146" name="Rectangle 2">
            <a:extLst>
              <a:ext uri="{FF2B5EF4-FFF2-40B4-BE49-F238E27FC236}">
                <a16:creationId xmlns:a16="http://schemas.microsoft.com/office/drawing/2014/main" id="{93BF811A-42A0-4A96-B600-D5662DFEB668}"/>
              </a:ext>
            </a:extLst>
          </p:cNvPr>
          <p:cNvSpPr>
            <a:spLocks noGrp="1" noRot="1" noChangeAspect="1" noChangeArrowheads="1" noTextEdit="1"/>
          </p:cNvSpPr>
          <p:nvPr>
            <p:ph type="sldImg"/>
          </p:nvPr>
        </p:nvSpPr>
        <p:spPr bwMode="auto">
          <a:xfrm>
            <a:off x="393700" y="692150"/>
            <a:ext cx="6072188" cy="3416300"/>
          </a:xfrm>
          <a:prstGeom prst="rect">
            <a:avLst/>
          </a:prstGeom>
          <a:solidFill>
            <a:srgbClr val="FFFFFF"/>
          </a:solidFill>
          <a:ln>
            <a:solidFill>
              <a:srgbClr val="000000"/>
            </a:solidFill>
            <a:miter lim="800000"/>
            <a:headEnd/>
            <a:tailEnd/>
          </a:ln>
        </p:spPr>
      </p:sp>
      <p:sp>
        <p:nvSpPr>
          <p:cNvPr id="390147" name="Rectangle 3">
            <a:extLst>
              <a:ext uri="{FF2B5EF4-FFF2-40B4-BE49-F238E27FC236}">
                <a16:creationId xmlns:a16="http://schemas.microsoft.com/office/drawing/2014/main" id="{38ED30C5-4DD2-44C4-A104-17BEBD5A9E79}"/>
              </a:ext>
            </a:extLst>
          </p:cNvPr>
          <p:cNvSpPr>
            <a:spLocks noGrp="1"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1479532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3D5B41-06A3-4752-B95A-FFD170F33AE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FCED62-E46C-412E-9086-835B21C46B99}"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8178" name="Rectangle 2">
            <a:extLst>
              <a:ext uri="{FF2B5EF4-FFF2-40B4-BE49-F238E27FC236}">
                <a16:creationId xmlns:a16="http://schemas.microsoft.com/office/drawing/2014/main" id="{98D8FDF9-B8B2-4EC1-831F-367E3139FD09}"/>
              </a:ext>
            </a:extLst>
          </p:cNvPr>
          <p:cNvSpPr>
            <a:spLocks noGrp="1" noRot="1" noChangeAspect="1" noChangeArrowheads="1" noTextEdit="1"/>
          </p:cNvSpPr>
          <p:nvPr>
            <p:ph type="sldImg"/>
          </p:nvPr>
        </p:nvSpPr>
        <p:spPr>
          <a:xfrm>
            <a:off x="393700" y="692150"/>
            <a:ext cx="6072188" cy="3416300"/>
          </a:xfrm>
          <a:ln/>
        </p:spPr>
      </p:sp>
      <p:sp>
        <p:nvSpPr>
          <p:cNvPr id="178179" name="Rectangle 3">
            <a:extLst>
              <a:ext uri="{FF2B5EF4-FFF2-40B4-BE49-F238E27FC236}">
                <a16:creationId xmlns:a16="http://schemas.microsoft.com/office/drawing/2014/main" id="{C25C7E4E-015C-40EA-85D4-7504833B2223}"/>
              </a:ext>
            </a:extLst>
          </p:cNvPr>
          <p:cNvSpPr>
            <a:spLocks noGrp="1" noChangeArrowheads="1"/>
          </p:cNvSpPr>
          <p:nvPr>
            <p:ph type="body" idx="1"/>
          </p:nvPr>
        </p:nvSpPr>
        <p:spPr>
          <a:xfrm>
            <a:off x="914400" y="4346575"/>
            <a:ext cx="5029200" cy="3600450"/>
          </a:xfrm>
        </p:spPr>
        <p:txBody>
          <a:bodyPr/>
          <a:lstStyle/>
          <a:p>
            <a:endParaRPr lang="es-ES_tradnl" altLang="es-ES"/>
          </a:p>
        </p:txBody>
      </p:sp>
    </p:spTree>
    <p:extLst>
      <p:ext uri="{BB962C8B-B14F-4D97-AF65-F5344CB8AC3E}">
        <p14:creationId xmlns:p14="http://schemas.microsoft.com/office/powerpoint/2010/main" val="2331493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9E01EDF-F5CA-42F7-AE63-091559BA2C9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AF4A1C-3628-4E98-B1FB-A1A4E63A33C9}"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9730" name="Rectangle 2">
            <a:extLst>
              <a:ext uri="{FF2B5EF4-FFF2-40B4-BE49-F238E27FC236}">
                <a16:creationId xmlns:a16="http://schemas.microsoft.com/office/drawing/2014/main" id="{4722F66B-FA27-4AF0-8995-9BAB3BD01166}"/>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9731" name="Rectangle 3">
            <a:extLst>
              <a:ext uri="{FF2B5EF4-FFF2-40B4-BE49-F238E27FC236}">
                <a16:creationId xmlns:a16="http://schemas.microsoft.com/office/drawing/2014/main" id="{76544EB0-0DCA-4323-98AB-0EBB162990E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3225751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1DB937B-BA7D-4F6C-8E03-EE689DC335F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166998C-E505-4665-9776-7F91C0EE80D3}"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1778" name="Rectangle 2">
            <a:extLst>
              <a:ext uri="{FF2B5EF4-FFF2-40B4-BE49-F238E27FC236}">
                <a16:creationId xmlns:a16="http://schemas.microsoft.com/office/drawing/2014/main" id="{FC6ABE41-471C-4946-8359-EDC6F92151CC}"/>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1779" name="Rectangle 3">
            <a:extLst>
              <a:ext uri="{FF2B5EF4-FFF2-40B4-BE49-F238E27FC236}">
                <a16:creationId xmlns:a16="http://schemas.microsoft.com/office/drawing/2014/main" id="{8CDE656E-5C01-4DD2-BD64-4D300B3E2D68}"/>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1820051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117C46-FBF7-4C60-8A10-171AD9FD1A5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0DDE00-E98D-42E0-B716-C1AD8230F94D}"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3826" name="Rectangle 2">
            <a:extLst>
              <a:ext uri="{FF2B5EF4-FFF2-40B4-BE49-F238E27FC236}">
                <a16:creationId xmlns:a16="http://schemas.microsoft.com/office/drawing/2014/main" id="{52B1FA03-CF78-4021-9D6E-502FAFB3A834}"/>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3827" name="Rectangle 3">
            <a:extLst>
              <a:ext uri="{FF2B5EF4-FFF2-40B4-BE49-F238E27FC236}">
                <a16:creationId xmlns:a16="http://schemas.microsoft.com/office/drawing/2014/main" id="{9856C9B1-931A-4481-9872-5AC56F21D23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4083273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9DFFB41-62B7-466C-8481-04C7AC4C89F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14AD04-394C-46C5-A02A-343A687FDEA9}"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5874" name="Rectangle 2">
            <a:extLst>
              <a:ext uri="{FF2B5EF4-FFF2-40B4-BE49-F238E27FC236}">
                <a16:creationId xmlns:a16="http://schemas.microsoft.com/office/drawing/2014/main" id="{67D6BCEE-E005-4BEF-906C-EE45D8A52A8A}"/>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875" name="Rectangle 3">
            <a:extLst>
              <a:ext uri="{FF2B5EF4-FFF2-40B4-BE49-F238E27FC236}">
                <a16:creationId xmlns:a16="http://schemas.microsoft.com/office/drawing/2014/main" id="{4AA178D2-03A7-44C0-9F90-AC357DAD7775}"/>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40029522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A8B84B-194F-4E80-A99C-13735F5EEB0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44026E-3B6D-46D0-96C5-D5864858CBCB}"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7922" name="Rectangle 2">
            <a:extLst>
              <a:ext uri="{FF2B5EF4-FFF2-40B4-BE49-F238E27FC236}">
                <a16:creationId xmlns:a16="http://schemas.microsoft.com/office/drawing/2014/main" id="{2DB60DE0-7692-42EC-AC68-B0A03386C4C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7923" name="Rectangle 3">
            <a:extLst>
              <a:ext uri="{FF2B5EF4-FFF2-40B4-BE49-F238E27FC236}">
                <a16:creationId xmlns:a16="http://schemas.microsoft.com/office/drawing/2014/main" id="{5AA77DAD-EA51-4C75-8912-4049C42A5E08}"/>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4547343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D62638-2F8F-4BB5-9888-2754D27D2C3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613112-1F61-48D7-9690-45A1F1DAF2A8}"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9970" name="Rectangle 2">
            <a:extLst>
              <a:ext uri="{FF2B5EF4-FFF2-40B4-BE49-F238E27FC236}">
                <a16:creationId xmlns:a16="http://schemas.microsoft.com/office/drawing/2014/main" id="{66C650F3-DD85-485E-8F09-DE95A46598C3}"/>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9971" name="Rectangle 3">
            <a:extLst>
              <a:ext uri="{FF2B5EF4-FFF2-40B4-BE49-F238E27FC236}">
                <a16:creationId xmlns:a16="http://schemas.microsoft.com/office/drawing/2014/main" id="{7B8ED383-670C-48AD-902E-7D1CE18E4BA2}"/>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36633963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37EE399-6FED-4EDF-BD9B-99867620176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091BF1-AE25-42AE-94E1-FF207DF221EC}"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2018" name="Rectangle 2">
            <a:extLst>
              <a:ext uri="{FF2B5EF4-FFF2-40B4-BE49-F238E27FC236}">
                <a16:creationId xmlns:a16="http://schemas.microsoft.com/office/drawing/2014/main" id="{504A0B0C-9408-42AE-9BD2-680D31E17254}"/>
              </a:ext>
            </a:extLst>
          </p:cNvPr>
          <p:cNvSpPr>
            <a:spLocks noGrp="1" noRot="1" noChangeAspect="1" noChangeArrowheads="1" noTextEdit="1"/>
          </p:cNvSpPr>
          <p:nvPr>
            <p:ph type="sldImg"/>
          </p:nvPr>
        </p:nvSpPr>
        <p:spPr bwMode="auto">
          <a:xfrm>
            <a:off x="393700" y="692150"/>
            <a:ext cx="6072188" cy="3416300"/>
          </a:xfrm>
          <a:prstGeom prst="rect">
            <a:avLst/>
          </a:prstGeom>
          <a:solidFill>
            <a:srgbClr val="FFFFFF"/>
          </a:solidFill>
          <a:ln>
            <a:solidFill>
              <a:srgbClr val="000000"/>
            </a:solidFill>
            <a:miter lim="800000"/>
            <a:headEnd/>
            <a:tailEnd/>
          </a:ln>
        </p:spPr>
      </p:sp>
      <p:sp>
        <p:nvSpPr>
          <p:cNvPr id="342019" name="Rectangle 3">
            <a:extLst>
              <a:ext uri="{FF2B5EF4-FFF2-40B4-BE49-F238E27FC236}">
                <a16:creationId xmlns:a16="http://schemas.microsoft.com/office/drawing/2014/main" id="{6AD2ACAC-61CD-4F63-83A1-1849EB316C79}"/>
              </a:ext>
            </a:extLst>
          </p:cNvPr>
          <p:cNvSpPr>
            <a:spLocks noGrp="1"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23224819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B0F251-6D47-4552-BB1D-7A6D0055FAA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6C0AC0-24C0-4CBB-AC11-264974C0032B}"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4306" name="Rectangle 2">
            <a:extLst>
              <a:ext uri="{FF2B5EF4-FFF2-40B4-BE49-F238E27FC236}">
                <a16:creationId xmlns:a16="http://schemas.microsoft.com/office/drawing/2014/main" id="{781FD207-AE93-4F95-82DC-2AE2B1D70541}"/>
              </a:ext>
            </a:extLst>
          </p:cNvPr>
          <p:cNvSpPr>
            <a:spLocks noGrp="1" noRot="1" noChangeAspect="1" noChangeArrowheads="1" noTextEdit="1"/>
          </p:cNvSpPr>
          <p:nvPr>
            <p:ph type="sldImg"/>
          </p:nvPr>
        </p:nvSpPr>
        <p:spPr bwMode="auto">
          <a:xfrm>
            <a:off x="393700" y="692150"/>
            <a:ext cx="6072188" cy="3416300"/>
          </a:xfrm>
          <a:prstGeom prst="rect">
            <a:avLst/>
          </a:prstGeom>
          <a:solidFill>
            <a:srgbClr val="FFFFFF"/>
          </a:solidFill>
          <a:ln>
            <a:solidFill>
              <a:srgbClr val="000000"/>
            </a:solidFill>
            <a:miter lim="800000"/>
            <a:headEnd/>
            <a:tailEnd/>
          </a:ln>
        </p:spPr>
      </p:sp>
      <p:sp>
        <p:nvSpPr>
          <p:cNvPr id="354307" name="Rectangle 3">
            <a:extLst>
              <a:ext uri="{FF2B5EF4-FFF2-40B4-BE49-F238E27FC236}">
                <a16:creationId xmlns:a16="http://schemas.microsoft.com/office/drawing/2014/main" id="{DFFA2196-88C2-4D18-8393-AB38B26646AA}"/>
              </a:ext>
            </a:extLst>
          </p:cNvPr>
          <p:cNvSpPr>
            <a:spLocks noGrp="1"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2362440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a:extLst>
              <a:ext uri="{FF2B5EF4-FFF2-40B4-BE49-F238E27FC236}">
                <a16:creationId xmlns:a16="http://schemas.microsoft.com/office/drawing/2014/main" id="{E7434543-863C-43B7-8EB7-57092DD37B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FB7553-C73D-4DA5-BA3E-2887D2EC15DD}"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6899" name="Rectangle 2">
            <a:extLst>
              <a:ext uri="{FF2B5EF4-FFF2-40B4-BE49-F238E27FC236}">
                <a16:creationId xmlns:a16="http://schemas.microsoft.com/office/drawing/2014/main" id="{4D28ECC3-3E4A-4301-8DF8-6DE1D4FAB49E}"/>
              </a:ext>
            </a:extLst>
          </p:cNvPr>
          <p:cNvSpPr>
            <a:spLocks noGrp="1" noRot="1" noChangeAspect="1" noChangeArrowheads="1" noTextEdit="1"/>
          </p:cNvSpPr>
          <p:nvPr>
            <p:ph type="sldImg"/>
          </p:nvPr>
        </p:nvSpPr>
        <p:spPr>
          <a:xfrm>
            <a:off x="393700" y="692150"/>
            <a:ext cx="6072188" cy="3416300"/>
          </a:xfrm>
          <a:solidFill>
            <a:srgbClr val="FFFFFF"/>
          </a:solidFill>
          <a:ln/>
        </p:spPr>
      </p:sp>
      <p:sp>
        <p:nvSpPr>
          <p:cNvPr id="336900" name="Rectangle 3">
            <a:extLst>
              <a:ext uri="{FF2B5EF4-FFF2-40B4-BE49-F238E27FC236}">
                <a16:creationId xmlns:a16="http://schemas.microsoft.com/office/drawing/2014/main" id="{56992935-C113-4D2D-8B66-7F05AA0D6B2E}"/>
              </a:ext>
            </a:extLst>
          </p:cNvPr>
          <p:cNvSpPr>
            <a:spLocks noGrp="1" noChangeArrowheads="1"/>
          </p:cNvSpPr>
          <p:nvPr>
            <p:ph type="body" idx="1"/>
          </p:nvPr>
        </p:nvSpPr>
        <p:spPr>
          <a:xfrm>
            <a:off x="914400" y="4346575"/>
            <a:ext cx="5029200" cy="3600450"/>
          </a:xfrm>
          <a:solidFill>
            <a:srgbClr val="FFFFFF"/>
          </a:solidFill>
          <a:ln>
            <a:solidFill>
              <a:srgbClr val="000000"/>
            </a:solidFill>
          </a:ln>
        </p:spPr>
        <p:txBody>
          <a:bodyPr/>
          <a:lstStyle/>
          <a:p>
            <a:r>
              <a:rPr lang="es-ES_tradnl" altLang="es-ES"/>
              <a:t>Se trata de un paciente que presenta dolor precordial en apariencia típico, con factores de riesgo (edad y sexo, tabaco y dislipemia), por lo que nuestra primera sospecha clínica será un SCA. La presencia de disnea, taquipnea y crepitantes en bases nos hace pensar en la presencia de una insuficiencia cardiaca asociada</a:t>
            </a:r>
          </a:p>
          <a:p>
            <a:r>
              <a:rPr lang="es-ES_tradnl" altLang="es-ES"/>
              <a:t>	</a:t>
            </a:r>
          </a:p>
        </p:txBody>
      </p:sp>
    </p:spTree>
    <p:extLst>
      <p:ext uri="{BB962C8B-B14F-4D97-AF65-F5344CB8AC3E}">
        <p14:creationId xmlns:p14="http://schemas.microsoft.com/office/powerpoint/2010/main" val="2612011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157690D-3D13-4423-8043-62B92D83DFD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0EE48A-7386-4598-9B07-645CEC6B9969}"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6354" name="Rectangle 2">
            <a:extLst>
              <a:ext uri="{FF2B5EF4-FFF2-40B4-BE49-F238E27FC236}">
                <a16:creationId xmlns:a16="http://schemas.microsoft.com/office/drawing/2014/main" id="{E86D85AC-1299-4B89-B0E2-DA561878D57C}"/>
              </a:ext>
            </a:extLst>
          </p:cNvPr>
          <p:cNvSpPr>
            <a:spLocks noGrp="1" noRot="1" noChangeAspect="1" noChangeArrowheads="1" noTextEdit="1"/>
          </p:cNvSpPr>
          <p:nvPr>
            <p:ph type="sldImg"/>
          </p:nvPr>
        </p:nvSpPr>
        <p:spPr bwMode="auto">
          <a:xfrm>
            <a:off x="393700" y="692150"/>
            <a:ext cx="6072188" cy="3416300"/>
          </a:xfrm>
          <a:prstGeom prst="rect">
            <a:avLst/>
          </a:prstGeom>
          <a:solidFill>
            <a:srgbClr val="FFFFFF"/>
          </a:solidFill>
          <a:ln>
            <a:solidFill>
              <a:srgbClr val="000000"/>
            </a:solidFill>
            <a:miter lim="800000"/>
            <a:headEnd/>
            <a:tailEnd/>
          </a:ln>
        </p:spPr>
      </p:sp>
      <p:sp>
        <p:nvSpPr>
          <p:cNvPr id="356355" name="Rectangle 3">
            <a:extLst>
              <a:ext uri="{FF2B5EF4-FFF2-40B4-BE49-F238E27FC236}">
                <a16:creationId xmlns:a16="http://schemas.microsoft.com/office/drawing/2014/main" id="{A672D129-24DE-42EE-9C1E-8CAAE4BA496A}"/>
              </a:ext>
            </a:extLst>
          </p:cNvPr>
          <p:cNvSpPr>
            <a:spLocks noGrp="1"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19089598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0AAC86-5D8B-45D1-BBCE-E1DB8BF80F9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5723C5-970F-4EE9-8FD3-05827AD4D29F}"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0546" name="Rectangle 2">
            <a:extLst>
              <a:ext uri="{FF2B5EF4-FFF2-40B4-BE49-F238E27FC236}">
                <a16:creationId xmlns:a16="http://schemas.microsoft.com/office/drawing/2014/main" id="{EDD54B7B-3051-4531-987A-E3F926B1FA84}"/>
              </a:ext>
            </a:extLst>
          </p:cNvPr>
          <p:cNvSpPr>
            <a:spLocks noGrp="1" noRot="1" noChangeAspect="1" noChangeArrowheads="1" noTextEdit="1"/>
          </p:cNvSpPr>
          <p:nvPr>
            <p:ph type="sldImg"/>
          </p:nvPr>
        </p:nvSpPr>
        <p:spPr bwMode="auto">
          <a:xfrm>
            <a:off x="393700" y="692150"/>
            <a:ext cx="6070600" cy="3416300"/>
          </a:xfrm>
          <a:prstGeom prst="rect">
            <a:avLst/>
          </a:prstGeom>
          <a:solidFill>
            <a:srgbClr val="FFFFFF"/>
          </a:solidFill>
          <a:ln>
            <a:solidFill>
              <a:srgbClr val="000000"/>
            </a:solidFill>
            <a:miter lim="800000"/>
            <a:headEnd/>
            <a:tailEnd/>
          </a:ln>
        </p:spPr>
      </p:sp>
      <p:sp>
        <p:nvSpPr>
          <p:cNvPr id="620547" name="Rectangle 3">
            <a:extLst>
              <a:ext uri="{FF2B5EF4-FFF2-40B4-BE49-F238E27FC236}">
                <a16:creationId xmlns:a16="http://schemas.microsoft.com/office/drawing/2014/main" id="{9B5E184C-301B-4655-8E48-AD463D515682}"/>
              </a:ext>
            </a:extLst>
          </p:cNvPr>
          <p:cNvSpPr>
            <a:spLocks noGrp="1"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16878426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CAA7B8-794D-B04B-B26B-07FE830B7D7B}"/>
              </a:ext>
            </a:extLst>
          </p:cNvPr>
          <p:cNvSpPr>
            <a:spLocks noGrp="1" noChangeArrowheads="1"/>
          </p:cNvSpPr>
          <p:nvPr>
            <p:ph type="sldNum" sz="quarter" idx="5"/>
          </p:nvPr>
        </p:nvSpPr>
        <p:spPr>
          <a:ln/>
        </p:spPr>
        <p:txBody>
          <a:bodyPr/>
          <a:lstStyle/>
          <a:p>
            <a:fld id="{80647257-C550-1A40-BA14-17A527C31F1B}" type="slidenum">
              <a:rPr lang="es-ES" altLang="es-ES"/>
              <a:pPr/>
              <a:t>76</a:t>
            </a:fld>
            <a:endParaRPr lang="es-ES" altLang="es-ES"/>
          </a:p>
        </p:txBody>
      </p:sp>
      <p:sp>
        <p:nvSpPr>
          <p:cNvPr id="235522" name="Rectangle 2">
            <a:extLst>
              <a:ext uri="{FF2B5EF4-FFF2-40B4-BE49-F238E27FC236}">
                <a16:creationId xmlns:a16="http://schemas.microsoft.com/office/drawing/2014/main" id="{2387AC5F-F75D-384F-8EFC-27D2B0895719}"/>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23" name="Rectangle 3">
            <a:extLst>
              <a:ext uri="{FF2B5EF4-FFF2-40B4-BE49-F238E27FC236}">
                <a16:creationId xmlns:a16="http://schemas.microsoft.com/office/drawing/2014/main" id="{76B1E176-4A13-2244-9D89-DC629C75ED80}"/>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27975502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B3E78D2-A0C7-C840-87AB-7F30A5432EA3}"/>
              </a:ext>
            </a:extLst>
          </p:cNvPr>
          <p:cNvSpPr>
            <a:spLocks noGrp="1" noChangeArrowheads="1"/>
          </p:cNvSpPr>
          <p:nvPr>
            <p:ph type="sldNum" sz="quarter" idx="5"/>
          </p:nvPr>
        </p:nvSpPr>
        <p:spPr>
          <a:ln/>
        </p:spPr>
        <p:txBody>
          <a:bodyPr/>
          <a:lstStyle/>
          <a:p>
            <a:fld id="{42E0361D-3467-C448-9C46-5CEBAAEA0F36}" type="slidenum">
              <a:rPr lang="es-ES" altLang="es-ES"/>
              <a:pPr/>
              <a:t>77</a:t>
            </a:fld>
            <a:endParaRPr lang="es-ES" altLang="es-ES"/>
          </a:p>
        </p:txBody>
      </p:sp>
      <p:sp>
        <p:nvSpPr>
          <p:cNvPr id="237570" name="Rectangle 2">
            <a:extLst>
              <a:ext uri="{FF2B5EF4-FFF2-40B4-BE49-F238E27FC236}">
                <a16:creationId xmlns:a16="http://schemas.microsoft.com/office/drawing/2014/main" id="{71E5B84F-FEC6-6649-B6A9-B6D720A507CB}"/>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7571" name="Rectangle 3">
            <a:extLst>
              <a:ext uri="{FF2B5EF4-FFF2-40B4-BE49-F238E27FC236}">
                <a16:creationId xmlns:a16="http://schemas.microsoft.com/office/drawing/2014/main" id="{72A231E7-33C9-FA45-9849-60E3306F4858}"/>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6645019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6DEA1A-7F6F-8D43-8502-5E642CE65E55}"/>
              </a:ext>
            </a:extLst>
          </p:cNvPr>
          <p:cNvSpPr>
            <a:spLocks noGrp="1" noChangeArrowheads="1"/>
          </p:cNvSpPr>
          <p:nvPr>
            <p:ph type="sldNum" sz="quarter" idx="5"/>
          </p:nvPr>
        </p:nvSpPr>
        <p:spPr>
          <a:ln/>
        </p:spPr>
        <p:txBody>
          <a:bodyPr/>
          <a:lstStyle/>
          <a:p>
            <a:fld id="{68855B58-7F70-4F40-A1E9-25D86F180EBD}" type="slidenum">
              <a:rPr lang="es-ES" altLang="es-ES"/>
              <a:pPr/>
              <a:t>78</a:t>
            </a:fld>
            <a:endParaRPr lang="es-ES" altLang="es-ES"/>
          </a:p>
        </p:txBody>
      </p:sp>
      <p:sp>
        <p:nvSpPr>
          <p:cNvPr id="239618" name="Rectangle 2">
            <a:extLst>
              <a:ext uri="{FF2B5EF4-FFF2-40B4-BE49-F238E27FC236}">
                <a16:creationId xmlns:a16="http://schemas.microsoft.com/office/drawing/2014/main" id="{5AB268C4-B510-AD41-A7EA-4D207F49538A}"/>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9619" name="Rectangle 3">
            <a:extLst>
              <a:ext uri="{FF2B5EF4-FFF2-40B4-BE49-F238E27FC236}">
                <a16:creationId xmlns:a16="http://schemas.microsoft.com/office/drawing/2014/main" id="{DB4C1E13-3546-7E40-A2FA-88F298331C11}"/>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6282487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3EAC7D9-1D35-A343-BFEB-BC37811A9139}"/>
              </a:ext>
            </a:extLst>
          </p:cNvPr>
          <p:cNvSpPr>
            <a:spLocks noGrp="1" noChangeArrowheads="1"/>
          </p:cNvSpPr>
          <p:nvPr>
            <p:ph type="sldNum" sz="quarter" idx="5"/>
          </p:nvPr>
        </p:nvSpPr>
        <p:spPr>
          <a:ln/>
        </p:spPr>
        <p:txBody>
          <a:bodyPr/>
          <a:lstStyle/>
          <a:p>
            <a:fld id="{8ED5D7BC-2799-3C45-B97D-FF329A43282D}" type="slidenum">
              <a:rPr lang="es-ES" altLang="es-ES"/>
              <a:pPr/>
              <a:t>79</a:t>
            </a:fld>
            <a:endParaRPr lang="es-ES" altLang="es-ES"/>
          </a:p>
        </p:txBody>
      </p:sp>
      <p:sp>
        <p:nvSpPr>
          <p:cNvPr id="241666" name="Rectangle 2">
            <a:extLst>
              <a:ext uri="{FF2B5EF4-FFF2-40B4-BE49-F238E27FC236}">
                <a16:creationId xmlns:a16="http://schemas.microsoft.com/office/drawing/2014/main" id="{59DC577A-98D3-B047-8F93-8C75034D2B6D}"/>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41667" name="Rectangle 3">
            <a:extLst>
              <a:ext uri="{FF2B5EF4-FFF2-40B4-BE49-F238E27FC236}">
                <a16:creationId xmlns:a16="http://schemas.microsoft.com/office/drawing/2014/main" id="{66E12F1E-DF1F-6943-9F70-B3C3531B82CD}"/>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31149595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8283AF5-8BB3-B843-ADFB-2CC16672B84C}"/>
              </a:ext>
            </a:extLst>
          </p:cNvPr>
          <p:cNvSpPr>
            <a:spLocks noGrp="1" noChangeArrowheads="1"/>
          </p:cNvSpPr>
          <p:nvPr>
            <p:ph type="sldNum" sz="quarter" idx="5"/>
          </p:nvPr>
        </p:nvSpPr>
        <p:spPr>
          <a:ln/>
        </p:spPr>
        <p:txBody>
          <a:bodyPr/>
          <a:lstStyle/>
          <a:p>
            <a:fld id="{A7DC213E-08F6-4B4D-ABEB-4E986D712652}" type="slidenum">
              <a:rPr lang="es-ES" altLang="es-ES"/>
              <a:pPr/>
              <a:t>80</a:t>
            </a:fld>
            <a:endParaRPr lang="es-ES" altLang="es-ES"/>
          </a:p>
        </p:txBody>
      </p:sp>
      <p:sp>
        <p:nvSpPr>
          <p:cNvPr id="243714" name="Rectangle 2">
            <a:extLst>
              <a:ext uri="{FF2B5EF4-FFF2-40B4-BE49-F238E27FC236}">
                <a16:creationId xmlns:a16="http://schemas.microsoft.com/office/drawing/2014/main" id="{59CF9EBF-72E3-FA48-8D7E-B7210E9E2F0E}"/>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43715" name="Rectangle 3">
            <a:extLst>
              <a:ext uri="{FF2B5EF4-FFF2-40B4-BE49-F238E27FC236}">
                <a16:creationId xmlns:a16="http://schemas.microsoft.com/office/drawing/2014/main" id="{5BC94E0D-0EF8-AC40-8CD1-1FFD5B99AF8D}"/>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11730732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9D76AC2-BB81-8140-84CA-4BFCE03A9A98}"/>
              </a:ext>
            </a:extLst>
          </p:cNvPr>
          <p:cNvSpPr>
            <a:spLocks noGrp="1" noChangeArrowheads="1"/>
          </p:cNvSpPr>
          <p:nvPr>
            <p:ph type="sldNum" sz="quarter" idx="5"/>
          </p:nvPr>
        </p:nvSpPr>
        <p:spPr>
          <a:ln/>
        </p:spPr>
        <p:txBody>
          <a:bodyPr/>
          <a:lstStyle/>
          <a:p>
            <a:fld id="{C94FA1B1-3F26-1F46-A04E-6C5A571955C3}" type="slidenum">
              <a:rPr lang="es-ES" altLang="es-ES"/>
              <a:pPr/>
              <a:t>81</a:t>
            </a:fld>
            <a:endParaRPr lang="es-ES" altLang="es-ES"/>
          </a:p>
        </p:txBody>
      </p:sp>
      <p:sp>
        <p:nvSpPr>
          <p:cNvPr id="245762" name="Rectangle 2">
            <a:extLst>
              <a:ext uri="{FF2B5EF4-FFF2-40B4-BE49-F238E27FC236}">
                <a16:creationId xmlns:a16="http://schemas.microsoft.com/office/drawing/2014/main" id="{9F7EC5A8-1498-7A49-96DE-0FE37D1BBF78}"/>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5763" name="Rectangle 3">
            <a:extLst>
              <a:ext uri="{FF2B5EF4-FFF2-40B4-BE49-F238E27FC236}">
                <a16:creationId xmlns:a16="http://schemas.microsoft.com/office/drawing/2014/main" id="{E7769750-B6DA-D94B-8A42-463EC2799728}"/>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3039028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8E504DF-D0C7-AF41-AA4D-BB858B4E20D1}"/>
              </a:ext>
            </a:extLst>
          </p:cNvPr>
          <p:cNvSpPr>
            <a:spLocks noGrp="1" noChangeArrowheads="1"/>
          </p:cNvSpPr>
          <p:nvPr>
            <p:ph type="sldNum" sz="quarter" idx="5"/>
          </p:nvPr>
        </p:nvSpPr>
        <p:spPr>
          <a:ln/>
        </p:spPr>
        <p:txBody>
          <a:bodyPr/>
          <a:lstStyle/>
          <a:p>
            <a:fld id="{CBA780FD-7A40-AA4B-9B75-CFCDB62925A1}" type="slidenum">
              <a:rPr lang="es-ES" altLang="es-ES"/>
              <a:pPr/>
              <a:t>82</a:t>
            </a:fld>
            <a:endParaRPr lang="es-ES" altLang="es-ES"/>
          </a:p>
        </p:txBody>
      </p:sp>
      <p:sp>
        <p:nvSpPr>
          <p:cNvPr id="247810" name="Rectangle 2">
            <a:extLst>
              <a:ext uri="{FF2B5EF4-FFF2-40B4-BE49-F238E27FC236}">
                <a16:creationId xmlns:a16="http://schemas.microsoft.com/office/drawing/2014/main" id="{CECA8700-699E-6B4C-8F87-EDF967049793}"/>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7811" name="Rectangle 3">
            <a:extLst>
              <a:ext uri="{FF2B5EF4-FFF2-40B4-BE49-F238E27FC236}">
                <a16:creationId xmlns:a16="http://schemas.microsoft.com/office/drawing/2014/main" id="{3ED0DA2F-A06B-134D-A626-0640B58F28A5}"/>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24724215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DB0D49-3A73-4E47-A4A1-DDBC407E367A}"/>
              </a:ext>
            </a:extLst>
          </p:cNvPr>
          <p:cNvSpPr>
            <a:spLocks noGrp="1" noChangeArrowheads="1"/>
          </p:cNvSpPr>
          <p:nvPr>
            <p:ph type="sldNum" sz="quarter" idx="5"/>
          </p:nvPr>
        </p:nvSpPr>
        <p:spPr>
          <a:ln/>
        </p:spPr>
        <p:txBody>
          <a:bodyPr/>
          <a:lstStyle/>
          <a:p>
            <a:fld id="{285EBE21-7152-3C4F-8423-2E0A7C6457FD}" type="slidenum">
              <a:rPr lang="es-ES" altLang="es-ES"/>
              <a:pPr/>
              <a:t>83</a:t>
            </a:fld>
            <a:endParaRPr lang="es-ES" altLang="es-ES"/>
          </a:p>
        </p:txBody>
      </p:sp>
      <p:sp>
        <p:nvSpPr>
          <p:cNvPr id="249858" name="Rectangle 2">
            <a:extLst>
              <a:ext uri="{FF2B5EF4-FFF2-40B4-BE49-F238E27FC236}">
                <a16:creationId xmlns:a16="http://schemas.microsoft.com/office/drawing/2014/main" id="{91318122-38E8-7D4C-9F3A-0F5B9E33C559}"/>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49859" name="Rectangle 3">
            <a:extLst>
              <a:ext uri="{FF2B5EF4-FFF2-40B4-BE49-F238E27FC236}">
                <a16:creationId xmlns:a16="http://schemas.microsoft.com/office/drawing/2014/main" id="{2095F2ED-6866-4647-85BE-A7DB475967B5}"/>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3044895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a:extLst>
              <a:ext uri="{FF2B5EF4-FFF2-40B4-BE49-F238E27FC236}">
                <a16:creationId xmlns:a16="http://schemas.microsoft.com/office/drawing/2014/main" id="{2693F8CC-F955-4073-B225-7268CF9B3A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ADD190-AAB4-4AEE-9C19-1107E1592A7A}"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8947" name="Rectangle 2">
            <a:extLst>
              <a:ext uri="{FF2B5EF4-FFF2-40B4-BE49-F238E27FC236}">
                <a16:creationId xmlns:a16="http://schemas.microsoft.com/office/drawing/2014/main" id="{991C44D7-0A19-4283-B22E-0C600BF1853B}"/>
              </a:ext>
            </a:extLst>
          </p:cNvPr>
          <p:cNvSpPr>
            <a:spLocks noGrp="1" noRot="1" noChangeAspect="1" noChangeArrowheads="1" noTextEdit="1"/>
          </p:cNvSpPr>
          <p:nvPr>
            <p:ph type="sldImg"/>
          </p:nvPr>
        </p:nvSpPr>
        <p:spPr>
          <a:solidFill>
            <a:srgbClr val="FFFFFF"/>
          </a:solidFill>
          <a:ln/>
        </p:spPr>
      </p:sp>
      <p:sp>
        <p:nvSpPr>
          <p:cNvPr id="338948" name="Rectangle 3">
            <a:extLst>
              <a:ext uri="{FF2B5EF4-FFF2-40B4-BE49-F238E27FC236}">
                <a16:creationId xmlns:a16="http://schemas.microsoft.com/office/drawing/2014/main" id="{ADC37B1F-DE7A-4609-BDCA-CDAF40B1F5B6}"/>
              </a:ext>
            </a:extLst>
          </p:cNvPr>
          <p:cNvSpPr>
            <a:spLocks noGrp="1" noChangeArrowheads="1"/>
          </p:cNvSpPr>
          <p:nvPr>
            <p:ph type="body" idx="1"/>
          </p:nvPr>
        </p:nvSpPr>
        <p:spPr>
          <a:solidFill>
            <a:srgbClr val="FFFFFF"/>
          </a:solidFill>
          <a:ln>
            <a:solidFill>
              <a:srgbClr val="000000"/>
            </a:solidFill>
          </a:ln>
        </p:spPr>
        <p:txBody>
          <a:bodyPr/>
          <a:lstStyle/>
          <a:p>
            <a:r>
              <a:rPr lang="es-ES" altLang="es-ES"/>
              <a:t>En el ECG observamos que el paciente se encuentra en ritmo sinusal, aproximadamente a 60-70 latidos por minuto. Destaca la elevación del segmento ST (lesión subepicárdica) en la derivaciones de la cara anterior (V1-V4). En V5 se aprecia una pequeña elevación del ST que no aparece en V6 ni en la cara lateral alta (I y aVL). Se observa además la presencia de onda Q en las derivaciones de la cara anterior, lo que sugiere que el infarto lleva más de 6 horas de evolución.</a:t>
            </a:r>
          </a:p>
          <a:p>
            <a:r>
              <a:rPr lang="es-ES" altLang="es-ES"/>
              <a:t>Todo ello es compatible con el diagnóstico de SCA con elevación del ST (IAM transmural o con onda Q) de cara anterior. </a:t>
            </a:r>
          </a:p>
        </p:txBody>
      </p:sp>
    </p:spTree>
    <p:extLst>
      <p:ext uri="{BB962C8B-B14F-4D97-AF65-F5344CB8AC3E}">
        <p14:creationId xmlns:p14="http://schemas.microsoft.com/office/powerpoint/2010/main" val="100989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C7194E-D8F2-9845-8D2A-7DFF5FAD5D98}"/>
              </a:ext>
            </a:extLst>
          </p:cNvPr>
          <p:cNvSpPr>
            <a:spLocks noGrp="1" noChangeArrowheads="1"/>
          </p:cNvSpPr>
          <p:nvPr>
            <p:ph type="sldNum" sz="quarter" idx="5"/>
          </p:nvPr>
        </p:nvSpPr>
        <p:spPr>
          <a:ln/>
        </p:spPr>
        <p:txBody>
          <a:bodyPr/>
          <a:lstStyle/>
          <a:p>
            <a:fld id="{7E85EA20-F9B1-C24D-8BEA-64EDE6FD1BE0}" type="slidenum">
              <a:rPr lang="es-ES" altLang="es-ES"/>
              <a:pPr/>
              <a:t>84</a:t>
            </a:fld>
            <a:endParaRPr lang="es-ES" altLang="es-ES"/>
          </a:p>
        </p:txBody>
      </p:sp>
      <p:sp>
        <p:nvSpPr>
          <p:cNvPr id="251906" name="Rectangle 2">
            <a:extLst>
              <a:ext uri="{FF2B5EF4-FFF2-40B4-BE49-F238E27FC236}">
                <a16:creationId xmlns:a16="http://schemas.microsoft.com/office/drawing/2014/main" id="{C4F9F1A4-9D28-4846-8FCC-E83502454819}"/>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1907" name="Rectangle 3">
            <a:extLst>
              <a:ext uri="{FF2B5EF4-FFF2-40B4-BE49-F238E27FC236}">
                <a16:creationId xmlns:a16="http://schemas.microsoft.com/office/drawing/2014/main" id="{3DB4227C-4B40-4941-88B3-C49B4A64C86B}"/>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307907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5975B57-1CC1-BE4A-9BB9-67AEEBF15932}"/>
              </a:ext>
            </a:extLst>
          </p:cNvPr>
          <p:cNvSpPr>
            <a:spLocks noGrp="1" noChangeArrowheads="1"/>
          </p:cNvSpPr>
          <p:nvPr>
            <p:ph type="sldNum" sz="quarter" idx="5"/>
          </p:nvPr>
        </p:nvSpPr>
        <p:spPr>
          <a:ln/>
        </p:spPr>
        <p:txBody>
          <a:bodyPr/>
          <a:lstStyle/>
          <a:p>
            <a:fld id="{99E243E8-F9C3-8D40-B97E-62E739A5DF27}" type="slidenum">
              <a:rPr lang="es-ES" altLang="es-ES"/>
              <a:pPr/>
              <a:t>85</a:t>
            </a:fld>
            <a:endParaRPr lang="es-ES" altLang="es-ES"/>
          </a:p>
        </p:txBody>
      </p:sp>
      <p:sp>
        <p:nvSpPr>
          <p:cNvPr id="253954" name="Rectangle 2">
            <a:extLst>
              <a:ext uri="{FF2B5EF4-FFF2-40B4-BE49-F238E27FC236}">
                <a16:creationId xmlns:a16="http://schemas.microsoft.com/office/drawing/2014/main" id="{CCEAC9D9-C425-D345-B16A-0ED63672C8C7}"/>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5" name="Rectangle 3">
            <a:extLst>
              <a:ext uri="{FF2B5EF4-FFF2-40B4-BE49-F238E27FC236}">
                <a16:creationId xmlns:a16="http://schemas.microsoft.com/office/drawing/2014/main" id="{E70668E0-396F-0A45-A601-34E44B09581B}"/>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22965975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107F176-01CD-FA4A-9396-54CF8202AD32}"/>
              </a:ext>
            </a:extLst>
          </p:cNvPr>
          <p:cNvSpPr>
            <a:spLocks noGrp="1" noChangeArrowheads="1"/>
          </p:cNvSpPr>
          <p:nvPr>
            <p:ph type="sldNum" sz="quarter" idx="5"/>
          </p:nvPr>
        </p:nvSpPr>
        <p:spPr>
          <a:ln/>
        </p:spPr>
        <p:txBody>
          <a:bodyPr/>
          <a:lstStyle/>
          <a:p>
            <a:fld id="{0EE52E67-BFFD-464D-B573-71005752EE43}" type="slidenum">
              <a:rPr lang="es-ES" altLang="es-ES"/>
              <a:pPr/>
              <a:t>86</a:t>
            </a:fld>
            <a:endParaRPr lang="es-ES" altLang="es-ES"/>
          </a:p>
        </p:txBody>
      </p:sp>
      <p:sp>
        <p:nvSpPr>
          <p:cNvPr id="256002" name="Rectangle 2">
            <a:extLst>
              <a:ext uri="{FF2B5EF4-FFF2-40B4-BE49-F238E27FC236}">
                <a16:creationId xmlns:a16="http://schemas.microsoft.com/office/drawing/2014/main" id="{4C6BD6D2-77A0-1C49-A406-9C70D663E19B}"/>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56003" name="Rectangle 3">
            <a:extLst>
              <a:ext uri="{FF2B5EF4-FFF2-40B4-BE49-F238E27FC236}">
                <a16:creationId xmlns:a16="http://schemas.microsoft.com/office/drawing/2014/main" id="{3FFBC0B1-9F11-2548-A110-AEC14EAA104B}"/>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10963262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461D2F8-17F5-014F-BC74-0D0F8A6010FA}"/>
              </a:ext>
            </a:extLst>
          </p:cNvPr>
          <p:cNvSpPr>
            <a:spLocks noGrp="1" noChangeArrowheads="1"/>
          </p:cNvSpPr>
          <p:nvPr>
            <p:ph type="sldNum" sz="quarter" idx="5"/>
          </p:nvPr>
        </p:nvSpPr>
        <p:spPr>
          <a:ln/>
        </p:spPr>
        <p:txBody>
          <a:bodyPr/>
          <a:lstStyle/>
          <a:p>
            <a:fld id="{EA5E4A59-4794-E24B-8EBA-86EE4B303A12}" type="slidenum">
              <a:rPr lang="es-ES" altLang="es-ES"/>
              <a:pPr/>
              <a:t>87</a:t>
            </a:fld>
            <a:endParaRPr lang="es-ES" altLang="es-ES"/>
          </a:p>
        </p:txBody>
      </p:sp>
      <p:sp>
        <p:nvSpPr>
          <p:cNvPr id="258050" name="Rectangle 2">
            <a:extLst>
              <a:ext uri="{FF2B5EF4-FFF2-40B4-BE49-F238E27FC236}">
                <a16:creationId xmlns:a16="http://schemas.microsoft.com/office/drawing/2014/main" id="{5FE030E6-2887-1D40-A426-5206AB522C88}"/>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58051" name="Rectangle 3">
            <a:extLst>
              <a:ext uri="{FF2B5EF4-FFF2-40B4-BE49-F238E27FC236}">
                <a16:creationId xmlns:a16="http://schemas.microsoft.com/office/drawing/2014/main" id="{9C5F7F76-90ED-BA4A-A637-F779240D0E64}"/>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36527365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03BDCE-5961-2444-ABCB-D224200BC138}"/>
              </a:ext>
            </a:extLst>
          </p:cNvPr>
          <p:cNvSpPr>
            <a:spLocks noGrp="1" noChangeArrowheads="1"/>
          </p:cNvSpPr>
          <p:nvPr>
            <p:ph type="sldNum" sz="quarter" idx="5"/>
          </p:nvPr>
        </p:nvSpPr>
        <p:spPr>
          <a:ln/>
        </p:spPr>
        <p:txBody>
          <a:bodyPr/>
          <a:lstStyle/>
          <a:p>
            <a:fld id="{79AE4DB3-B02E-1E4F-900A-173BD30CB744}" type="slidenum">
              <a:rPr lang="es-ES" altLang="es-ES"/>
              <a:pPr/>
              <a:t>88</a:t>
            </a:fld>
            <a:endParaRPr lang="es-ES" altLang="es-ES"/>
          </a:p>
        </p:txBody>
      </p:sp>
      <p:sp>
        <p:nvSpPr>
          <p:cNvPr id="260098" name="Rectangle 2">
            <a:extLst>
              <a:ext uri="{FF2B5EF4-FFF2-40B4-BE49-F238E27FC236}">
                <a16:creationId xmlns:a16="http://schemas.microsoft.com/office/drawing/2014/main" id="{4E939566-06A9-D449-9BBA-B33316455E59}"/>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60099" name="Rectangle 3">
            <a:extLst>
              <a:ext uri="{FF2B5EF4-FFF2-40B4-BE49-F238E27FC236}">
                <a16:creationId xmlns:a16="http://schemas.microsoft.com/office/drawing/2014/main" id="{98B512D1-1A77-7C4D-BE3D-493736928442}"/>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30466112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541760B-E46F-A141-837C-5243ECA1D418}"/>
              </a:ext>
            </a:extLst>
          </p:cNvPr>
          <p:cNvSpPr>
            <a:spLocks noGrp="1" noChangeArrowheads="1"/>
          </p:cNvSpPr>
          <p:nvPr>
            <p:ph type="sldNum" sz="quarter" idx="5"/>
          </p:nvPr>
        </p:nvSpPr>
        <p:spPr>
          <a:ln/>
        </p:spPr>
        <p:txBody>
          <a:bodyPr/>
          <a:lstStyle/>
          <a:p>
            <a:fld id="{8E9BB730-6F30-E74A-8305-82B638AF1C23}" type="slidenum">
              <a:rPr lang="es-ES" altLang="es-ES"/>
              <a:pPr/>
              <a:t>89</a:t>
            </a:fld>
            <a:endParaRPr lang="es-ES" altLang="es-ES"/>
          </a:p>
        </p:txBody>
      </p:sp>
      <p:sp>
        <p:nvSpPr>
          <p:cNvPr id="262146" name="Rectangle 2">
            <a:extLst>
              <a:ext uri="{FF2B5EF4-FFF2-40B4-BE49-F238E27FC236}">
                <a16:creationId xmlns:a16="http://schemas.microsoft.com/office/drawing/2014/main" id="{028F775B-045D-2B45-8EB9-30786359C668}"/>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62147" name="Rectangle 3">
            <a:extLst>
              <a:ext uri="{FF2B5EF4-FFF2-40B4-BE49-F238E27FC236}">
                <a16:creationId xmlns:a16="http://schemas.microsoft.com/office/drawing/2014/main" id="{87420095-7DBD-5B4E-8651-A3A3A1B9D1A0}"/>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21248656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3A051D-DE79-F64A-8305-1A5A4879E5AB}"/>
              </a:ext>
            </a:extLst>
          </p:cNvPr>
          <p:cNvSpPr>
            <a:spLocks noGrp="1" noChangeArrowheads="1"/>
          </p:cNvSpPr>
          <p:nvPr>
            <p:ph type="sldNum" sz="quarter" idx="5"/>
          </p:nvPr>
        </p:nvSpPr>
        <p:spPr>
          <a:ln/>
        </p:spPr>
        <p:txBody>
          <a:bodyPr/>
          <a:lstStyle/>
          <a:p>
            <a:fld id="{4D3FD68D-454F-014C-BFC4-4BE167AB1353}" type="slidenum">
              <a:rPr lang="es-ES" altLang="es-ES"/>
              <a:pPr/>
              <a:t>90</a:t>
            </a:fld>
            <a:endParaRPr lang="es-ES" altLang="es-ES"/>
          </a:p>
        </p:txBody>
      </p:sp>
      <p:sp>
        <p:nvSpPr>
          <p:cNvPr id="264194" name="Rectangle 2">
            <a:extLst>
              <a:ext uri="{FF2B5EF4-FFF2-40B4-BE49-F238E27FC236}">
                <a16:creationId xmlns:a16="http://schemas.microsoft.com/office/drawing/2014/main" id="{3421B17A-C1A4-6044-80C8-F14923D43AC4}"/>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64195" name="Rectangle 3">
            <a:extLst>
              <a:ext uri="{FF2B5EF4-FFF2-40B4-BE49-F238E27FC236}">
                <a16:creationId xmlns:a16="http://schemas.microsoft.com/office/drawing/2014/main" id="{810163A2-2D73-4048-A2A8-B397BC3A26C4}"/>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Recordar los casos de pericarditis localizadas (alteración del ST sólo en la cara afecta) gran dificultad de diferenciación con respecto al IAM, necesidad de ecocardio.</a:t>
            </a:r>
          </a:p>
        </p:txBody>
      </p:sp>
    </p:spTree>
    <p:extLst>
      <p:ext uri="{BB962C8B-B14F-4D97-AF65-F5344CB8AC3E}">
        <p14:creationId xmlns:p14="http://schemas.microsoft.com/office/powerpoint/2010/main" val="33367880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0E015BA-8AAC-D54B-865B-9BC7F3D982A8}"/>
              </a:ext>
            </a:extLst>
          </p:cNvPr>
          <p:cNvSpPr>
            <a:spLocks noGrp="1" noChangeArrowheads="1"/>
          </p:cNvSpPr>
          <p:nvPr>
            <p:ph type="sldNum" sz="quarter" idx="5"/>
          </p:nvPr>
        </p:nvSpPr>
        <p:spPr>
          <a:ln/>
        </p:spPr>
        <p:txBody>
          <a:bodyPr/>
          <a:lstStyle/>
          <a:p>
            <a:fld id="{699A9B58-6DCB-CD43-B6F2-428C2BE5D164}" type="slidenum">
              <a:rPr lang="es-ES" altLang="es-ES"/>
              <a:pPr/>
              <a:t>91</a:t>
            </a:fld>
            <a:endParaRPr lang="es-ES" altLang="es-ES"/>
          </a:p>
        </p:txBody>
      </p:sp>
      <p:sp>
        <p:nvSpPr>
          <p:cNvPr id="266242" name="Rectangle 2">
            <a:extLst>
              <a:ext uri="{FF2B5EF4-FFF2-40B4-BE49-F238E27FC236}">
                <a16:creationId xmlns:a16="http://schemas.microsoft.com/office/drawing/2014/main" id="{075BB4CB-0AAB-9049-997D-77DAA0F1172B}"/>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66243" name="Rectangle 3">
            <a:extLst>
              <a:ext uri="{FF2B5EF4-FFF2-40B4-BE49-F238E27FC236}">
                <a16:creationId xmlns:a16="http://schemas.microsoft.com/office/drawing/2014/main" id="{9F5B2AA7-B993-C145-A9E3-FCC0875790B3}"/>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6444422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Marcador de imagen de diapositiva 1">
            <a:extLst>
              <a:ext uri="{FF2B5EF4-FFF2-40B4-BE49-F238E27FC236}">
                <a16:creationId xmlns:a16="http://schemas.microsoft.com/office/drawing/2014/main" id="{DC432C4C-DB42-B745-9D0C-DD73A5A023A7}"/>
              </a:ext>
            </a:extLst>
          </p:cNvPr>
          <p:cNvSpPr>
            <a:spLocks noGrp="1" noRot="1" noChangeAspect="1" noChangeArrowheads="1" noTextEdit="1"/>
          </p:cNvSpPr>
          <p:nvPr>
            <p:ph type="sldImg"/>
          </p:nvPr>
        </p:nvSpPr>
        <p:spPr>
          <a:ln/>
        </p:spPr>
      </p:sp>
      <p:sp>
        <p:nvSpPr>
          <p:cNvPr id="442370" name="Marcador de notas 2">
            <a:extLst>
              <a:ext uri="{FF2B5EF4-FFF2-40B4-BE49-F238E27FC236}">
                <a16:creationId xmlns:a16="http://schemas.microsoft.com/office/drawing/2014/main" id="{C14669EF-6A81-634F-9A82-3F76323BBC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442371" name="Marcador de número de diapositiva 3">
            <a:extLst>
              <a:ext uri="{FF2B5EF4-FFF2-40B4-BE49-F238E27FC236}">
                <a16:creationId xmlns:a16="http://schemas.microsoft.com/office/drawing/2014/main" id="{45F28EF0-84DC-1B41-9DBC-D6F13205E7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80F906F-8BE8-5240-8E57-22986D1EE5B7}" type="slidenum">
              <a:rPr lang="es-ES" altLang="es-ES" sz="1200" smtClean="0"/>
              <a:pPr/>
              <a:t>92</a:t>
            </a:fld>
            <a:endParaRPr lang="es-ES" altLang="es-ES" sz="1200"/>
          </a:p>
        </p:txBody>
      </p:sp>
    </p:spTree>
    <p:extLst>
      <p:ext uri="{BB962C8B-B14F-4D97-AF65-F5344CB8AC3E}">
        <p14:creationId xmlns:p14="http://schemas.microsoft.com/office/powerpoint/2010/main" val="22406335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Marcador de imagen de diapositiva 1">
            <a:extLst>
              <a:ext uri="{FF2B5EF4-FFF2-40B4-BE49-F238E27FC236}">
                <a16:creationId xmlns:a16="http://schemas.microsoft.com/office/drawing/2014/main" id="{011DB5C6-8498-0348-9C84-61ED119F19CE}"/>
              </a:ext>
            </a:extLst>
          </p:cNvPr>
          <p:cNvSpPr>
            <a:spLocks noGrp="1" noRot="1" noChangeAspect="1" noChangeArrowheads="1" noTextEdit="1"/>
          </p:cNvSpPr>
          <p:nvPr>
            <p:ph type="sldImg"/>
          </p:nvPr>
        </p:nvSpPr>
        <p:spPr>
          <a:ln/>
        </p:spPr>
      </p:sp>
      <p:sp>
        <p:nvSpPr>
          <p:cNvPr id="443394" name="Marcador de notas 2">
            <a:extLst>
              <a:ext uri="{FF2B5EF4-FFF2-40B4-BE49-F238E27FC236}">
                <a16:creationId xmlns:a16="http://schemas.microsoft.com/office/drawing/2014/main" id="{80B0C066-41B3-8746-A5D4-38B92D3C22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443395" name="Marcador de número de diapositiva 3">
            <a:extLst>
              <a:ext uri="{FF2B5EF4-FFF2-40B4-BE49-F238E27FC236}">
                <a16:creationId xmlns:a16="http://schemas.microsoft.com/office/drawing/2014/main" id="{DB7E0C26-95B8-FD4A-BE75-4D0CA35173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5FE0B10-25C2-AE4C-8E7B-5D41DEC130F6}" type="slidenum">
              <a:rPr lang="es-ES" altLang="es-ES" sz="1200" smtClean="0"/>
              <a:pPr/>
              <a:t>93</a:t>
            </a:fld>
            <a:endParaRPr lang="es-ES" altLang="es-ES" sz="1200"/>
          </a:p>
        </p:txBody>
      </p:sp>
    </p:spTree>
    <p:extLst>
      <p:ext uri="{BB962C8B-B14F-4D97-AF65-F5344CB8AC3E}">
        <p14:creationId xmlns:p14="http://schemas.microsoft.com/office/powerpoint/2010/main" val="1468928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BA0683D9-5BDD-497B-A1AC-85C7A740BA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79639FF-5279-4BF5-904B-191BC98F23A2}" type="slidenum">
              <a:rPr lang="es-ES" altLang="es-ES" sz="1200" smtClean="0"/>
              <a:pPr/>
              <a:t>14</a:t>
            </a:fld>
            <a:endParaRPr lang="es-ES" altLang="es-ES" sz="1200"/>
          </a:p>
        </p:txBody>
      </p:sp>
      <p:sp>
        <p:nvSpPr>
          <p:cNvPr id="53251" name="Rectangle 2">
            <a:extLst>
              <a:ext uri="{FF2B5EF4-FFF2-40B4-BE49-F238E27FC236}">
                <a16:creationId xmlns:a16="http://schemas.microsoft.com/office/drawing/2014/main" id="{67B4F3B7-71BA-4BAF-AFB5-6D29CA5B6EB5}"/>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5E19B046-ED57-4205-97CC-30BC3C72BA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p>
        </p:txBody>
      </p:sp>
    </p:spTree>
    <p:extLst>
      <p:ext uri="{BB962C8B-B14F-4D97-AF65-F5344CB8AC3E}">
        <p14:creationId xmlns:p14="http://schemas.microsoft.com/office/powerpoint/2010/main" val="20669369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Marcador de imagen de diapositiva 1">
            <a:extLst>
              <a:ext uri="{FF2B5EF4-FFF2-40B4-BE49-F238E27FC236}">
                <a16:creationId xmlns:a16="http://schemas.microsoft.com/office/drawing/2014/main" id="{3F57D459-8C2C-4E42-A5CA-ADFCE4147DF8}"/>
              </a:ext>
            </a:extLst>
          </p:cNvPr>
          <p:cNvSpPr>
            <a:spLocks noGrp="1" noRot="1" noChangeAspect="1" noChangeArrowheads="1" noTextEdit="1"/>
          </p:cNvSpPr>
          <p:nvPr>
            <p:ph type="sldImg"/>
          </p:nvPr>
        </p:nvSpPr>
        <p:spPr>
          <a:ln/>
        </p:spPr>
      </p:sp>
      <p:sp>
        <p:nvSpPr>
          <p:cNvPr id="444418" name="Marcador de notas 2">
            <a:extLst>
              <a:ext uri="{FF2B5EF4-FFF2-40B4-BE49-F238E27FC236}">
                <a16:creationId xmlns:a16="http://schemas.microsoft.com/office/drawing/2014/main" id="{98A07CFB-BF3F-374A-80EA-8745B98AFD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444419" name="Marcador de número de diapositiva 3">
            <a:extLst>
              <a:ext uri="{FF2B5EF4-FFF2-40B4-BE49-F238E27FC236}">
                <a16:creationId xmlns:a16="http://schemas.microsoft.com/office/drawing/2014/main" id="{E4C579E3-B904-6543-B333-552415BD82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CE4A15E-1670-9242-B272-A49B88185ADC}" type="slidenum">
              <a:rPr lang="es-ES" altLang="es-ES" sz="1200" smtClean="0"/>
              <a:pPr/>
              <a:t>94</a:t>
            </a:fld>
            <a:endParaRPr lang="es-ES" altLang="es-ES" sz="1200"/>
          </a:p>
        </p:txBody>
      </p:sp>
    </p:spTree>
    <p:extLst>
      <p:ext uri="{BB962C8B-B14F-4D97-AF65-F5344CB8AC3E}">
        <p14:creationId xmlns:p14="http://schemas.microsoft.com/office/powerpoint/2010/main" val="22541622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Marcador de imagen de diapositiva 1">
            <a:extLst>
              <a:ext uri="{FF2B5EF4-FFF2-40B4-BE49-F238E27FC236}">
                <a16:creationId xmlns:a16="http://schemas.microsoft.com/office/drawing/2014/main" id="{F489910D-436E-CD43-820F-6BEBE1A7BFAD}"/>
              </a:ext>
            </a:extLst>
          </p:cNvPr>
          <p:cNvSpPr>
            <a:spLocks noGrp="1" noRot="1" noChangeAspect="1" noChangeArrowheads="1" noTextEdit="1"/>
          </p:cNvSpPr>
          <p:nvPr>
            <p:ph type="sldImg"/>
          </p:nvPr>
        </p:nvSpPr>
        <p:spPr>
          <a:ln/>
        </p:spPr>
      </p:sp>
      <p:sp>
        <p:nvSpPr>
          <p:cNvPr id="445442" name="Marcador de notas 2">
            <a:extLst>
              <a:ext uri="{FF2B5EF4-FFF2-40B4-BE49-F238E27FC236}">
                <a16:creationId xmlns:a16="http://schemas.microsoft.com/office/drawing/2014/main" id="{634C31E9-0FA0-7E4D-BF4F-A88178D36F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445443" name="Marcador de número de diapositiva 3">
            <a:extLst>
              <a:ext uri="{FF2B5EF4-FFF2-40B4-BE49-F238E27FC236}">
                <a16:creationId xmlns:a16="http://schemas.microsoft.com/office/drawing/2014/main" id="{55425454-2C9D-5C4A-A36E-5CEC37D062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D5E9980-D7C1-4B4A-A73B-452B6DE23F2B}" type="slidenum">
              <a:rPr lang="es-ES" altLang="es-ES" sz="1200" smtClean="0"/>
              <a:pPr/>
              <a:t>95</a:t>
            </a:fld>
            <a:endParaRPr lang="es-ES" altLang="es-ES" sz="1200"/>
          </a:p>
        </p:txBody>
      </p:sp>
    </p:spTree>
    <p:extLst>
      <p:ext uri="{BB962C8B-B14F-4D97-AF65-F5344CB8AC3E}">
        <p14:creationId xmlns:p14="http://schemas.microsoft.com/office/powerpoint/2010/main" val="26451873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96</a:t>
            </a:fld>
            <a:endParaRPr lang="es-ES"/>
          </a:p>
        </p:txBody>
      </p:sp>
    </p:spTree>
    <p:extLst>
      <p:ext uri="{BB962C8B-B14F-4D97-AF65-F5344CB8AC3E}">
        <p14:creationId xmlns:p14="http://schemas.microsoft.com/office/powerpoint/2010/main" val="32312577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357F973C-3178-0C49-97E7-E28D8F4D20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7F03C1C-2D1C-8C4C-A377-688ED9614C27}" type="slidenum">
              <a:rPr lang="es-ES" altLang="es-ES" sz="1200" smtClean="0"/>
              <a:pPr/>
              <a:t>98</a:t>
            </a:fld>
            <a:endParaRPr lang="es-ES" altLang="es-ES" sz="1200"/>
          </a:p>
        </p:txBody>
      </p:sp>
      <p:sp>
        <p:nvSpPr>
          <p:cNvPr id="38914" name="Rectangle 2">
            <a:extLst>
              <a:ext uri="{FF2B5EF4-FFF2-40B4-BE49-F238E27FC236}">
                <a16:creationId xmlns:a16="http://schemas.microsoft.com/office/drawing/2014/main" id="{F26B63D6-81F0-0144-9D77-8E410307CE70}"/>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3DBEACB1-FF01-AF44-B500-360B7E90C7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p>
        </p:txBody>
      </p:sp>
    </p:spTree>
    <p:extLst>
      <p:ext uri="{BB962C8B-B14F-4D97-AF65-F5344CB8AC3E}">
        <p14:creationId xmlns:p14="http://schemas.microsoft.com/office/powerpoint/2010/main" val="33191795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31C37BB9-4CF9-F744-87F6-652C3EB020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251C0AA-1CCD-7D43-8CAC-73EF4CCFF86A}" type="slidenum">
              <a:rPr lang="es-ES" altLang="es-ES" sz="1200" smtClean="0"/>
              <a:pPr/>
              <a:t>99</a:t>
            </a:fld>
            <a:endParaRPr lang="es-ES" altLang="es-ES" sz="1200"/>
          </a:p>
        </p:txBody>
      </p:sp>
      <p:sp>
        <p:nvSpPr>
          <p:cNvPr id="40962" name="Rectangle 2">
            <a:extLst>
              <a:ext uri="{FF2B5EF4-FFF2-40B4-BE49-F238E27FC236}">
                <a16:creationId xmlns:a16="http://schemas.microsoft.com/office/drawing/2014/main" id="{E9FBB8F2-3E0A-994F-ACA6-DC0CADD6CB4A}"/>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E65E7D1D-0011-E643-8EEF-4C418DFA8C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p>
        </p:txBody>
      </p:sp>
    </p:spTree>
    <p:extLst>
      <p:ext uri="{BB962C8B-B14F-4D97-AF65-F5344CB8AC3E}">
        <p14:creationId xmlns:p14="http://schemas.microsoft.com/office/powerpoint/2010/main" val="23059805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DB203896-F2B8-8A45-BE2E-2127729C4F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D52D58-BBEF-C74F-85A6-38FE4440831B}" type="slidenum">
              <a:rPr lang="es-ES" altLang="es-ES" smtClean="0"/>
              <a:pPr>
                <a:spcBef>
                  <a:spcPct val="0"/>
                </a:spcBef>
              </a:pPr>
              <a:t>100</a:t>
            </a:fld>
            <a:endParaRPr lang="es-ES" altLang="es-ES"/>
          </a:p>
        </p:txBody>
      </p:sp>
      <p:sp>
        <p:nvSpPr>
          <p:cNvPr id="43010" name="Rectangle 2">
            <a:extLst>
              <a:ext uri="{FF2B5EF4-FFF2-40B4-BE49-F238E27FC236}">
                <a16:creationId xmlns:a16="http://schemas.microsoft.com/office/drawing/2014/main" id="{86889B29-CE09-4A41-A798-823A28594606}"/>
              </a:ext>
            </a:extLst>
          </p:cNvPr>
          <p:cNvSpPr>
            <a:spLocks noGrp="1" noRot="1" noChangeAspect="1" noChangeArrowheads="1" noTextEdit="1"/>
          </p:cNvSpPr>
          <p:nvPr>
            <p:ph type="sldImg"/>
          </p:nvPr>
        </p:nvSpPr>
        <p:spPr>
          <a:solidFill>
            <a:srgbClr val="FFFFFF"/>
          </a:solidFill>
          <a:ln/>
        </p:spPr>
      </p:sp>
      <p:sp>
        <p:nvSpPr>
          <p:cNvPr id="43011" name="Rectangle 3">
            <a:extLst>
              <a:ext uri="{FF2B5EF4-FFF2-40B4-BE49-F238E27FC236}">
                <a16:creationId xmlns:a16="http://schemas.microsoft.com/office/drawing/2014/main" id="{15AAE294-6790-E341-A9A6-2073E6CDB34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s-ES" altLang="es-ES"/>
              <a:t>Causas de BCRI: el más frecuente la cardiopatía isquémica, tb HTA, estenosis valvular aórtica, miocardiopatía dilatada, cardiopatía senil y degeneración idiopática del sistema de conducción. Tb conducción ventricular aberrante</a:t>
            </a:r>
          </a:p>
          <a:p>
            <a:pPr eaLnBrk="1" hangingPunct="1"/>
            <a:r>
              <a:rPr lang="es-ES" altLang="es-ES"/>
              <a:t>Copiar pag 276 del libro 2 la tabla 13-2</a:t>
            </a:r>
          </a:p>
          <a:p>
            <a:pPr eaLnBrk="1" hangingPunct="1"/>
            <a:r>
              <a:rPr lang="es-ES" altLang="es-ES"/>
              <a:t>Explicar la implicación de BRD y BRI (rama larga más fácil de dañar Vs rama corta más difícil).</a:t>
            </a:r>
          </a:p>
          <a:p>
            <a:pPr eaLnBrk="1" hangingPunct="1"/>
            <a:r>
              <a:rPr lang="es-ES" altLang="es-ES"/>
              <a:t>En el contexto de de un IAM la aparición de un bloqueo de rama de novo implica peor pronóstico (pues suele reflejar una mayor afectación isquémica).</a:t>
            </a:r>
          </a:p>
          <a:p>
            <a:pPr eaLnBrk="1" hangingPunct="1"/>
            <a:r>
              <a:rPr lang="es-ES" altLang="es-ES"/>
              <a:t>Un bloqueo de rama puede evolucionar a BAV completo (el doble de frecuencia con BRD).</a:t>
            </a:r>
          </a:p>
          <a:p>
            <a:pPr eaLnBrk="1" hangingPunct="1"/>
            <a:r>
              <a:rPr lang="es-ES" altLang="es-ES"/>
              <a:t>Si aparece BAV completo o hemibloqueo posterior mal pronósico por afectación de dos coronarias (descendente anterior izquierda como la coronaria descendente posterior derecha) </a:t>
            </a:r>
          </a:p>
          <a:p>
            <a:pPr eaLnBrk="1" hangingPunct="1"/>
            <a:endParaRPr lang="es-ES" altLang="es-ES"/>
          </a:p>
          <a:p>
            <a:pPr eaLnBrk="1" hangingPunct="1"/>
            <a:r>
              <a:rPr lang="es-ES" altLang="es-ES"/>
              <a:t>Afectación de ramas de conducción:</a:t>
            </a:r>
          </a:p>
          <a:p>
            <a:pPr eaLnBrk="1" hangingPunct="1"/>
            <a:r>
              <a:rPr lang="es-ES" altLang="es-ES"/>
              <a:t>Bloqueo derecho: DA o CD</a:t>
            </a:r>
          </a:p>
          <a:p>
            <a:pPr eaLnBrk="1" hangingPunct="1"/>
            <a:r>
              <a:rPr lang="es-ES" altLang="es-ES"/>
              <a:t>Bloqueo izquierdo: DA o CD</a:t>
            </a:r>
          </a:p>
          <a:p>
            <a:pPr eaLnBrk="1" hangingPunct="1"/>
            <a:r>
              <a:rPr lang="es-ES" altLang="es-ES"/>
              <a:t>Hemibloqueo anterior: DA</a:t>
            </a:r>
          </a:p>
          <a:p>
            <a:pPr eaLnBrk="1" hangingPunct="1"/>
            <a:r>
              <a:rPr lang="es-ES" altLang="es-ES"/>
              <a:t>Hemibloqueo posterior (2 ramas) DA + CD/Cx</a:t>
            </a:r>
          </a:p>
        </p:txBody>
      </p:sp>
    </p:spTree>
    <p:extLst>
      <p:ext uri="{BB962C8B-B14F-4D97-AF65-F5344CB8AC3E}">
        <p14:creationId xmlns:p14="http://schemas.microsoft.com/office/powerpoint/2010/main" val="9055262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Marcador de imagen de diapositiva 1">
            <a:extLst>
              <a:ext uri="{FF2B5EF4-FFF2-40B4-BE49-F238E27FC236}">
                <a16:creationId xmlns:a16="http://schemas.microsoft.com/office/drawing/2014/main" id="{3260BF7F-0BB2-E048-9A4C-55B13F2CD35D}"/>
              </a:ext>
            </a:extLst>
          </p:cNvPr>
          <p:cNvSpPr>
            <a:spLocks noGrp="1" noRot="1" noChangeAspect="1" noChangeArrowheads="1" noTextEdit="1"/>
          </p:cNvSpPr>
          <p:nvPr>
            <p:ph type="sldImg"/>
          </p:nvPr>
        </p:nvSpPr>
        <p:spPr>
          <a:ln/>
        </p:spPr>
      </p:sp>
      <p:sp>
        <p:nvSpPr>
          <p:cNvPr id="447490" name="Marcador de notas 2">
            <a:extLst>
              <a:ext uri="{FF2B5EF4-FFF2-40B4-BE49-F238E27FC236}">
                <a16:creationId xmlns:a16="http://schemas.microsoft.com/office/drawing/2014/main" id="{728B9AC4-9B41-EF49-B560-F247A8DCF9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447491" name="Marcador de número de diapositiva 3">
            <a:extLst>
              <a:ext uri="{FF2B5EF4-FFF2-40B4-BE49-F238E27FC236}">
                <a16:creationId xmlns:a16="http://schemas.microsoft.com/office/drawing/2014/main" id="{558D9E37-D3A3-8D4B-99E4-97A9FAE380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CF01FC3-170E-9A47-929A-8E191524571D}" type="slidenum">
              <a:rPr lang="es-ES" altLang="es-ES" sz="1200" smtClean="0"/>
              <a:pPr/>
              <a:t>101</a:t>
            </a:fld>
            <a:endParaRPr lang="es-ES" altLang="es-ES" sz="1200"/>
          </a:p>
        </p:txBody>
      </p:sp>
    </p:spTree>
    <p:extLst>
      <p:ext uri="{BB962C8B-B14F-4D97-AF65-F5344CB8AC3E}">
        <p14:creationId xmlns:p14="http://schemas.microsoft.com/office/powerpoint/2010/main" val="1063420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Marcador de imagen de diapositiva 1">
            <a:extLst>
              <a:ext uri="{FF2B5EF4-FFF2-40B4-BE49-F238E27FC236}">
                <a16:creationId xmlns:a16="http://schemas.microsoft.com/office/drawing/2014/main" id="{F4BC7281-82D4-344A-AFA7-C5ADCDD9566A}"/>
              </a:ext>
            </a:extLst>
          </p:cNvPr>
          <p:cNvSpPr>
            <a:spLocks noGrp="1" noRot="1" noChangeAspect="1" noChangeArrowheads="1" noTextEdit="1"/>
          </p:cNvSpPr>
          <p:nvPr>
            <p:ph type="sldImg"/>
          </p:nvPr>
        </p:nvSpPr>
        <p:spPr>
          <a:ln/>
        </p:spPr>
      </p:sp>
      <p:sp>
        <p:nvSpPr>
          <p:cNvPr id="448514" name="Marcador de notas 2">
            <a:extLst>
              <a:ext uri="{FF2B5EF4-FFF2-40B4-BE49-F238E27FC236}">
                <a16:creationId xmlns:a16="http://schemas.microsoft.com/office/drawing/2014/main" id="{4E91CE62-FB6B-8D49-90C9-CECDFE69F7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448515" name="Marcador de número de diapositiva 3">
            <a:extLst>
              <a:ext uri="{FF2B5EF4-FFF2-40B4-BE49-F238E27FC236}">
                <a16:creationId xmlns:a16="http://schemas.microsoft.com/office/drawing/2014/main" id="{816FEB4E-D757-9C4B-8973-74BCFFF4D8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51F5561-E8DA-0149-B6C1-E07F2D61B65E}" type="slidenum">
              <a:rPr lang="es-ES" altLang="es-ES" sz="1200" smtClean="0"/>
              <a:pPr/>
              <a:t>102</a:t>
            </a:fld>
            <a:endParaRPr lang="es-ES" altLang="es-ES" sz="1200"/>
          </a:p>
        </p:txBody>
      </p:sp>
    </p:spTree>
    <p:extLst>
      <p:ext uri="{BB962C8B-B14F-4D97-AF65-F5344CB8AC3E}">
        <p14:creationId xmlns:p14="http://schemas.microsoft.com/office/powerpoint/2010/main" val="36689293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Marcador de imagen de diapositiva 1">
            <a:extLst>
              <a:ext uri="{FF2B5EF4-FFF2-40B4-BE49-F238E27FC236}">
                <a16:creationId xmlns:a16="http://schemas.microsoft.com/office/drawing/2014/main" id="{65ACAECD-3B6B-5E4E-ACFB-D6B62AB4C7FB}"/>
              </a:ext>
            </a:extLst>
          </p:cNvPr>
          <p:cNvSpPr>
            <a:spLocks noGrp="1" noRot="1" noChangeAspect="1" noChangeArrowheads="1" noTextEdit="1"/>
          </p:cNvSpPr>
          <p:nvPr>
            <p:ph type="sldImg"/>
          </p:nvPr>
        </p:nvSpPr>
        <p:spPr>
          <a:ln/>
        </p:spPr>
      </p:sp>
      <p:sp>
        <p:nvSpPr>
          <p:cNvPr id="449538" name="Marcador de notas 2">
            <a:extLst>
              <a:ext uri="{FF2B5EF4-FFF2-40B4-BE49-F238E27FC236}">
                <a16:creationId xmlns:a16="http://schemas.microsoft.com/office/drawing/2014/main" id="{566AF7B7-CEA9-5B41-98DE-2BC4D5FEB5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449539" name="Marcador de número de diapositiva 3">
            <a:extLst>
              <a:ext uri="{FF2B5EF4-FFF2-40B4-BE49-F238E27FC236}">
                <a16:creationId xmlns:a16="http://schemas.microsoft.com/office/drawing/2014/main" id="{D7620781-14A3-8043-A105-7F721644B4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1D389F3-8CB4-424E-8E22-3DA74152F328}" type="slidenum">
              <a:rPr lang="es-ES" altLang="es-ES" sz="1200" smtClean="0"/>
              <a:pPr/>
              <a:t>103</a:t>
            </a:fld>
            <a:endParaRPr lang="es-ES" altLang="es-ES" sz="1200"/>
          </a:p>
        </p:txBody>
      </p:sp>
    </p:spTree>
    <p:extLst>
      <p:ext uri="{BB962C8B-B14F-4D97-AF65-F5344CB8AC3E}">
        <p14:creationId xmlns:p14="http://schemas.microsoft.com/office/powerpoint/2010/main" val="7786952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Marcador de imagen de diapositiva 1">
            <a:extLst>
              <a:ext uri="{FF2B5EF4-FFF2-40B4-BE49-F238E27FC236}">
                <a16:creationId xmlns:a16="http://schemas.microsoft.com/office/drawing/2014/main" id="{AFDAF5CC-6A48-864B-89E3-A6C3D5C208F5}"/>
              </a:ext>
            </a:extLst>
          </p:cNvPr>
          <p:cNvSpPr>
            <a:spLocks noGrp="1" noRot="1" noChangeAspect="1" noChangeArrowheads="1" noTextEdit="1"/>
          </p:cNvSpPr>
          <p:nvPr>
            <p:ph type="sldImg"/>
          </p:nvPr>
        </p:nvSpPr>
        <p:spPr>
          <a:ln/>
        </p:spPr>
      </p:sp>
      <p:sp>
        <p:nvSpPr>
          <p:cNvPr id="450562" name="Marcador de notas 2">
            <a:extLst>
              <a:ext uri="{FF2B5EF4-FFF2-40B4-BE49-F238E27FC236}">
                <a16:creationId xmlns:a16="http://schemas.microsoft.com/office/drawing/2014/main" id="{F6C2D8F3-EBE4-DD44-BC81-5DF2942441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450563" name="Marcador de número de diapositiva 3">
            <a:extLst>
              <a:ext uri="{FF2B5EF4-FFF2-40B4-BE49-F238E27FC236}">
                <a16:creationId xmlns:a16="http://schemas.microsoft.com/office/drawing/2014/main" id="{7089F6FA-F9A5-A04E-842E-29B3F62E2C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764C954-48D9-9A40-9EB7-AA98518AF747}" type="slidenum">
              <a:rPr lang="es-ES" altLang="es-ES" sz="1200" smtClean="0"/>
              <a:pPr/>
              <a:t>104</a:t>
            </a:fld>
            <a:endParaRPr lang="es-ES" altLang="es-ES" sz="1200"/>
          </a:p>
        </p:txBody>
      </p:sp>
    </p:spTree>
    <p:extLst>
      <p:ext uri="{BB962C8B-B14F-4D97-AF65-F5344CB8AC3E}">
        <p14:creationId xmlns:p14="http://schemas.microsoft.com/office/powerpoint/2010/main" val="1764554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15</a:t>
            </a:fld>
            <a:endParaRPr lang="es-ES"/>
          </a:p>
        </p:txBody>
      </p:sp>
    </p:spTree>
    <p:extLst>
      <p:ext uri="{BB962C8B-B14F-4D97-AF65-F5344CB8AC3E}">
        <p14:creationId xmlns:p14="http://schemas.microsoft.com/office/powerpoint/2010/main" val="170283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F5FCE972-5683-D646-800B-9F6B7F9719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F1C9F3-1DC3-B446-B7CD-DED104C870AD}" type="slidenum">
              <a:rPr lang="es-ES" altLang="es-ES" smtClean="0"/>
              <a:pPr>
                <a:spcBef>
                  <a:spcPct val="0"/>
                </a:spcBef>
              </a:pPr>
              <a:t>105</a:t>
            </a:fld>
            <a:endParaRPr lang="es-ES" altLang="es-ES"/>
          </a:p>
        </p:txBody>
      </p:sp>
      <p:sp>
        <p:nvSpPr>
          <p:cNvPr id="49154" name="Rectangle 2">
            <a:extLst>
              <a:ext uri="{FF2B5EF4-FFF2-40B4-BE49-F238E27FC236}">
                <a16:creationId xmlns:a16="http://schemas.microsoft.com/office/drawing/2014/main" id="{86A7371D-1D9C-A442-9574-EA551093A091}"/>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31FDF63C-596E-3B42-8245-26B011606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es-ES"/>
              <a:t>IAM + Bloqueos:</a:t>
            </a:r>
          </a:p>
          <a:p>
            <a:pPr eaLnBrk="1" hangingPunct="1"/>
            <a:r>
              <a:rPr lang="es-ES" altLang="es-ES"/>
              <a:t>En BCRDHH: no enmascara (sólo en infarto posterior por R alta en V1-V2).</a:t>
            </a:r>
          </a:p>
          <a:p>
            <a:pPr eaLnBrk="1" hangingPunct="1"/>
            <a:r>
              <a:rPr lang="es-ES" altLang="es-ES"/>
              <a:t>En BCRIHH: más difícil, sobre todo a nivel septal.</a:t>
            </a:r>
          </a:p>
          <a:p>
            <a:pPr eaLnBrk="1" hangingPunct="1"/>
            <a:r>
              <a:rPr lang="es-ES" altLang="es-ES"/>
              <a:t>Los hemibloqueos no suelen dar problemas.</a:t>
            </a:r>
          </a:p>
          <a:p>
            <a:pPr eaLnBrk="1" hangingPunct="1"/>
            <a:endParaRPr lang="es-ES" altLang="es-ES"/>
          </a:p>
        </p:txBody>
      </p:sp>
    </p:spTree>
    <p:extLst>
      <p:ext uri="{BB962C8B-B14F-4D97-AF65-F5344CB8AC3E}">
        <p14:creationId xmlns:p14="http://schemas.microsoft.com/office/powerpoint/2010/main" val="22799234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Marcador de imagen de diapositiva 1">
            <a:extLst>
              <a:ext uri="{FF2B5EF4-FFF2-40B4-BE49-F238E27FC236}">
                <a16:creationId xmlns:a16="http://schemas.microsoft.com/office/drawing/2014/main" id="{AA984A3D-37D5-024F-839B-82635A0CDADA}"/>
              </a:ext>
            </a:extLst>
          </p:cNvPr>
          <p:cNvSpPr>
            <a:spLocks noGrp="1" noRot="1" noChangeAspect="1" noChangeArrowheads="1" noTextEdit="1"/>
          </p:cNvSpPr>
          <p:nvPr>
            <p:ph type="sldImg"/>
          </p:nvPr>
        </p:nvSpPr>
        <p:spPr>
          <a:ln/>
        </p:spPr>
      </p:sp>
      <p:sp>
        <p:nvSpPr>
          <p:cNvPr id="453634" name="Marcador de notas 2">
            <a:extLst>
              <a:ext uri="{FF2B5EF4-FFF2-40B4-BE49-F238E27FC236}">
                <a16:creationId xmlns:a16="http://schemas.microsoft.com/office/drawing/2014/main" id="{B64BA439-EC58-004C-8151-19509829AF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453635" name="Marcador de número de diapositiva 3">
            <a:extLst>
              <a:ext uri="{FF2B5EF4-FFF2-40B4-BE49-F238E27FC236}">
                <a16:creationId xmlns:a16="http://schemas.microsoft.com/office/drawing/2014/main" id="{977ECE4D-B987-8F46-81F9-112006565F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B2A7047-D8D5-D143-BABE-D1BDFC78F923}" type="slidenum">
              <a:rPr lang="es-ES" altLang="es-ES" sz="1200" smtClean="0"/>
              <a:pPr/>
              <a:t>106</a:t>
            </a:fld>
            <a:endParaRPr lang="es-ES" altLang="es-ES" sz="1200"/>
          </a:p>
        </p:txBody>
      </p:sp>
    </p:spTree>
    <p:extLst>
      <p:ext uri="{BB962C8B-B14F-4D97-AF65-F5344CB8AC3E}">
        <p14:creationId xmlns:p14="http://schemas.microsoft.com/office/powerpoint/2010/main" val="26262430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a:extLst>
              <a:ext uri="{FF2B5EF4-FFF2-40B4-BE49-F238E27FC236}">
                <a16:creationId xmlns:a16="http://schemas.microsoft.com/office/drawing/2014/main" id="{F70D4BE3-23FF-4A4B-80E9-EED24D85B3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7BAEADB-B698-6845-A427-AD5A3576034D}" type="slidenum">
              <a:rPr lang="es-ES" altLang="es-ES" sz="1200" smtClean="0"/>
              <a:pPr/>
              <a:t>107</a:t>
            </a:fld>
            <a:endParaRPr lang="es-ES" altLang="es-ES" sz="1200"/>
          </a:p>
        </p:txBody>
      </p:sp>
      <p:sp>
        <p:nvSpPr>
          <p:cNvPr id="232450" name="Rectangle 2">
            <a:extLst>
              <a:ext uri="{FF2B5EF4-FFF2-40B4-BE49-F238E27FC236}">
                <a16:creationId xmlns:a16="http://schemas.microsoft.com/office/drawing/2014/main" id="{5C085899-CEAF-C04D-9204-A571F0097DFD}"/>
              </a:ext>
            </a:extLst>
          </p:cNvPr>
          <p:cNvSpPr>
            <a:spLocks noGrp="1" noRot="1" noChangeAspect="1" noChangeArrowheads="1" noTextEdit="1"/>
          </p:cNvSpPr>
          <p:nvPr>
            <p:ph type="sldImg"/>
          </p:nvPr>
        </p:nvSpPr>
        <p:spPr>
          <a:xfrm>
            <a:off x="393700" y="692150"/>
            <a:ext cx="6072188" cy="3416300"/>
          </a:xfrm>
          <a:solidFill>
            <a:srgbClr val="FFFFFF"/>
          </a:solidFill>
          <a:ln/>
        </p:spPr>
      </p:sp>
      <p:sp>
        <p:nvSpPr>
          <p:cNvPr id="232451" name="Rectangle 3">
            <a:extLst>
              <a:ext uri="{FF2B5EF4-FFF2-40B4-BE49-F238E27FC236}">
                <a16:creationId xmlns:a16="http://schemas.microsoft.com/office/drawing/2014/main" id="{02D66D10-6392-B74D-8FFA-FA5952FC656B}"/>
              </a:ext>
            </a:extLst>
          </p:cNvPr>
          <p:cNvSpPr>
            <a:spLocks noGrp="1" noChangeArrowheads="1"/>
          </p:cNvSpPr>
          <p:nvPr>
            <p:ph type="body" idx="1"/>
          </p:nvPr>
        </p:nvSpPr>
        <p:spPr>
          <a:xfrm>
            <a:off x="914400" y="4346575"/>
            <a:ext cx="5029200" cy="3600450"/>
          </a:xfrm>
          <a:solidFill>
            <a:srgbClr val="FFFFFF"/>
          </a:solidFill>
          <a:ln>
            <a:solidFill>
              <a:srgbClr val="000000"/>
            </a:solidFill>
          </a:ln>
        </p:spPr>
        <p:txBody>
          <a:bodyPr/>
          <a:lstStyle/>
          <a:p>
            <a:endParaRPr lang="es-ES_tradnl" altLang="es-ES"/>
          </a:p>
        </p:txBody>
      </p:sp>
    </p:spTree>
    <p:extLst>
      <p:ext uri="{BB962C8B-B14F-4D97-AF65-F5344CB8AC3E}">
        <p14:creationId xmlns:p14="http://schemas.microsoft.com/office/powerpoint/2010/main" val="30455817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108</a:t>
            </a:fld>
            <a:endParaRPr lang="es-ES"/>
          </a:p>
        </p:txBody>
      </p:sp>
    </p:spTree>
    <p:extLst>
      <p:ext uri="{BB962C8B-B14F-4D97-AF65-F5344CB8AC3E}">
        <p14:creationId xmlns:p14="http://schemas.microsoft.com/office/powerpoint/2010/main" val="22382306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109</a:t>
            </a:fld>
            <a:endParaRPr lang="es-ES"/>
          </a:p>
        </p:txBody>
      </p:sp>
    </p:spTree>
    <p:extLst>
      <p:ext uri="{BB962C8B-B14F-4D97-AF65-F5344CB8AC3E}">
        <p14:creationId xmlns:p14="http://schemas.microsoft.com/office/powerpoint/2010/main" val="17348126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Marcador de imagen de diapositiva 1">
            <a:extLst>
              <a:ext uri="{FF2B5EF4-FFF2-40B4-BE49-F238E27FC236}">
                <a16:creationId xmlns:a16="http://schemas.microsoft.com/office/drawing/2014/main" id="{E605DBDA-4B5E-0A48-99E2-916242043D88}"/>
              </a:ext>
            </a:extLst>
          </p:cNvPr>
          <p:cNvSpPr>
            <a:spLocks noGrp="1" noRot="1" noChangeAspect="1" noChangeArrowheads="1" noTextEdit="1"/>
          </p:cNvSpPr>
          <p:nvPr>
            <p:ph type="sldImg"/>
          </p:nvPr>
        </p:nvSpPr>
        <p:spPr>
          <a:ln/>
        </p:spPr>
      </p:sp>
      <p:sp>
        <p:nvSpPr>
          <p:cNvPr id="456706" name="Marcador de notas 2">
            <a:extLst>
              <a:ext uri="{FF2B5EF4-FFF2-40B4-BE49-F238E27FC236}">
                <a16:creationId xmlns:a16="http://schemas.microsoft.com/office/drawing/2014/main" id="{A2C57C30-AE9C-DD42-BE45-9F81C30440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456707" name="Marcador de número de diapositiva 3">
            <a:extLst>
              <a:ext uri="{FF2B5EF4-FFF2-40B4-BE49-F238E27FC236}">
                <a16:creationId xmlns:a16="http://schemas.microsoft.com/office/drawing/2014/main" id="{552E6F7E-9313-E545-BBC8-E56E9DFACD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873DFE0-3B6E-D44C-BC73-B36E7581FACA}" type="slidenum">
              <a:rPr lang="es-ES" altLang="es-ES" sz="1200" smtClean="0"/>
              <a:pPr/>
              <a:t>110</a:t>
            </a:fld>
            <a:endParaRPr lang="es-ES" altLang="es-ES" sz="1200"/>
          </a:p>
        </p:txBody>
      </p:sp>
    </p:spTree>
    <p:extLst>
      <p:ext uri="{BB962C8B-B14F-4D97-AF65-F5344CB8AC3E}">
        <p14:creationId xmlns:p14="http://schemas.microsoft.com/office/powerpoint/2010/main" val="19356831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111</a:t>
            </a:fld>
            <a:endParaRPr lang="es-ES"/>
          </a:p>
        </p:txBody>
      </p:sp>
    </p:spTree>
    <p:extLst>
      <p:ext uri="{BB962C8B-B14F-4D97-AF65-F5344CB8AC3E}">
        <p14:creationId xmlns:p14="http://schemas.microsoft.com/office/powerpoint/2010/main" val="34168836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112</a:t>
            </a:fld>
            <a:endParaRPr lang="es-ES"/>
          </a:p>
        </p:txBody>
      </p:sp>
    </p:spTree>
    <p:extLst>
      <p:ext uri="{BB962C8B-B14F-4D97-AF65-F5344CB8AC3E}">
        <p14:creationId xmlns:p14="http://schemas.microsoft.com/office/powerpoint/2010/main" val="40443605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Marcador de imagen de diapositiva 1">
            <a:extLst>
              <a:ext uri="{FF2B5EF4-FFF2-40B4-BE49-F238E27FC236}">
                <a16:creationId xmlns:a16="http://schemas.microsoft.com/office/drawing/2014/main" id="{7CBD97CF-CE87-3C48-92D8-796BB8B02131}"/>
              </a:ext>
            </a:extLst>
          </p:cNvPr>
          <p:cNvSpPr>
            <a:spLocks noGrp="1" noRot="1" noChangeAspect="1" noChangeArrowheads="1" noTextEdit="1"/>
          </p:cNvSpPr>
          <p:nvPr>
            <p:ph type="sldImg"/>
          </p:nvPr>
        </p:nvSpPr>
        <p:spPr>
          <a:ln/>
        </p:spPr>
      </p:sp>
      <p:sp>
        <p:nvSpPr>
          <p:cNvPr id="457730" name="Marcador de notas 2">
            <a:extLst>
              <a:ext uri="{FF2B5EF4-FFF2-40B4-BE49-F238E27FC236}">
                <a16:creationId xmlns:a16="http://schemas.microsoft.com/office/drawing/2014/main" id="{15D25017-3232-D744-B08F-B9F86D0B07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457731" name="Marcador de número de diapositiva 3">
            <a:extLst>
              <a:ext uri="{FF2B5EF4-FFF2-40B4-BE49-F238E27FC236}">
                <a16:creationId xmlns:a16="http://schemas.microsoft.com/office/drawing/2014/main" id="{11CDB2CA-8908-9C4D-A517-9D6E2DF85E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62E2DC7-07C7-2944-876D-344F9840D0D4}" type="slidenum">
              <a:rPr lang="es-ES" altLang="es-ES" sz="1200" smtClean="0"/>
              <a:pPr/>
              <a:t>113</a:t>
            </a:fld>
            <a:endParaRPr lang="es-ES" altLang="es-ES" sz="1200"/>
          </a:p>
        </p:txBody>
      </p:sp>
    </p:spTree>
    <p:extLst>
      <p:ext uri="{BB962C8B-B14F-4D97-AF65-F5344CB8AC3E}">
        <p14:creationId xmlns:p14="http://schemas.microsoft.com/office/powerpoint/2010/main" val="5722098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a:extLst>
              <a:ext uri="{FF2B5EF4-FFF2-40B4-BE49-F238E27FC236}">
                <a16:creationId xmlns:a16="http://schemas.microsoft.com/office/drawing/2014/main" id="{A2B3D3FF-405F-BF40-83EB-E52785D545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854811C-9D53-6045-88B2-D33099A0D35E}" type="slidenum">
              <a:rPr lang="es-ES" altLang="es-ES" sz="1200" smtClean="0"/>
              <a:pPr/>
              <a:t>114</a:t>
            </a:fld>
            <a:endParaRPr lang="es-ES" altLang="es-ES" sz="1200"/>
          </a:p>
        </p:txBody>
      </p:sp>
      <p:sp>
        <p:nvSpPr>
          <p:cNvPr id="410626" name="Rectangle 2">
            <a:extLst>
              <a:ext uri="{FF2B5EF4-FFF2-40B4-BE49-F238E27FC236}">
                <a16:creationId xmlns:a16="http://schemas.microsoft.com/office/drawing/2014/main" id="{A07A816D-1467-2F4D-9B39-C825C250DBF0}"/>
              </a:ext>
            </a:extLst>
          </p:cNvPr>
          <p:cNvSpPr>
            <a:spLocks noGrp="1" noRot="1" noChangeAspect="1" noChangeArrowheads="1" noTextEdit="1"/>
          </p:cNvSpPr>
          <p:nvPr>
            <p:ph type="sldImg"/>
          </p:nvPr>
        </p:nvSpPr>
        <p:spPr>
          <a:xfrm>
            <a:off x="393700" y="692150"/>
            <a:ext cx="6072188" cy="3416300"/>
          </a:xfrm>
          <a:solidFill>
            <a:srgbClr val="FFFFFF"/>
          </a:solidFill>
          <a:ln/>
        </p:spPr>
      </p:sp>
      <p:sp>
        <p:nvSpPr>
          <p:cNvPr id="410627" name="Rectangle 3">
            <a:extLst>
              <a:ext uri="{FF2B5EF4-FFF2-40B4-BE49-F238E27FC236}">
                <a16:creationId xmlns:a16="http://schemas.microsoft.com/office/drawing/2014/main" id="{1814D485-6488-AD41-AAB9-B374C6DBD94E}"/>
              </a:ext>
            </a:extLst>
          </p:cNvPr>
          <p:cNvSpPr>
            <a:spLocks noGrp="1" noChangeArrowheads="1"/>
          </p:cNvSpPr>
          <p:nvPr>
            <p:ph type="body" idx="1"/>
          </p:nvPr>
        </p:nvSpPr>
        <p:spPr>
          <a:xfrm>
            <a:off x="914400" y="4346575"/>
            <a:ext cx="5029200" cy="3600450"/>
          </a:xfrm>
          <a:solidFill>
            <a:srgbClr val="FFFFFF"/>
          </a:solidFill>
          <a:ln>
            <a:solidFill>
              <a:srgbClr val="000000"/>
            </a:solidFill>
          </a:ln>
        </p:spPr>
        <p:txBody>
          <a:bodyPr/>
          <a:lstStyle/>
          <a:p>
            <a:r>
              <a:rPr lang="es-ES_tradnl" altLang="es-ES"/>
              <a:t>Se trata de un paciente que presenta dolor precordial en apariencia típico, con factores de riesgo (edad y sexo, tabaco y dislipemia), por lo que nuestra primera sospecha clínica será un SCA. La presencia de disnea, taquipnea y crepitantes en bases nos hace pensar en la presencia de una insuficiencia cardiaca asociada</a:t>
            </a:r>
          </a:p>
          <a:p>
            <a:r>
              <a:rPr lang="es-ES_tradnl" altLang="es-ES"/>
              <a:t>	</a:t>
            </a:r>
          </a:p>
        </p:txBody>
      </p:sp>
    </p:spTree>
    <p:extLst>
      <p:ext uri="{BB962C8B-B14F-4D97-AF65-F5344CB8AC3E}">
        <p14:creationId xmlns:p14="http://schemas.microsoft.com/office/powerpoint/2010/main" val="2158045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16</a:t>
            </a:fld>
            <a:endParaRPr lang="es-ES"/>
          </a:p>
        </p:txBody>
      </p:sp>
    </p:spTree>
    <p:extLst>
      <p:ext uri="{BB962C8B-B14F-4D97-AF65-F5344CB8AC3E}">
        <p14:creationId xmlns:p14="http://schemas.microsoft.com/office/powerpoint/2010/main" val="23830368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21E4B72-6A2E-8649-A2F5-7AF7A9254231}" type="slidenum">
              <a:rPr lang="es-ES" smtClean="0"/>
              <a:t>115</a:t>
            </a:fld>
            <a:endParaRPr lang="es-ES"/>
          </a:p>
        </p:txBody>
      </p:sp>
    </p:spTree>
    <p:extLst>
      <p:ext uri="{BB962C8B-B14F-4D97-AF65-F5344CB8AC3E}">
        <p14:creationId xmlns:p14="http://schemas.microsoft.com/office/powerpoint/2010/main" val="42472341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116</a:t>
            </a:fld>
            <a:endParaRPr lang="es-ES"/>
          </a:p>
        </p:txBody>
      </p:sp>
    </p:spTree>
    <p:extLst>
      <p:ext uri="{BB962C8B-B14F-4D97-AF65-F5344CB8AC3E}">
        <p14:creationId xmlns:p14="http://schemas.microsoft.com/office/powerpoint/2010/main" val="20359173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117</a:t>
            </a:fld>
            <a:endParaRPr lang="es-ES"/>
          </a:p>
        </p:txBody>
      </p:sp>
    </p:spTree>
    <p:extLst>
      <p:ext uri="{BB962C8B-B14F-4D97-AF65-F5344CB8AC3E}">
        <p14:creationId xmlns:p14="http://schemas.microsoft.com/office/powerpoint/2010/main" val="31694521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118</a:t>
            </a:fld>
            <a:endParaRPr lang="es-ES"/>
          </a:p>
        </p:txBody>
      </p:sp>
    </p:spTree>
    <p:extLst>
      <p:ext uri="{BB962C8B-B14F-4D97-AF65-F5344CB8AC3E}">
        <p14:creationId xmlns:p14="http://schemas.microsoft.com/office/powerpoint/2010/main" val="28715999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0325B93-B032-4571-8C65-9E5EB1A598B6}" type="slidenum">
              <a:rPr lang="es-ES" smtClean="0"/>
              <a:pPr/>
              <a:t>119</a:t>
            </a:fld>
            <a:endParaRPr lang="es-ES"/>
          </a:p>
        </p:txBody>
      </p:sp>
    </p:spTree>
    <p:extLst>
      <p:ext uri="{BB962C8B-B14F-4D97-AF65-F5344CB8AC3E}">
        <p14:creationId xmlns:p14="http://schemas.microsoft.com/office/powerpoint/2010/main" val="17050761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84E9C5B-5306-4168-82D6-EF06168CA5C1}" type="slidenum">
              <a:rPr lang="es-ES" sz="1200"/>
              <a:pPr eaLnBrk="1" hangingPunct="1"/>
              <a:t>120</a:t>
            </a:fld>
            <a:endParaRPr lang="es-ES" sz="1200"/>
          </a:p>
        </p:txBody>
      </p:sp>
      <p:sp>
        <p:nvSpPr>
          <p:cNvPr id="135171" name="Rectangle 2"/>
          <p:cNvSpPr>
            <a:spLocks noGrp="1" noRot="1" noChangeAspect="1" noChangeArrowheads="1" noTextEdit="1"/>
          </p:cNvSpPr>
          <p:nvPr>
            <p:ph type="sldImg"/>
          </p:nvPr>
        </p:nvSpPr>
        <p:spPr>
          <a:xfrm>
            <a:off x="393700" y="692150"/>
            <a:ext cx="6070600" cy="3416300"/>
          </a:xfrm>
          <a:solidFill>
            <a:srgbClr val="FFFFFF"/>
          </a:solidFill>
          <a:ln/>
        </p:spPr>
      </p:sp>
      <p:sp>
        <p:nvSpPr>
          <p:cNvPr id="135172" name="Rectangle 3"/>
          <p:cNvSpPr>
            <a:spLocks noGrp="1" noChangeArrowheads="1"/>
          </p:cNvSpPr>
          <p:nvPr>
            <p:ph type="body" idx="1"/>
          </p:nvPr>
        </p:nvSpPr>
        <p:spPr>
          <a:xfrm>
            <a:off x="914400" y="4346575"/>
            <a:ext cx="5029200" cy="3600450"/>
          </a:xfrm>
          <a:solidFill>
            <a:srgbClr val="FFFFFF"/>
          </a:solidFill>
          <a:ln>
            <a:solidFill>
              <a:srgbClr val="000000"/>
            </a:solidFill>
          </a:ln>
        </p:spPr>
        <p:txBody>
          <a:bodyPr/>
          <a:lstStyle/>
          <a:p>
            <a:pPr eaLnBrk="1" hangingPunct="1"/>
            <a:endParaRPr lang="es-ES_tradnl">
              <a:latin typeface="Times New Roman" panose="02020603050405020304" pitchFamily="18" charset="0"/>
            </a:endParaRPr>
          </a:p>
        </p:txBody>
      </p:sp>
    </p:spTree>
    <p:extLst>
      <p:ext uri="{BB962C8B-B14F-4D97-AF65-F5344CB8AC3E}">
        <p14:creationId xmlns:p14="http://schemas.microsoft.com/office/powerpoint/2010/main" val="23741985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4638156-BF99-4151-9DF3-1B50765A4B5D}" type="slidenum">
              <a:rPr lang="es-ES" sz="1200"/>
              <a:pPr eaLnBrk="1" hangingPunct="1"/>
              <a:t>121</a:t>
            </a:fld>
            <a:endParaRPr lang="es-ES" sz="120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atin typeface="Times New Roman" panose="02020603050405020304" pitchFamily="18" charset="0"/>
              </a:rPr>
              <a:t>La pericarditis es una enfermedad inflamatoria que afecta directamente al epicardio.</a:t>
            </a:r>
          </a:p>
          <a:p>
            <a:pPr eaLnBrk="1" hangingPunct="1"/>
            <a:r>
              <a:rPr lang="es-ES">
                <a:latin typeface="Times New Roman" panose="02020603050405020304" pitchFamily="18" charset="0"/>
              </a:rPr>
              <a:t>La pericarditis suele afectar a toda la superficie miocárdica, por ello el ascenso del ST es generalizado</a:t>
            </a:r>
          </a:p>
        </p:txBody>
      </p:sp>
    </p:spTree>
    <p:extLst>
      <p:ext uri="{BB962C8B-B14F-4D97-AF65-F5344CB8AC3E}">
        <p14:creationId xmlns:p14="http://schemas.microsoft.com/office/powerpoint/2010/main" val="8227086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425C5B8-5D26-41B5-BEEC-38474B4DF3C8}" type="slidenum">
              <a:rPr lang="es-ES" sz="1200"/>
              <a:pPr eaLnBrk="1" hangingPunct="1"/>
              <a:t>122</a:t>
            </a:fld>
            <a:endParaRPr lang="es-ES" sz="1200"/>
          </a:p>
        </p:txBody>
      </p:sp>
      <p:sp>
        <p:nvSpPr>
          <p:cNvPr id="137219" name="Rectangle 2"/>
          <p:cNvSpPr>
            <a:spLocks noGrp="1" noRot="1" noChangeAspect="1" noChangeArrowheads="1" noTextEdit="1"/>
          </p:cNvSpPr>
          <p:nvPr>
            <p:ph type="sldImg"/>
          </p:nvPr>
        </p:nvSpPr>
        <p:spPr>
          <a:xfrm>
            <a:off x="393700" y="692150"/>
            <a:ext cx="6070600" cy="3416300"/>
          </a:xfrm>
          <a:solidFill>
            <a:srgbClr val="FFFFFF"/>
          </a:solidFill>
          <a:ln/>
        </p:spPr>
      </p:sp>
      <p:sp>
        <p:nvSpPr>
          <p:cNvPr id="137220" name="Rectangle 3"/>
          <p:cNvSpPr>
            <a:spLocks noGrp="1" noChangeArrowheads="1"/>
          </p:cNvSpPr>
          <p:nvPr>
            <p:ph type="body" idx="1"/>
          </p:nvPr>
        </p:nvSpPr>
        <p:spPr>
          <a:xfrm>
            <a:off x="914400" y="4346575"/>
            <a:ext cx="5029200" cy="3600450"/>
          </a:xfrm>
          <a:solidFill>
            <a:srgbClr val="FFFFFF"/>
          </a:solidFill>
          <a:ln>
            <a:solidFill>
              <a:srgbClr val="000000"/>
            </a:solidFill>
          </a:ln>
        </p:spPr>
        <p:txBody>
          <a:bodyPr/>
          <a:lstStyle/>
          <a:p>
            <a:pPr eaLnBrk="1" hangingPunct="1"/>
            <a:r>
              <a:rPr lang="es-ES_tradnl">
                <a:latin typeface="Times New Roman" panose="02020603050405020304" pitchFamily="18" charset="0"/>
              </a:rPr>
              <a:t>ECG en pericarditis:</a:t>
            </a:r>
          </a:p>
          <a:p>
            <a:pPr eaLnBrk="1" hangingPunct="1">
              <a:buFontTx/>
              <a:buChar char="-"/>
            </a:pPr>
            <a:r>
              <a:rPr lang="es-ES_tradnl">
                <a:latin typeface="Times New Roman" panose="02020603050405020304" pitchFamily="18" charset="0"/>
              </a:rPr>
              <a:t>Primera fase: ascenso del ST de concavidad superior con ondas T positivas y altas que abarca casi todas las derivaciones. El PR puede estar descendido</a:t>
            </a:r>
          </a:p>
          <a:p>
            <a:pPr eaLnBrk="1" hangingPunct="1">
              <a:buFontTx/>
              <a:buChar char="-"/>
            </a:pPr>
            <a:r>
              <a:rPr lang="es-ES_tradnl">
                <a:latin typeface="Times New Roman" panose="02020603050405020304" pitchFamily="18" charset="0"/>
              </a:rPr>
              <a:t>Segunda fase: se normaliza el ST apareciendo inversión de la onda T, que puede durar meses en el ECG, sin que ello signifique enfermedad</a:t>
            </a:r>
          </a:p>
          <a:p>
            <a:pPr eaLnBrk="1" hangingPunct="1"/>
            <a:r>
              <a:rPr lang="es-ES_tradnl">
                <a:latin typeface="Times New Roman" panose="02020603050405020304" pitchFamily="18" charset="0"/>
              </a:rPr>
              <a:t>Si hay derrame puede verse descenso del QRS generalizado</a:t>
            </a:r>
          </a:p>
          <a:p>
            <a:pPr eaLnBrk="1" hangingPunct="1"/>
            <a:r>
              <a:rPr lang="es-ES_tradnl">
                <a:latin typeface="Times New Roman" panose="02020603050405020304" pitchFamily="18" charset="0"/>
              </a:rPr>
              <a:t>En general la elevación del ST es generalizada, pero existen una minoría de casos en que la irritación del pericardio es circunscrita, lo que nos dará elevaciones localizadas del ST como ocurre en el IAM, entonces difícil diferenciación (no se aprecia inversión en cara especular o en espejo en la pericarditis, tampoco existirá ondas Q o complejos QS)</a:t>
            </a:r>
          </a:p>
        </p:txBody>
      </p:sp>
    </p:spTree>
    <p:extLst>
      <p:ext uri="{BB962C8B-B14F-4D97-AF65-F5344CB8AC3E}">
        <p14:creationId xmlns:p14="http://schemas.microsoft.com/office/powerpoint/2010/main" val="22819124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074EC3C-F777-410E-8043-521E2F6C69A3}" type="slidenum">
              <a:rPr lang="es-ES" sz="1200"/>
              <a:pPr eaLnBrk="1" hangingPunct="1"/>
              <a:t>123</a:t>
            </a:fld>
            <a:endParaRPr lang="es-ES" sz="1200"/>
          </a:p>
        </p:txBody>
      </p:sp>
      <p:sp>
        <p:nvSpPr>
          <p:cNvPr id="138243" name="Rectangle 2"/>
          <p:cNvSpPr>
            <a:spLocks noGrp="1" noRot="1" noChangeAspect="1" noChangeArrowheads="1" noTextEdit="1"/>
          </p:cNvSpPr>
          <p:nvPr>
            <p:ph type="sldImg"/>
          </p:nvPr>
        </p:nvSpPr>
        <p:spPr>
          <a:xfrm>
            <a:off x="393700" y="692150"/>
            <a:ext cx="6070600" cy="3416300"/>
          </a:xfrm>
          <a:solidFill>
            <a:srgbClr val="FFFFFF"/>
          </a:solidFill>
          <a:ln/>
        </p:spPr>
      </p:sp>
      <p:sp>
        <p:nvSpPr>
          <p:cNvPr id="138244" name="Rectangle 3"/>
          <p:cNvSpPr>
            <a:spLocks noGrp="1" noChangeArrowheads="1"/>
          </p:cNvSpPr>
          <p:nvPr>
            <p:ph type="body" idx="1"/>
          </p:nvPr>
        </p:nvSpPr>
        <p:spPr>
          <a:xfrm>
            <a:off x="914400" y="4346575"/>
            <a:ext cx="5029200" cy="3600450"/>
          </a:xfrm>
          <a:solidFill>
            <a:srgbClr val="FFFFFF"/>
          </a:solidFill>
          <a:ln>
            <a:solidFill>
              <a:srgbClr val="000000"/>
            </a:solidFill>
          </a:ln>
        </p:spPr>
        <p:txBody>
          <a:bodyPr/>
          <a:lstStyle/>
          <a:p>
            <a:pPr eaLnBrk="1" hangingPunct="1"/>
            <a:r>
              <a:rPr lang="es-ES_tradnl">
                <a:latin typeface="Times New Roman" panose="02020603050405020304" pitchFamily="18" charset="0"/>
              </a:rPr>
              <a:t>Colchicina 0,5-1mg día	</a:t>
            </a:r>
          </a:p>
          <a:p>
            <a:pPr eaLnBrk="1" hangingPunct="1"/>
            <a:r>
              <a:rPr lang="es-ES_tradnl">
                <a:latin typeface="Times New Roman" panose="02020603050405020304" pitchFamily="18" charset="0"/>
              </a:rPr>
              <a:t>Corticoides: prednisona 1mg/kg día</a:t>
            </a:r>
          </a:p>
        </p:txBody>
      </p:sp>
    </p:spTree>
    <p:extLst>
      <p:ext uri="{BB962C8B-B14F-4D97-AF65-F5344CB8AC3E}">
        <p14:creationId xmlns:p14="http://schemas.microsoft.com/office/powerpoint/2010/main" val="11213077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E147FD1-0F77-44CE-9107-93AADE7F8337}" type="slidenum">
              <a:rPr lang="es-ES" sz="1200"/>
              <a:pPr eaLnBrk="1" hangingPunct="1"/>
              <a:t>126</a:t>
            </a:fld>
            <a:endParaRPr lang="es-ES" sz="120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atin typeface="Times New Roman" panose="02020603050405020304" pitchFamily="18" charset="0"/>
              </a:rPr>
              <a:t>¿Qué significado le damos a la presencia de onda Q en este ECG?: no es precoz y ya existe necrosis en esa área.</a:t>
            </a:r>
          </a:p>
        </p:txBody>
      </p:sp>
    </p:spTree>
    <p:extLst>
      <p:ext uri="{BB962C8B-B14F-4D97-AF65-F5344CB8AC3E}">
        <p14:creationId xmlns:p14="http://schemas.microsoft.com/office/powerpoint/2010/main" val="254018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7ADA-B689-0F47-8B63-8CDF06EA8FD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441C8755-8F24-AB45-B8F5-1855C98407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5" name="Footer Placeholder 4">
            <a:extLst>
              <a:ext uri="{FF2B5EF4-FFF2-40B4-BE49-F238E27FC236}">
                <a16:creationId xmlns:a16="http://schemas.microsoft.com/office/drawing/2014/main" id="{1F4E7CC5-14C5-394C-80B8-C86DEE220F81}"/>
              </a:ext>
            </a:extLst>
          </p:cNvPr>
          <p:cNvSpPr>
            <a:spLocks noGrp="1"/>
          </p:cNvSpPr>
          <p:nvPr>
            <p:ph type="ftr" sz="quarter" idx="11"/>
          </p:nvPr>
        </p:nvSpPr>
        <p:spPr>
          <a:xfrm>
            <a:off x="1815547" y="6356350"/>
            <a:ext cx="9143999" cy="365125"/>
          </a:xfrm>
        </p:spPr>
        <p:txBody>
          <a:bodyPr/>
          <a:lstStyle>
            <a:lvl1pPr>
              <a:defRPr>
                <a:solidFill>
                  <a:schemeClr val="bg1">
                    <a:lumMod val="50000"/>
                  </a:schemeClr>
                </a:solidFill>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1EB5B700-5A50-3241-AB2E-40EADB4AF393}"/>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762310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de título">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Marcador de texto 8"/>
          <p:cNvSpPr>
            <a:spLocks noGrp="1"/>
          </p:cNvSpPr>
          <p:nvPr>
            <p:ph type="body" sz="quarter" idx="10" hasCustomPrompt="1"/>
          </p:nvPr>
        </p:nvSpPr>
        <p:spPr>
          <a:xfrm>
            <a:off x="1254757" y="4816184"/>
            <a:ext cx="9821099" cy="1337393"/>
          </a:xfrm>
        </p:spPr>
        <p:txBody>
          <a:bodyPr>
            <a:noAutofit/>
          </a:bodyPr>
          <a:lstStyle>
            <a:lvl1pPr marL="0" indent="0" algn="ctr">
              <a:buNone/>
              <a:defRPr sz="3200" b="0" i="0" baseline="0">
                <a:solidFill>
                  <a:schemeClr val="bg1"/>
                </a:solidFill>
                <a:latin typeface="Lucida Sans"/>
                <a:cs typeface="Lucida Sans"/>
              </a:defRPr>
            </a:lvl1pPr>
            <a:lvl2pPr algn="ctr">
              <a:defRPr sz="2133">
                <a:solidFill>
                  <a:srgbClr val="85AD10"/>
                </a:solidFill>
                <a:latin typeface="Trebuchet MS"/>
                <a:cs typeface="Trebuchet MS"/>
              </a:defRPr>
            </a:lvl2pPr>
            <a:lvl3pPr algn="ctr">
              <a:defRPr sz="2133">
                <a:solidFill>
                  <a:srgbClr val="85AD10"/>
                </a:solidFill>
                <a:latin typeface="Trebuchet MS"/>
                <a:cs typeface="Trebuchet MS"/>
              </a:defRPr>
            </a:lvl3pPr>
            <a:lvl4pPr algn="ctr">
              <a:defRPr sz="2133">
                <a:solidFill>
                  <a:srgbClr val="85AD10"/>
                </a:solidFill>
                <a:latin typeface="Trebuchet MS"/>
                <a:cs typeface="Trebuchet MS"/>
              </a:defRPr>
            </a:lvl4pPr>
            <a:lvl5pPr algn="ctr">
              <a:defRPr sz="2133">
                <a:solidFill>
                  <a:srgbClr val="85AD10"/>
                </a:solidFill>
                <a:latin typeface="Trebuchet MS"/>
                <a:cs typeface="Trebuchet MS"/>
              </a:defRPr>
            </a:lvl5pPr>
          </a:lstStyle>
          <a:p>
            <a:pPr lvl="0"/>
            <a:r>
              <a:rPr lang="es-ES_tradnl" dirty="0"/>
              <a:t>TÍTULO</a:t>
            </a:r>
            <a:endParaRPr lang="es-ES" dirty="0"/>
          </a:p>
        </p:txBody>
      </p:sp>
    </p:spTree>
    <p:extLst>
      <p:ext uri="{BB962C8B-B14F-4D97-AF65-F5344CB8AC3E}">
        <p14:creationId xmlns:p14="http://schemas.microsoft.com/office/powerpoint/2010/main" val="787317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7ADA-B689-0F47-8B63-8CDF06EA8FD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441C8755-8F24-AB45-B8F5-1855C98407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5" name="Footer Placeholder 4">
            <a:extLst>
              <a:ext uri="{FF2B5EF4-FFF2-40B4-BE49-F238E27FC236}">
                <a16:creationId xmlns:a16="http://schemas.microsoft.com/office/drawing/2014/main" id="{1F4E7CC5-14C5-394C-80B8-C86DEE220F81}"/>
              </a:ext>
            </a:extLst>
          </p:cNvPr>
          <p:cNvSpPr>
            <a:spLocks noGrp="1"/>
          </p:cNvSpPr>
          <p:nvPr>
            <p:ph type="ftr" sz="quarter" idx="11"/>
          </p:nvPr>
        </p:nvSpPr>
        <p:spPr>
          <a:xfrm>
            <a:off x="1815547" y="6356350"/>
            <a:ext cx="9143999" cy="365125"/>
          </a:xfrm>
        </p:spPr>
        <p:txBody>
          <a:bodyPr/>
          <a:lstStyle>
            <a:lvl1pPr>
              <a:defRPr>
                <a:solidFill>
                  <a:schemeClr val="bg1">
                    <a:lumMod val="50000"/>
                  </a:schemeClr>
                </a:solidFill>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1EB5B700-5A50-3241-AB2E-40EADB4AF393}"/>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633190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75C6-C9CB-7A43-AB24-1074288AC5ED}"/>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8C341682-08AF-6845-8D86-CEE64D639315}"/>
              </a:ext>
            </a:extLst>
          </p:cNvPr>
          <p:cNvSpPr>
            <a:spLocks noGrp="1"/>
          </p:cNvSpPr>
          <p:nvPr>
            <p:ph idx="1"/>
          </p:nvPr>
        </p:nvSpPr>
        <p:spPr>
          <a:xfrm>
            <a:off x="838200" y="1825625"/>
            <a:ext cx="10515600" cy="379329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958AE6FB-C439-1947-BBCC-87C15FA47D66}"/>
              </a:ext>
            </a:extLst>
          </p:cNvPr>
          <p:cNvSpPr>
            <a:spLocks noGrp="1"/>
          </p:cNvSpPr>
          <p:nvPr>
            <p:ph type="ftr" sz="quarter" idx="11"/>
          </p:nvPr>
        </p:nvSpPr>
        <p:spPr>
          <a:xfrm>
            <a:off x="1815547" y="6356350"/>
            <a:ext cx="9143999" cy="365125"/>
          </a:xfrm>
        </p:spPr>
        <p:txBody>
          <a:bodyPr/>
          <a:lstStyle/>
          <a:p>
            <a:endParaRPr lang="en-ES" dirty="0"/>
          </a:p>
        </p:txBody>
      </p:sp>
      <p:sp>
        <p:nvSpPr>
          <p:cNvPr id="6" name="Slide Number Placeholder 5">
            <a:extLst>
              <a:ext uri="{FF2B5EF4-FFF2-40B4-BE49-F238E27FC236}">
                <a16:creationId xmlns:a16="http://schemas.microsoft.com/office/drawing/2014/main" id="{90BA87C9-6109-5A4F-AF5B-F09DF51D6966}"/>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527189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BEA2-2C81-AC48-AEF6-C8DF3C33FA38}"/>
              </a:ext>
            </a:extLst>
          </p:cNvPr>
          <p:cNvSpPr>
            <a:spLocks noGrp="1"/>
          </p:cNvSpPr>
          <p:nvPr>
            <p:ph type="title"/>
          </p:nvPr>
        </p:nvSpPr>
        <p:spPr>
          <a:xfrm>
            <a:off x="2289589" y="1675502"/>
            <a:ext cx="7212220" cy="2150579"/>
          </a:xfrm>
          <a:prstGeom prst="rect">
            <a:avLst/>
          </a:prstGeom>
        </p:spPr>
        <p:txBody>
          <a:bodyPr anchor="b"/>
          <a:lstStyle>
            <a:lvl1pPr>
              <a:defRPr sz="4800"/>
            </a:lvl1p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455FC02E-3AB4-7347-9E33-A876BD0E0E70}"/>
              </a:ext>
            </a:extLst>
          </p:cNvPr>
          <p:cNvSpPr>
            <a:spLocks noGrp="1"/>
          </p:cNvSpPr>
          <p:nvPr>
            <p:ph type="body" idx="1"/>
          </p:nvPr>
        </p:nvSpPr>
        <p:spPr>
          <a:xfrm>
            <a:off x="2289589" y="3853070"/>
            <a:ext cx="7212220" cy="830676"/>
          </a:xfrm>
          <a:prstGeom prst="rect">
            <a:avLst/>
          </a:prstGeo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7" name="Footer Placeholder 4">
            <a:extLst>
              <a:ext uri="{FF2B5EF4-FFF2-40B4-BE49-F238E27FC236}">
                <a16:creationId xmlns:a16="http://schemas.microsoft.com/office/drawing/2014/main" id="{758A8AAA-976F-034F-850F-654597A65F8C}"/>
              </a:ext>
            </a:extLst>
          </p:cNvPr>
          <p:cNvSpPr>
            <a:spLocks noGrp="1"/>
          </p:cNvSpPr>
          <p:nvPr>
            <p:ph type="ftr" sz="quarter" idx="11"/>
          </p:nvPr>
        </p:nvSpPr>
        <p:spPr>
          <a:xfrm>
            <a:off x="1815547" y="6356350"/>
            <a:ext cx="9143999" cy="365125"/>
          </a:xfrm>
        </p:spPr>
        <p:txBody>
          <a:bodyPr/>
          <a:lstStyle/>
          <a:p>
            <a:endParaRPr lang="en-ES" dirty="0"/>
          </a:p>
        </p:txBody>
      </p:sp>
      <p:sp>
        <p:nvSpPr>
          <p:cNvPr id="9" name="Slide Number Placeholder 5">
            <a:extLst>
              <a:ext uri="{FF2B5EF4-FFF2-40B4-BE49-F238E27FC236}">
                <a16:creationId xmlns:a16="http://schemas.microsoft.com/office/drawing/2014/main" id="{EB8A6690-A95C-5F40-89C8-DA89840D78EC}"/>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539367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BEBC-1B8F-F647-9A44-03C0251EF070}"/>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1553579A-A630-DC43-94E8-31BDF3B73279}"/>
              </a:ext>
            </a:extLst>
          </p:cNvPr>
          <p:cNvSpPr>
            <a:spLocks noGrp="1"/>
          </p:cNvSpPr>
          <p:nvPr>
            <p:ph sz="half" idx="1"/>
          </p:nvPr>
        </p:nvSpPr>
        <p:spPr>
          <a:xfrm>
            <a:off x="838200" y="1825625"/>
            <a:ext cx="5181600" cy="368727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Content Placeholder 3">
            <a:extLst>
              <a:ext uri="{FF2B5EF4-FFF2-40B4-BE49-F238E27FC236}">
                <a16:creationId xmlns:a16="http://schemas.microsoft.com/office/drawing/2014/main" id="{3251EF62-9924-8849-8F09-272DCF4E390F}"/>
              </a:ext>
            </a:extLst>
          </p:cNvPr>
          <p:cNvSpPr>
            <a:spLocks noGrp="1"/>
          </p:cNvSpPr>
          <p:nvPr>
            <p:ph sz="half" idx="2"/>
          </p:nvPr>
        </p:nvSpPr>
        <p:spPr>
          <a:xfrm>
            <a:off x="6172200" y="1825625"/>
            <a:ext cx="5181600" cy="368727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7BB885CB-7E58-4D43-9A18-0ACC13E9EED7}"/>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1CB812FA-F0D2-4242-8F3D-AFEFD401162D}"/>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464352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7654-5141-3346-8A25-DA9236D592F8}"/>
              </a:ext>
            </a:extLst>
          </p:cNvPr>
          <p:cNvSpPr>
            <a:spLocks noGrp="1"/>
          </p:cNvSpPr>
          <p:nvPr>
            <p:ph type="title"/>
          </p:nvPr>
        </p:nvSpPr>
        <p:spPr>
          <a:xfrm>
            <a:off x="839788" y="689113"/>
            <a:ext cx="10515600" cy="1001575"/>
          </a:xfrm>
          <a:prstGeom prst="rect">
            <a:avLst/>
          </a:prstGeo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C20EB153-EDA6-0848-A514-A1A81E364B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560FD9D-A6FC-1449-BA7E-C0553A8A9BDC}"/>
              </a:ext>
            </a:extLst>
          </p:cNvPr>
          <p:cNvSpPr>
            <a:spLocks noGrp="1"/>
          </p:cNvSpPr>
          <p:nvPr>
            <p:ph sz="half" idx="2"/>
          </p:nvPr>
        </p:nvSpPr>
        <p:spPr>
          <a:xfrm>
            <a:off x="839788" y="2505075"/>
            <a:ext cx="5157787"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Text Placeholder 4">
            <a:extLst>
              <a:ext uri="{FF2B5EF4-FFF2-40B4-BE49-F238E27FC236}">
                <a16:creationId xmlns:a16="http://schemas.microsoft.com/office/drawing/2014/main" id="{DB94D74F-3FA7-684A-A2B0-5A030AEE54F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231EA73-97B6-D441-BD6C-C2E6E5E7DE26}"/>
              </a:ext>
            </a:extLst>
          </p:cNvPr>
          <p:cNvSpPr>
            <a:spLocks noGrp="1"/>
          </p:cNvSpPr>
          <p:nvPr>
            <p:ph sz="quarter" idx="4"/>
          </p:nvPr>
        </p:nvSpPr>
        <p:spPr>
          <a:xfrm>
            <a:off x="6172200" y="2505075"/>
            <a:ext cx="5183188"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10" name="Footer Placeholder 4">
            <a:extLst>
              <a:ext uri="{FF2B5EF4-FFF2-40B4-BE49-F238E27FC236}">
                <a16:creationId xmlns:a16="http://schemas.microsoft.com/office/drawing/2014/main" id="{E26818C5-AA0E-9545-8558-64B3BA904211}"/>
              </a:ext>
            </a:extLst>
          </p:cNvPr>
          <p:cNvSpPr>
            <a:spLocks noGrp="1"/>
          </p:cNvSpPr>
          <p:nvPr>
            <p:ph type="ftr" sz="quarter" idx="11"/>
          </p:nvPr>
        </p:nvSpPr>
        <p:spPr>
          <a:xfrm>
            <a:off x="1815547" y="6356350"/>
            <a:ext cx="9143999" cy="365125"/>
          </a:xfrm>
        </p:spPr>
        <p:txBody>
          <a:bodyPr/>
          <a:lstStyle/>
          <a:p>
            <a:endParaRPr lang="en-ES" dirty="0"/>
          </a:p>
        </p:txBody>
      </p:sp>
      <p:sp>
        <p:nvSpPr>
          <p:cNvPr id="9" name="Slide Number Placeholder 5">
            <a:extLst>
              <a:ext uri="{FF2B5EF4-FFF2-40B4-BE49-F238E27FC236}">
                <a16:creationId xmlns:a16="http://schemas.microsoft.com/office/drawing/2014/main" id="{FD63465C-DF2F-0441-91BC-1D732197C49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641346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1665F-BE2D-964F-90EB-4DD999C16837}"/>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6" name="Footer Placeholder 4">
            <a:extLst>
              <a:ext uri="{FF2B5EF4-FFF2-40B4-BE49-F238E27FC236}">
                <a16:creationId xmlns:a16="http://schemas.microsoft.com/office/drawing/2014/main" id="{EA550F3E-5014-FA4F-90BB-6E8D2FA5E857}"/>
              </a:ext>
            </a:extLst>
          </p:cNvPr>
          <p:cNvSpPr>
            <a:spLocks noGrp="1"/>
          </p:cNvSpPr>
          <p:nvPr>
            <p:ph type="ftr" sz="quarter" idx="11"/>
          </p:nvPr>
        </p:nvSpPr>
        <p:spPr>
          <a:xfrm>
            <a:off x="1815547" y="6356350"/>
            <a:ext cx="9143999" cy="365125"/>
          </a:xfrm>
        </p:spPr>
        <p:txBody>
          <a:bodyPr/>
          <a:lstStyle/>
          <a:p>
            <a:endParaRPr lang="en-ES" dirty="0"/>
          </a:p>
        </p:txBody>
      </p:sp>
      <p:sp>
        <p:nvSpPr>
          <p:cNvPr id="5" name="Slide Number Placeholder 5">
            <a:extLst>
              <a:ext uri="{FF2B5EF4-FFF2-40B4-BE49-F238E27FC236}">
                <a16:creationId xmlns:a16="http://schemas.microsoft.com/office/drawing/2014/main" id="{56EC1234-7580-6A47-ADA2-86CC0FF361B1}"/>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714645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14D6D20-9F3C-6E44-89D8-3DC222A72CC0}"/>
              </a:ext>
            </a:extLst>
          </p:cNvPr>
          <p:cNvSpPr>
            <a:spLocks noGrp="1"/>
          </p:cNvSpPr>
          <p:nvPr>
            <p:ph type="ftr" sz="quarter" idx="11"/>
          </p:nvPr>
        </p:nvSpPr>
        <p:spPr>
          <a:xfrm>
            <a:off x="1815547" y="6356350"/>
            <a:ext cx="9143999" cy="365125"/>
          </a:xfrm>
        </p:spPr>
        <p:txBody>
          <a:bodyPr/>
          <a:lstStyle/>
          <a:p>
            <a:endParaRPr lang="en-ES" dirty="0"/>
          </a:p>
        </p:txBody>
      </p:sp>
      <p:sp>
        <p:nvSpPr>
          <p:cNvPr id="4" name="Slide Number Placeholder 5">
            <a:extLst>
              <a:ext uri="{FF2B5EF4-FFF2-40B4-BE49-F238E27FC236}">
                <a16:creationId xmlns:a16="http://schemas.microsoft.com/office/drawing/2014/main" id="{3C4BC1C6-332B-6840-8B0C-1E07943E968E}"/>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145428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A85FBA-C14A-6040-93CF-B56EABE090D7}"/>
              </a:ext>
            </a:extLst>
          </p:cNvPr>
          <p:cNvSpPr>
            <a:spLocks noGrp="1"/>
          </p:cNvSpPr>
          <p:nvPr>
            <p:ph idx="1"/>
          </p:nvPr>
        </p:nvSpPr>
        <p:spPr>
          <a:xfrm>
            <a:off x="5183188" y="987427"/>
            <a:ext cx="6172200" cy="4472469"/>
          </a:xfrm>
          <a:prstGeom prst="rect">
            <a:avLst/>
          </a:prstGeo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E5F63B71-C5CC-B44A-B60B-B2BFE0A69B35}"/>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35D5915D-F17B-7241-B4B9-64AC6B415558}"/>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0" name="Footer Placeholder 4">
            <a:extLst>
              <a:ext uri="{FF2B5EF4-FFF2-40B4-BE49-F238E27FC236}">
                <a16:creationId xmlns:a16="http://schemas.microsoft.com/office/drawing/2014/main" id="{26233412-809E-CE43-8FF0-8DA5725ACDB2}"/>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B622CE5F-414C-1A4B-993F-ABBF3926BA2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228101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D0158C-0CF7-A44A-9F38-6DA1BEF3D691}"/>
              </a:ext>
            </a:extLst>
          </p:cNvPr>
          <p:cNvSpPr>
            <a:spLocks noGrp="1"/>
          </p:cNvSpPr>
          <p:nvPr>
            <p:ph type="pic" idx="1"/>
          </p:nvPr>
        </p:nvSpPr>
        <p:spPr>
          <a:xfrm>
            <a:off x="5183188" y="821635"/>
            <a:ext cx="6172200" cy="465189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8" name="Title 1">
            <a:extLst>
              <a:ext uri="{FF2B5EF4-FFF2-40B4-BE49-F238E27FC236}">
                <a16:creationId xmlns:a16="http://schemas.microsoft.com/office/drawing/2014/main" id="{ECF709E8-ED98-5F48-917D-BB3DC3D24224}"/>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BECCBBF9-2BD4-FD4A-8ADF-0C18FBFD02FE}"/>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0" name="Footer Placeholder 4">
            <a:extLst>
              <a:ext uri="{FF2B5EF4-FFF2-40B4-BE49-F238E27FC236}">
                <a16:creationId xmlns:a16="http://schemas.microsoft.com/office/drawing/2014/main" id="{6EB189EF-4A15-9149-A413-84290575A436}"/>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9EDA9EF5-B5C1-BC40-8227-49F72CA3BD0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50361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75C6-C9CB-7A43-AB24-1074288AC5ED}"/>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8C341682-08AF-6845-8D86-CEE64D639315}"/>
              </a:ext>
            </a:extLst>
          </p:cNvPr>
          <p:cNvSpPr>
            <a:spLocks noGrp="1"/>
          </p:cNvSpPr>
          <p:nvPr>
            <p:ph idx="1"/>
          </p:nvPr>
        </p:nvSpPr>
        <p:spPr>
          <a:xfrm>
            <a:off x="838200" y="1825625"/>
            <a:ext cx="10515600" cy="379329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958AE6FB-C439-1947-BBCC-87C15FA47D66}"/>
              </a:ext>
            </a:extLst>
          </p:cNvPr>
          <p:cNvSpPr>
            <a:spLocks noGrp="1"/>
          </p:cNvSpPr>
          <p:nvPr>
            <p:ph type="ftr" sz="quarter" idx="11"/>
          </p:nvPr>
        </p:nvSpPr>
        <p:spPr>
          <a:xfrm>
            <a:off x="1815547" y="6356350"/>
            <a:ext cx="9143999" cy="365125"/>
          </a:xfrm>
        </p:spPr>
        <p:txBody>
          <a:bodyPr/>
          <a:lstStyle/>
          <a:p>
            <a:endParaRPr lang="en-ES" dirty="0"/>
          </a:p>
        </p:txBody>
      </p:sp>
      <p:sp>
        <p:nvSpPr>
          <p:cNvPr id="6" name="Slide Number Placeholder 5">
            <a:extLst>
              <a:ext uri="{FF2B5EF4-FFF2-40B4-BE49-F238E27FC236}">
                <a16:creationId xmlns:a16="http://schemas.microsoft.com/office/drawing/2014/main" id="{90BA87C9-6109-5A4F-AF5B-F09DF51D6966}"/>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721863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4253-8336-2E49-8C86-5991BF7FA7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98F19C4-2032-4442-9ECB-381F0E5FF2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8" name="Footer Placeholder 4">
            <a:extLst>
              <a:ext uri="{FF2B5EF4-FFF2-40B4-BE49-F238E27FC236}">
                <a16:creationId xmlns:a16="http://schemas.microsoft.com/office/drawing/2014/main" id="{9F5B4C3B-E1D1-E54E-859F-4318FDE3EBC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414D636-FCB0-9643-B4F5-73AEC0AAACF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4276548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63E6B3-E372-D743-8787-728137334824}"/>
              </a:ext>
            </a:extLst>
          </p:cNvPr>
          <p:cNvSpPr>
            <a:spLocks noGrp="1"/>
          </p:cNvSpPr>
          <p:nvPr>
            <p:ph idx="1"/>
          </p:nvPr>
        </p:nvSpPr>
        <p:spPr>
          <a:xfrm>
            <a:off x="838200" y="1825625"/>
            <a:ext cx="10515600" cy="376679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Title 1">
            <a:extLst>
              <a:ext uri="{FF2B5EF4-FFF2-40B4-BE49-F238E27FC236}">
                <a16:creationId xmlns:a16="http://schemas.microsoft.com/office/drawing/2014/main" id="{E3165DCF-ED3A-F447-9F8E-0FFF9D1C17B9}"/>
              </a:ext>
            </a:extLst>
          </p:cNvPr>
          <p:cNvSpPr>
            <a:spLocks noGrp="1"/>
          </p:cNvSpPr>
          <p:nvPr>
            <p:ph type="title"/>
          </p:nvPr>
        </p:nvSpPr>
        <p:spPr>
          <a:xfrm>
            <a:off x="839788" y="702365"/>
            <a:ext cx="10515600" cy="988323"/>
          </a:xfrm>
          <a:prstGeom prst="rect">
            <a:avLst/>
          </a:prstGeom>
        </p:spPr>
        <p:txBody>
          <a:bodyPr/>
          <a:lstStyle>
            <a:lvl1pPr>
              <a:defRPr sz="3200"/>
            </a:lvl1pPr>
          </a:lstStyle>
          <a:p>
            <a:r>
              <a:rPr lang="en-GB" dirty="0"/>
              <a:t>Click to edit Master title style</a:t>
            </a:r>
            <a:endParaRPr lang="en-ES" dirty="0"/>
          </a:p>
        </p:txBody>
      </p:sp>
      <p:sp>
        <p:nvSpPr>
          <p:cNvPr id="6" name="Footer Placeholder 4">
            <a:extLst>
              <a:ext uri="{FF2B5EF4-FFF2-40B4-BE49-F238E27FC236}">
                <a16:creationId xmlns:a16="http://schemas.microsoft.com/office/drawing/2014/main" id="{2BC9450A-7331-C741-8949-13C4F805FAA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22597D26-DC9C-2845-B45D-D09F5CE228D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838990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2BB7-94D4-7D44-9F8C-48FF48F206B7}"/>
              </a:ext>
            </a:extLst>
          </p:cNvPr>
          <p:cNvSpPr>
            <a:spLocks noGrp="1"/>
          </p:cNvSpPr>
          <p:nvPr>
            <p:ph type="title"/>
          </p:nvPr>
        </p:nvSpPr>
        <p:spPr>
          <a:xfrm>
            <a:off x="831850" y="1927226"/>
            <a:ext cx="10515600" cy="1500187"/>
          </a:xfrm>
          <a:prstGeom prst="rect">
            <a:avLst/>
          </a:prstGeom>
        </p:spPr>
        <p:txBody>
          <a:bodyPr anchor="b"/>
          <a:lstStyle>
            <a:lvl1pPr>
              <a:defRPr sz="4900"/>
            </a:lvl1p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D9B80E4D-27F7-E047-B021-0970DB494B6C}"/>
              </a:ext>
            </a:extLst>
          </p:cNvPr>
          <p:cNvSpPr>
            <a:spLocks noGrp="1"/>
          </p:cNvSpPr>
          <p:nvPr>
            <p:ph type="body" idx="1"/>
          </p:nvPr>
        </p:nvSpPr>
        <p:spPr>
          <a:xfrm>
            <a:off x="831850" y="3454402"/>
            <a:ext cx="10515600" cy="843928"/>
          </a:xfrm>
          <a:prstGeom prst="rect">
            <a:avLst/>
          </a:prstGeo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7537405A-D1C4-CE4D-981B-C619CCD93AF9}"/>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0CEBF7B3-5868-A44B-A4F3-689D2EB85802}"/>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498715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8CCEC9-CC89-6E43-AB4F-69DFEA0FEA38}"/>
              </a:ext>
            </a:extLst>
          </p:cNvPr>
          <p:cNvSpPr>
            <a:spLocks noGrp="1"/>
          </p:cNvSpPr>
          <p:nvPr>
            <p:ph sz="half" idx="1"/>
          </p:nvPr>
        </p:nvSpPr>
        <p:spPr>
          <a:xfrm>
            <a:off x="838200" y="1825625"/>
            <a:ext cx="5181600" cy="372703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Content Placeholder 3">
            <a:extLst>
              <a:ext uri="{FF2B5EF4-FFF2-40B4-BE49-F238E27FC236}">
                <a16:creationId xmlns:a16="http://schemas.microsoft.com/office/drawing/2014/main" id="{069FF4F6-E435-6E4A-8249-D7ADE3387F66}"/>
              </a:ext>
            </a:extLst>
          </p:cNvPr>
          <p:cNvSpPr>
            <a:spLocks noGrp="1"/>
          </p:cNvSpPr>
          <p:nvPr>
            <p:ph sz="half" idx="2"/>
          </p:nvPr>
        </p:nvSpPr>
        <p:spPr>
          <a:xfrm>
            <a:off x="6172200" y="1825625"/>
            <a:ext cx="5181600" cy="372703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Title 1">
            <a:extLst>
              <a:ext uri="{FF2B5EF4-FFF2-40B4-BE49-F238E27FC236}">
                <a16:creationId xmlns:a16="http://schemas.microsoft.com/office/drawing/2014/main" id="{77F0E915-B2B7-1C43-B6B0-4570DF5B8818}"/>
              </a:ext>
            </a:extLst>
          </p:cNvPr>
          <p:cNvSpPr>
            <a:spLocks noGrp="1"/>
          </p:cNvSpPr>
          <p:nvPr>
            <p:ph type="title"/>
          </p:nvPr>
        </p:nvSpPr>
        <p:spPr>
          <a:xfrm>
            <a:off x="839788" y="702365"/>
            <a:ext cx="10515600" cy="988323"/>
          </a:xfrm>
          <a:prstGeom prst="rect">
            <a:avLst/>
          </a:prstGeom>
        </p:spPr>
        <p:txBody>
          <a:bodyPr/>
          <a:lstStyle>
            <a:lvl1pPr>
              <a:defRPr sz="3200"/>
            </a:lvl1pPr>
          </a:lstStyle>
          <a:p>
            <a:r>
              <a:rPr lang="en-GB" dirty="0"/>
              <a:t>Click to edit Master title style</a:t>
            </a:r>
            <a:endParaRPr lang="en-ES" dirty="0"/>
          </a:p>
        </p:txBody>
      </p:sp>
      <p:sp>
        <p:nvSpPr>
          <p:cNvPr id="7" name="Footer Placeholder 4">
            <a:extLst>
              <a:ext uri="{FF2B5EF4-FFF2-40B4-BE49-F238E27FC236}">
                <a16:creationId xmlns:a16="http://schemas.microsoft.com/office/drawing/2014/main" id="{47A040A4-8BCA-BE40-844D-625957B2E59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672CE03D-8830-AE4E-B586-74B4326C323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603723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7ACF-5591-8E4E-91CF-E5003AB19C53}"/>
              </a:ext>
            </a:extLst>
          </p:cNvPr>
          <p:cNvSpPr>
            <a:spLocks noGrp="1"/>
          </p:cNvSpPr>
          <p:nvPr>
            <p:ph type="title"/>
          </p:nvPr>
        </p:nvSpPr>
        <p:spPr>
          <a:xfrm>
            <a:off x="839788" y="702365"/>
            <a:ext cx="10515600" cy="988323"/>
          </a:xfrm>
          <a:prstGeom prst="rect">
            <a:avLst/>
          </a:prstGeom>
        </p:spPr>
        <p:txBody>
          <a:bodyPr/>
          <a:lstStyle>
            <a:lvl1pPr>
              <a:defRPr sz="3200"/>
            </a:lvl1p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0BD6553E-5F93-9842-B22A-B725D18E39B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F15A4D9-DD20-9140-AF0B-AA1DDBD67196}"/>
              </a:ext>
            </a:extLst>
          </p:cNvPr>
          <p:cNvSpPr>
            <a:spLocks noGrp="1"/>
          </p:cNvSpPr>
          <p:nvPr>
            <p:ph sz="half" idx="2"/>
          </p:nvPr>
        </p:nvSpPr>
        <p:spPr>
          <a:xfrm>
            <a:off x="839788" y="2505075"/>
            <a:ext cx="5157787"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Text Placeholder 4">
            <a:extLst>
              <a:ext uri="{FF2B5EF4-FFF2-40B4-BE49-F238E27FC236}">
                <a16:creationId xmlns:a16="http://schemas.microsoft.com/office/drawing/2014/main" id="{26E97F96-CFD5-8643-BDCF-42E43CB305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B826B76-B0EF-1C4B-9B46-361C33C5F1FD}"/>
              </a:ext>
            </a:extLst>
          </p:cNvPr>
          <p:cNvSpPr>
            <a:spLocks noGrp="1"/>
          </p:cNvSpPr>
          <p:nvPr>
            <p:ph sz="quarter" idx="4"/>
          </p:nvPr>
        </p:nvSpPr>
        <p:spPr>
          <a:xfrm>
            <a:off x="6172200" y="2505075"/>
            <a:ext cx="5183188"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7AB0BD7A-1496-4844-8B49-2623E60FEDFF}"/>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4F1EC0C1-4E86-9549-A70E-0B71C463F375}"/>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4056179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4A242-85F8-6A40-BEC3-BC814838AEEE}"/>
              </a:ext>
            </a:extLst>
          </p:cNvPr>
          <p:cNvSpPr>
            <a:spLocks noGrp="1"/>
          </p:cNvSpPr>
          <p:nvPr>
            <p:ph type="title"/>
          </p:nvPr>
        </p:nvSpPr>
        <p:spPr>
          <a:xfrm>
            <a:off x="838200" y="728870"/>
            <a:ext cx="10515600" cy="961818"/>
          </a:xfrm>
          <a:prstGeom prst="rect">
            <a:avLst/>
          </a:prstGeom>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A46F545-2523-D246-8EF8-408A4222FD1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5360F00D-E32E-7145-BCE1-D852146B8C9C}"/>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254953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026D185-27A4-E947-B35C-373C66A953A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ES" sz="1200" dirty="0"/>
          </a:p>
        </p:txBody>
      </p:sp>
      <p:sp>
        <p:nvSpPr>
          <p:cNvPr id="7" name="Slide Number Placeholder 5">
            <a:extLst>
              <a:ext uri="{FF2B5EF4-FFF2-40B4-BE49-F238E27FC236}">
                <a16:creationId xmlns:a16="http://schemas.microsoft.com/office/drawing/2014/main" id="{25EF5BC4-B8B6-A846-9F32-4A8CD7E91F3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r"/>
            <a:fld id="{D2B25529-CF5B-5D45-95EC-60D35249265E}" type="slidenum">
              <a:rPr lang="en-ES" smtClean="0"/>
              <a:pPr algn="r"/>
              <a:t>‹Nº›</a:t>
            </a:fld>
            <a:endParaRPr lang="en-ES"/>
          </a:p>
        </p:txBody>
      </p:sp>
    </p:spTree>
    <p:extLst>
      <p:ext uri="{BB962C8B-B14F-4D97-AF65-F5344CB8AC3E}">
        <p14:creationId xmlns:p14="http://schemas.microsoft.com/office/powerpoint/2010/main" val="1022502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2C070E-365F-CC46-89AB-A900979403E6}"/>
              </a:ext>
            </a:extLst>
          </p:cNvPr>
          <p:cNvSpPr>
            <a:spLocks noGrp="1"/>
          </p:cNvSpPr>
          <p:nvPr>
            <p:ph idx="1"/>
          </p:nvPr>
        </p:nvSpPr>
        <p:spPr>
          <a:xfrm>
            <a:off x="5183188" y="821635"/>
            <a:ext cx="6172200" cy="4753561"/>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Title 1">
            <a:extLst>
              <a:ext uri="{FF2B5EF4-FFF2-40B4-BE49-F238E27FC236}">
                <a16:creationId xmlns:a16="http://schemas.microsoft.com/office/drawing/2014/main" id="{F2410355-9D83-F549-840D-1F2FCCA03F64}"/>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10" name="Text Placeholder 3">
            <a:extLst>
              <a:ext uri="{FF2B5EF4-FFF2-40B4-BE49-F238E27FC236}">
                <a16:creationId xmlns:a16="http://schemas.microsoft.com/office/drawing/2014/main" id="{B601FFA8-7262-DF43-B368-87EFB159C8A3}"/>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1CE720C0-0565-A24F-AB17-63C40861D78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821FA4E8-97F6-3443-A3F6-00DDE68DFD0C}"/>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290979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64CF-75BB-3741-8F36-E27EF353C2CD}"/>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A791961A-C1BC-0A45-A90E-097E962A8C90}"/>
              </a:ext>
            </a:extLst>
          </p:cNvPr>
          <p:cNvSpPr>
            <a:spLocks noGrp="1"/>
          </p:cNvSpPr>
          <p:nvPr>
            <p:ph type="pic" idx="1"/>
          </p:nvPr>
        </p:nvSpPr>
        <p:spPr>
          <a:xfrm>
            <a:off x="5183188" y="821635"/>
            <a:ext cx="6172200" cy="47874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B000B143-F587-684A-98EE-AB02746B9E88}"/>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E02025A1-761A-1E48-B37C-030F3830B56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AF1C67E4-4C96-D84B-AD92-A94F26E5FA9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076133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4253-8336-2E49-8C86-5991BF7FA7C5}"/>
              </a:ext>
            </a:extLst>
          </p:cNvPr>
          <p:cNvSpPr>
            <a:spLocks noGrp="1"/>
          </p:cNvSpPr>
          <p:nvPr>
            <p:ph type="ctrTitle"/>
          </p:nvPr>
        </p:nvSpPr>
        <p:spPr>
          <a:xfrm>
            <a:off x="6315074" y="785813"/>
            <a:ext cx="5621821" cy="365125"/>
          </a:xfrm>
          <a:prstGeom prst="rect">
            <a:avLst/>
          </a:prstGeom>
        </p:spPr>
        <p:txBody>
          <a:bodyPr anchor="ctr"/>
          <a:lstStyle>
            <a:lvl1pPr algn="l">
              <a:defRPr sz="2400"/>
            </a:lvl1pPr>
          </a:lstStyle>
          <a:p>
            <a:r>
              <a:rPr lang="en-GB" dirty="0"/>
              <a:t>Click to edit Master title style</a:t>
            </a:r>
            <a:endParaRPr lang="en-ES" dirty="0"/>
          </a:p>
        </p:txBody>
      </p:sp>
      <p:sp>
        <p:nvSpPr>
          <p:cNvPr id="3" name="Subtitle 2">
            <a:extLst>
              <a:ext uri="{FF2B5EF4-FFF2-40B4-BE49-F238E27FC236}">
                <a16:creationId xmlns:a16="http://schemas.microsoft.com/office/drawing/2014/main" id="{C98F19C4-2032-4442-9ECB-381F0E5FF2E2}"/>
              </a:ext>
            </a:extLst>
          </p:cNvPr>
          <p:cNvSpPr>
            <a:spLocks noGrp="1"/>
          </p:cNvSpPr>
          <p:nvPr>
            <p:ph type="subTitle" idx="1"/>
          </p:nvPr>
        </p:nvSpPr>
        <p:spPr>
          <a:xfrm>
            <a:off x="6315074" y="1400175"/>
            <a:ext cx="5621820" cy="4257675"/>
          </a:xfrm>
          <a:prstGeom prst="rect">
            <a:avLst/>
          </a:prstGeom>
        </p:spPr>
        <p:txBody>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8" name="Footer Placeholder 4">
            <a:extLst>
              <a:ext uri="{FF2B5EF4-FFF2-40B4-BE49-F238E27FC236}">
                <a16:creationId xmlns:a16="http://schemas.microsoft.com/office/drawing/2014/main" id="{9F5B4C3B-E1D1-E54E-859F-4318FDE3EBC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414D636-FCB0-9643-B4F5-73AEC0AAACF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6" name="Content Placeholder 2">
            <a:extLst>
              <a:ext uri="{FF2B5EF4-FFF2-40B4-BE49-F238E27FC236}">
                <a16:creationId xmlns:a16="http://schemas.microsoft.com/office/drawing/2014/main" id="{4D0E0936-E534-E543-AFA1-84FD8A227087}"/>
              </a:ext>
            </a:extLst>
          </p:cNvPr>
          <p:cNvSpPr>
            <a:spLocks noGrp="1"/>
          </p:cNvSpPr>
          <p:nvPr>
            <p:ph idx="10"/>
          </p:nvPr>
        </p:nvSpPr>
        <p:spPr>
          <a:xfrm>
            <a:off x="340832" y="761655"/>
            <a:ext cx="5536095" cy="4900668"/>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181331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BEA2-2C81-AC48-AEF6-C8DF3C33FA38}"/>
              </a:ext>
            </a:extLst>
          </p:cNvPr>
          <p:cNvSpPr>
            <a:spLocks noGrp="1"/>
          </p:cNvSpPr>
          <p:nvPr>
            <p:ph type="title"/>
          </p:nvPr>
        </p:nvSpPr>
        <p:spPr>
          <a:xfrm>
            <a:off x="2289589" y="1675502"/>
            <a:ext cx="7212220" cy="2150579"/>
          </a:xfrm>
          <a:prstGeom prst="rect">
            <a:avLst/>
          </a:prstGeom>
        </p:spPr>
        <p:txBody>
          <a:bodyPr anchor="b"/>
          <a:lstStyle>
            <a:lvl1pPr>
              <a:defRPr sz="4800"/>
            </a:lvl1p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455FC02E-3AB4-7347-9E33-A876BD0E0E70}"/>
              </a:ext>
            </a:extLst>
          </p:cNvPr>
          <p:cNvSpPr>
            <a:spLocks noGrp="1"/>
          </p:cNvSpPr>
          <p:nvPr>
            <p:ph type="body" idx="1"/>
          </p:nvPr>
        </p:nvSpPr>
        <p:spPr>
          <a:xfrm>
            <a:off x="2289589" y="3853070"/>
            <a:ext cx="7212220" cy="830676"/>
          </a:xfrm>
          <a:prstGeom prst="rect">
            <a:avLst/>
          </a:prstGeo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7" name="Footer Placeholder 4">
            <a:extLst>
              <a:ext uri="{FF2B5EF4-FFF2-40B4-BE49-F238E27FC236}">
                <a16:creationId xmlns:a16="http://schemas.microsoft.com/office/drawing/2014/main" id="{758A8AAA-976F-034F-850F-654597A65F8C}"/>
              </a:ext>
            </a:extLst>
          </p:cNvPr>
          <p:cNvSpPr>
            <a:spLocks noGrp="1"/>
          </p:cNvSpPr>
          <p:nvPr>
            <p:ph type="ftr" sz="quarter" idx="11"/>
          </p:nvPr>
        </p:nvSpPr>
        <p:spPr>
          <a:xfrm>
            <a:off x="1815547" y="6356350"/>
            <a:ext cx="9143999" cy="365125"/>
          </a:xfrm>
        </p:spPr>
        <p:txBody>
          <a:bodyPr/>
          <a:lstStyle/>
          <a:p>
            <a:endParaRPr lang="en-ES" dirty="0"/>
          </a:p>
        </p:txBody>
      </p:sp>
      <p:sp>
        <p:nvSpPr>
          <p:cNvPr id="9" name="Slide Number Placeholder 5">
            <a:extLst>
              <a:ext uri="{FF2B5EF4-FFF2-40B4-BE49-F238E27FC236}">
                <a16:creationId xmlns:a16="http://schemas.microsoft.com/office/drawing/2014/main" id="{EB8A6690-A95C-5F40-89C8-DA89840D78EC}"/>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71389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4253-8336-2E49-8C86-5991BF7FA7C5}"/>
              </a:ext>
            </a:extLst>
          </p:cNvPr>
          <p:cNvSpPr>
            <a:spLocks noGrp="1"/>
          </p:cNvSpPr>
          <p:nvPr>
            <p:ph type="ctrTitle"/>
          </p:nvPr>
        </p:nvSpPr>
        <p:spPr>
          <a:xfrm>
            <a:off x="6315074" y="785813"/>
            <a:ext cx="5621821" cy="365125"/>
          </a:xfrm>
          <a:prstGeom prst="rect">
            <a:avLst/>
          </a:prstGeom>
        </p:spPr>
        <p:txBody>
          <a:bodyPr anchor="ctr"/>
          <a:lstStyle>
            <a:lvl1pPr algn="l">
              <a:defRPr sz="2400"/>
            </a:lvl1pPr>
          </a:lstStyle>
          <a:p>
            <a:r>
              <a:rPr lang="en-GB" dirty="0"/>
              <a:t>Click to edit Master title style</a:t>
            </a:r>
            <a:endParaRPr lang="en-ES" dirty="0"/>
          </a:p>
        </p:txBody>
      </p:sp>
      <p:sp>
        <p:nvSpPr>
          <p:cNvPr id="3" name="Subtitle 2">
            <a:extLst>
              <a:ext uri="{FF2B5EF4-FFF2-40B4-BE49-F238E27FC236}">
                <a16:creationId xmlns:a16="http://schemas.microsoft.com/office/drawing/2014/main" id="{C98F19C4-2032-4442-9ECB-381F0E5FF2E2}"/>
              </a:ext>
            </a:extLst>
          </p:cNvPr>
          <p:cNvSpPr>
            <a:spLocks noGrp="1"/>
          </p:cNvSpPr>
          <p:nvPr>
            <p:ph type="subTitle" idx="1"/>
          </p:nvPr>
        </p:nvSpPr>
        <p:spPr>
          <a:xfrm>
            <a:off x="6315074" y="1400175"/>
            <a:ext cx="5621820" cy="4257675"/>
          </a:xfrm>
          <a:prstGeom prst="rect">
            <a:avLst/>
          </a:prstGeom>
        </p:spPr>
        <p:txBody>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8" name="Footer Placeholder 4">
            <a:extLst>
              <a:ext uri="{FF2B5EF4-FFF2-40B4-BE49-F238E27FC236}">
                <a16:creationId xmlns:a16="http://schemas.microsoft.com/office/drawing/2014/main" id="{9F5B4C3B-E1D1-E54E-859F-4318FDE3EBC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414D636-FCB0-9643-B4F5-73AEC0AAACF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6" name="Content Placeholder 2">
            <a:extLst>
              <a:ext uri="{FF2B5EF4-FFF2-40B4-BE49-F238E27FC236}">
                <a16:creationId xmlns:a16="http://schemas.microsoft.com/office/drawing/2014/main" id="{4D0E0936-E534-E543-AFA1-84FD8A227087}"/>
              </a:ext>
            </a:extLst>
          </p:cNvPr>
          <p:cNvSpPr>
            <a:spLocks noGrp="1"/>
          </p:cNvSpPr>
          <p:nvPr>
            <p:ph idx="10"/>
          </p:nvPr>
        </p:nvSpPr>
        <p:spPr>
          <a:xfrm>
            <a:off x="340832" y="761655"/>
            <a:ext cx="5536095" cy="4900668"/>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425832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63623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6" name="Footer Placeholder 4">
            <a:extLst>
              <a:ext uri="{FF2B5EF4-FFF2-40B4-BE49-F238E27FC236}">
                <a16:creationId xmlns:a16="http://schemas.microsoft.com/office/drawing/2014/main" id="{9B560B7B-A0E2-FA4A-A3E0-EC496CCA2671}"/>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305994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18B38DA7-C1BE-6F48-A508-807BDCDE22C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565474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838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47E791A9-2C82-2042-AB13-5BCAE8EF601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45290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34C97585-9B0E-F949-9A1D-A199B999FD2B}"/>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923806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991BFA9-18B2-DD46-8F6A-7B827A2B653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558134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365472-2A90-294E-8E7D-622AB778839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616906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5"/>
            <a:ext cx="6172200" cy="466173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305F74A-03C6-6240-BE3F-C7CCA606B17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62505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172200" cy="46617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77D5E6B-65A6-804B-983C-3D069953CE82}"/>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863752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BEBC-1B8F-F647-9A44-03C0251EF070}"/>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1553579A-A630-DC43-94E8-31BDF3B73279}"/>
              </a:ext>
            </a:extLst>
          </p:cNvPr>
          <p:cNvSpPr>
            <a:spLocks noGrp="1"/>
          </p:cNvSpPr>
          <p:nvPr>
            <p:ph sz="half" idx="1"/>
          </p:nvPr>
        </p:nvSpPr>
        <p:spPr>
          <a:xfrm>
            <a:off x="838200" y="1825625"/>
            <a:ext cx="5181600" cy="368727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Content Placeholder 3">
            <a:extLst>
              <a:ext uri="{FF2B5EF4-FFF2-40B4-BE49-F238E27FC236}">
                <a16:creationId xmlns:a16="http://schemas.microsoft.com/office/drawing/2014/main" id="{3251EF62-9924-8849-8F09-272DCF4E390F}"/>
              </a:ext>
            </a:extLst>
          </p:cNvPr>
          <p:cNvSpPr>
            <a:spLocks noGrp="1"/>
          </p:cNvSpPr>
          <p:nvPr>
            <p:ph sz="half" idx="2"/>
          </p:nvPr>
        </p:nvSpPr>
        <p:spPr>
          <a:xfrm>
            <a:off x="6172200" y="1825625"/>
            <a:ext cx="5181600" cy="368727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7BB885CB-7E58-4D43-9A18-0ACC13E9EED7}"/>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1CB812FA-F0D2-4242-8F3D-AFEFD401162D}"/>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08453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752049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6" name="Footer Placeholder 4">
            <a:extLst>
              <a:ext uri="{FF2B5EF4-FFF2-40B4-BE49-F238E27FC236}">
                <a16:creationId xmlns:a16="http://schemas.microsoft.com/office/drawing/2014/main" id="{9B560B7B-A0E2-FA4A-A3E0-EC496CCA2671}"/>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0642164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18B38DA7-C1BE-6F48-A508-807BDCDE22C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678915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838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47E791A9-2C82-2042-AB13-5BCAE8EF601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838404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34C97585-9B0E-F949-9A1D-A199B999FD2B}"/>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580091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991BFA9-18B2-DD46-8F6A-7B827A2B653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5130001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365472-2A90-294E-8E7D-622AB778839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9003467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5"/>
            <a:ext cx="6172200" cy="466173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305F74A-03C6-6240-BE3F-C7CCA606B17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9191912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172200" cy="46617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77D5E6B-65A6-804B-983C-3D069953CE82}"/>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750442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768047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7654-5141-3346-8A25-DA9236D592F8}"/>
              </a:ext>
            </a:extLst>
          </p:cNvPr>
          <p:cNvSpPr>
            <a:spLocks noGrp="1"/>
          </p:cNvSpPr>
          <p:nvPr>
            <p:ph type="title"/>
          </p:nvPr>
        </p:nvSpPr>
        <p:spPr>
          <a:xfrm>
            <a:off x="839788" y="689113"/>
            <a:ext cx="10515600" cy="1001575"/>
          </a:xfrm>
          <a:prstGeom prst="rect">
            <a:avLst/>
          </a:prstGeo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C20EB153-EDA6-0848-A514-A1A81E364B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560FD9D-A6FC-1449-BA7E-C0553A8A9BDC}"/>
              </a:ext>
            </a:extLst>
          </p:cNvPr>
          <p:cNvSpPr>
            <a:spLocks noGrp="1"/>
          </p:cNvSpPr>
          <p:nvPr>
            <p:ph sz="half" idx="2"/>
          </p:nvPr>
        </p:nvSpPr>
        <p:spPr>
          <a:xfrm>
            <a:off x="839788" y="2505075"/>
            <a:ext cx="5157787"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Text Placeholder 4">
            <a:extLst>
              <a:ext uri="{FF2B5EF4-FFF2-40B4-BE49-F238E27FC236}">
                <a16:creationId xmlns:a16="http://schemas.microsoft.com/office/drawing/2014/main" id="{DB94D74F-3FA7-684A-A2B0-5A030AEE54F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231EA73-97B6-D441-BD6C-C2E6E5E7DE26}"/>
              </a:ext>
            </a:extLst>
          </p:cNvPr>
          <p:cNvSpPr>
            <a:spLocks noGrp="1"/>
          </p:cNvSpPr>
          <p:nvPr>
            <p:ph sz="quarter" idx="4"/>
          </p:nvPr>
        </p:nvSpPr>
        <p:spPr>
          <a:xfrm>
            <a:off x="6172200" y="2505075"/>
            <a:ext cx="5183188"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10" name="Footer Placeholder 4">
            <a:extLst>
              <a:ext uri="{FF2B5EF4-FFF2-40B4-BE49-F238E27FC236}">
                <a16:creationId xmlns:a16="http://schemas.microsoft.com/office/drawing/2014/main" id="{E26818C5-AA0E-9545-8558-64B3BA904211}"/>
              </a:ext>
            </a:extLst>
          </p:cNvPr>
          <p:cNvSpPr>
            <a:spLocks noGrp="1"/>
          </p:cNvSpPr>
          <p:nvPr>
            <p:ph type="ftr" sz="quarter" idx="11"/>
          </p:nvPr>
        </p:nvSpPr>
        <p:spPr>
          <a:xfrm>
            <a:off x="1815547" y="6356350"/>
            <a:ext cx="9143999" cy="365125"/>
          </a:xfrm>
        </p:spPr>
        <p:txBody>
          <a:bodyPr/>
          <a:lstStyle/>
          <a:p>
            <a:endParaRPr lang="en-ES" dirty="0"/>
          </a:p>
        </p:txBody>
      </p:sp>
      <p:sp>
        <p:nvSpPr>
          <p:cNvPr id="9" name="Slide Number Placeholder 5">
            <a:extLst>
              <a:ext uri="{FF2B5EF4-FFF2-40B4-BE49-F238E27FC236}">
                <a16:creationId xmlns:a16="http://schemas.microsoft.com/office/drawing/2014/main" id="{FD63465C-DF2F-0441-91BC-1D732197C49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459771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6" name="Footer Placeholder 4">
            <a:extLst>
              <a:ext uri="{FF2B5EF4-FFF2-40B4-BE49-F238E27FC236}">
                <a16:creationId xmlns:a16="http://schemas.microsoft.com/office/drawing/2014/main" id="{9B560B7B-A0E2-FA4A-A3E0-EC496CCA2671}"/>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71980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18B38DA7-C1BE-6F48-A508-807BDCDE22C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4256077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838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47E791A9-2C82-2042-AB13-5BCAE8EF601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601736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34C97585-9B0E-F949-9A1D-A199B999FD2B}"/>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896580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991BFA9-18B2-DD46-8F6A-7B827A2B653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410527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365472-2A90-294E-8E7D-622AB778839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055816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5"/>
            <a:ext cx="6172200" cy="466173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305F74A-03C6-6240-BE3F-C7CCA606B17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7128056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172200" cy="46617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77D5E6B-65A6-804B-983C-3D069953CE82}"/>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146939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7755155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6" name="Footer Placeholder 4">
            <a:extLst>
              <a:ext uri="{FF2B5EF4-FFF2-40B4-BE49-F238E27FC236}">
                <a16:creationId xmlns:a16="http://schemas.microsoft.com/office/drawing/2014/main" id="{9B560B7B-A0E2-FA4A-A3E0-EC496CCA2671}"/>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840576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1665F-BE2D-964F-90EB-4DD999C16837}"/>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6" name="Footer Placeholder 4">
            <a:extLst>
              <a:ext uri="{FF2B5EF4-FFF2-40B4-BE49-F238E27FC236}">
                <a16:creationId xmlns:a16="http://schemas.microsoft.com/office/drawing/2014/main" id="{EA550F3E-5014-FA4F-90BB-6E8D2FA5E857}"/>
              </a:ext>
            </a:extLst>
          </p:cNvPr>
          <p:cNvSpPr>
            <a:spLocks noGrp="1"/>
          </p:cNvSpPr>
          <p:nvPr>
            <p:ph type="ftr" sz="quarter" idx="11"/>
          </p:nvPr>
        </p:nvSpPr>
        <p:spPr>
          <a:xfrm>
            <a:off x="1815547" y="6356350"/>
            <a:ext cx="9143999" cy="365125"/>
          </a:xfrm>
        </p:spPr>
        <p:txBody>
          <a:bodyPr/>
          <a:lstStyle/>
          <a:p>
            <a:endParaRPr lang="en-ES" dirty="0"/>
          </a:p>
        </p:txBody>
      </p:sp>
      <p:sp>
        <p:nvSpPr>
          <p:cNvPr id="5" name="Slide Number Placeholder 5">
            <a:extLst>
              <a:ext uri="{FF2B5EF4-FFF2-40B4-BE49-F238E27FC236}">
                <a16:creationId xmlns:a16="http://schemas.microsoft.com/office/drawing/2014/main" id="{56EC1234-7580-6A47-ADA2-86CC0FF361B1}"/>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447497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18B38DA7-C1BE-6F48-A508-807BDCDE22C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6871256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838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47E791A9-2C82-2042-AB13-5BCAE8EF601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1479835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34C97585-9B0E-F949-9A1D-A199B999FD2B}"/>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39988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991BFA9-18B2-DD46-8F6A-7B827A2B653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910963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365472-2A90-294E-8E7D-622AB778839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4125930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5"/>
            <a:ext cx="6172200" cy="466173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305F74A-03C6-6240-BE3F-C7CCA606B17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7225368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172200" cy="46617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77D5E6B-65A6-804B-983C-3D069953CE82}"/>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1586083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4307938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7" name="Footer Placeholder 4">
            <a:extLst>
              <a:ext uri="{FF2B5EF4-FFF2-40B4-BE49-F238E27FC236}">
                <a16:creationId xmlns:a16="http://schemas.microsoft.com/office/drawing/2014/main" id="{649DC19B-2FAB-6E4F-8763-2025A441848E}"/>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12833573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7" name="Footer Placeholder 4">
            <a:extLst>
              <a:ext uri="{FF2B5EF4-FFF2-40B4-BE49-F238E27FC236}">
                <a16:creationId xmlns:a16="http://schemas.microsoft.com/office/drawing/2014/main" id="{6CACED06-EC02-DF4D-BDBD-192AC08D78D0}"/>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2903174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14D6D20-9F3C-6E44-89D8-3DC222A72CC0}"/>
              </a:ext>
            </a:extLst>
          </p:cNvPr>
          <p:cNvSpPr>
            <a:spLocks noGrp="1"/>
          </p:cNvSpPr>
          <p:nvPr>
            <p:ph type="ftr" sz="quarter" idx="11"/>
          </p:nvPr>
        </p:nvSpPr>
        <p:spPr>
          <a:xfrm>
            <a:off x="1815547" y="6356350"/>
            <a:ext cx="9143999" cy="365125"/>
          </a:xfrm>
        </p:spPr>
        <p:txBody>
          <a:bodyPr/>
          <a:lstStyle/>
          <a:p>
            <a:endParaRPr lang="en-ES" dirty="0"/>
          </a:p>
        </p:txBody>
      </p:sp>
      <p:sp>
        <p:nvSpPr>
          <p:cNvPr id="4" name="Slide Number Placeholder 5">
            <a:extLst>
              <a:ext uri="{FF2B5EF4-FFF2-40B4-BE49-F238E27FC236}">
                <a16:creationId xmlns:a16="http://schemas.microsoft.com/office/drawing/2014/main" id="{3C4BC1C6-332B-6840-8B0C-1E07943E968E}"/>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7218588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255105" y="1825625"/>
            <a:ext cx="5764695" cy="435133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764694" cy="435133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8" name="Footer Placeholder 4">
            <a:extLst>
              <a:ext uri="{FF2B5EF4-FFF2-40B4-BE49-F238E27FC236}">
                <a16:creationId xmlns:a16="http://schemas.microsoft.com/office/drawing/2014/main" id="{3B79B174-AC8E-AB4B-9E57-BF49F8D354DF}"/>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1571408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214313" y="757238"/>
            <a:ext cx="11722582" cy="933450"/>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214314" y="1781179"/>
            <a:ext cx="578326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214314" y="2605090"/>
            <a:ext cx="5783262" cy="3495671"/>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199" y="1781179"/>
            <a:ext cx="576469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199" y="2605090"/>
            <a:ext cx="5764695" cy="349567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10" name="Footer Placeholder 4">
            <a:extLst>
              <a:ext uri="{FF2B5EF4-FFF2-40B4-BE49-F238E27FC236}">
                <a16:creationId xmlns:a16="http://schemas.microsoft.com/office/drawing/2014/main" id="{218DD691-288D-8D4D-8CFE-9F198978284C}"/>
              </a:ext>
            </a:extLst>
          </p:cNvPr>
          <p:cNvSpPr>
            <a:spLocks noGrp="1"/>
          </p:cNvSpPr>
          <p:nvPr>
            <p:ph type="ftr" sz="quarter" idx="12"/>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22093614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6" name="Footer Placeholder 4">
            <a:extLst>
              <a:ext uri="{FF2B5EF4-FFF2-40B4-BE49-F238E27FC236}">
                <a16:creationId xmlns:a16="http://schemas.microsoft.com/office/drawing/2014/main" id="{252C78CB-3D5C-AD45-B146-FC87C73C88FA}"/>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1514392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5" name="Footer Placeholder 4">
            <a:extLst>
              <a:ext uri="{FF2B5EF4-FFF2-40B4-BE49-F238E27FC236}">
                <a16:creationId xmlns:a16="http://schemas.microsoft.com/office/drawing/2014/main" id="{ADF974A8-558F-8B40-8326-94E84AB93E4A}"/>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35473011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4"/>
            <a:ext cx="6753706" cy="5320195"/>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255106" y="794854"/>
            <a:ext cx="4516920" cy="1600200"/>
          </a:xfrm>
        </p:spPr>
        <p:txBody>
          <a:bodyPr anchor="b"/>
          <a:lstStyle>
            <a:lvl1pPr>
              <a:defRPr sz="3200"/>
            </a:lvl1pPr>
          </a:lstStyle>
          <a:p>
            <a:r>
              <a:rPr lang="en-GB" dirty="0"/>
              <a:t>Click to edit Master title style</a:t>
            </a:r>
            <a:endParaRPr lang="en-ES" dirty="0"/>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255106" y="2504661"/>
            <a:ext cx="4516920" cy="3610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10" name="Footer Placeholder 4">
            <a:extLst>
              <a:ext uri="{FF2B5EF4-FFF2-40B4-BE49-F238E27FC236}">
                <a16:creationId xmlns:a16="http://schemas.microsoft.com/office/drawing/2014/main" id="{E0F0AF87-5DD4-7E43-8070-928CBD049F2B}"/>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1667281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255106" y="794854"/>
            <a:ext cx="4516920"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753706" cy="52682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255106" y="2504660"/>
            <a:ext cx="4516920" cy="3558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8" name="Footer Placeholder 4">
            <a:extLst>
              <a:ext uri="{FF2B5EF4-FFF2-40B4-BE49-F238E27FC236}">
                <a16:creationId xmlns:a16="http://schemas.microsoft.com/office/drawing/2014/main" id="{B1146179-8BEE-AC48-8609-5237BCB07543}"/>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9165331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662510" y="223065"/>
            <a:ext cx="10070309" cy="790871"/>
          </a:xfrm>
        </p:spPr>
        <p:txBody>
          <a:bodyPr>
            <a:normAutofit/>
          </a:bodyPr>
          <a:lstStyle>
            <a:lvl1pPr algn="l">
              <a:defRPr sz="3200" b="0" i="0">
                <a:solidFill>
                  <a:schemeClr val="bg1"/>
                </a:solidFill>
                <a:latin typeface="Lucida Sans"/>
                <a:cs typeface="Lucida Sans"/>
              </a:defRPr>
            </a:lvl1pPr>
          </a:lstStyle>
          <a:p>
            <a:r>
              <a:rPr lang="es-ES_tradnl" dirty="0"/>
              <a:t>CLIC PARA EDITAR TÍTULO</a:t>
            </a:r>
            <a:endParaRPr lang="es-ES" dirty="0"/>
          </a:p>
        </p:txBody>
      </p:sp>
      <p:sp>
        <p:nvSpPr>
          <p:cNvPr id="4" name="Marcador de pie de página 3"/>
          <p:cNvSpPr>
            <a:spLocks noGrp="1"/>
          </p:cNvSpPr>
          <p:nvPr>
            <p:ph type="ftr" sz="quarter" idx="11"/>
          </p:nvPr>
        </p:nvSpPr>
        <p:spPr>
          <a:xfrm>
            <a:off x="444144" y="6455862"/>
            <a:ext cx="11288675" cy="365125"/>
          </a:xfrm>
        </p:spPr>
        <p:txBody>
          <a:bodyPr/>
          <a:lstStyle>
            <a:lvl1pPr algn="ctr">
              <a:defRPr sz="1333">
                <a:latin typeface="Arial"/>
                <a:cs typeface="Arial"/>
              </a:defRPr>
            </a:lvl1pPr>
          </a:lstStyle>
          <a:p>
            <a:endParaRPr lang="es-ES" dirty="0"/>
          </a:p>
        </p:txBody>
      </p:sp>
      <p:sp>
        <p:nvSpPr>
          <p:cNvPr id="7" name="Marcador de texto 6"/>
          <p:cNvSpPr>
            <a:spLocks noGrp="1"/>
          </p:cNvSpPr>
          <p:nvPr>
            <p:ph type="body" sz="quarter" idx="13"/>
          </p:nvPr>
        </p:nvSpPr>
        <p:spPr>
          <a:xfrm>
            <a:off x="444144" y="1658900"/>
            <a:ext cx="11288675" cy="4246069"/>
          </a:xfrm>
        </p:spPr>
        <p:txBody>
          <a:bodyPr>
            <a:normAutofit/>
          </a:bodyPr>
          <a:lstStyle>
            <a:lvl1pPr marL="0" indent="0">
              <a:buNone/>
              <a:defRPr sz="1600">
                <a:solidFill>
                  <a:srgbClr val="575757"/>
                </a:solidFill>
                <a:latin typeface="Lucida Sans"/>
                <a:cs typeface="Lucida Sans"/>
              </a:defRPr>
            </a:lvl1pPr>
            <a:lvl2pPr>
              <a:defRPr sz="1600">
                <a:solidFill>
                  <a:srgbClr val="0C4D8F"/>
                </a:solidFill>
                <a:latin typeface="Lucida Sans"/>
                <a:cs typeface="Lucida Sans"/>
              </a:defRPr>
            </a:lvl2pPr>
            <a:lvl3pPr>
              <a:defRPr sz="1600">
                <a:solidFill>
                  <a:srgbClr val="575757"/>
                </a:solidFill>
                <a:latin typeface="Lucida Sans"/>
                <a:cs typeface="Lucida Sans"/>
              </a:defRPr>
            </a:lvl3pPr>
            <a:lvl4pPr>
              <a:defRPr sz="1600">
                <a:solidFill>
                  <a:srgbClr val="E16917"/>
                </a:solidFill>
                <a:latin typeface="Lucida Sans"/>
                <a:cs typeface="Lucida Sans"/>
              </a:defRPr>
            </a:lvl4pPr>
            <a:lvl5pPr>
              <a:defRPr sz="1600">
                <a:solidFill>
                  <a:srgbClr val="575757"/>
                </a:solidFill>
                <a:latin typeface="Lucida Sans"/>
                <a:cs typeface="Lucida Sans"/>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Tree>
    <p:extLst>
      <p:ext uri="{BB962C8B-B14F-4D97-AF65-F5344CB8AC3E}">
        <p14:creationId xmlns:p14="http://schemas.microsoft.com/office/powerpoint/2010/main" val="14300355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cSld name="Título, 1 objeto y 2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5FF4B6-C349-4EB1-8E81-C99C875C768C}"/>
              </a:ext>
            </a:extLst>
          </p:cNvPr>
          <p:cNvSpPr>
            <a:spLocks noGrp="1"/>
          </p:cNvSpPr>
          <p:nvPr>
            <p:ph type="title"/>
          </p:nvPr>
        </p:nvSpPr>
        <p:spPr>
          <a:xfrm>
            <a:off x="751417" y="147638"/>
            <a:ext cx="10363200" cy="762000"/>
          </a:xfr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48258EC-E0B9-4955-B355-1F7CD31723DB}"/>
              </a:ext>
            </a:extLst>
          </p:cNvPr>
          <p:cNvSpPr>
            <a:spLocks noGrp="1"/>
          </p:cNvSpPr>
          <p:nvPr>
            <p:ph sz="half" idx="1"/>
          </p:nvPr>
        </p:nvSpPr>
        <p:spPr>
          <a:xfrm>
            <a:off x="863600" y="1601788"/>
            <a:ext cx="5080000" cy="41148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1428E4F-24A1-404A-967E-A6FBDDA0C937}"/>
              </a:ext>
            </a:extLst>
          </p:cNvPr>
          <p:cNvSpPr>
            <a:spLocks noGrp="1"/>
          </p:cNvSpPr>
          <p:nvPr>
            <p:ph sz="quarter" idx="2"/>
          </p:nvPr>
        </p:nvSpPr>
        <p:spPr>
          <a:xfrm>
            <a:off x="6146800" y="1601788"/>
            <a:ext cx="5080000" cy="19812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contenido 4">
            <a:extLst>
              <a:ext uri="{FF2B5EF4-FFF2-40B4-BE49-F238E27FC236}">
                <a16:creationId xmlns:a16="http://schemas.microsoft.com/office/drawing/2014/main" id="{D06ACD5E-C9F4-4070-9924-E6632A0F1503}"/>
              </a:ext>
            </a:extLst>
          </p:cNvPr>
          <p:cNvSpPr>
            <a:spLocks noGrp="1"/>
          </p:cNvSpPr>
          <p:nvPr>
            <p:ph sz="quarter" idx="3"/>
          </p:nvPr>
        </p:nvSpPr>
        <p:spPr>
          <a:xfrm>
            <a:off x="6146800" y="3735388"/>
            <a:ext cx="5080000" cy="19812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141185489"/>
      </p:ext>
    </p:extLst>
  </p:cSld>
  <p:clrMapOvr>
    <a:masterClrMapping/>
  </p:clrMapOvr>
  <p:transition spd="med">
    <p:strips dir="ld"/>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CB3C7-04F3-4F4C-BA05-865DF79F06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D3A542EF-A6A0-C944-94DA-7223EEB5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6" name="Footer Placeholder 4">
            <a:extLst>
              <a:ext uri="{FF2B5EF4-FFF2-40B4-BE49-F238E27FC236}">
                <a16:creationId xmlns:a16="http://schemas.microsoft.com/office/drawing/2014/main" id="{6584AE2D-F493-514E-8187-8AB7971EDEA3}"/>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4A2E7AEE-95B5-9F48-AE5D-8CBE9C5C9427}"/>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982020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92279-EB31-4447-931D-447CB7687A5B}"/>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54309C7E-3C7D-6346-933E-1163BC7ABF77}"/>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6" name="Footer Placeholder 4">
            <a:extLst>
              <a:ext uri="{FF2B5EF4-FFF2-40B4-BE49-F238E27FC236}">
                <a16:creationId xmlns:a16="http://schemas.microsoft.com/office/drawing/2014/main" id="{7CCFB753-3906-B648-97B8-A843E254A49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7819B953-0E39-374C-A1BE-3E2279F46C3A}"/>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02312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A85FBA-C14A-6040-93CF-B56EABE090D7}"/>
              </a:ext>
            </a:extLst>
          </p:cNvPr>
          <p:cNvSpPr>
            <a:spLocks noGrp="1"/>
          </p:cNvSpPr>
          <p:nvPr>
            <p:ph idx="1"/>
          </p:nvPr>
        </p:nvSpPr>
        <p:spPr>
          <a:xfrm>
            <a:off x="5183188" y="987427"/>
            <a:ext cx="6172200" cy="4472469"/>
          </a:xfrm>
          <a:prstGeom prst="rect">
            <a:avLst/>
          </a:prstGeo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E5F63B71-C5CC-B44A-B60B-B2BFE0A69B35}"/>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35D5915D-F17B-7241-B4B9-64AC6B415558}"/>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0" name="Footer Placeholder 4">
            <a:extLst>
              <a:ext uri="{FF2B5EF4-FFF2-40B4-BE49-F238E27FC236}">
                <a16:creationId xmlns:a16="http://schemas.microsoft.com/office/drawing/2014/main" id="{26233412-809E-CE43-8FF0-8DA5725ACDB2}"/>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B622CE5F-414C-1A4B-993F-ABBF3926BA2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1371167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1D24-B3DD-D64D-B293-9490A5115EC7}"/>
              </a:ext>
            </a:extLst>
          </p:cNvPr>
          <p:cNvSpPr>
            <a:spLocks noGrp="1"/>
          </p:cNvSpPr>
          <p:nvPr>
            <p:ph type="title"/>
          </p:nvPr>
        </p:nvSpPr>
        <p:spPr>
          <a:xfrm>
            <a:off x="831850" y="1139895"/>
            <a:ext cx="8802480" cy="2852737"/>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4DC08F0D-86FD-E242-86F7-A16B74FF0023}"/>
              </a:ext>
            </a:extLst>
          </p:cNvPr>
          <p:cNvSpPr>
            <a:spLocks noGrp="1"/>
          </p:cNvSpPr>
          <p:nvPr>
            <p:ph type="body" idx="1"/>
          </p:nvPr>
        </p:nvSpPr>
        <p:spPr>
          <a:xfrm>
            <a:off x="831850" y="4019620"/>
            <a:ext cx="8802480" cy="89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Footer Placeholder 4">
            <a:extLst>
              <a:ext uri="{FF2B5EF4-FFF2-40B4-BE49-F238E27FC236}">
                <a16:creationId xmlns:a16="http://schemas.microsoft.com/office/drawing/2014/main" id="{2C7449A2-7F0E-364D-8AB3-348A1A1C746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6BD50D3B-C8A4-8949-8076-921862AD448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1265262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2BB4-C5D8-E249-BB5F-D681AEBA6E59}"/>
              </a:ext>
            </a:extLst>
          </p:cNvPr>
          <p:cNvSpPr>
            <a:spLocks noGrp="1"/>
          </p:cNvSpPr>
          <p:nvPr>
            <p:ph type="title"/>
          </p:nvPr>
        </p:nvSpPr>
        <p:spPr>
          <a:xfrm>
            <a:off x="838200" y="728867"/>
            <a:ext cx="10515600" cy="1120845"/>
          </a:xfr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21967F11-9557-4B47-98FA-E95D957E84E1}"/>
              </a:ext>
            </a:extLst>
          </p:cNvPr>
          <p:cNvSpPr>
            <a:spLocks noGrp="1"/>
          </p:cNvSpPr>
          <p:nvPr>
            <p:ph sz="half" idx="1"/>
          </p:nvPr>
        </p:nvSpPr>
        <p:spPr>
          <a:xfrm>
            <a:off x="838200" y="2040835"/>
            <a:ext cx="5181600" cy="351182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4" name="Content Placeholder 3">
            <a:extLst>
              <a:ext uri="{FF2B5EF4-FFF2-40B4-BE49-F238E27FC236}">
                <a16:creationId xmlns:a16="http://schemas.microsoft.com/office/drawing/2014/main" id="{1195D1CB-374F-144F-A209-F4F024FE57A8}"/>
              </a:ext>
            </a:extLst>
          </p:cNvPr>
          <p:cNvSpPr>
            <a:spLocks noGrp="1"/>
          </p:cNvSpPr>
          <p:nvPr>
            <p:ph sz="half" idx="2"/>
          </p:nvPr>
        </p:nvSpPr>
        <p:spPr>
          <a:xfrm>
            <a:off x="6172200" y="2040835"/>
            <a:ext cx="5181600" cy="351182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7" name="Footer Placeholder 4">
            <a:extLst>
              <a:ext uri="{FF2B5EF4-FFF2-40B4-BE49-F238E27FC236}">
                <a16:creationId xmlns:a16="http://schemas.microsoft.com/office/drawing/2014/main" id="{9FF11153-E7D6-B440-95AF-C21722077C7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4DD21CB5-9D66-0540-A1A1-B2507D285566}"/>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638920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7411-65C5-2E4F-B744-DD18F00268B4}"/>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6E0266A1-EE31-1F40-A868-B0AA9591EF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45EC6A-E6CC-E44A-9825-92BEE41280D0}"/>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5" name="Text Placeholder 4">
            <a:extLst>
              <a:ext uri="{FF2B5EF4-FFF2-40B4-BE49-F238E27FC236}">
                <a16:creationId xmlns:a16="http://schemas.microsoft.com/office/drawing/2014/main" id="{C6CD4D74-8C5D-9241-A0FD-7E43ECA853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48EE2B-977E-EB4B-9F71-60B5D0FACE64}"/>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9" name="Footer Placeholder 4">
            <a:extLst>
              <a:ext uri="{FF2B5EF4-FFF2-40B4-BE49-F238E27FC236}">
                <a16:creationId xmlns:a16="http://schemas.microsoft.com/office/drawing/2014/main" id="{896F5A05-4CA4-7E49-AA35-BE57AB31F0D3}"/>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B3697DC8-1387-614C-8B26-64BED374CF7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9717774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0283-08D8-4349-809F-0ECC18956E07}"/>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75AB6BF3-AD37-B745-8508-2CB969B7DD0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2C251582-DAA4-0F48-AF5E-844D9CC750FC}"/>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297820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4E32C32A-00F3-A549-845D-889BA4632A89}"/>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5" name="Slide Number Placeholder 5">
            <a:extLst>
              <a:ext uri="{FF2B5EF4-FFF2-40B4-BE49-F238E27FC236}">
                <a16:creationId xmlns:a16="http://schemas.microsoft.com/office/drawing/2014/main" id="{5C44F638-F71A-6444-9C36-C89D15A94897}"/>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3933290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E2F893-4B78-2D41-A478-7EE0F3A08116}"/>
              </a:ext>
            </a:extLst>
          </p:cNvPr>
          <p:cNvSpPr>
            <a:spLocks noGrp="1"/>
          </p:cNvSpPr>
          <p:nvPr>
            <p:ph idx="1"/>
          </p:nvPr>
        </p:nvSpPr>
        <p:spPr>
          <a:xfrm>
            <a:off x="5183188" y="761655"/>
            <a:ext cx="6172200" cy="4804259"/>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9" name="Title 1">
            <a:extLst>
              <a:ext uri="{FF2B5EF4-FFF2-40B4-BE49-F238E27FC236}">
                <a16:creationId xmlns:a16="http://schemas.microsoft.com/office/drawing/2014/main" id="{55C1C79D-1F6F-6349-BA86-73176F107E67}"/>
              </a:ext>
            </a:extLst>
          </p:cNvPr>
          <p:cNvSpPr>
            <a:spLocks noGrp="1"/>
          </p:cNvSpPr>
          <p:nvPr>
            <p:ph type="title"/>
          </p:nvPr>
        </p:nvSpPr>
        <p:spPr>
          <a:xfrm>
            <a:off x="836612" y="761655"/>
            <a:ext cx="3932237" cy="1600200"/>
          </a:xfrm>
        </p:spPr>
        <p:txBody>
          <a:bodyPr anchor="b"/>
          <a:lstStyle>
            <a:lvl1pPr>
              <a:defRPr sz="3200"/>
            </a:lvl1pPr>
          </a:lstStyle>
          <a:p>
            <a:r>
              <a:rPr lang="en-GB"/>
              <a:t>Click to edit Master title style</a:t>
            </a:r>
            <a:endParaRPr lang="en-ES"/>
          </a:p>
        </p:txBody>
      </p:sp>
      <p:sp>
        <p:nvSpPr>
          <p:cNvPr id="10" name="Text Placeholder 3">
            <a:extLst>
              <a:ext uri="{FF2B5EF4-FFF2-40B4-BE49-F238E27FC236}">
                <a16:creationId xmlns:a16="http://schemas.microsoft.com/office/drawing/2014/main" id="{6EF98330-FFFF-1349-85F5-67DFA3B37B20}"/>
              </a:ext>
            </a:extLst>
          </p:cNvPr>
          <p:cNvSpPr>
            <a:spLocks noGrp="1"/>
          </p:cNvSpPr>
          <p:nvPr>
            <p:ph type="body" sz="half" idx="2"/>
          </p:nvPr>
        </p:nvSpPr>
        <p:spPr>
          <a:xfrm>
            <a:off x="839788" y="2451652"/>
            <a:ext cx="3932237" cy="3210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3323420B-25D9-7F44-881B-934A1EAFEC8D}"/>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58E3B52F-627B-2B4B-9A16-22B285789222}"/>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5598338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4097-81A4-C14A-A679-B0B3722BCE4A}"/>
              </a:ext>
            </a:extLst>
          </p:cNvPr>
          <p:cNvSpPr>
            <a:spLocks noGrp="1"/>
          </p:cNvSpPr>
          <p:nvPr>
            <p:ph type="title"/>
          </p:nvPr>
        </p:nvSpPr>
        <p:spPr>
          <a:xfrm>
            <a:off x="836612" y="761655"/>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0DBEA67A-B9B3-A742-89AC-CE238132A5CE}"/>
              </a:ext>
            </a:extLst>
          </p:cNvPr>
          <p:cNvSpPr>
            <a:spLocks noGrp="1"/>
          </p:cNvSpPr>
          <p:nvPr>
            <p:ph type="pic" idx="1"/>
          </p:nvPr>
        </p:nvSpPr>
        <p:spPr>
          <a:xfrm>
            <a:off x="5183188" y="761656"/>
            <a:ext cx="6172200" cy="47910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9A721E72-3A53-A74D-AD0A-0B3259E7501C}"/>
              </a:ext>
            </a:extLst>
          </p:cNvPr>
          <p:cNvSpPr>
            <a:spLocks noGrp="1"/>
          </p:cNvSpPr>
          <p:nvPr>
            <p:ph type="body" sz="half" idx="2"/>
          </p:nvPr>
        </p:nvSpPr>
        <p:spPr>
          <a:xfrm>
            <a:off x="839788" y="2451652"/>
            <a:ext cx="3932237" cy="3210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670BC58F-819B-2C4D-B206-2228A533A899}"/>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3AC73639-3C8B-6E4B-BE5B-8BB526F893A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8487967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CB3C7-04F3-4F4C-BA05-865DF79F06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D3A542EF-A6A0-C944-94DA-7223EEB5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6" name="Footer Placeholder 4">
            <a:extLst>
              <a:ext uri="{FF2B5EF4-FFF2-40B4-BE49-F238E27FC236}">
                <a16:creationId xmlns:a16="http://schemas.microsoft.com/office/drawing/2014/main" id="{947A174A-4BC9-B049-AA35-FDC66D2FD728}"/>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61BBED32-CEAE-164F-97B4-CE7182C61B5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3122351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92279-EB31-4447-931D-447CB7687A5B}"/>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54309C7E-3C7D-6346-933E-1163BC7ABF77}"/>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6" name="Footer Placeholder 4">
            <a:extLst>
              <a:ext uri="{FF2B5EF4-FFF2-40B4-BE49-F238E27FC236}">
                <a16:creationId xmlns:a16="http://schemas.microsoft.com/office/drawing/2014/main" id="{86496147-6FE5-2A47-8FCA-0CF63B075124}"/>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67627FB1-0B03-934A-A6D8-8C09663965CD}"/>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9573339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1D24-B3DD-D64D-B293-9490A5115EC7}"/>
              </a:ext>
            </a:extLst>
          </p:cNvPr>
          <p:cNvSpPr>
            <a:spLocks noGrp="1"/>
          </p:cNvSpPr>
          <p:nvPr>
            <p:ph type="title"/>
          </p:nvPr>
        </p:nvSpPr>
        <p:spPr>
          <a:xfrm>
            <a:off x="831850" y="1139895"/>
            <a:ext cx="8802480" cy="2852737"/>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4DC08F0D-86FD-E242-86F7-A16B74FF0023}"/>
              </a:ext>
            </a:extLst>
          </p:cNvPr>
          <p:cNvSpPr>
            <a:spLocks noGrp="1"/>
          </p:cNvSpPr>
          <p:nvPr>
            <p:ph type="body" idx="1"/>
          </p:nvPr>
        </p:nvSpPr>
        <p:spPr>
          <a:xfrm>
            <a:off x="831850" y="4019620"/>
            <a:ext cx="8802480" cy="89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Footer Placeholder 4">
            <a:extLst>
              <a:ext uri="{FF2B5EF4-FFF2-40B4-BE49-F238E27FC236}">
                <a16:creationId xmlns:a16="http://schemas.microsoft.com/office/drawing/2014/main" id="{E8411C0B-ED65-D647-93A4-F9998AB3F1B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29248738-4D71-4B48-888E-0D0EE5BAD29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53565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D0158C-0CF7-A44A-9F38-6DA1BEF3D691}"/>
              </a:ext>
            </a:extLst>
          </p:cNvPr>
          <p:cNvSpPr>
            <a:spLocks noGrp="1"/>
          </p:cNvSpPr>
          <p:nvPr>
            <p:ph type="pic" idx="1"/>
          </p:nvPr>
        </p:nvSpPr>
        <p:spPr>
          <a:xfrm>
            <a:off x="5183188" y="821635"/>
            <a:ext cx="6172200" cy="465189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8" name="Title 1">
            <a:extLst>
              <a:ext uri="{FF2B5EF4-FFF2-40B4-BE49-F238E27FC236}">
                <a16:creationId xmlns:a16="http://schemas.microsoft.com/office/drawing/2014/main" id="{ECF709E8-ED98-5F48-917D-BB3DC3D24224}"/>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BECCBBF9-2BD4-FD4A-8ADF-0C18FBFD02FE}"/>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0" name="Footer Placeholder 4">
            <a:extLst>
              <a:ext uri="{FF2B5EF4-FFF2-40B4-BE49-F238E27FC236}">
                <a16:creationId xmlns:a16="http://schemas.microsoft.com/office/drawing/2014/main" id="{6EB189EF-4A15-9149-A413-84290575A436}"/>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9EDA9EF5-B5C1-BC40-8227-49F72CA3BD0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6146103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2BB4-C5D8-E249-BB5F-D681AEBA6E59}"/>
              </a:ext>
            </a:extLst>
          </p:cNvPr>
          <p:cNvSpPr>
            <a:spLocks noGrp="1"/>
          </p:cNvSpPr>
          <p:nvPr>
            <p:ph type="title"/>
          </p:nvPr>
        </p:nvSpPr>
        <p:spPr>
          <a:xfrm>
            <a:off x="838200" y="728867"/>
            <a:ext cx="10515600" cy="1120845"/>
          </a:xfr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21967F11-9557-4B47-98FA-E95D957E84E1}"/>
              </a:ext>
            </a:extLst>
          </p:cNvPr>
          <p:cNvSpPr>
            <a:spLocks noGrp="1"/>
          </p:cNvSpPr>
          <p:nvPr>
            <p:ph sz="half" idx="1"/>
          </p:nvPr>
        </p:nvSpPr>
        <p:spPr>
          <a:xfrm>
            <a:off x="838200" y="2040835"/>
            <a:ext cx="5181600" cy="351182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4" name="Content Placeholder 3">
            <a:extLst>
              <a:ext uri="{FF2B5EF4-FFF2-40B4-BE49-F238E27FC236}">
                <a16:creationId xmlns:a16="http://schemas.microsoft.com/office/drawing/2014/main" id="{1195D1CB-374F-144F-A209-F4F024FE57A8}"/>
              </a:ext>
            </a:extLst>
          </p:cNvPr>
          <p:cNvSpPr>
            <a:spLocks noGrp="1"/>
          </p:cNvSpPr>
          <p:nvPr>
            <p:ph sz="half" idx="2"/>
          </p:nvPr>
        </p:nvSpPr>
        <p:spPr>
          <a:xfrm>
            <a:off x="6172200" y="2040835"/>
            <a:ext cx="5181600" cy="351182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7" name="Footer Placeholder 4">
            <a:extLst>
              <a:ext uri="{FF2B5EF4-FFF2-40B4-BE49-F238E27FC236}">
                <a16:creationId xmlns:a16="http://schemas.microsoft.com/office/drawing/2014/main" id="{E161D7DF-2A17-2B4E-A3F5-549300A4841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B01C4033-3ABD-5E4E-944F-DD48465D8576}"/>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4253880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7411-65C5-2E4F-B744-DD18F00268B4}"/>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6E0266A1-EE31-1F40-A868-B0AA9591EF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45EC6A-E6CC-E44A-9825-92BEE41280D0}"/>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5" name="Text Placeholder 4">
            <a:extLst>
              <a:ext uri="{FF2B5EF4-FFF2-40B4-BE49-F238E27FC236}">
                <a16:creationId xmlns:a16="http://schemas.microsoft.com/office/drawing/2014/main" id="{C6CD4D74-8C5D-9241-A0FD-7E43ECA853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48EE2B-977E-EB4B-9F71-60B5D0FACE64}"/>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9" name="Footer Placeholder 4">
            <a:extLst>
              <a:ext uri="{FF2B5EF4-FFF2-40B4-BE49-F238E27FC236}">
                <a16:creationId xmlns:a16="http://schemas.microsoft.com/office/drawing/2014/main" id="{FD64BFBC-F7D7-F047-A229-B18995B79C0D}"/>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45B9FAD-9B55-AA47-BC0B-E2050974EE6A}"/>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9507048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0283-08D8-4349-809F-0ECC18956E07}"/>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74DEF6C-C48A-0B4E-AA61-A9F1A34FB59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06E3F2FA-3859-764F-B105-93F5B1235B36}"/>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98400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CF4B4931-EB99-F841-A14F-634BDCE3E84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5" name="Slide Number Placeholder 5">
            <a:extLst>
              <a:ext uri="{FF2B5EF4-FFF2-40B4-BE49-F238E27FC236}">
                <a16:creationId xmlns:a16="http://schemas.microsoft.com/office/drawing/2014/main" id="{6961A9A8-DFA1-5447-8347-2F45DEBC7D85}"/>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7807171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E2F893-4B78-2D41-A478-7EE0F3A08116}"/>
              </a:ext>
            </a:extLst>
          </p:cNvPr>
          <p:cNvSpPr>
            <a:spLocks noGrp="1"/>
          </p:cNvSpPr>
          <p:nvPr>
            <p:ph idx="1"/>
          </p:nvPr>
        </p:nvSpPr>
        <p:spPr>
          <a:xfrm>
            <a:off x="5183188" y="761655"/>
            <a:ext cx="6172200" cy="4804259"/>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9" name="Title 1">
            <a:extLst>
              <a:ext uri="{FF2B5EF4-FFF2-40B4-BE49-F238E27FC236}">
                <a16:creationId xmlns:a16="http://schemas.microsoft.com/office/drawing/2014/main" id="{55C1C79D-1F6F-6349-BA86-73176F107E67}"/>
              </a:ext>
            </a:extLst>
          </p:cNvPr>
          <p:cNvSpPr>
            <a:spLocks noGrp="1"/>
          </p:cNvSpPr>
          <p:nvPr>
            <p:ph type="title"/>
          </p:nvPr>
        </p:nvSpPr>
        <p:spPr>
          <a:xfrm>
            <a:off x="836612" y="761655"/>
            <a:ext cx="3932237" cy="1600200"/>
          </a:xfrm>
        </p:spPr>
        <p:txBody>
          <a:bodyPr anchor="b"/>
          <a:lstStyle>
            <a:lvl1pPr>
              <a:defRPr sz="3200"/>
            </a:lvl1pPr>
          </a:lstStyle>
          <a:p>
            <a:r>
              <a:rPr lang="en-GB"/>
              <a:t>Click to edit Master title style</a:t>
            </a:r>
            <a:endParaRPr lang="en-ES"/>
          </a:p>
        </p:txBody>
      </p:sp>
      <p:sp>
        <p:nvSpPr>
          <p:cNvPr id="10" name="Text Placeholder 3">
            <a:extLst>
              <a:ext uri="{FF2B5EF4-FFF2-40B4-BE49-F238E27FC236}">
                <a16:creationId xmlns:a16="http://schemas.microsoft.com/office/drawing/2014/main" id="{6EF98330-FFFF-1349-85F5-67DFA3B37B20}"/>
              </a:ext>
            </a:extLst>
          </p:cNvPr>
          <p:cNvSpPr>
            <a:spLocks noGrp="1"/>
          </p:cNvSpPr>
          <p:nvPr>
            <p:ph type="body" sz="half" idx="2"/>
          </p:nvPr>
        </p:nvSpPr>
        <p:spPr>
          <a:xfrm>
            <a:off x="839788" y="2451652"/>
            <a:ext cx="3932237" cy="3210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B718126E-495A-5C45-8311-BB2A158C0388}"/>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9464E19C-941D-A94E-8F8F-74CA0D37F3AD}"/>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0770492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4097-81A4-C14A-A679-B0B3722BCE4A}"/>
              </a:ext>
            </a:extLst>
          </p:cNvPr>
          <p:cNvSpPr>
            <a:spLocks noGrp="1"/>
          </p:cNvSpPr>
          <p:nvPr>
            <p:ph type="title"/>
          </p:nvPr>
        </p:nvSpPr>
        <p:spPr>
          <a:xfrm>
            <a:off x="836612" y="761655"/>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0DBEA67A-B9B3-A742-89AC-CE238132A5CE}"/>
              </a:ext>
            </a:extLst>
          </p:cNvPr>
          <p:cNvSpPr>
            <a:spLocks noGrp="1"/>
          </p:cNvSpPr>
          <p:nvPr>
            <p:ph type="pic" idx="1"/>
          </p:nvPr>
        </p:nvSpPr>
        <p:spPr>
          <a:xfrm>
            <a:off x="5183188" y="761656"/>
            <a:ext cx="6172200" cy="47910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9A721E72-3A53-A74D-AD0A-0B3259E7501C}"/>
              </a:ext>
            </a:extLst>
          </p:cNvPr>
          <p:cNvSpPr>
            <a:spLocks noGrp="1"/>
          </p:cNvSpPr>
          <p:nvPr>
            <p:ph type="body" sz="half" idx="2"/>
          </p:nvPr>
        </p:nvSpPr>
        <p:spPr>
          <a:xfrm>
            <a:off x="839788" y="2451652"/>
            <a:ext cx="3932237" cy="3210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535EC168-4727-F346-A75F-A9DFAD56A87D}"/>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E000319B-C8A8-C245-8079-96F5DDF98D67}"/>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6711891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0266A1-EE31-1F40-A868-B0AA9591EFB7}"/>
              </a:ext>
            </a:extLst>
          </p:cNvPr>
          <p:cNvSpPr>
            <a:spLocks noGrp="1"/>
          </p:cNvSpPr>
          <p:nvPr>
            <p:ph type="body" idx="1"/>
          </p:nvPr>
        </p:nvSpPr>
        <p:spPr>
          <a:xfrm>
            <a:off x="242886" y="857251"/>
            <a:ext cx="5711825" cy="823912"/>
          </a:xfrm>
        </p:spPr>
        <p:txBody>
          <a:bodyPr anchor="ctr"/>
          <a:lstStyle>
            <a:lvl1pPr marL="0" indent="0">
              <a:buNone/>
              <a:defRPr sz="2400" b="1">
                <a:solidFill>
                  <a:srgbClr val="0060A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6F45EC6A-E6CC-E44A-9825-92BEE41280D0}"/>
              </a:ext>
            </a:extLst>
          </p:cNvPr>
          <p:cNvSpPr>
            <a:spLocks noGrp="1"/>
          </p:cNvSpPr>
          <p:nvPr>
            <p:ph sz="half" idx="2"/>
          </p:nvPr>
        </p:nvSpPr>
        <p:spPr>
          <a:xfrm>
            <a:off x="222250" y="1828799"/>
            <a:ext cx="5711825" cy="4000500"/>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6" name="Content Placeholder 5">
            <a:extLst>
              <a:ext uri="{FF2B5EF4-FFF2-40B4-BE49-F238E27FC236}">
                <a16:creationId xmlns:a16="http://schemas.microsoft.com/office/drawing/2014/main" id="{0948EE2B-977E-EB4B-9F71-60B5D0FACE64}"/>
              </a:ext>
            </a:extLst>
          </p:cNvPr>
          <p:cNvSpPr>
            <a:spLocks noGrp="1"/>
          </p:cNvSpPr>
          <p:nvPr>
            <p:ph sz="quarter" idx="4"/>
          </p:nvPr>
        </p:nvSpPr>
        <p:spPr>
          <a:xfrm>
            <a:off x="6257925" y="1828798"/>
            <a:ext cx="5711824" cy="4000501"/>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9" name="Text Placeholder 2">
            <a:extLst>
              <a:ext uri="{FF2B5EF4-FFF2-40B4-BE49-F238E27FC236}">
                <a16:creationId xmlns:a16="http://schemas.microsoft.com/office/drawing/2014/main" id="{3D2C4BC6-4588-6B42-B99A-BD4620770C11}"/>
              </a:ext>
            </a:extLst>
          </p:cNvPr>
          <p:cNvSpPr>
            <a:spLocks noGrp="1"/>
          </p:cNvSpPr>
          <p:nvPr>
            <p:ph type="body" idx="12"/>
          </p:nvPr>
        </p:nvSpPr>
        <p:spPr>
          <a:xfrm>
            <a:off x="6257925" y="857251"/>
            <a:ext cx="5711825" cy="823912"/>
          </a:xfrm>
        </p:spPr>
        <p:txBody>
          <a:bodyPr anchor="ctr"/>
          <a:lstStyle>
            <a:lvl1pPr marL="0" indent="0">
              <a:buNone/>
              <a:defRPr sz="2400" b="1">
                <a:solidFill>
                  <a:srgbClr val="0060A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8" name="Footer Placeholder 4">
            <a:extLst>
              <a:ext uri="{FF2B5EF4-FFF2-40B4-BE49-F238E27FC236}">
                <a16:creationId xmlns:a16="http://schemas.microsoft.com/office/drawing/2014/main" id="{43175485-660D-E24E-85AA-10A3148B521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B246B528-79F0-404B-9B40-C38F447B62D5}"/>
              </a:ext>
            </a:extLst>
          </p:cNvPr>
          <p:cNvSpPr>
            <a:spLocks noGrp="1"/>
          </p:cNvSpPr>
          <p:nvPr>
            <p:ph type="sldNum" sz="quarter" idx="13"/>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7986530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E2F893-4B78-2D41-A478-7EE0F3A08116}"/>
              </a:ext>
            </a:extLst>
          </p:cNvPr>
          <p:cNvSpPr>
            <a:spLocks noGrp="1"/>
          </p:cNvSpPr>
          <p:nvPr>
            <p:ph idx="1"/>
          </p:nvPr>
        </p:nvSpPr>
        <p:spPr>
          <a:xfrm>
            <a:off x="6400799" y="761655"/>
            <a:ext cx="5536095" cy="4900668"/>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9" name="Title 1">
            <a:extLst>
              <a:ext uri="{FF2B5EF4-FFF2-40B4-BE49-F238E27FC236}">
                <a16:creationId xmlns:a16="http://schemas.microsoft.com/office/drawing/2014/main" id="{55C1C79D-1F6F-6349-BA86-73176F107E67}"/>
              </a:ext>
            </a:extLst>
          </p:cNvPr>
          <p:cNvSpPr>
            <a:spLocks noGrp="1"/>
          </p:cNvSpPr>
          <p:nvPr>
            <p:ph type="title"/>
          </p:nvPr>
        </p:nvSpPr>
        <p:spPr>
          <a:xfrm>
            <a:off x="282574" y="793027"/>
            <a:ext cx="5389564" cy="1568827"/>
          </a:xfrm>
        </p:spPr>
        <p:txBody>
          <a:bodyPr anchor="ctr"/>
          <a:lstStyle>
            <a:lvl1pPr>
              <a:defRPr sz="3200"/>
            </a:lvl1pPr>
          </a:lstStyle>
          <a:p>
            <a:r>
              <a:rPr lang="en-GB" dirty="0"/>
              <a:t>Click to edit Master title style</a:t>
            </a:r>
            <a:endParaRPr lang="en-ES" dirty="0"/>
          </a:p>
        </p:txBody>
      </p:sp>
      <p:sp>
        <p:nvSpPr>
          <p:cNvPr id="10" name="Text Placeholder 3">
            <a:extLst>
              <a:ext uri="{FF2B5EF4-FFF2-40B4-BE49-F238E27FC236}">
                <a16:creationId xmlns:a16="http://schemas.microsoft.com/office/drawing/2014/main" id="{6EF98330-FFFF-1349-85F5-67DFA3B37B20}"/>
              </a:ext>
            </a:extLst>
          </p:cNvPr>
          <p:cNvSpPr>
            <a:spLocks noGrp="1"/>
          </p:cNvSpPr>
          <p:nvPr>
            <p:ph type="body" sz="half" idx="2"/>
          </p:nvPr>
        </p:nvSpPr>
        <p:spPr>
          <a:xfrm>
            <a:off x="285750" y="2514600"/>
            <a:ext cx="5389564" cy="314772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E877EFED-C684-7C4B-84C7-3315A46FAD1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5321A057-DB4E-8D4E-9538-225DD296C98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122773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4097-81A4-C14A-A679-B0B3722BCE4A}"/>
              </a:ext>
            </a:extLst>
          </p:cNvPr>
          <p:cNvSpPr>
            <a:spLocks noGrp="1"/>
          </p:cNvSpPr>
          <p:nvPr>
            <p:ph type="title"/>
          </p:nvPr>
        </p:nvSpPr>
        <p:spPr>
          <a:xfrm>
            <a:off x="6362704" y="761655"/>
            <a:ext cx="5586410" cy="495645"/>
          </a:xfrm>
        </p:spPr>
        <p:txBody>
          <a:bodyPr anchor="ctr"/>
          <a:lstStyle>
            <a:lvl1pPr>
              <a:defRPr sz="2400"/>
            </a:lvl1pPr>
          </a:lstStyle>
          <a:p>
            <a:r>
              <a:rPr lang="en-GB" dirty="0"/>
              <a:t>Click to edit Master title style</a:t>
            </a:r>
            <a:endParaRPr lang="en-ES" dirty="0"/>
          </a:p>
        </p:txBody>
      </p:sp>
      <p:sp>
        <p:nvSpPr>
          <p:cNvPr id="3" name="Picture Placeholder 2">
            <a:extLst>
              <a:ext uri="{FF2B5EF4-FFF2-40B4-BE49-F238E27FC236}">
                <a16:creationId xmlns:a16="http://schemas.microsoft.com/office/drawing/2014/main" id="{0DBEA67A-B9B3-A742-89AC-CE238132A5CE}"/>
              </a:ext>
            </a:extLst>
          </p:cNvPr>
          <p:cNvSpPr>
            <a:spLocks noGrp="1"/>
          </p:cNvSpPr>
          <p:nvPr>
            <p:ph type="pic" idx="1"/>
          </p:nvPr>
        </p:nvSpPr>
        <p:spPr>
          <a:xfrm>
            <a:off x="242886" y="761655"/>
            <a:ext cx="5586413" cy="5067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9A721E72-3A53-A74D-AD0A-0B3259E7501C}"/>
              </a:ext>
            </a:extLst>
          </p:cNvPr>
          <p:cNvSpPr>
            <a:spLocks noGrp="1"/>
          </p:cNvSpPr>
          <p:nvPr>
            <p:ph type="body" sz="half" idx="2"/>
          </p:nvPr>
        </p:nvSpPr>
        <p:spPr>
          <a:xfrm>
            <a:off x="6362703" y="1457325"/>
            <a:ext cx="5574191" cy="4371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D6D5EFC9-0172-4E49-A1B9-D0C9AF5696E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E3BC7534-2483-344D-8896-5F0FCBE17F5A}"/>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997774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10.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image" Target="../media/image13.png"/><Relationship Id="rId5" Type="http://schemas.openxmlformats.org/officeDocument/2006/relationships/slideLayout" Target="../slideLayouts/slideLayout82.xml"/><Relationship Id="rId10" Type="http://schemas.openxmlformats.org/officeDocument/2006/relationships/theme" Target="../theme/theme11.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image" Target="../media/image14.png"/><Relationship Id="rId5" Type="http://schemas.openxmlformats.org/officeDocument/2006/relationships/slideLayout" Target="../slideLayouts/slideLayout91.xml"/><Relationship Id="rId10" Type="http://schemas.openxmlformats.org/officeDocument/2006/relationships/theme" Target="../theme/theme12.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5" Type="http://schemas.openxmlformats.org/officeDocument/2006/relationships/image" Target="../media/image15.png"/><Relationship Id="rId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3.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4.pn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7.png"/><Relationship Id="rId5" Type="http://schemas.openxmlformats.org/officeDocument/2006/relationships/slideLayout" Target="../slideLayouts/slideLayout35.xml"/><Relationship Id="rId10" Type="http://schemas.openxmlformats.org/officeDocument/2006/relationships/theme" Target="../theme/theme6.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8.png"/><Relationship Id="rId5" Type="http://schemas.openxmlformats.org/officeDocument/2006/relationships/slideLayout" Target="../slideLayouts/slideLayout44.xml"/><Relationship Id="rId10" Type="http://schemas.openxmlformats.org/officeDocument/2006/relationships/theme" Target="../theme/theme7.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9.png"/><Relationship Id="rId5" Type="http://schemas.openxmlformats.org/officeDocument/2006/relationships/slideLayout" Target="../slideLayouts/slideLayout53.xml"/><Relationship Id="rId10" Type="http://schemas.openxmlformats.org/officeDocument/2006/relationships/theme" Target="../theme/theme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0.png"/><Relationship Id="rId5" Type="http://schemas.openxmlformats.org/officeDocument/2006/relationships/slideLayout" Target="../slideLayouts/slideLayout62.xml"/><Relationship Id="rId10" Type="http://schemas.openxmlformats.org/officeDocument/2006/relationships/theme" Target="../theme/theme9.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22ABA-7024-2548-88DB-492CA6557F04}"/>
              </a:ext>
            </a:extLst>
          </p:cNvPr>
          <p:cNvSpPr>
            <a:spLocks noGrp="1"/>
          </p:cNvSpPr>
          <p:nvPr>
            <p:ph type="title"/>
          </p:nvPr>
        </p:nvSpPr>
        <p:spPr>
          <a:xfrm>
            <a:off x="838200" y="702365"/>
            <a:ext cx="10515600"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7B883098-14FA-0F44-8B5A-8A76773B82FD}"/>
              </a:ext>
            </a:extLst>
          </p:cNvPr>
          <p:cNvSpPr>
            <a:spLocks noGrp="1"/>
          </p:cNvSpPr>
          <p:nvPr>
            <p:ph type="body" idx="1"/>
          </p:nvPr>
        </p:nvSpPr>
        <p:spPr>
          <a:xfrm>
            <a:off x="838200" y="1825625"/>
            <a:ext cx="10515600" cy="379329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Footer Placeholder 4">
            <a:extLst>
              <a:ext uri="{FF2B5EF4-FFF2-40B4-BE49-F238E27FC236}">
                <a16:creationId xmlns:a16="http://schemas.microsoft.com/office/drawing/2014/main" id="{F2352FA7-CED0-5349-81F5-2DB49939598F}"/>
              </a:ext>
            </a:extLst>
          </p:cNvPr>
          <p:cNvSpPr>
            <a:spLocks noGrp="1"/>
          </p:cNvSpPr>
          <p:nvPr>
            <p:ph type="ftr" sz="quarter" idx="3"/>
          </p:nvPr>
        </p:nvSpPr>
        <p:spPr>
          <a:xfrm>
            <a:off x="1815548" y="6356350"/>
            <a:ext cx="6337852" cy="365125"/>
          </a:xfrm>
          <a:prstGeom prst="rect">
            <a:avLst/>
          </a:prstGeom>
        </p:spPr>
        <p:txBody>
          <a:bodyPr vert="horz" lIns="91440" tIns="45720" rIns="91440" bIns="45720" rtlCol="0" anchor="ctr"/>
          <a:lstStyle>
            <a:lvl1pPr algn="ctr">
              <a:defRPr sz="1200" b="0" i="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8BA8F7EF-5FB1-7E4C-9AF7-A58F53765A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547007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762" r:id="rId10"/>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255105" y="681037"/>
            <a:ext cx="11681789"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255105" y="1825624"/>
            <a:ext cx="11681790" cy="418941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03937287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63" r:id="rId10"/>
    <p:sldLayoutId id="2147483764" r:id="rId11"/>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6F148-B4D7-D84D-A067-79BB4A2D7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462ABEC5-1896-C64E-B4B8-76A877855A6B}"/>
              </a:ext>
            </a:extLst>
          </p:cNvPr>
          <p:cNvSpPr>
            <a:spLocks noGrp="1"/>
          </p:cNvSpPr>
          <p:nvPr>
            <p:ph type="body" idx="1"/>
          </p:nvPr>
        </p:nvSpPr>
        <p:spPr>
          <a:xfrm>
            <a:off x="838200" y="1825625"/>
            <a:ext cx="10515600" cy="372703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46E32334-46B8-D343-A4C9-B457318CD4E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A456A38B-79DA-0245-B041-E0754904216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84292842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6F148-B4D7-D84D-A067-79BB4A2D7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462ABEC5-1896-C64E-B4B8-76A877855A6B}"/>
              </a:ext>
            </a:extLst>
          </p:cNvPr>
          <p:cNvSpPr>
            <a:spLocks noGrp="1"/>
          </p:cNvSpPr>
          <p:nvPr>
            <p:ph type="body" idx="1"/>
          </p:nvPr>
        </p:nvSpPr>
        <p:spPr>
          <a:xfrm>
            <a:off x="838200" y="1825625"/>
            <a:ext cx="10515600" cy="372703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46E32334-46B8-D343-A4C9-B457318CD4E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A456A38B-79DA-0245-B041-E0754904216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85367412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6F148-B4D7-D84D-A067-79BB4A2D7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462ABEC5-1896-C64E-B4B8-76A877855A6B}"/>
              </a:ext>
            </a:extLst>
          </p:cNvPr>
          <p:cNvSpPr>
            <a:spLocks noGrp="1"/>
          </p:cNvSpPr>
          <p:nvPr>
            <p:ph type="body" idx="1"/>
          </p:nvPr>
        </p:nvSpPr>
        <p:spPr>
          <a:xfrm>
            <a:off x="838200" y="1825625"/>
            <a:ext cx="10515600" cy="372703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46E32334-46B8-D343-A4C9-B457318CD4E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A456A38B-79DA-0245-B041-E0754904216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05802002"/>
      </p:ext>
    </p:extLst>
  </p:cSld>
  <p:clrMap bg1="lt1" tx1="dk1" bg2="lt2" tx2="dk2" accent1="accent1" accent2="accent2" accent3="accent3" accent4="accent4" accent5="accent5" accent6="accent6" hlink="hlink" folHlink="folHlink"/>
  <p:sldLayoutIdLst>
    <p:sldLayoutId id="2147483695" r:id="rId1"/>
    <p:sldLayoutId id="2147483698" r:id="rId2"/>
    <p:sldLayoutId id="2147483699" r:id="rId3"/>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22ABA-7024-2548-88DB-492CA6557F04}"/>
              </a:ext>
            </a:extLst>
          </p:cNvPr>
          <p:cNvSpPr>
            <a:spLocks noGrp="1"/>
          </p:cNvSpPr>
          <p:nvPr>
            <p:ph type="title"/>
          </p:nvPr>
        </p:nvSpPr>
        <p:spPr>
          <a:xfrm>
            <a:off x="257175" y="702365"/>
            <a:ext cx="11644313"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7B883098-14FA-0F44-8B5A-8A76773B82FD}"/>
              </a:ext>
            </a:extLst>
          </p:cNvPr>
          <p:cNvSpPr>
            <a:spLocks noGrp="1"/>
          </p:cNvSpPr>
          <p:nvPr>
            <p:ph type="body" idx="1"/>
          </p:nvPr>
        </p:nvSpPr>
        <p:spPr>
          <a:xfrm>
            <a:off x="257175" y="1825625"/>
            <a:ext cx="11644313" cy="4017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Footer Placeholder 4">
            <a:extLst>
              <a:ext uri="{FF2B5EF4-FFF2-40B4-BE49-F238E27FC236}">
                <a16:creationId xmlns:a16="http://schemas.microsoft.com/office/drawing/2014/main" id="{F2352FA7-CED0-5349-81F5-2DB49939598F}"/>
              </a:ext>
            </a:extLst>
          </p:cNvPr>
          <p:cNvSpPr>
            <a:spLocks noGrp="1"/>
          </p:cNvSpPr>
          <p:nvPr>
            <p:ph type="ftr" sz="quarter" idx="3"/>
          </p:nvPr>
        </p:nvSpPr>
        <p:spPr>
          <a:xfrm>
            <a:off x="1815548" y="6356350"/>
            <a:ext cx="6337852" cy="365125"/>
          </a:xfrm>
          <a:prstGeom prst="rect">
            <a:avLst/>
          </a:prstGeom>
        </p:spPr>
        <p:txBody>
          <a:bodyPr vert="horz" lIns="91440" tIns="45720" rIns="91440" bIns="45720" rtlCol="0" anchor="ctr"/>
          <a:lstStyle>
            <a:lvl1pPr algn="ctr">
              <a:defRPr sz="1200" b="0" i="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8BA8F7EF-5FB1-7E4C-9AF7-A58F53765A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246347150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3AED822-9553-1848-A55C-B06CFB1349A7}"/>
              </a:ext>
            </a:extLst>
          </p:cNvPr>
          <p:cNvSpPr>
            <a:spLocks noGrp="1"/>
          </p:cNvSpPr>
          <p:nvPr>
            <p:ph type="title"/>
          </p:nvPr>
        </p:nvSpPr>
        <p:spPr>
          <a:xfrm>
            <a:off x="838200" y="702365"/>
            <a:ext cx="10515600"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8" name="Text Placeholder 2">
            <a:extLst>
              <a:ext uri="{FF2B5EF4-FFF2-40B4-BE49-F238E27FC236}">
                <a16:creationId xmlns:a16="http://schemas.microsoft.com/office/drawing/2014/main" id="{FD7A236A-738F-9346-965C-B994FCAE277C}"/>
              </a:ext>
            </a:extLst>
          </p:cNvPr>
          <p:cNvSpPr>
            <a:spLocks noGrp="1"/>
          </p:cNvSpPr>
          <p:nvPr>
            <p:ph type="body" idx="1"/>
          </p:nvPr>
        </p:nvSpPr>
        <p:spPr>
          <a:xfrm>
            <a:off x="838200" y="1825625"/>
            <a:ext cx="10515600" cy="3793297"/>
          </a:xfrm>
          <a:prstGeom prst="rect">
            <a:avLst/>
          </a:prstGeom>
        </p:spPr>
        <p:txBody>
          <a:bodyPr vert="horz" lIns="91440" tIns="45720" rIns="91440" bIns="45720" rtlCol="0">
            <a:normAutofit/>
          </a:bodyPr>
          <a:lstStyle/>
          <a:p>
            <a:pPr lvl="0"/>
            <a:endParaRPr lang="en-GB" dirty="0"/>
          </a:p>
        </p:txBody>
      </p:sp>
      <p:sp>
        <p:nvSpPr>
          <p:cNvPr id="13" name="Footer Placeholder 4">
            <a:extLst>
              <a:ext uri="{FF2B5EF4-FFF2-40B4-BE49-F238E27FC236}">
                <a16:creationId xmlns:a16="http://schemas.microsoft.com/office/drawing/2014/main" id="{D13828BC-379C-AE45-8D1C-331321178F9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4" name="Slide Number Placeholder 5">
            <a:extLst>
              <a:ext uri="{FF2B5EF4-FFF2-40B4-BE49-F238E27FC236}">
                <a16:creationId xmlns:a16="http://schemas.microsoft.com/office/drawing/2014/main" id="{73AA3397-2B62-F542-80A9-6E1533FF9EF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47898859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3AED822-9553-1848-A55C-B06CFB1349A7}"/>
              </a:ext>
            </a:extLst>
          </p:cNvPr>
          <p:cNvSpPr>
            <a:spLocks noGrp="1"/>
          </p:cNvSpPr>
          <p:nvPr>
            <p:ph type="title"/>
          </p:nvPr>
        </p:nvSpPr>
        <p:spPr>
          <a:xfrm>
            <a:off x="838200" y="702365"/>
            <a:ext cx="10515600"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8" name="Text Placeholder 2">
            <a:extLst>
              <a:ext uri="{FF2B5EF4-FFF2-40B4-BE49-F238E27FC236}">
                <a16:creationId xmlns:a16="http://schemas.microsoft.com/office/drawing/2014/main" id="{FD7A236A-738F-9346-965C-B994FCAE277C}"/>
              </a:ext>
            </a:extLst>
          </p:cNvPr>
          <p:cNvSpPr>
            <a:spLocks noGrp="1"/>
          </p:cNvSpPr>
          <p:nvPr>
            <p:ph type="body" idx="1"/>
          </p:nvPr>
        </p:nvSpPr>
        <p:spPr>
          <a:xfrm>
            <a:off x="838200" y="1825625"/>
            <a:ext cx="10515600" cy="3793297"/>
          </a:xfrm>
          <a:prstGeom prst="rect">
            <a:avLst/>
          </a:prstGeom>
        </p:spPr>
        <p:txBody>
          <a:bodyPr vert="horz" lIns="91440" tIns="45720" rIns="91440" bIns="45720" rtlCol="0">
            <a:normAutofit/>
          </a:bodyPr>
          <a:lstStyle/>
          <a:p>
            <a:pPr lvl="0"/>
            <a:endParaRPr lang="en-GB" dirty="0"/>
          </a:p>
        </p:txBody>
      </p:sp>
      <p:sp>
        <p:nvSpPr>
          <p:cNvPr id="13" name="Footer Placeholder 4">
            <a:extLst>
              <a:ext uri="{FF2B5EF4-FFF2-40B4-BE49-F238E27FC236}">
                <a16:creationId xmlns:a16="http://schemas.microsoft.com/office/drawing/2014/main" id="{D13828BC-379C-AE45-8D1C-331321178F9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4" name="Slide Number Placeholder 5">
            <a:extLst>
              <a:ext uri="{FF2B5EF4-FFF2-40B4-BE49-F238E27FC236}">
                <a16:creationId xmlns:a16="http://schemas.microsoft.com/office/drawing/2014/main" id="{73AA3397-2B62-F542-80A9-6E1533FF9EF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377934736"/>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3AED822-9553-1848-A55C-B06CFB1349A7}"/>
              </a:ext>
            </a:extLst>
          </p:cNvPr>
          <p:cNvSpPr>
            <a:spLocks noGrp="1"/>
          </p:cNvSpPr>
          <p:nvPr>
            <p:ph type="title"/>
          </p:nvPr>
        </p:nvSpPr>
        <p:spPr>
          <a:xfrm>
            <a:off x="838200" y="702365"/>
            <a:ext cx="10515600"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8" name="Text Placeholder 2">
            <a:extLst>
              <a:ext uri="{FF2B5EF4-FFF2-40B4-BE49-F238E27FC236}">
                <a16:creationId xmlns:a16="http://schemas.microsoft.com/office/drawing/2014/main" id="{FD7A236A-738F-9346-965C-B994FCAE277C}"/>
              </a:ext>
            </a:extLst>
          </p:cNvPr>
          <p:cNvSpPr>
            <a:spLocks noGrp="1"/>
          </p:cNvSpPr>
          <p:nvPr>
            <p:ph type="body" idx="1"/>
          </p:nvPr>
        </p:nvSpPr>
        <p:spPr>
          <a:xfrm>
            <a:off x="838200" y="1825625"/>
            <a:ext cx="10515600" cy="3793297"/>
          </a:xfrm>
          <a:prstGeom prst="rect">
            <a:avLst/>
          </a:prstGeom>
        </p:spPr>
        <p:txBody>
          <a:bodyPr vert="horz" lIns="91440" tIns="45720" rIns="91440" bIns="45720" rtlCol="0">
            <a:normAutofit/>
          </a:bodyPr>
          <a:lstStyle/>
          <a:p>
            <a:pPr lvl="0"/>
            <a:endParaRPr lang="en-GB" dirty="0"/>
          </a:p>
        </p:txBody>
      </p:sp>
      <p:sp>
        <p:nvSpPr>
          <p:cNvPr id="13" name="Footer Placeholder 4">
            <a:extLst>
              <a:ext uri="{FF2B5EF4-FFF2-40B4-BE49-F238E27FC236}">
                <a16:creationId xmlns:a16="http://schemas.microsoft.com/office/drawing/2014/main" id="{D13828BC-379C-AE45-8D1C-331321178F9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4" name="Slide Number Placeholder 5">
            <a:extLst>
              <a:ext uri="{FF2B5EF4-FFF2-40B4-BE49-F238E27FC236}">
                <a16:creationId xmlns:a16="http://schemas.microsoft.com/office/drawing/2014/main" id="{73AA3397-2B62-F542-80A9-6E1533FF9EF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905304270"/>
      </p:ext>
    </p:extLst>
  </p:cSld>
  <p:clrMap bg1="lt1" tx1="dk1" bg2="lt2" tx2="dk2" accent1="accent1" accent2="accent2" accent3="accent3" accent4="accent4" accent5="accent5" accent6="accent6" hlink="hlink" folHlink="folHlink"/>
  <p:sldLayoutIdLst>
    <p:sldLayoutId id="2147483751" r:id="rId1"/>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838200" y="1825625"/>
            <a:ext cx="10515600" cy="375354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12789188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838200" y="1825625"/>
            <a:ext cx="10515600" cy="375354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25934581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838200" y="1825625"/>
            <a:ext cx="10515600" cy="375354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036089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838200" y="1825625"/>
            <a:ext cx="10515600" cy="375354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28033182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8.xml"/><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8.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0.xml"/><Relationship Id="rId1" Type="http://schemas.openxmlformats.org/officeDocument/2006/relationships/slideLayout" Target="../slideLayouts/slideLayout70.xml"/><Relationship Id="rId4" Type="http://schemas.openxmlformats.org/officeDocument/2006/relationships/image" Target="../media/image77.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83.xml"/><Relationship Id="rId1" Type="http://schemas.openxmlformats.org/officeDocument/2006/relationships/slideLayout" Target="../slideLayouts/slideLayout76.xml"/><Relationship Id="rId4" Type="http://schemas.openxmlformats.org/officeDocument/2006/relationships/image" Target="../media/image78.jpeg"/></Relationships>
</file>

<file path=ppt/slides/_rels/slide109.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84.xml"/><Relationship Id="rId1" Type="http://schemas.openxmlformats.org/officeDocument/2006/relationships/slideLayout" Target="../slideLayouts/slideLayout76.xml"/><Relationship Id="rId4" Type="http://schemas.openxmlformats.org/officeDocument/2006/relationships/image" Target="../media/image7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8.xml"/></Relationships>
</file>

<file path=ppt/slides/_rels/slide111.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86.xml"/><Relationship Id="rId1" Type="http://schemas.openxmlformats.org/officeDocument/2006/relationships/slideLayout" Target="../slideLayouts/slideLayout76.xml"/><Relationship Id="rId4" Type="http://schemas.openxmlformats.org/officeDocument/2006/relationships/image" Target="../media/image29.jpeg"/></Relationships>
</file>

<file path=ppt/slides/_rels/slide112.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87.xml"/><Relationship Id="rId1" Type="http://schemas.openxmlformats.org/officeDocument/2006/relationships/slideLayout" Target="../slideLayouts/slideLayout76.xml"/><Relationship Id="rId4" Type="http://schemas.openxmlformats.org/officeDocument/2006/relationships/image" Target="../media/image30.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8.xml"/></Relationships>
</file>

<file path=ppt/slides/_rels/slide115.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90.xml"/><Relationship Id="rId1" Type="http://schemas.openxmlformats.org/officeDocument/2006/relationships/slideLayout" Target="../slideLayouts/slideLayout76.xml"/><Relationship Id="rId5" Type="http://schemas.openxmlformats.org/officeDocument/2006/relationships/image" Target="../media/image23.jpeg"/><Relationship Id="rId4" Type="http://schemas.openxmlformats.org/officeDocument/2006/relationships/image" Target="../media/image22.jpeg"/></Relationships>
</file>

<file path=ppt/slides/_rels/slide116.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91.xml"/><Relationship Id="rId1" Type="http://schemas.openxmlformats.org/officeDocument/2006/relationships/slideLayout" Target="../slideLayouts/slideLayout76.xml"/><Relationship Id="rId5" Type="http://schemas.openxmlformats.org/officeDocument/2006/relationships/image" Target="../media/image25.jpeg"/><Relationship Id="rId4" Type="http://schemas.openxmlformats.org/officeDocument/2006/relationships/image" Target="../media/image24.jpeg"/></Relationships>
</file>

<file path=ppt/slides/_rels/slide117.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92.xml"/><Relationship Id="rId1" Type="http://schemas.openxmlformats.org/officeDocument/2006/relationships/slideLayout" Target="../slideLayouts/slideLayout76.xml"/><Relationship Id="rId5" Type="http://schemas.openxmlformats.org/officeDocument/2006/relationships/image" Target="../media/image27.jpeg"/><Relationship Id="rId4" Type="http://schemas.openxmlformats.org/officeDocument/2006/relationships/image" Target="../media/image26.jpeg"/></Relationships>
</file>

<file path=ppt/slides/_rels/slide118.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93.xml"/><Relationship Id="rId1" Type="http://schemas.openxmlformats.org/officeDocument/2006/relationships/slideLayout" Target="../slideLayouts/slideLayout76.xml"/><Relationship Id="rId5" Type="http://schemas.openxmlformats.org/officeDocument/2006/relationships/image" Target="../media/image30.jpeg"/><Relationship Id="rId4" Type="http://schemas.openxmlformats.org/officeDocument/2006/relationships/image" Target="../media/image28.jpe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8.xml"/></Relationships>
</file>

<file path=ppt/slides/_rels/slide12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6.xml"/><Relationship Id="rId1" Type="http://schemas.openxmlformats.org/officeDocument/2006/relationships/slideLayout" Target="../slideLayouts/slideLayout68.xml"/><Relationship Id="rId4" Type="http://schemas.openxmlformats.org/officeDocument/2006/relationships/image" Target="../media/image81.jpe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9.xml"/><Relationship Id="rId1" Type="http://schemas.openxmlformats.org/officeDocument/2006/relationships/slideLayout" Target="../slideLayouts/slideLayout68.xml"/><Relationship Id="rId4" Type="http://schemas.openxmlformats.org/officeDocument/2006/relationships/image" Target="../media/image83.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8.xml"/></Relationships>
</file>

<file path=ppt/slides/_rels/slide1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1.xml"/><Relationship Id="rId1" Type="http://schemas.openxmlformats.org/officeDocument/2006/relationships/slideLayout" Target="../slideLayouts/slideLayout68.xml"/></Relationships>
</file>

<file path=ppt/slides/_rels/slide1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2.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openxmlformats.org/officeDocument/2006/relationships/image" Target="../media/image23.jpeg"/></Relationships>
</file>

<file path=ppt/slides/_rels/slide1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3.xml"/><Relationship Id="rId1" Type="http://schemas.openxmlformats.org/officeDocument/2006/relationships/slideLayout" Target="../slideLayouts/slideLayout68.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6.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8.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68.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3.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3.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8.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7.xml"/><Relationship Id="rId5" Type="http://schemas.openxmlformats.org/officeDocument/2006/relationships/image" Target="../media/image41.jpe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68.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68.xml"/><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68.xml"/><Relationship Id="rId4" Type="http://schemas.openxmlformats.org/officeDocument/2006/relationships/image" Target="../media/image45.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6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73.xml"/><Relationship Id="rId4" Type="http://schemas.openxmlformats.org/officeDocument/2006/relationships/image" Target="../media/image52.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68.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6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8.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8.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68.xml"/></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68.xml"/></Relationships>
</file>

<file path=ppt/slides/_rels/slide8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6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8.xml"/></Relationships>
</file>

<file path=ppt/slides/_rels/slide8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68.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8.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7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2.xml"/></Relationships>
</file>

<file path=ppt/slides/_rels/slide96.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72.xml"/><Relationship Id="rId1" Type="http://schemas.openxmlformats.org/officeDocument/2006/relationships/slideLayout" Target="../slideLayouts/slideLayout76.xml"/><Relationship Id="rId4" Type="http://schemas.openxmlformats.org/officeDocument/2006/relationships/image" Target="../media/image71.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68.xml"/></Relationships>
</file>

<file path=ppt/slides/_rels/slide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68.xml"/><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6165188-CB37-3942-A39A-51265842AD19}"/>
              </a:ext>
            </a:extLst>
          </p:cNvPr>
          <p:cNvSpPr txBox="1"/>
          <p:nvPr/>
        </p:nvSpPr>
        <p:spPr>
          <a:xfrm>
            <a:off x="482010" y="467834"/>
            <a:ext cx="3515833" cy="1200329"/>
          </a:xfrm>
          <a:prstGeom prst="rect">
            <a:avLst/>
          </a:prstGeom>
          <a:noFill/>
        </p:spPr>
        <p:txBody>
          <a:bodyPr wrap="square" rtlCol="0">
            <a:spAutoFit/>
          </a:bodyPr>
          <a:lstStyle/>
          <a:p>
            <a:r>
              <a:rPr lang="es-ES" sz="2400" b="1" u="sng" dirty="0">
                <a:solidFill>
                  <a:schemeClr val="bg1"/>
                </a:solidFill>
              </a:rPr>
              <a:t>Co-directores:</a:t>
            </a:r>
          </a:p>
          <a:p>
            <a:r>
              <a:rPr lang="es-ES" sz="2400" dirty="0">
                <a:solidFill>
                  <a:schemeClr val="bg1"/>
                </a:solidFill>
              </a:rPr>
              <a:t> - Dr. Pedro </a:t>
            </a:r>
            <a:r>
              <a:rPr lang="es-ES" sz="2400" dirty="0" err="1">
                <a:solidFill>
                  <a:schemeClr val="bg1"/>
                </a:solidFill>
              </a:rPr>
              <a:t>Conthe</a:t>
            </a:r>
            <a:endParaRPr lang="es-ES" sz="2400" dirty="0">
              <a:solidFill>
                <a:schemeClr val="bg1"/>
              </a:solidFill>
            </a:endParaRPr>
          </a:p>
          <a:p>
            <a:r>
              <a:rPr lang="es-ES" sz="2400" dirty="0">
                <a:solidFill>
                  <a:schemeClr val="bg1"/>
                </a:solidFill>
              </a:rPr>
              <a:t> - Dr. Pedro Casado</a:t>
            </a:r>
          </a:p>
        </p:txBody>
      </p:sp>
      <p:sp>
        <p:nvSpPr>
          <p:cNvPr id="4" name="CuadroTexto 3">
            <a:extLst>
              <a:ext uri="{FF2B5EF4-FFF2-40B4-BE49-F238E27FC236}">
                <a16:creationId xmlns:a16="http://schemas.microsoft.com/office/drawing/2014/main" id="{5EFBA83C-16D8-714A-9CC9-1D0D768895C2}"/>
              </a:ext>
            </a:extLst>
          </p:cNvPr>
          <p:cNvSpPr txBox="1"/>
          <p:nvPr/>
        </p:nvSpPr>
        <p:spPr>
          <a:xfrm>
            <a:off x="8369005" y="467834"/>
            <a:ext cx="3515833" cy="1610762"/>
          </a:xfrm>
          <a:prstGeom prst="rect">
            <a:avLst/>
          </a:prstGeom>
          <a:noFill/>
        </p:spPr>
        <p:txBody>
          <a:bodyPr wrap="square" rtlCol="0">
            <a:spAutoFit/>
          </a:bodyPr>
          <a:lstStyle/>
          <a:p>
            <a:pPr algn="ctr"/>
            <a:r>
              <a:rPr lang="es-ES" sz="2667" b="1" u="sng" cap="small" dirty="0">
                <a:solidFill>
                  <a:schemeClr val="bg1"/>
                </a:solidFill>
              </a:rPr>
              <a:t>Ponente:</a:t>
            </a:r>
          </a:p>
          <a:p>
            <a:pPr algn="ctr"/>
            <a:r>
              <a:rPr lang="es-ES" sz="2400" b="1" dirty="0">
                <a:solidFill>
                  <a:schemeClr val="bg1"/>
                </a:solidFill>
              </a:rPr>
              <a:t>Dr. Pedro Casado</a:t>
            </a:r>
          </a:p>
          <a:p>
            <a:pPr algn="ctr"/>
            <a:r>
              <a:rPr lang="es-ES" sz="2400" dirty="0">
                <a:solidFill>
                  <a:schemeClr val="bg1"/>
                </a:solidFill>
              </a:rPr>
              <a:t>Medicina Interna</a:t>
            </a:r>
          </a:p>
          <a:p>
            <a:pPr algn="ctr"/>
            <a:r>
              <a:rPr lang="es-ES" sz="2400" dirty="0">
                <a:solidFill>
                  <a:schemeClr val="bg1"/>
                </a:solidFill>
              </a:rPr>
              <a:t>Hospital La Princesa</a:t>
            </a:r>
          </a:p>
        </p:txBody>
      </p:sp>
      <p:sp>
        <p:nvSpPr>
          <p:cNvPr id="6" name="Marcador de texto 5">
            <a:extLst>
              <a:ext uri="{FF2B5EF4-FFF2-40B4-BE49-F238E27FC236}">
                <a16:creationId xmlns:a16="http://schemas.microsoft.com/office/drawing/2014/main" id="{78B419E3-B9D9-054B-A169-D3EEDAFBE170}"/>
              </a:ext>
            </a:extLst>
          </p:cNvPr>
          <p:cNvSpPr>
            <a:spLocks noGrp="1"/>
          </p:cNvSpPr>
          <p:nvPr>
            <p:ph type="body" sz="quarter" idx="10"/>
          </p:nvPr>
        </p:nvSpPr>
        <p:spPr/>
        <p:txBody>
          <a:bodyPr/>
          <a:lstStyle/>
          <a:p>
            <a:r>
              <a:rPr lang="es-ES" sz="4400" b="1" cap="small" dirty="0"/>
              <a:t>Cardiopatía Isquémica </a:t>
            </a:r>
            <a:endParaRPr lang="es-ES" b="1" cap="small" dirty="0"/>
          </a:p>
        </p:txBody>
      </p:sp>
    </p:spTree>
    <p:extLst>
      <p:ext uri="{BB962C8B-B14F-4D97-AF65-F5344CB8AC3E}">
        <p14:creationId xmlns:p14="http://schemas.microsoft.com/office/powerpoint/2010/main" val="2622507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F77C817-7984-5A40-B4F7-EA7D10959E80}"/>
              </a:ext>
            </a:extLst>
          </p:cNvPr>
          <p:cNvPicPr>
            <a:picLocks noChangeAspect="1"/>
          </p:cNvPicPr>
          <p:nvPr/>
        </p:nvPicPr>
        <p:blipFill>
          <a:blip r:embed="rId2"/>
          <a:stretch>
            <a:fillRect/>
          </a:stretch>
        </p:blipFill>
        <p:spPr>
          <a:xfrm>
            <a:off x="0" y="917052"/>
            <a:ext cx="12192000" cy="5940948"/>
          </a:xfrm>
          <a:prstGeom prst="rect">
            <a:avLst/>
          </a:prstGeom>
        </p:spPr>
      </p:pic>
      <p:sp>
        <p:nvSpPr>
          <p:cNvPr id="6" name="CuadroTexto 5">
            <a:extLst>
              <a:ext uri="{FF2B5EF4-FFF2-40B4-BE49-F238E27FC236}">
                <a16:creationId xmlns:a16="http://schemas.microsoft.com/office/drawing/2014/main" id="{0A1EA627-5727-EC43-9D70-22AC58E06A93}"/>
              </a:ext>
            </a:extLst>
          </p:cNvPr>
          <p:cNvSpPr txBox="1"/>
          <p:nvPr/>
        </p:nvSpPr>
        <p:spPr>
          <a:xfrm>
            <a:off x="152400" y="244654"/>
            <a:ext cx="3005593" cy="523220"/>
          </a:xfrm>
          <a:prstGeom prst="rect">
            <a:avLst/>
          </a:prstGeom>
          <a:noFill/>
        </p:spPr>
        <p:txBody>
          <a:bodyPr wrap="square" rtlCol="0">
            <a:spAutoFit/>
          </a:bodyPr>
          <a:lstStyle/>
          <a:p>
            <a:pPr algn="ctr"/>
            <a:r>
              <a:rPr lang="es-ES" sz="2800" b="1" dirty="0">
                <a:solidFill>
                  <a:schemeClr val="accent1">
                    <a:lumMod val="50000"/>
                  </a:schemeClr>
                </a:solidFill>
              </a:rPr>
              <a:t>1 hora</a:t>
            </a:r>
          </a:p>
        </p:txBody>
      </p:sp>
      <p:sp>
        <p:nvSpPr>
          <p:cNvPr id="7" name="CuadroTexto 6">
            <a:extLst>
              <a:ext uri="{FF2B5EF4-FFF2-40B4-BE49-F238E27FC236}">
                <a16:creationId xmlns:a16="http://schemas.microsoft.com/office/drawing/2014/main" id="{C054B149-37C5-CD4B-AA79-4AAE2EC55A39}"/>
              </a:ext>
            </a:extLst>
          </p:cNvPr>
          <p:cNvSpPr txBox="1"/>
          <p:nvPr/>
        </p:nvSpPr>
        <p:spPr>
          <a:xfrm>
            <a:off x="2127504" y="244654"/>
            <a:ext cx="3005593" cy="523220"/>
          </a:xfrm>
          <a:prstGeom prst="rect">
            <a:avLst/>
          </a:prstGeom>
          <a:noFill/>
        </p:spPr>
        <p:txBody>
          <a:bodyPr wrap="square" rtlCol="0">
            <a:spAutoFit/>
          </a:bodyPr>
          <a:lstStyle/>
          <a:p>
            <a:pPr algn="ctr"/>
            <a:r>
              <a:rPr lang="es-ES" sz="2800" b="1" dirty="0">
                <a:solidFill>
                  <a:schemeClr val="accent1">
                    <a:lumMod val="50000"/>
                  </a:schemeClr>
                </a:solidFill>
              </a:rPr>
              <a:t>4 horas</a:t>
            </a:r>
          </a:p>
        </p:txBody>
      </p:sp>
      <p:sp>
        <p:nvSpPr>
          <p:cNvPr id="8" name="CuadroTexto 7">
            <a:extLst>
              <a:ext uri="{FF2B5EF4-FFF2-40B4-BE49-F238E27FC236}">
                <a16:creationId xmlns:a16="http://schemas.microsoft.com/office/drawing/2014/main" id="{BBDD2C0F-6FC1-ED42-A668-8523F05BD3FB}"/>
              </a:ext>
            </a:extLst>
          </p:cNvPr>
          <p:cNvSpPr txBox="1"/>
          <p:nvPr/>
        </p:nvSpPr>
        <p:spPr>
          <a:xfrm>
            <a:off x="4428611" y="244654"/>
            <a:ext cx="3005593" cy="523220"/>
          </a:xfrm>
          <a:prstGeom prst="rect">
            <a:avLst/>
          </a:prstGeom>
          <a:noFill/>
        </p:spPr>
        <p:txBody>
          <a:bodyPr wrap="square" rtlCol="0">
            <a:spAutoFit/>
          </a:bodyPr>
          <a:lstStyle/>
          <a:p>
            <a:pPr algn="ctr"/>
            <a:r>
              <a:rPr lang="es-ES" sz="2800" b="1" dirty="0">
                <a:solidFill>
                  <a:schemeClr val="accent1">
                    <a:lumMod val="50000"/>
                  </a:schemeClr>
                </a:solidFill>
              </a:rPr>
              <a:t>18 horas</a:t>
            </a:r>
          </a:p>
        </p:txBody>
      </p:sp>
      <p:sp>
        <p:nvSpPr>
          <p:cNvPr id="9" name="CuadroTexto 8">
            <a:extLst>
              <a:ext uri="{FF2B5EF4-FFF2-40B4-BE49-F238E27FC236}">
                <a16:creationId xmlns:a16="http://schemas.microsoft.com/office/drawing/2014/main" id="{88AED816-6307-E54E-9A73-DE7C54AA750E}"/>
              </a:ext>
            </a:extLst>
          </p:cNvPr>
          <p:cNvSpPr txBox="1"/>
          <p:nvPr/>
        </p:nvSpPr>
        <p:spPr>
          <a:xfrm>
            <a:off x="6662928" y="244654"/>
            <a:ext cx="3005593" cy="523220"/>
          </a:xfrm>
          <a:prstGeom prst="rect">
            <a:avLst/>
          </a:prstGeom>
          <a:noFill/>
        </p:spPr>
        <p:txBody>
          <a:bodyPr wrap="square" rtlCol="0">
            <a:spAutoFit/>
          </a:bodyPr>
          <a:lstStyle/>
          <a:p>
            <a:pPr algn="ctr"/>
            <a:r>
              <a:rPr lang="es-ES" sz="2800" b="1" dirty="0">
                <a:solidFill>
                  <a:schemeClr val="accent1">
                    <a:lumMod val="50000"/>
                  </a:schemeClr>
                </a:solidFill>
              </a:rPr>
              <a:t>3 </a:t>
            </a:r>
            <a:r>
              <a:rPr lang="es-ES" sz="2800" b="1" dirty="0" err="1">
                <a:solidFill>
                  <a:schemeClr val="accent1">
                    <a:lumMod val="50000"/>
                  </a:schemeClr>
                </a:solidFill>
              </a:rPr>
              <a:t>dias</a:t>
            </a:r>
            <a:endParaRPr lang="es-ES" sz="2800" b="1" dirty="0">
              <a:solidFill>
                <a:schemeClr val="accent1">
                  <a:lumMod val="50000"/>
                </a:schemeClr>
              </a:solidFill>
            </a:endParaRPr>
          </a:p>
        </p:txBody>
      </p:sp>
      <p:sp>
        <p:nvSpPr>
          <p:cNvPr id="10" name="CuadroTexto 9">
            <a:extLst>
              <a:ext uri="{FF2B5EF4-FFF2-40B4-BE49-F238E27FC236}">
                <a16:creationId xmlns:a16="http://schemas.microsoft.com/office/drawing/2014/main" id="{77FCC8B1-6A76-874B-9DDF-F306F11E30BC}"/>
              </a:ext>
            </a:extLst>
          </p:cNvPr>
          <p:cNvSpPr txBox="1"/>
          <p:nvPr/>
        </p:nvSpPr>
        <p:spPr>
          <a:xfrm>
            <a:off x="9079859" y="244654"/>
            <a:ext cx="3005593" cy="523220"/>
          </a:xfrm>
          <a:prstGeom prst="rect">
            <a:avLst/>
          </a:prstGeom>
          <a:noFill/>
        </p:spPr>
        <p:txBody>
          <a:bodyPr wrap="square" rtlCol="0">
            <a:spAutoFit/>
          </a:bodyPr>
          <a:lstStyle/>
          <a:p>
            <a:pPr algn="ctr"/>
            <a:r>
              <a:rPr lang="es-ES" sz="2800" b="1" dirty="0">
                <a:solidFill>
                  <a:schemeClr val="accent1">
                    <a:lumMod val="50000"/>
                  </a:schemeClr>
                </a:solidFill>
              </a:rPr>
              <a:t>3 semanas</a:t>
            </a:r>
          </a:p>
        </p:txBody>
      </p:sp>
    </p:spTree>
    <p:extLst>
      <p:ext uri="{BB962C8B-B14F-4D97-AF65-F5344CB8AC3E}">
        <p14:creationId xmlns:p14="http://schemas.microsoft.com/office/powerpoint/2010/main" val="242886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EABE58F5-7325-5446-89A9-1349D934936F}"/>
              </a:ext>
            </a:extLst>
          </p:cNvPr>
          <p:cNvSpPr>
            <a:spLocks noGrp="1" noChangeArrowheads="1"/>
          </p:cNvSpPr>
          <p:nvPr>
            <p:ph type="body" idx="1"/>
          </p:nvPr>
        </p:nvSpPr>
        <p:spPr>
          <a:xfrm>
            <a:off x="790832" y="1752600"/>
            <a:ext cx="10824520" cy="4724400"/>
          </a:xfrm>
        </p:spPr>
        <p:txBody>
          <a:bodyPr>
            <a:normAutofit/>
          </a:bodyPr>
          <a:lstStyle/>
          <a:p>
            <a:pPr>
              <a:lnSpc>
                <a:spcPct val="120000"/>
              </a:lnSpc>
              <a:spcBef>
                <a:spcPts val="800"/>
              </a:spcBef>
              <a:spcAft>
                <a:spcPts val="800"/>
              </a:spcAft>
            </a:pPr>
            <a:r>
              <a:rPr lang="es-ES" altLang="es-ES" sz="3200" dirty="0">
                <a:solidFill>
                  <a:schemeClr val="accent1">
                    <a:lumMod val="50000"/>
                  </a:schemeClr>
                </a:solidFill>
              </a:rPr>
              <a:t>Estudio BCRI </a:t>
            </a:r>
            <a:r>
              <a:rPr lang="es-ES" altLang="es-ES" sz="3200" dirty="0">
                <a:solidFill>
                  <a:schemeClr val="accent1">
                    <a:lumMod val="50000"/>
                  </a:schemeClr>
                </a:solidFill>
                <a:sym typeface="Wingdings" pitchFamily="2" charset="2"/>
              </a:rPr>
              <a:t> descartar cardiopatía estructural.</a:t>
            </a:r>
          </a:p>
          <a:p>
            <a:pPr>
              <a:lnSpc>
                <a:spcPct val="120000"/>
              </a:lnSpc>
              <a:spcBef>
                <a:spcPts val="800"/>
              </a:spcBef>
              <a:spcAft>
                <a:spcPts val="800"/>
              </a:spcAft>
            </a:pPr>
            <a:r>
              <a:rPr lang="es-ES" altLang="es-ES" sz="3200" dirty="0">
                <a:solidFill>
                  <a:schemeClr val="accent1">
                    <a:lumMod val="50000"/>
                  </a:schemeClr>
                </a:solidFill>
                <a:sym typeface="Wingdings" pitchFamily="2" charset="2"/>
              </a:rPr>
              <a:t>Se realizaron </a:t>
            </a:r>
            <a:r>
              <a:rPr lang="es-ES" altLang="es-ES" sz="3200" dirty="0" err="1">
                <a:solidFill>
                  <a:schemeClr val="accent1">
                    <a:lumMod val="50000"/>
                  </a:schemeClr>
                </a:solidFill>
                <a:sym typeface="Wingdings" pitchFamily="2" charset="2"/>
              </a:rPr>
              <a:t>ecocardiografia</a:t>
            </a:r>
            <a:r>
              <a:rPr lang="es-ES" altLang="es-ES" sz="3200" dirty="0">
                <a:solidFill>
                  <a:schemeClr val="accent1">
                    <a:lumMod val="50000"/>
                  </a:schemeClr>
                </a:solidFill>
                <a:sym typeface="Wingdings" pitchFamily="2" charset="2"/>
              </a:rPr>
              <a:t>, ergometría isotópica (BCRI) y otras pruebas, que resultaron rigurosamente normales.</a:t>
            </a:r>
          </a:p>
          <a:p>
            <a:pPr>
              <a:lnSpc>
                <a:spcPct val="120000"/>
              </a:lnSpc>
              <a:spcBef>
                <a:spcPts val="800"/>
              </a:spcBef>
              <a:spcAft>
                <a:spcPts val="800"/>
              </a:spcAft>
            </a:pPr>
            <a:r>
              <a:rPr lang="es-ES" altLang="es-ES" sz="3200" dirty="0">
                <a:solidFill>
                  <a:schemeClr val="accent1">
                    <a:lumMod val="50000"/>
                  </a:schemeClr>
                </a:solidFill>
                <a:sym typeface="Wingdings" pitchFamily="2" charset="2"/>
              </a:rPr>
              <a:t>Fue DX de HTA ligera y comenzó </a:t>
            </a:r>
            <a:r>
              <a:rPr lang="es-ES" altLang="es-ES" sz="3200" dirty="0" err="1">
                <a:solidFill>
                  <a:schemeClr val="accent1">
                    <a:lumMod val="50000"/>
                  </a:schemeClr>
                </a:solidFill>
                <a:sym typeface="Wingdings" pitchFamily="2" charset="2"/>
              </a:rPr>
              <a:t>tto</a:t>
            </a:r>
            <a:r>
              <a:rPr lang="es-ES" altLang="es-ES" sz="3200" dirty="0">
                <a:solidFill>
                  <a:schemeClr val="accent1">
                    <a:lumMod val="50000"/>
                  </a:schemeClr>
                </a:solidFill>
                <a:sym typeface="Wingdings" pitchFamily="2" charset="2"/>
              </a:rPr>
              <a:t>. con IECA – control con dosis bajas.</a:t>
            </a:r>
          </a:p>
        </p:txBody>
      </p:sp>
      <p:sp>
        <p:nvSpPr>
          <p:cNvPr id="41986" name="Rectangle 3">
            <a:extLst>
              <a:ext uri="{FF2B5EF4-FFF2-40B4-BE49-F238E27FC236}">
                <a16:creationId xmlns:a16="http://schemas.microsoft.com/office/drawing/2014/main" id="{2A35E7FC-4B27-A14B-918A-CAF9C14D6822}"/>
              </a:ext>
            </a:extLst>
          </p:cNvPr>
          <p:cNvSpPr>
            <a:spLocks noGrp="1" noChangeArrowheads="1"/>
          </p:cNvSpPr>
          <p:nvPr>
            <p:ph type="title"/>
          </p:nvPr>
        </p:nvSpPr>
        <p:spPr>
          <a:xfrm>
            <a:off x="1860550" y="0"/>
            <a:ext cx="8699500" cy="842963"/>
          </a:xfrm>
        </p:spPr>
        <p:txBody>
          <a:bodyPr>
            <a:normAutofit fontScale="90000"/>
          </a:bodyPr>
          <a:lstStyle/>
          <a:p>
            <a:pPr algn="ctr">
              <a:lnSpc>
                <a:spcPct val="80000"/>
              </a:lnSpc>
              <a:tabLst>
                <a:tab pos="1904952" algn="l"/>
              </a:tabLst>
            </a:pPr>
            <a:br>
              <a:rPr lang="es-ES_tradnl" altLang="es-ES">
                <a:solidFill>
                  <a:schemeClr val="folHlink"/>
                </a:solidFill>
              </a:rPr>
            </a:br>
            <a:r>
              <a:rPr lang="es-ES" altLang="es-ES" sz="2200">
                <a:solidFill>
                  <a:schemeClr val="bg2"/>
                </a:solidFill>
              </a:rPr>
              <a:t>Mujer de 45 años con dolores torácicos atípicos</a:t>
            </a:r>
            <a:endParaRPr lang="es-ES_tradnl" altLang="es-ES" sz="2200">
              <a:solidFill>
                <a:schemeClr val="bg2"/>
              </a:solidFill>
            </a:endParaRPr>
          </a:p>
        </p:txBody>
      </p:sp>
    </p:spTree>
    <p:extLst>
      <p:ext uri="{BB962C8B-B14F-4D97-AF65-F5344CB8AC3E}">
        <p14:creationId xmlns:p14="http://schemas.microsoft.com/office/powerpoint/2010/main" val="17726411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a:extLst>
              <a:ext uri="{FF2B5EF4-FFF2-40B4-BE49-F238E27FC236}">
                <a16:creationId xmlns:a16="http://schemas.microsoft.com/office/drawing/2014/main" id="{85611E24-8B4A-D949-9CD5-668536CB19A1}"/>
              </a:ext>
            </a:extLst>
          </p:cNvPr>
          <p:cNvSpPr>
            <a:spLocks noGrp="1" noChangeArrowheads="1"/>
          </p:cNvSpPr>
          <p:nvPr>
            <p:ph type="body" idx="1"/>
          </p:nvPr>
        </p:nvSpPr>
        <p:spPr>
          <a:xfrm>
            <a:off x="873211" y="2057400"/>
            <a:ext cx="10412627" cy="3330145"/>
          </a:xfrm>
        </p:spPr>
        <p:txBody>
          <a:bodyPr>
            <a:normAutofit/>
          </a:bodyPr>
          <a:lstStyle/>
          <a:p>
            <a:pPr marL="0" indent="0" algn="ctr">
              <a:lnSpc>
                <a:spcPct val="120000"/>
              </a:lnSpc>
              <a:buNone/>
            </a:pPr>
            <a:r>
              <a:rPr lang="es-ES" altLang="es-ES" sz="4267" b="1" dirty="0">
                <a:solidFill>
                  <a:schemeClr val="accent1">
                    <a:lumMod val="50000"/>
                  </a:schemeClr>
                </a:solidFill>
              </a:rPr>
              <a:t>Paciente con cardiopatía isquémica </a:t>
            </a:r>
            <a:br>
              <a:rPr lang="es-ES" altLang="es-ES" sz="4267" b="1" dirty="0">
                <a:solidFill>
                  <a:schemeClr val="accent1">
                    <a:lumMod val="50000"/>
                  </a:schemeClr>
                </a:solidFill>
              </a:rPr>
            </a:br>
            <a:r>
              <a:rPr lang="es-ES" altLang="es-ES" sz="4267" b="1" dirty="0">
                <a:solidFill>
                  <a:schemeClr val="accent1">
                    <a:lumMod val="50000"/>
                  </a:schemeClr>
                </a:solidFill>
              </a:rPr>
              <a:t>y episodio de dolor  epigástrico</a:t>
            </a:r>
            <a:endParaRPr lang="es-ES_tradnl" altLang="es-ES" sz="4267" b="1" dirty="0">
              <a:solidFill>
                <a:schemeClr val="accent1">
                  <a:lumMod val="50000"/>
                </a:schemeClr>
              </a:solidFill>
            </a:endParaRPr>
          </a:p>
        </p:txBody>
      </p:sp>
    </p:spTree>
    <p:extLst>
      <p:ext uri="{BB962C8B-B14F-4D97-AF65-F5344CB8AC3E}">
        <p14:creationId xmlns:p14="http://schemas.microsoft.com/office/powerpoint/2010/main" val="15451475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04F1AE43-7B22-9E4D-84D2-2F8C5877ABDF}"/>
              </a:ext>
            </a:extLst>
          </p:cNvPr>
          <p:cNvSpPr>
            <a:spLocks noGrp="1" noChangeArrowheads="1"/>
          </p:cNvSpPr>
          <p:nvPr>
            <p:ph type="body" idx="1"/>
          </p:nvPr>
        </p:nvSpPr>
        <p:spPr>
          <a:xfrm>
            <a:off x="906164" y="1371600"/>
            <a:ext cx="10527955" cy="5027613"/>
          </a:xfrm>
        </p:spPr>
        <p:txBody>
          <a:bodyPr>
            <a:normAutofit/>
          </a:bodyPr>
          <a:lstStyle/>
          <a:p>
            <a:pPr eaLnBrk="1" hangingPunct="1">
              <a:lnSpc>
                <a:spcPct val="90000"/>
              </a:lnSpc>
              <a:buFont typeface="Wingdings" pitchFamily="2" charset="2"/>
              <a:buNone/>
            </a:pPr>
            <a:r>
              <a:rPr lang="es-ES_tradnl" altLang="es-ES" sz="2667" dirty="0">
                <a:solidFill>
                  <a:schemeClr val="accent2"/>
                </a:solidFill>
              </a:rPr>
              <a:t>Historia clínica</a:t>
            </a:r>
            <a:endParaRPr lang="es-ES" altLang="es-ES" sz="2667" dirty="0"/>
          </a:p>
          <a:p>
            <a:pPr>
              <a:lnSpc>
                <a:spcPct val="120000"/>
              </a:lnSpc>
              <a:spcBef>
                <a:spcPts val="400"/>
              </a:spcBef>
              <a:spcAft>
                <a:spcPts val="400"/>
              </a:spcAft>
            </a:pPr>
            <a:r>
              <a:rPr lang="es-ES" altLang="es-ES" sz="2400" dirty="0">
                <a:solidFill>
                  <a:schemeClr val="accent1">
                    <a:lumMod val="50000"/>
                  </a:schemeClr>
                </a:solidFill>
              </a:rPr>
              <a:t>Paciente varón de 67 años con múltiples factores de riesgo. IAM hace 5 años (</a:t>
            </a:r>
            <a:r>
              <a:rPr lang="es-ES" altLang="es-ES" sz="2400" i="1" dirty="0" err="1">
                <a:solidFill>
                  <a:schemeClr val="accent1">
                    <a:lumMod val="50000"/>
                  </a:schemeClr>
                </a:solidFill>
              </a:rPr>
              <a:t>stent</a:t>
            </a:r>
            <a:r>
              <a:rPr lang="es-ES" altLang="es-ES" sz="2400" i="1" dirty="0">
                <a:solidFill>
                  <a:schemeClr val="accent1">
                    <a:lumMod val="50000"/>
                  </a:schemeClr>
                </a:solidFill>
              </a:rPr>
              <a:t> </a:t>
            </a:r>
            <a:r>
              <a:rPr lang="es-ES" altLang="es-ES" sz="2400" dirty="0">
                <a:solidFill>
                  <a:schemeClr val="accent1">
                    <a:lumMod val="50000"/>
                  </a:schemeClr>
                </a:solidFill>
              </a:rPr>
              <a:t>DA) con IC residual, en tratamiento con </a:t>
            </a:r>
            <a:r>
              <a:rPr lang="es-ES" altLang="es-ES" sz="2400" dirty="0" err="1">
                <a:solidFill>
                  <a:schemeClr val="accent1">
                    <a:lumMod val="50000"/>
                  </a:schemeClr>
                </a:solidFill>
              </a:rPr>
              <a:t>BBloq</a:t>
            </a:r>
            <a:r>
              <a:rPr lang="es-ES" altLang="es-ES" sz="2400" dirty="0">
                <a:solidFill>
                  <a:schemeClr val="accent1">
                    <a:lumMod val="50000"/>
                  </a:schemeClr>
                </a:solidFill>
              </a:rPr>
              <a:t>, </a:t>
            </a:r>
            <a:r>
              <a:rPr lang="es-ES" altLang="es-ES" sz="2400" dirty="0" err="1">
                <a:solidFill>
                  <a:schemeClr val="accent1">
                    <a:lumMod val="50000"/>
                  </a:schemeClr>
                </a:solidFill>
              </a:rPr>
              <a:t>IECAs</a:t>
            </a:r>
            <a:r>
              <a:rPr lang="es-ES" altLang="es-ES" sz="2400" dirty="0">
                <a:solidFill>
                  <a:schemeClr val="accent1">
                    <a:lumMod val="50000"/>
                  </a:schemeClr>
                </a:solidFill>
              </a:rPr>
              <a:t>, Diu, aspirina y </a:t>
            </a:r>
            <a:r>
              <a:rPr lang="es-ES" altLang="es-ES" sz="2400" dirty="0" err="1">
                <a:solidFill>
                  <a:schemeClr val="accent1">
                    <a:lumMod val="50000"/>
                  </a:schemeClr>
                </a:solidFill>
              </a:rPr>
              <a:t>estatinas</a:t>
            </a:r>
            <a:r>
              <a:rPr lang="es-ES" altLang="es-ES" sz="2400" dirty="0">
                <a:solidFill>
                  <a:schemeClr val="accent1">
                    <a:lumMod val="50000"/>
                  </a:schemeClr>
                </a:solidFill>
              </a:rPr>
              <a:t>.</a:t>
            </a:r>
          </a:p>
          <a:p>
            <a:pPr>
              <a:lnSpc>
                <a:spcPct val="120000"/>
              </a:lnSpc>
              <a:spcBef>
                <a:spcPts val="400"/>
              </a:spcBef>
              <a:spcAft>
                <a:spcPts val="400"/>
              </a:spcAft>
            </a:pPr>
            <a:r>
              <a:rPr lang="es-ES" altLang="es-ES" sz="2400" dirty="0">
                <a:solidFill>
                  <a:schemeClr val="accent1">
                    <a:lumMod val="50000"/>
                  </a:schemeClr>
                </a:solidFill>
              </a:rPr>
              <a:t>Acude por episodio de dolor torácico irradiado a epigástrico (más intenso) asociado a náuseas e intenso malestar general.</a:t>
            </a:r>
          </a:p>
          <a:p>
            <a:pPr eaLnBrk="1" hangingPunct="1">
              <a:lnSpc>
                <a:spcPct val="90000"/>
              </a:lnSpc>
              <a:buFont typeface="Wingdings" pitchFamily="2" charset="2"/>
              <a:buNone/>
            </a:pPr>
            <a:r>
              <a:rPr lang="es-ES_tradnl" altLang="es-ES" sz="2667" dirty="0">
                <a:solidFill>
                  <a:schemeClr val="accent2"/>
                </a:solidFill>
              </a:rPr>
              <a:t>Exploración</a:t>
            </a:r>
            <a:endParaRPr lang="es-ES" altLang="es-ES" sz="2400" dirty="0"/>
          </a:p>
          <a:p>
            <a:pPr>
              <a:lnSpc>
                <a:spcPct val="110000"/>
              </a:lnSpc>
              <a:spcBef>
                <a:spcPts val="400"/>
              </a:spcBef>
              <a:spcAft>
                <a:spcPts val="400"/>
              </a:spcAft>
            </a:pPr>
            <a:r>
              <a:rPr lang="es-ES" altLang="es-ES" sz="2400" dirty="0">
                <a:solidFill>
                  <a:schemeClr val="accent1">
                    <a:lumMod val="50000"/>
                  </a:schemeClr>
                </a:solidFill>
              </a:rPr>
              <a:t>TA 90/60. FC 54 </a:t>
            </a:r>
            <a:r>
              <a:rPr lang="es-ES" altLang="es-ES" sz="2400" dirty="0" err="1">
                <a:solidFill>
                  <a:schemeClr val="accent1">
                    <a:lumMod val="50000"/>
                  </a:schemeClr>
                </a:solidFill>
              </a:rPr>
              <a:t>lpm</a:t>
            </a:r>
            <a:r>
              <a:rPr lang="es-ES" altLang="es-ES" sz="2400" dirty="0">
                <a:solidFill>
                  <a:schemeClr val="accent1">
                    <a:lumMod val="50000"/>
                  </a:schemeClr>
                </a:solidFill>
              </a:rPr>
              <a:t>. Pálido y sudoroso.</a:t>
            </a:r>
          </a:p>
          <a:p>
            <a:pPr>
              <a:lnSpc>
                <a:spcPct val="110000"/>
              </a:lnSpc>
              <a:spcBef>
                <a:spcPts val="400"/>
              </a:spcBef>
              <a:spcAft>
                <a:spcPts val="400"/>
              </a:spcAft>
            </a:pPr>
            <a:r>
              <a:rPr lang="es-ES" altLang="es-ES" sz="2400" dirty="0">
                <a:solidFill>
                  <a:schemeClr val="accent1">
                    <a:lumMod val="50000"/>
                  </a:schemeClr>
                </a:solidFill>
              </a:rPr>
              <a:t>Algún crepitante aislado en ambas bases.</a:t>
            </a:r>
          </a:p>
          <a:p>
            <a:pPr>
              <a:lnSpc>
                <a:spcPct val="110000"/>
              </a:lnSpc>
              <a:spcBef>
                <a:spcPts val="400"/>
              </a:spcBef>
              <a:spcAft>
                <a:spcPts val="400"/>
              </a:spcAft>
            </a:pPr>
            <a:r>
              <a:rPr lang="es-ES" altLang="es-ES" sz="2400" dirty="0">
                <a:solidFill>
                  <a:schemeClr val="accent1">
                    <a:lumMod val="50000"/>
                  </a:schemeClr>
                </a:solidFill>
              </a:rPr>
              <a:t>Mínimos edemas </a:t>
            </a:r>
            <a:r>
              <a:rPr lang="es-ES" altLang="es-ES" sz="2400" dirty="0" err="1">
                <a:solidFill>
                  <a:schemeClr val="accent1">
                    <a:lumMod val="50000"/>
                  </a:schemeClr>
                </a:solidFill>
              </a:rPr>
              <a:t>pretibiales</a:t>
            </a:r>
            <a:r>
              <a:rPr lang="es-ES" altLang="es-ES" sz="2400" dirty="0">
                <a:solidFill>
                  <a:schemeClr val="accent1">
                    <a:lumMod val="50000"/>
                  </a:schemeClr>
                </a:solidFill>
              </a:rPr>
              <a:t>.</a:t>
            </a:r>
          </a:p>
        </p:txBody>
      </p:sp>
      <p:sp>
        <p:nvSpPr>
          <p:cNvPr id="45059" name="Rectangle 3">
            <a:extLst>
              <a:ext uri="{FF2B5EF4-FFF2-40B4-BE49-F238E27FC236}">
                <a16:creationId xmlns:a16="http://schemas.microsoft.com/office/drawing/2014/main" id="{400ED7CE-765C-104C-B646-B8DA6B99F6D5}"/>
              </a:ext>
            </a:extLst>
          </p:cNvPr>
          <p:cNvSpPr>
            <a:spLocks noGrp="1" noChangeArrowheads="1"/>
          </p:cNvSpPr>
          <p:nvPr>
            <p:ph type="title"/>
          </p:nvPr>
        </p:nvSpPr>
        <p:spPr>
          <a:xfrm>
            <a:off x="1678782" y="0"/>
            <a:ext cx="8834437" cy="842963"/>
          </a:xfrm>
        </p:spPr>
        <p:txBody>
          <a:bodyPr>
            <a:normAutofit fontScale="90000"/>
          </a:bodyPr>
          <a:lstStyle/>
          <a:p>
            <a:pPr algn="ctr">
              <a:lnSpc>
                <a:spcPct val="80000"/>
              </a:lnSpc>
              <a:tabLst>
                <a:tab pos="1904952" algn="l"/>
              </a:tabLst>
            </a:pPr>
            <a:br>
              <a:rPr lang="es-ES_tradnl" altLang="es-ES">
                <a:solidFill>
                  <a:schemeClr val="folHlink"/>
                </a:solidFill>
              </a:rPr>
            </a:br>
            <a:r>
              <a:rPr lang="es-ES" altLang="es-ES" sz="2100">
                <a:solidFill>
                  <a:schemeClr val="bg2"/>
                </a:solidFill>
              </a:rPr>
              <a:t>Paciente con cardiopatía isquémica y episodio de dolor epigástrico</a:t>
            </a:r>
            <a:endParaRPr lang="es-ES_tradnl" altLang="es-ES" sz="6000"/>
          </a:p>
        </p:txBody>
      </p:sp>
    </p:spTree>
    <p:extLst>
      <p:ext uri="{BB962C8B-B14F-4D97-AF65-F5344CB8AC3E}">
        <p14:creationId xmlns:p14="http://schemas.microsoft.com/office/powerpoint/2010/main" val="32721484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2" name="Picture 3" descr="Caso 33 mod3 mppt.jpg                                          00003372N2                             C16D207E:">
            <a:extLst>
              <a:ext uri="{FF2B5EF4-FFF2-40B4-BE49-F238E27FC236}">
                <a16:creationId xmlns:a16="http://schemas.microsoft.com/office/drawing/2014/main" id="{B11912D4-FC7E-374B-A49B-F34CFFED8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30" y="1532238"/>
            <a:ext cx="11741540" cy="4880919"/>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6084" name="Rectangle 4">
            <a:extLst>
              <a:ext uri="{FF2B5EF4-FFF2-40B4-BE49-F238E27FC236}">
                <a16:creationId xmlns:a16="http://schemas.microsoft.com/office/drawing/2014/main" id="{09AC4FDC-0381-C74E-9A8F-7B6FE38151CE}"/>
              </a:ext>
            </a:extLst>
          </p:cNvPr>
          <p:cNvSpPr>
            <a:spLocks noGrp="1" noChangeArrowheads="1"/>
          </p:cNvSpPr>
          <p:nvPr>
            <p:ph type="title"/>
          </p:nvPr>
        </p:nvSpPr>
        <p:spPr>
          <a:xfrm>
            <a:off x="1714500" y="0"/>
            <a:ext cx="8763000" cy="842963"/>
          </a:xfrm>
        </p:spPr>
        <p:txBody>
          <a:bodyPr>
            <a:normAutofit fontScale="90000"/>
          </a:bodyPr>
          <a:lstStyle/>
          <a:p>
            <a:pPr algn="ctr">
              <a:lnSpc>
                <a:spcPct val="80000"/>
              </a:lnSpc>
              <a:tabLst>
                <a:tab pos="1904952" algn="l"/>
              </a:tabLst>
            </a:pPr>
            <a:br>
              <a:rPr lang="es-ES_tradnl" altLang="es-ES" dirty="0">
                <a:solidFill>
                  <a:schemeClr val="folHlink"/>
                </a:solidFill>
              </a:rPr>
            </a:br>
            <a:r>
              <a:rPr lang="es-ES" altLang="es-ES" sz="2100" dirty="0">
                <a:solidFill>
                  <a:schemeClr val="bg2"/>
                </a:solidFill>
              </a:rPr>
              <a:t>Paciente con cardiopatía isquémica y episodio de dolor epigástrico</a:t>
            </a:r>
            <a:endParaRPr lang="es-ES_tradnl" altLang="es-ES" sz="6000" dirty="0"/>
          </a:p>
        </p:txBody>
      </p:sp>
    </p:spTree>
    <p:extLst>
      <p:ext uri="{BB962C8B-B14F-4D97-AF65-F5344CB8AC3E}">
        <p14:creationId xmlns:p14="http://schemas.microsoft.com/office/powerpoint/2010/main" val="29498170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BD80C3FB-BB5B-E54D-B4B2-D326D23C8285}"/>
              </a:ext>
            </a:extLst>
          </p:cNvPr>
          <p:cNvSpPr>
            <a:spLocks noGrp="1" noChangeArrowheads="1"/>
          </p:cNvSpPr>
          <p:nvPr>
            <p:ph type="body" idx="1"/>
          </p:nvPr>
        </p:nvSpPr>
        <p:spPr>
          <a:xfrm>
            <a:off x="543698" y="1981200"/>
            <a:ext cx="11302313" cy="4267200"/>
          </a:xfrm>
        </p:spPr>
        <p:txBody>
          <a:bodyPr>
            <a:normAutofit/>
          </a:bodyPr>
          <a:lstStyle/>
          <a:p>
            <a:pPr>
              <a:lnSpc>
                <a:spcPct val="110000"/>
              </a:lnSpc>
              <a:spcBef>
                <a:spcPts val="1200"/>
              </a:spcBef>
              <a:spcAft>
                <a:spcPts val="400"/>
              </a:spcAft>
            </a:pPr>
            <a:r>
              <a:rPr lang="es-ES" altLang="es-ES" sz="2667" dirty="0">
                <a:solidFill>
                  <a:schemeClr val="accent1">
                    <a:lumMod val="50000"/>
                  </a:schemeClr>
                </a:solidFill>
              </a:rPr>
              <a:t>Puede ser preexistente (cardiopatía isquémica, hipertensiva, miocardiopatía,…) o aparecer como complicación isquémica aguda: mal pronóstico en ambos.</a:t>
            </a:r>
          </a:p>
          <a:p>
            <a:pPr>
              <a:lnSpc>
                <a:spcPct val="110000"/>
              </a:lnSpc>
              <a:spcBef>
                <a:spcPts val="1200"/>
              </a:spcBef>
              <a:spcAft>
                <a:spcPts val="400"/>
              </a:spcAft>
            </a:pPr>
            <a:r>
              <a:rPr lang="es-ES" altLang="es-ES" sz="2667" dirty="0">
                <a:solidFill>
                  <a:schemeClr val="accent1">
                    <a:lumMod val="50000"/>
                  </a:schemeClr>
                </a:solidFill>
              </a:rPr>
              <a:t>Sospechar IAM si hay </a:t>
            </a:r>
            <a:r>
              <a:rPr lang="es-ES" altLang="es-ES" sz="2667" i="1" u="sng" dirty="0">
                <a:solidFill>
                  <a:schemeClr val="accent1">
                    <a:lumMod val="50000"/>
                  </a:schemeClr>
                </a:solidFill>
              </a:rPr>
              <a:t>concordancia inapropiada</a:t>
            </a:r>
            <a:r>
              <a:rPr lang="es-ES" altLang="es-ES" sz="2667" dirty="0">
                <a:solidFill>
                  <a:schemeClr val="accent1">
                    <a:lumMod val="50000"/>
                  </a:schemeClr>
                </a:solidFill>
              </a:rPr>
              <a:t>:</a:t>
            </a:r>
            <a:r>
              <a:rPr lang="es-ES" altLang="es-ES" sz="2667" i="1" dirty="0">
                <a:solidFill>
                  <a:schemeClr val="accent1">
                    <a:lumMod val="50000"/>
                  </a:schemeClr>
                </a:solidFill>
              </a:rPr>
              <a:t> </a:t>
            </a:r>
            <a:r>
              <a:rPr lang="es-ES" altLang="es-ES" sz="2667" dirty="0">
                <a:solidFill>
                  <a:schemeClr val="accent1">
                    <a:lumMod val="50000"/>
                  </a:schemeClr>
                </a:solidFill>
              </a:rPr>
              <a:t>elevación excesiva del ST (&gt; 5 mm en V1-V3) o ascenso en lugar de descenso (por ej., V5-V6). </a:t>
            </a:r>
          </a:p>
          <a:p>
            <a:pPr>
              <a:lnSpc>
                <a:spcPct val="110000"/>
              </a:lnSpc>
              <a:spcBef>
                <a:spcPts val="1200"/>
              </a:spcBef>
              <a:spcAft>
                <a:spcPts val="400"/>
              </a:spcAft>
            </a:pPr>
            <a:r>
              <a:rPr lang="es-ES" altLang="es-ES" sz="2667" dirty="0">
                <a:solidFill>
                  <a:schemeClr val="accent1">
                    <a:lumMod val="50000"/>
                  </a:schemeClr>
                </a:solidFill>
              </a:rPr>
              <a:t>La cara inferior no suele verse afectada por el BCRI, por lo cual los cambios (ascenso ST) siguen siendo valorables.</a:t>
            </a:r>
          </a:p>
        </p:txBody>
      </p:sp>
      <p:sp>
        <p:nvSpPr>
          <p:cNvPr id="47106" name="Rectangle 3">
            <a:extLst>
              <a:ext uri="{FF2B5EF4-FFF2-40B4-BE49-F238E27FC236}">
                <a16:creationId xmlns:a16="http://schemas.microsoft.com/office/drawing/2014/main" id="{AC668ECC-0A00-A540-95E1-2CF1FBEED5DF}"/>
              </a:ext>
            </a:extLst>
          </p:cNvPr>
          <p:cNvSpPr>
            <a:spLocks noChangeArrowheads="1"/>
          </p:cNvSpPr>
          <p:nvPr/>
        </p:nvSpPr>
        <p:spPr bwMode="auto">
          <a:xfrm>
            <a:off x="2308653" y="1219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eaLnBrk="1" hangingPunct="1">
              <a:spcBef>
                <a:spcPct val="0"/>
              </a:spcBef>
              <a:buClrTx/>
              <a:buSzTx/>
              <a:buFontTx/>
              <a:buNone/>
            </a:pPr>
            <a:r>
              <a:rPr lang="es-ES" altLang="es-ES" dirty="0">
                <a:solidFill>
                  <a:schemeClr val="accent2"/>
                </a:solidFill>
              </a:rPr>
              <a:t>IAM y BCRI</a:t>
            </a:r>
          </a:p>
        </p:txBody>
      </p:sp>
      <p:sp>
        <p:nvSpPr>
          <p:cNvPr id="47108" name="Rectangle 4">
            <a:extLst>
              <a:ext uri="{FF2B5EF4-FFF2-40B4-BE49-F238E27FC236}">
                <a16:creationId xmlns:a16="http://schemas.microsoft.com/office/drawing/2014/main" id="{0414F03C-576A-194C-9AB2-A1616E05C805}"/>
              </a:ext>
            </a:extLst>
          </p:cNvPr>
          <p:cNvSpPr>
            <a:spLocks noGrp="1" noChangeArrowheads="1"/>
          </p:cNvSpPr>
          <p:nvPr>
            <p:ph type="title"/>
          </p:nvPr>
        </p:nvSpPr>
        <p:spPr>
          <a:xfrm>
            <a:off x="1719970" y="0"/>
            <a:ext cx="8834437" cy="842963"/>
          </a:xfrm>
        </p:spPr>
        <p:txBody>
          <a:bodyPr>
            <a:normAutofit fontScale="90000"/>
          </a:bodyPr>
          <a:lstStyle/>
          <a:p>
            <a:pPr algn="ctr">
              <a:lnSpc>
                <a:spcPct val="80000"/>
              </a:lnSpc>
              <a:tabLst>
                <a:tab pos="1904952" algn="l"/>
              </a:tabLst>
            </a:pPr>
            <a:br>
              <a:rPr lang="es-ES_tradnl" altLang="es-ES" dirty="0">
                <a:solidFill>
                  <a:schemeClr val="folHlink"/>
                </a:solidFill>
              </a:rPr>
            </a:br>
            <a:r>
              <a:rPr lang="es-ES" altLang="es-ES" sz="2100" dirty="0">
                <a:solidFill>
                  <a:schemeClr val="bg2"/>
                </a:solidFill>
              </a:rPr>
              <a:t>Paciente con cardiopatía isquémica y episodio de dolor epigástrico</a:t>
            </a:r>
            <a:endParaRPr lang="es-ES_tradnl" altLang="es-ES" sz="6000" dirty="0"/>
          </a:p>
        </p:txBody>
      </p:sp>
    </p:spTree>
    <p:extLst>
      <p:ext uri="{BB962C8B-B14F-4D97-AF65-F5344CB8AC3E}">
        <p14:creationId xmlns:p14="http://schemas.microsoft.com/office/powerpoint/2010/main" val="38975017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AC133E1A-D771-1C4E-86DA-BB9F25690965}"/>
              </a:ext>
            </a:extLst>
          </p:cNvPr>
          <p:cNvSpPr txBox="1">
            <a:spLocks noChangeArrowheads="1"/>
          </p:cNvSpPr>
          <p:nvPr/>
        </p:nvSpPr>
        <p:spPr bwMode="auto">
          <a:xfrm>
            <a:off x="1659732" y="6378912"/>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eaLnBrk="1" hangingPunct="1">
              <a:spcBef>
                <a:spcPct val="0"/>
              </a:spcBef>
              <a:buClrTx/>
              <a:buSzTx/>
              <a:buFontTx/>
              <a:buNone/>
            </a:pPr>
            <a:r>
              <a:rPr lang="es-ES" altLang="es-ES" sz="2000" dirty="0"/>
              <a:t>BCRI no complicado</a:t>
            </a:r>
          </a:p>
        </p:txBody>
      </p:sp>
      <p:sp>
        <p:nvSpPr>
          <p:cNvPr id="12291" name="Text Box 3">
            <a:extLst>
              <a:ext uri="{FF2B5EF4-FFF2-40B4-BE49-F238E27FC236}">
                <a16:creationId xmlns:a16="http://schemas.microsoft.com/office/drawing/2014/main" id="{AC47FB20-7320-8146-9F80-6F29E0DD03F3}"/>
              </a:ext>
            </a:extLst>
          </p:cNvPr>
          <p:cNvSpPr txBox="1">
            <a:spLocks noChangeArrowheads="1"/>
          </p:cNvSpPr>
          <p:nvPr/>
        </p:nvSpPr>
        <p:spPr bwMode="auto">
          <a:xfrm>
            <a:off x="5524501" y="4979989"/>
            <a:ext cx="51435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eaLnBrk="1" hangingPunct="1">
              <a:spcBef>
                <a:spcPct val="0"/>
              </a:spcBef>
              <a:buClrTx/>
              <a:buSzTx/>
              <a:buFontTx/>
              <a:buNone/>
            </a:pPr>
            <a:r>
              <a:rPr lang="es-ES" altLang="es-ES" sz="2000">
                <a:solidFill>
                  <a:schemeClr val="accent2"/>
                </a:solidFill>
              </a:rPr>
              <a:t>Concordancia inapropiada</a:t>
            </a:r>
            <a:r>
              <a:rPr lang="es-ES" altLang="es-ES" sz="2000"/>
              <a:t> </a:t>
            </a:r>
          </a:p>
          <a:p>
            <a:pPr algn="ctr" eaLnBrk="1" hangingPunct="1">
              <a:spcBef>
                <a:spcPct val="0"/>
              </a:spcBef>
              <a:buClrTx/>
              <a:buSzTx/>
              <a:buFontTx/>
              <a:buNone/>
            </a:pPr>
            <a:r>
              <a:rPr lang="es-ES" altLang="es-ES" sz="2000"/>
              <a:t>(elevación ST en todas las precordiales).</a:t>
            </a:r>
          </a:p>
          <a:p>
            <a:pPr algn="ctr" eaLnBrk="1" hangingPunct="1">
              <a:spcBef>
                <a:spcPct val="0"/>
              </a:spcBef>
              <a:buClrTx/>
              <a:buSzTx/>
              <a:buFontTx/>
              <a:buNone/>
            </a:pPr>
            <a:r>
              <a:rPr lang="es-ES" altLang="es-ES" sz="2000"/>
              <a:t>Ascenso excesivo (&gt; 5 mm) </a:t>
            </a:r>
            <a:br>
              <a:rPr lang="es-ES" altLang="es-ES" sz="2000"/>
            </a:br>
            <a:r>
              <a:rPr lang="es-ES" altLang="es-ES" sz="2000"/>
              <a:t>del ST en V2-V4 </a:t>
            </a:r>
          </a:p>
        </p:txBody>
      </p:sp>
      <p:pic>
        <p:nvPicPr>
          <p:cNvPr id="12292" name="Picture 4" descr="3.jpg                                                          00003372N2                             C16D207E:">
            <a:extLst>
              <a:ext uri="{FF2B5EF4-FFF2-40B4-BE49-F238E27FC236}">
                <a16:creationId xmlns:a16="http://schemas.microsoft.com/office/drawing/2014/main" id="{6AE891B9-B2EF-8B41-B319-84B13D7C9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713" y="1257300"/>
            <a:ext cx="3818713" cy="497050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5" descr="2.jpg                                                          00003372N2                             C16D207E:">
            <a:extLst>
              <a:ext uri="{FF2B5EF4-FFF2-40B4-BE49-F238E27FC236}">
                <a16:creationId xmlns:a16="http://schemas.microsoft.com/office/drawing/2014/main" id="{24F9C7F5-484C-D84A-AF8A-8A860C8548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952" y="1676401"/>
            <a:ext cx="4060825" cy="32670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35" name="Rectangle 6">
            <a:extLst>
              <a:ext uri="{FF2B5EF4-FFF2-40B4-BE49-F238E27FC236}">
                <a16:creationId xmlns:a16="http://schemas.microsoft.com/office/drawing/2014/main" id="{B88CD4A8-56B5-0046-975E-22FAFE830B98}"/>
              </a:ext>
            </a:extLst>
          </p:cNvPr>
          <p:cNvSpPr>
            <a:spLocks noGrp="1" noChangeArrowheads="1"/>
          </p:cNvSpPr>
          <p:nvPr>
            <p:ph type="title"/>
          </p:nvPr>
        </p:nvSpPr>
        <p:spPr>
          <a:xfrm>
            <a:off x="1659732" y="-87194"/>
            <a:ext cx="8834437" cy="842963"/>
          </a:xfrm>
        </p:spPr>
        <p:txBody>
          <a:bodyPr>
            <a:normAutofit fontScale="90000"/>
          </a:bodyPr>
          <a:lstStyle/>
          <a:p>
            <a:pPr algn="ctr">
              <a:lnSpc>
                <a:spcPct val="80000"/>
              </a:lnSpc>
              <a:tabLst>
                <a:tab pos="1904952" algn="l"/>
              </a:tabLst>
            </a:pPr>
            <a:br>
              <a:rPr lang="es-ES_tradnl" altLang="es-ES" dirty="0">
                <a:solidFill>
                  <a:schemeClr val="folHlink"/>
                </a:solidFill>
              </a:rPr>
            </a:br>
            <a:r>
              <a:rPr lang="es-ES" altLang="es-ES" sz="2100" dirty="0">
                <a:solidFill>
                  <a:schemeClr val="bg2"/>
                </a:solidFill>
              </a:rPr>
              <a:t>Paciente con cardiopatía isquémica y episodio de dolor epigástrico</a:t>
            </a:r>
            <a:endParaRPr lang="es-ES_tradnl" altLang="es-ES" sz="6000" dirty="0"/>
          </a:p>
        </p:txBody>
      </p:sp>
    </p:spTree>
    <p:extLst>
      <p:ext uri="{BB962C8B-B14F-4D97-AF65-F5344CB8AC3E}">
        <p14:creationId xmlns:p14="http://schemas.microsoft.com/office/powerpoint/2010/main" val="238164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ipe(down)">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2290"/>
                                        </p:tgtEl>
                                        <p:attrNameLst>
                                          <p:attrName>style.visibility</p:attrName>
                                        </p:attrNameLst>
                                      </p:cBhvr>
                                      <p:to>
                                        <p:strVal val="visible"/>
                                      </p:to>
                                    </p:set>
                                    <p:anim calcmode="lin" valueType="num">
                                      <p:cBhvr>
                                        <p:cTn id="12" dur="1000" fill="hold"/>
                                        <p:tgtEl>
                                          <p:spTgt spid="12290"/>
                                        </p:tgtEl>
                                        <p:attrNameLst>
                                          <p:attrName>ppt_w</p:attrName>
                                        </p:attrNameLst>
                                      </p:cBhvr>
                                      <p:tavLst>
                                        <p:tav tm="0">
                                          <p:val>
                                            <p:strVal val="#ppt_w*0.70"/>
                                          </p:val>
                                        </p:tav>
                                        <p:tav tm="100000">
                                          <p:val>
                                            <p:strVal val="#ppt_w"/>
                                          </p:val>
                                        </p:tav>
                                      </p:tavLst>
                                    </p:anim>
                                    <p:anim calcmode="lin" valueType="num">
                                      <p:cBhvr>
                                        <p:cTn id="13" dur="1000" fill="hold"/>
                                        <p:tgtEl>
                                          <p:spTgt spid="12290"/>
                                        </p:tgtEl>
                                        <p:attrNameLst>
                                          <p:attrName>ppt_h</p:attrName>
                                        </p:attrNameLst>
                                      </p:cBhvr>
                                      <p:tavLst>
                                        <p:tav tm="0">
                                          <p:val>
                                            <p:strVal val="#ppt_h"/>
                                          </p:val>
                                        </p:tav>
                                        <p:tav tm="100000">
                                          <p:val>
                                            <p:strVal val="#ppt_h"/>
                                          </p:val>
                                        </p:tav>
                                      </p:tavLst>
                                    </p:anim>
                                    <p:animEffect transition="in" filter="fade">
                                      <p:cBhvr>
                                        <p:cTn id="14" dur="1000"/>
                                        <p:tgtEl>
                                          <p:spTgt spid="1229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12293"/>
                                        </p:tgtEl>
                                        <p:attrNameLst>
                                          <p:attrName>style.visibility</p:attrName>
                                        </p:attrNameLst>
                                      </p:cBhvr>
                                      <p:to>
                                        <p:strVal val="visible"/>
                                      </p:to>
                                    </p:set>
                                    <p:animEffect transition="in" filter="wipe(down)">
                                      <p:cBhvr>
                                        <p:cTn id="19" dur="500"/>
                                        <p:tgtEl>
                                          <p:spTgt spid="122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2291"/>
                                        </p:tgtEl>
                                        <p:attrNameLst>
                                          <p:attrName>style.visibility</p:attrName>
                                        </p:attrNameLst>
                                      </p:cBhvr>
                                      <p:to>
                                        <p:strVal val="visible"/>
                                      </p:to>
                                    </p:set>
                                    <p:anim calcmode="lin" valueType="num">
                                      <p:cBhvr>
                                        <p:cTn id="24" dur="1000" fill="hold"/>
                                        <p:tgtEl>
                                          <p:spTgt spid="12291"/>
                                        </p:tgtEl>
                                        <p:attrNameLst>
                                          <p:attrName>ppt_w</p:attrName>
                                        </p:attrNameLst>
                                      </p:cBhvr>
                                      <p:tavLst>
                                        <p:tav tm="0">
                                          <p:val>
                                            <p:strVal val="#ppt_w*0.70"/>
                                          </p:val>
                                        </p:tav>
                                        <p:tav tm="100000">
                                          <p:val>
                                            <p:strVal val="#ppt_w"/>
                                          </p:val>
                                        </p:tav>
                                      </p:tavLst>
                                    </p:anim>
                                    <p:anim calcmode="lin" valueType="num">
                                      <p:cBhvr>
                                        <p:cTn id="25" dur="1000" fill="hold"/>
                                        <p:tgtEl>
                                          <p:spTgt spid="12291"/>
                                        </p:tgtEl>
                                        <p:attrNameLst>
                                          <p:attrName>ppt_h</p:attrName>
                                        </p:attrNameLst>
                                      </p:cBhvr>
                                      <p:tavLst>
                                        <p:tav tm="0">
                                          <p:val>
                                            <p:strVal val="#ppt_h"/>
                                          </p:val>
                                        </p:tav>
                                        <p:tav tm="100000">
                                          <p:val>
                                            <p:strVal val="#ppt_h"/>
                                          </p:val>
                                        </p:tav>
                                      </p:tavLst>
                                    </p:anim>
                                    <p:animEffect transition="in" filter="fade">
                                      <p:cBhvr>
                                        <p:cTn id="26" dur="1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3">
            <a:extLst>
              <a:ext uri="{FF2B5EF4-FFF2-40B4-BE49-F238E27FC236}">
                <a16:creationId xmlns:a16="http://schemas.microsoft.com/office/drawing/2014/main" id="{A9B1B8AB-7409-D94F-A786-09782BF9BEA5}"/>
              </a:ext>
            </a:extLst>
          </p:cNvPr>
          <p:cNvSpPr>
            <a:spLocks noGrp="1" noChangeArrowheads="1"/>
          </p:cNvSpPr>
          <p:nvPr>
            <p:ph type="body" idx="1"/>
          </p:nvPr>
        </p:nvSpPr>
        <p:spPr>
          <a:xfrm>
            <a:off x="2095500" y="2543175"/>
            <a:ext cx="7772400" cy="2249488"/>
          </a:xfrm>
        </p:spPr>
        <p:txBody>
          <a:bodyPr/>
          <a:lstStyle/>
          <a:p>
            <a:pPr marL="0" indent="0" algn="ctr">
              <a:buNone/>
            </a:pPr>
            <a:r>
              <a:rPr lang="es-ES_tradnl" altLang="es-ES" sz="4400" b="1" dirty="0">
                <a:solidFill>
                  <a:schemeClr val="accent1">
                    <a:lumMod val="50000"/>
                  </a:schemeClr>
                </a:solidFill>
              </a:rPr>
              <a:t>Mujer diabética </a:t>
            </a:r>
            <a:br>
              <a:rPr lang="es-ES_tradnl" altLang="es-ES" sz="4400" b="1" dirty="0">
                <a:solidFill>
                  <a:schemeClr val="accent1">
                    <a:lumMod val="50000"/>
                  </a:schemeClr>
                </a:solidFill>
              </a:rPr>
            </a:br>
            <a:r>
              <a:rPr lang="es-ES_tradnl" altLang="es-ES" sz="4400" b="1" dirty="0">
                <a:solidFill>
                  <a:schemeClr val="accent1">
                    <a:lumMod val="50000"/>
                  </a:schemeClr>
                </a:solidFill>
              </a:rPr>
              <a:t>con dolor 	epigástrico </a:t>
            </a:r>
            <a:br>
              <a:rPr lang="es-ES_tradnl" altLang="es-ES" sz="4400" b="1" dirty="0">
                <a:solidFill>
                  <a:schemeClr val="accent1">
                    <a:lumMod val="50000"/>
                  </a:schemeClr>
                </a:solidFill>
              </a:rPr>
            </a:br>
            <a:r>
              <a:rPr lang="es-ES_tradnl" altLang="es-ES" sz="4400" b="1" dirty="0">
                <a:solidFill>
                  <a:schemeClr val="accent1">
                    <a:lumMod val="50000"/>
                  </a:schemeClr>
                </a:solidFill>
              </a:rPr>
              <a:t>y síncope</a:t>
            </a:r>
          </a:p>
        </p:txBody>
      </p:sp>
    </p:spTree>
    <p:extLst>
      <p:ext uri="{BB962C8B-B14F-4D97-AF65-F5344CB8AC3E}">
        <p14:creationId xmlns:p14="http://schemas.microsoft.com/office/powerpoint/2010/main" val="12294231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ext Box 2">
            <a:extLst>
              <a:ext uri="{FF2B5EF4-FFF2-40B4-BE49-F238E27FC236}">
                <a16:creationId xmlns:a16="http://schemas.microsoft.com/office/drawing/2014/main" id="{4CEC0546-33F3-9A4C-95DB-7038B386BA9F}"/>
              </a:ext>
            </a:extLst>
          </p:cNvPr>
          <p:cNvSpPr txBox="1">
            <a:spLocks noChangeArrowheads="1"/>
          </p:cNvSpPr>
          <p:nvPr/>
        </p:nvSpPr>
        <p:spPr bwMode="auto">
          <a:xfrm>
            <a:off x="807773" y="1390652"/>
            <a:ext cx="11006667" cy="4758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96850" indent="-196850">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593725" indent="-206375">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r>
              <a:rPr lang="es-ES_tradnl" altLang="es-ES" sz="2800" dirty="0">
                <a:solidFill>
                  <a:schemeClr val="accent2"/>
                </a:solidFill>
              </a:rPr>
              <a:t>Historia clínica</a:t>
            </a:r>
            <a:r>
              <a:rPr lang="es-ES_tradnl" altLang="es-ES" sz="2800" dirty="0"/>
              <a:t> </a:t>
            </a:r>
          </a:p>
          <a:p>
            <a:pPr lvl="1"/>
            <a:r>
              <a:rPr lang="es-ES_tradnl" altLang="es-ES" sz="2400" dirty="0">
                <a:solidFill>
                  <a:schemeClr val="accent1">
                    <a:lumMod val="50000"/>
                  </a:schemeClr>
                </a:solidFill>
              </a:rPr>
              <a:t>Mujer de 64 años</a:t>
            </a:r>
          </a:p>
          <a:p>
            <a:pPr lvl="1"/>
            <a:r>
              <a:rPr lang="es-ES_tradnl" altLang="es-ES" sz="2400" dirty="0">
                <a:solidFill>
                  <a:schemeClr val="accent1">
                    <a:lumMod val="50000"/>
                  </a:schemeClr>
                </a:solidFill>
              </a:rPr>
              <a:t>Dolor epigástrico irradiado a espalda de 3 h de evolución.</a:t>
            </a:r>
          </a:p>
          <a:p>
            <a:pPr lvl="1"/>
            <a:r>
              <a:rPr lang="es-ES_tradnl" altLang="es-ES" sz="2400" dirty="0">
                <a:solidFill>
                  <a:schemeClr val="accent1">
                    <a:lumMod val="50000"/>
                  </a:schemeClr>
                </a:solidFill>
              </a:rPr>
              <a:t>Pérdida de conciencia de unos minutos de duración</a:t>
            </a:r>
          </a:p>
          <a:p>
            <a:r>
              <a:rPr lang="es-ES_tradnl" altLang="es-ES" sz="2800" dirty="0">
                <a:solidFill>
                  <a:schemeClr val="accent2"/>
                </a:solidFill>
              </a:rPr>
              <a:t>Exploración física</a:t>
            </a:r>
            <a:r>
              <a:rPr lang="es-ES_tradnl" altLang="es-ES" sz="2800" dirty="0"/>
              <a:t> </a:t>
            </a:r>
          </a:p>
          <a:p>
            <a:pPr lvl="1"/>
            <a:r>
              <a:rPr lang="es-ES_tradnl" altLang="es-ES" sz="2400" dirty="0">
                <a:solidFill>
                  <a:schemeClr val="accent1">
                    <a:lumMod val="50000"/>
                  </a:schemeClr>
                </a:solidFill>
              </a:rPr>
              <a:t>TA 90/60 </a:t>
            </a:r>
            <a:r>
              <a:rPr lang="es-ES_tradnl" altLang="es-ES" sz="2400" dirty="0" err="1">
                <a:solidFill>
                  <a:schemeClr val="accent1">
                    <a:lumMod val="50000"/>
                  </a:schemeClr>
                </a:solidFill>
              </a:rPr>
              <a:t>mmHg</a:t>
            </a:r>
            <a:r>
              <a:rPr lang="es-ES_tradnl" altLang="es-ES" sz="2400" dirty="0">
                <a:solidFill>
                  <a:schemeClr val="accent1">
                    <a:lumMod val="50000"/>
                  </a:schemeClr>
                </a:solidFill>
              </a:rPr>
              <a:t>. </a:t>
            </a:r>
            <a:r>
              <a:rPr lang="es-ES_tradnl" altLang="es-ES" sz="2400" dirty="0" err="1">
                <a:solidFill>
                  <a:schemeClr val="accent1">
                    <a:lumMod val="50000"/>
                  </a:schemeClr>
                </a:solidFill>
              </a:rPr>
              <a:t>Bradicárdica</a:t>
            </a:r>
            <a:r>
              <a:rPr lang="es-ES_tradnl" altLang="es-ES" sz="2400" dirty="0">
                <a:solidFill>
                  <a:schemeClr val="accent1">
                    <a:lumMod val="50000"/>
                  </a:schemeClr>
                </a:solidFill>
              </a:rPr>
              <a:t>.</a:t>
            </a:r>
          </a:p>
          <a:p>
            <a:pPr lvl="1"/>
            <a:r>
              <a:rPr lang="es-ES_tradnl" altLang="es-ES" sz="2400" dirty="0">
                <a:solidFill>
                  <a:schemeClr val="accent1">
                    <a:lumMod val="50000"/>
                  </a:schemeClr>
                </a:solidFill>
              </a:rPr>
              <a:t>Consciente, sudorosa y pálida. </a:t>
            </a:r>
          </a:p>
          <a:p>
            <a:pPr lvl="1"/>
            <a:r>
              <a:rPr lang="es-ES_tradnl" altLang="es-ES" sz="2400" dirty="0">
                <a:solidFill>
                  <a:schemeClr val="accent1">
                    <a:lumMod val="50000"/>
                  </a:schemeClr>
                </a:solidFill>
              </a:rPr>
              <a:t>AC: rítmica a 50 </a:t>
            </a:r>
            <a:r>
              <a:rPr lang="es-ES_tradnl" altLang="es-ES" sz="2400" dirty="0" err="1">
                <a:solidFill>
                  <a:schemeClr val="accent1">
                    <a:lumMod val="50000"/>
                  </a:schemeClr>
                </a:solidFill>
              </a:rPr>
              <a:t>lpm</a:t>
            </a:r>
            <a:r>
              <a:rPr lang="es-ES_tradnl" altLang="es-ES" sz="2400" dirty="0">
                <a:solidFill>
                  <a:schemeClr val="accent1">
                    <a:lumMod val="50000"/>
                  </a:schemeClr>
                </a:solidFill>
              </a:rPr>
              <a:t>.</a:t>
            </a:r>
          </a:p>
          <a:p>
            <a:pPr lvl="1"/>
            <a:r>
              <a:rPr lang="es-ES_tradnl" altLang="es-ES" sz="2400" dirty="0">
                <a:solidFill>
                  <a:schemeClr val="accent1">
                    <a:lumMod val="50000"/>
                  </a:schemeClr>
                </a:solidFill>
              </a:rPr>
              <a:t>AP: crepitantes en ambas bases pulmonares.</a:t>
            </a:r>
          </a:p>
          <a:p>
            <a:pPr lvl="1"/>
            <a:r>
              <a:rPr lang="es-ES_tradnl" altLang="es-ES" sz="2400" dirty="0">
                <a:solidFill>
                  <a:schemeClr val="accent1">
                    <a:lumMod val="50000"/>
                  </a:schemeClr>
                </a:solidFill>
              </a:rPr>
              <a:t>No aumento de presión VY.</a:t>
            </a:r>
            <a:endParaRPr lang="es-ES_tradnl" altLang="es-ES" sz="2000" dirty="0">
              <a:solidFill>
                <a:schemeClr val="accent1">
                  <a:lumMod val="50000"/>
                </a:schemeClr>
              </a:solidFill>
            </a:endParaRPr>
          </a:p>
        </p:txBody>
      </p:sp>
      <p:sp>
        <p:nvSpPr>
          <p:cNvPr id="231427" name="Rectangle 4">
            <a:extLst>
              <a:ext uri="{FF2B5EF4-FFF2-40B4-BE49-F238E27FC236}">
                <a16:creationId xmlns:a16="http://schemas.microsoft.com/office/drawing/2014/main" id="{36BC9AA0-8923-9949-A381-A0E71D9BC83A}"/>
              </a:ext>
            </a:extLst>
          </p:cNvPr>
          <p:cNvSpPr>
            <a:spLocks noChangeArrowheads="1"/>
          </p:cNvSpPr>
          <p:nvPr/>
        </p:nvSpPr>
        <p:spPr bwMode="auto">
          <a:xfrm>
            <a:off x="1958977" y="147637"/>
            <a:ext cx="8704263"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60000"/>
              </a:spcBef>
              <a:buClr>
                <a:schemeClr val="accent1"/>
              </a:buClr>
              <a:buSzPct val="90000"/>
              <a:buFont typeface="Wingdings"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algn="ctr">
              <a:lnSpc>
                <a:spcPct val="80000"/>
              </a:lnSpc>
              <a:spcBef>
                <a:spcPct val="0"/>
              </a:spcBef>
              <a:buClrTx/>
              <a:buSzTx/>
              <a:buFontTx/>
              <a:buNone/>
            </a:pPr>
            <a:r>
              <a:rPr lang="es-ES_tradnl" altLang="es-ES" sz="2200" dirty="0">
                <a:solidFill>
                  <a:schemeClr val="bg2"/>
                </a:solidFill>
              </a:rPr>
              <a:t>Mujer diabética con dolor epigástrico y síncope</a:t>
            </a:r>
          </a:p>
        </p:txBody>
      </p:sp>
    </p:spTree>
    <p:extLst>
      <p:ext uri="{BB962C8B-B14F-4D97-AF65-F5344CB8AC3E}">
        <p14:creationId xmlns:p14="http://schemas.microsoft.com/office/powerpoint/2010/main" val="31661155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0C825D-504D-4D4E-8C11-2D87BD25A0B8}"/>
              </a:ext>
            </a:extLst>
          </p:cNvPr>
          <p:cNvSpPr/>
          <p:nvPr/>
        </p:nvSpPr>
        <p:spPr>
          <a:xfrm>
            <a:off x="0" y="0"/>
            <a:ext cx="12192000" cy="6858000"/>
          </a:xfrm>
          <a:prstGeom prst="rect">
            <a:avLst/>
          </a:prstGeom>
          <a:solidFill>
            <a:schemeClr val="bg1"/>
          </a:solid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pic>
        <p:nvPicPr>
          <p:cNvPr id="4" name="Imagen 3">
            <a:extLst>
              <a:ext uri="{FF2B5EF4-FFF2-40B4-BE49-F238E27FC236}">
                <a16:creationId xmlns:a16="http://schemas.microsoft.com/office/drawing/2014/main" id="{48241CD4-0A58-894A-90AC-0749930AC2F6}"/>
              </a:ext>
            </a:extLst>
          </p:cNvPr>
          <p:cNvPicPr>
            <a:picLocks noChangeAspect="1"/>
          </p:cNvPicPr>
          <p:nvPr/>
        </p:nvPicPr>
        <p:blipFill>
          <a:blip r:embed="rId3"/>
          <a:stretch>
            <a:fillRect/>
          </a:stretch>
        </p:blipFill>
        <p:spPr>
          <a:xfrm>
            <a:off x="0" y="-56660"/>
            <a:ext cx="12192000" cy="572477"/>
          </a:xfrm>
          <a:prstGeom prst="rect">
            <a:avLst/>
          </a:prstGeom>
        </p:spPr>
      </p:pic>
      <p:pic>
        <p:nvPicPr>
          <p:cNvPr id="5" name="Picture 3" descr="Caso 4 mod3 mppt.jpg                                           00003372N2                             C16D207E:">
            <a:extLst>
              <a:ext uri="{FF2B5EF4-FFF2-40B4-BE49-F238E27FC236}">
                <a16:creationId xmlns:a16="http://schemas.microsoft.com/office/drawing/2014/main" id="{01D29A3C-30EA-0F43-A4E6-736503404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026" y="1239837"/>
            <a:ext cx="11629949" cy="4297363"/>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9269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0C825D-504D-4D4E-8C11-2D87BD25A0B8}"/>
              </a:ext>
            </a:extLst>
          </p:cNvPr>
          <p:cNvSpPr/>
          <p:nvPr/>
        </p:nvSpPr>
        <p:spPr>
          <a:xfrm>
            <a:off x="0" y="0"/>
            <a:ext cx="12192000" cy="6858000"/>
          </a:xfrm>
          <a:prstGeom prst="rect">
            <a:avLst/>
          </a:prstGeom>
          <a:solidFill>
            <a:schemeClr val="bg1"/>
          </a:solid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pic>
        <p:nvPicPr>
          <p:cNvPr id="4" name="Imagen 3">
            <a:extLst>
              <a:ext uri="{FF2B5EF4-FFF2-40B4-BE49-F238E27FC236}">
                <a16:creationId xmlns:a16="http://schemas.microsoft.com/office/drawing/2014/main" id="{48241CD4-0A58-894A-90AC-0749930AC2F6}"/>
              </a:ext>
            </a:extLst>
          </p:cNvPr>
          <p:cNvPicPr>
            <a:picLocks noChangeAspect="1"/>
          </p:cNvPicPr>
          <p:nvPr/>
        </p:nvPicPr>
        <p:blipFill>
          <a:blip r:embed="rId3"/>
          <a:stretch>
            <a:fillRect/>
          </a:stretch>
        </p:blipFill>
        <p:spPr>
          <a:xfrm>
            <a:off x="0" y="-56660"/>
            <a:ext cx="12192000" cy="572477"/>
          </a:xfrm>
          <a:prstGeom prst="rect">
            <a:avLst/>
          </a:prstGeom>
        </p:spPr>
      </p:pic>
      <p:pic>
        <p:nvPicPr>
          <p:cNvPr id="5" name="Picture 2" descr="Caso 4_2 mod3 m.jpg                                            00003372N2                             C16D207E:">
            <a:extLst>
              <a:ext uri="{FF2B5EF4-FFF2-40B4-BE49-F238E27FC236}">
                <a16:creationId xmlns:a16="http://schemas.microsoft.com/office/drawing/2014/main" id="{8705B395-7816-C242-BA28-B79008B4D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72" y="1088066"/>
            <a:ext cx="11608857" cy="5197687"/>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525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3">
            <a:extLst>
              <a:ext uri="{FF2B5EF4-FFF2-40B4-BE49-F238E27FC236}">
                <a16:creationId xmlns:a16="http://schemas.microsoft.com/office/drawing/2014/main" id="{6BD066CD-E2CC-43A7-A1A2-A73823368E52}"/>
              </a:ext>
            </a:extLst>
          </p:cNvPr>
          <p:cNvSpPr>
            <a:spLocks noGrp="1" noChangeArrowheads="1"/>
          </p:cNvSpPr>
          <p:nvPr>
            <p:ph type="body" idx="1"/>
          </p:nvPr>
        </p:nvSpPr>
        <p:spPr>
          <a:xfrm>
            <a:off x="1524000" y="2698750"/>
            <a:ext cx="9144000" cy="1562100"/>
          </a:xfrm>
          <a:noFill/>
        </p:spPr>
        <p:txBody>
          <a:bodyPr/>
          <a:lstStyle/>
          <a:p>
            <a:pPr marL="0" indent="0" algn="ctr">
              <a:buNone/>
            </a:pPr>
            <a:r>
              <a:rPr lang="es-ES_tradnl" altLang="es-ES" sz="4400" dirty="0"/>
              <a:t>Varón con dolor </a:t>
            </a:r>
            <a:br>
              <a:rPr lang="es-ES_tradnl" altLang="es-ES" sz="4400" dirty="0"/>
            </a:br>
            <a:r>
              <a:rPr lang="es-ES_tradnl" altLang="es-ES" sz="4400" dirty="0"/>
              <a:t>precordial en reposo</a:t>
            </a:r>
          </a:p>
        </p:txBody>
      </p:sp>
    </p:spTree>
    <p:extLst>
      <p:ext uri="{BB962C8B-B14F-4D97-AF65-F5344CB8AC3E}">
        <p14:creationId xmlns:p14="http://schemas.microsoft.com/office/powerpoint/2010/main" val="36005391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21" name="Rectangle 2">
            <a:extLst>
              <a:ext uri="{FF2B5EF4-FFF2-40B4-BE49-F238E27FC236}">
                <a16:creationId xmlns:a16="http://schemas.microsoft.com/office/drawing/2014/main" id="{89052156-5B0C-FC4F-9647-D2FBC38036AF}"/>
              </a:ext>
            </a:extLst>
          </p:cNvPr>
          <p:cNvSpPr>
            <a:spLocks noGrp="1" noChangeArrowheads="1"/>
          </p:cNvSpPr>
          <p:nvPr>
            <p:ph type="body" idx="1"/>
          </p:nvPr>
        </p:nvSpPr>
        <p:spPr>
          <a:xfrm>
            <a:off x="1066801" y="1574800"/>
            <a:ext cx="10244665" cy="4605867"/>
          </a:xfrm>
        </p:spPr>
        <p:txBody>
          <a:bodyPr>
            <a:normAutofit/>
          </a:bodyPr>
          <a:lstStyle/>
          <a:p>
            <a:pPr marL="284156" indent="-284156" defTabSz="761981">
              <a:spcBef>
                <a:spcPts val="1472"/>
              </a:spcBef>
            </a:pPr>
            <a:r>
              <a:rPr lang="es-ES" altLang="es-ES" sz="2800" dirty="0">
                <a:solidFill>
                  <a:schemeClr val="accent2"/>
                </a:solidFill>
              </a:rPr>
              <a:t>Evolución</a:t>
            </a:r>
            <a:endParaRPr lang="es-ES" altLang="es-ES" sz="2800" dirty="0">
              <a:solidFill>
                <a:srgbClr val="FFFF00"/>
              </a:solidFill>
            </a:endParaRPr>
          </a:p>
          <a:p>
            <a:pPr marL="765156" lvl="1" indent="-290506" defTabSz="761981">
              <a:spcBef>
                <a:spcPts val="1472"/>
              </a:spcBef>
            </a:pPr>
            <a:r>
              <a:rPr lang="es-ES" altLang="es-ES" sz="2400" dirty="0">
                <a:solidFill>
                  <a:schemeClr val="accent6">
                    <a:lumMod val="75000"/>
                  </a:schemeClr>
                </a:solidFill>
              </a:rPr>
              <a:t>Síndrome coronario agudo con ascenso del ST </a:t>
            </a:r>
            <a:r>
              <a:rPr lang="es-ES" altLang="es-ES" sz="2400" dirty="0">
                <a:solidFill>
                  <a:schemeClr val="accent1">
                    <a:lumMod val="50000"/>
                  </a:schemeClr>
                </a:solidFill>
              </a:rPr>
              <a:t>(IAM </a:t>
            </a:r>
            <a:r>
              <a:rPr lang="es-ES" altLang="es-ES" sz="2400" dirty="0" err="1">
                <a:solidFill>
                  <a:schemeClr val="accent1">
                    <a:lumMod val="50000"/>
                  </a:schemeClr>
                </a:solidFill>
              </a:rPr>
              <a:t>inferoposterior</a:t>
            </a:r>
            <a:r>
              <a:rPr lang="es-ES" altLang="es-ES" sz="2400" dirty="0">
                <a:solidFill>
                  <a:schemeClr val="accent1">
                    <a:lumMod val="50000"/>
                  </a:schemeClr>
                </a:solidFill>
              </a:rPr>
              <a:t> y lateral). </a:t>
            </a:r>
          </a:p>
          <a:p>
            <a:pPr marL="765156" lvl="1" indent="-290506" defTabSz="761981">
              <a:spcBef>
                <a:spcPts val="1472"/>
              </a:spcBef>
            </a:pPr>
            <a:r>
              <a:rPr lang="es-ES" altLang="es-ES" sz="2400" dirty="0">
                <a:solidFill>
                  <a:schemeClr val="accent6">
                    <a:lumMod val="75000"/>
                  </a:schemeClr>
                </a:solidFill>
              </a:rPr>
              <a:t>Bloqueo AV avanzado sintomático.</a:t>
            </a:r>
          </a:p>
          <a:p>
            <a:pPr marL="765156" lvl="1" indent="-290506" defTabSz="761981">
              <a:spcBef>
                <a:spcPts val="1472"/>
              </a:spcBef>
            </a:pPr>
            <a:r>
              <a:rPr lang="es-ES" altLang="es-ES" sz="2400" dirty="0">
                <a:solidFill>
                  <a:schemeClr val="accent1">
                    <a:lumMod val="50000"/>
                  </a:schemeClr>
                </a:solidFill>
              </a:rPr>
              <a:t>Se procedió a la aplicación de MP externo seguida de angioplastia primaria.</a:t>
            </a:r>
          </a:p>
          <a:p>
            <a:pPr marL="474649" lvl="1" indent="0" defTabSz="761981">
              <a:spcBef>
                <a:spcPts val="1472"/>
              </a:spcBef>
              <a:buNone/>
            </a:pPr>
            <a:endParaRPr lang="es-ES" altLang="es-ES" sz="1067" dirty="0">
              <a:solidFill>
                <a:schemeClr val="accent1">
                  <a:lumMod val="50000"/>
                </a:schemeClr>
              </a:solidFill>
            </a:endParaRPr>
          </a:p>
          <a:p>
            <a:pPr marL="284156" indent="-284156" defTabSz="761981">
              <a:spcBef>
                <a:spcPts val="1472"/>
              </a:spcBef>
            </a:pPr>
            <a:r>
              <a:rPr lang="es-ES" altLang="es-ES" sz="2800" dirty="0" err="1">
                <a:solidFill>
                  <a:schemeClr val="accent2"/>
                </a:solidFill>
              </a:rPr>
              <a:t>Coronariografía</a:t>
            </a:r>
            <a:endParaRPr lang="es-ES" altLang="es-ES" sz="2800" dirty="0">
              <a:solidFill>
                <a:srgbClr val="990000"/>
              </a:solidFill>
            </a:endParaRPr>
          </a:p>
          <a:p>
            <a:pPr marL="765156" lvl="1" indent="-290506" defTabSz="761981">
              <a:spcBef>
                <a:spcPts val="1472"/>
              </a:spcBef>
            </a:pPr>
            <a:r>
              <a:rPr lang="es-ES" altLang="es-ES" sz="2400" dirty="0">
                <a:solidFill>
                  <a:schemeClr val="accent1">
                    <a:lumMod val="50000"/>
                  </a:schemeClr>
                </a:solidFill>
              </a:rPr>
              <a:t>Lesión severa en coronaria </a:t>
            </a:r>
            <a:r>
              <a:rPr lang="es-ES" altLang="es-ES" sz="2400" dirty="0" err="1">
                <a:solidFill>
                  <a:schemeClr val="accent1">
                    <a:lumMod val="50000"/>
                  </a:schemeClr>
                </a:solidFill>
              </a:rPr>
              <a:t>circunfleja</a:t>
            </a:r>
            <a:r>
              <a:rPr lang="es-ES" altLang="es-ES" sz="2400" dirty="0">
                <a:solidFill>
                  <a:schemeClr val="accent1">
                    <a:lumMod val="50000"/>
                  </a:schemeClr>
                </a:solidFill>
              </a:rPr>
              <a:t> dominante.</a:t>
            </a:r>
          </a:p>
        </p:txBody>
      </p:sp>
      <p:sp>
        <p:nvSpPr>
          <p:cNvPr id="235522" name="Rectangle 3">
            <a:extLst>
              <a:ext uri="{FF2B5EF4-FFF2-40B4-BE49-F238E27FC236}">
                <a16:creationId xmlns:a16="http://schemas.microsoft.com/office/drawing/2014/main" id="{3AFFDF80-98EB-2544-9575-95D2FFB33936}"/>
              </a:ext>
            </a:extLst>
          </p:cNvPr>
          <p:cNvSpPr>
            <a:spLocks noChangeArrowheads="1"/>
          </p:cNvSpPr>
          <p:nvPr/>
        </p:nvSpPr>
        <p:spPr bwMode="auto">
          <a:xfrm>
            <a:off x="1958977" y="147637"/>
            <a:ext cx="8704263"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60000"/>
              </a:spcBef>
              <a:buClr>
                <a:schemeClr val="accent1"/>
              </a:buClr>
              <a:buSzPct val="90000"/>
              <a:buFont typeface="Wingdings"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algn="ctr">
              <a:lnSpc>
                <a:spcPct val="80000"/>
              </a:lnSpc>
              <a:spcBef>
                <a:spcPct val="0"/>
              </a:spcBef>
              <a:buClrTx/>
              <a:buSzTx/>
              <a:buFontTx/>
              <a:buNone/>
            </a:pPr>
            <a:r>
              <a:rPr lang="es-ES_tradnl" altLang="es-ES" sz="2200" dirty="0">
                <a:solidFill>
                  <a:schemeClr val="bg2"/>
                </a:solidFill>
              </a:rPr>
              <a:t>Mujer diabética con dolor epigástrico y síncope</a:t>
            </a:r>
          </a:p>
        </p:txBody>
      </p:sp>
    </p:spTree>
    <p:extLst>
      <p:ext uri="{BB962C8B-B14F-4D97-AF65-F5344CB8AC3E}">
        <p14:creationId xmlns:p14="http://schemas.microsoft.com/office/powerpoint/2010/main" val="33516452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0C825D-504D-4D4E-8C11-2D87BD25A0B8}"/>
              </a:ext>
            </a:extLst>
          </p:cNvPr>
          <p:cNvSpPr/>
          <p:nvPr/>
        </p:nvSpPr>
        <p:spPr>
          <a:xfrm>
            <a:off x="0" y="0"/>
            <a:ext cx="12192000" cy="6858000"/>
          </a:xfrm>
          <a:prstGeom prst="rect">
            <a:avLst/>
          </a:prstGeom>
          <a:solidFill>
            <a:schemeClr val="bg1"/>
          </a:solid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pic>
        <p:nvPicPr>
          <p:cNvPr id="4" name="Imagen 3">
            <a:extLst>
              <a:ext uri="{FF2B5EF4-FFF2-40B4-BE49-F238E27FC236}">
                <a16:creationId xmlns:a16="http://schemas.microsoft.com/office/drawing/2014/main" id="{48241CD4-0A58-894A-90AC-0749930AC2F6}"/>
              </a:ext>
            </a:extLst>
          </p:cNvPr>
          <p:cNvPicPr>
            <a:picLocks noChangeAspect="1"/>
          </p:cNvPicPr>
          <p:nvPr/>
        </p:nvPicPr>
        <p:blipFill>
          <a:blip r:embed="rId3"/>
          <a:stretch>
            <a:fillRect/>
          </a:stretch>
        </p:blipFill>
        <p:spPr>
          <a:xfrm>
            <a:off x="0" y="-56660"/>
            <a:ext cx="12192000" cy="572477"/>
          </a:xfrm>
          <a:prstGeom prst="rect">
            <a:avLst/>
          </a:prstGeom>
        </p:spPr>
      </p:pic>
      <p:pic>
        <p:nvPicPr>
          <p:cNvPr id="5" name="Picture 20" descr="D:\Pedro\Trabajo\Trabajos\Actuales\Curso ECG Almirall 2007 (completo-definitivo)\Barbastro (06-03-08)\Nueva carpeta\img263.jpg">
            <a:extLst>
              <a:ext uri="{FF2B5EF4-FFF2-40B4-BE49-F238E27FC236}">
                <a16:creationId xmlns:a16="http://schemas.microsoft.com/office/drawing/2014/main" id="{4B7CF790-E818-F44B-8A04-E77CC46AECFE}"/>
              </a:ext>
            </a:extLst>
          </p:cNvPr>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406400" y="1114670"/>
            <a:ext cx="11656075" cy="514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C5D73568-49DC-2E40-A5AA-0602F62920B1}"/>
              </a:ext>
            </a:extLst>
          </p:cNvPr>
          <p:cNvSpPr/>
          <p:nvPr/>
        </p:nvSpPr>
        <p:spPr>
          <a:xfrm>
            <a:off x="5842000" y="1114670"/>
            <a:ext cx="6350000" cy="51675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Tree>
    <p:extLst>
      <p:ext uri="{BB962C8B-B14F-4D97-AF65-F5344CB8AC3E}">
        <p14:creationId xmlns:p14="http://schemas.microsoft.com/office/powerpoint/2010/main" val="140431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0C825D-504D-4D4E-8C11-2D87BD25A0B8}"/>
              </a:ext>
            </a:extLst>
          </p:cNvPr>
          <p:cNvSpPr/>
          <p:nvPr/>
        </p:nvSpPr>
        <p:spPr>
          <a:xfrm>
            <a:off x="0" y="0"/>
            <a:ext cx="12192000" cy="6858000"/>
          </a:xfrm>
          <a:prstGeom prst="rect">
            <a:avLst/>
          </a:prstGeom>
          <a:solidFill>
            <a:schemeClr val="bg1"/>
          </a:solid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pic>
        <p:nvPicPr>
          <p:cNvPr id="4" name="Imagen 3">
            <a:extLst>
              <a:ext uri="{FF2B5EF4-FFF2-40B4-BE49-F238E27FC236}">
                <a16:creationId xmlns:a16="http://schemas.microsoft.com/office/drawing/2014/main" id="{48241CD4-0A58-894A-90AC-0749930AC2F6}"/>
              </a:ext>
            </a:extLst>
          </p:cNvPr>
          <p:cNvPicPr>
            <a:picLocks noChangeAspect="1"/>
          </p:cNvPicPr>
          <p:nvPr/>
        </p:nvPicPr>
        <p:blipFill>
          <a:blip r:embed="rId3"/>
          <a:stretch>
            <a:fillRect/>
          </a:stretch>
        </p:blipFill>
        <p:spPr>
          <a:xfrm>
            <a:off x="0" y="-56660"/>
            <a:ext cx="12192000" cy="572477"/>
          </a:xfrm>
          <a:prstGeom prst="rect">
            <a:avLst/>
          </a:prstGeom>
        </p:spPr>
      </p:pic>
      <p:pic>
        <p:nvPicPr>
          <p:cNvPr id="5" name="Picture 6" descr="D:\Pedro\Trabajo\Trabajos\Actuales\Curso ECG Almirall 2007 (completo-definitivo)\Barbastro (06-03-08)\Nueva carpeta\img265.jpg">
            <a:extLst>
              <a:ext uri="{FF2B5EF4-FFF2-40B4-BE49-F238E27FC236}">
                <a16:creationId xmlns:a16="http://schemas.microsoft.com/office/drawing/2014/main" id="{E618D13A-42A6-2D45-9A52-B98A2EDAE57C}"/>
              </a:ext>
            </a:extLst>
          </p:cNvPr>
          <p:cNvPicPr>
            <a:picLocks noChangeAspect="1" noChangeArrowheads="1"/>
          </p:cNvPicPr>
          <p:nvPr/>
        </p:nvPicPr>
        <p:blipFill>
          <a:blip r:embed="rId4">
            <a:lum contrast="42000"/>
            <a:extLst>
              <a:ext uri="{28A0092B-C50C-407E-A947-70E740481C1C}">
                <a14:useLocalDpi xmlns:a14="http://schemas.microsoft.com/office/drawing/2010/main" val="0"/>
              </a:ext>
            </a:extLst>
          </a:blip>
          <a:srcRect/>
          <a:stretch>
            <a:fillRect/>
          </a:stretch>
        </p:blipFill>
        <p:spPr bwMode="auto">
          <a:xfrm>
            <a:off x="2624667" y="421227"/>
            <a:ext cx="6773333" cy="646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67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3">
            <a:extLst>
              <a:ext uri="{FF2B5EF4-FFF2-40B4-BE49-F238E27FC236}">
                <a16:creationId xmlns:a16="http://schemas.microsoft.com/office/drawing/2014/main" id="{39824DB8-B147-0842-9446-8824099ACADD}"/>
              </a:ext>
            </a:extLst>
          </p:cNvPr>
          <p:cNvSpPr>
            <a:spLocks noGrp="1" noChangeArrowheads="1"/>
          </p:cNvSpPr>
          <p:nvPr>
            <p:ph type="body" idx="1"/>
          </p:nvPr>
        </p:nvSpPr>
        <p:spPr>
          <a:xfrm>
            <a:off x="1524000" y="2698751"/>
            <a:ext cx="9144000" cy="1562100"/>
          </a:xfrm>
        </p:spPr>
        <p:txBody>
          <a:bodyPr/>
          <a:lstStyle/>
          <a:p>
            <a:pPr marL="0" indent="0" algn="ctr">
              <a:buNone/>
            </a:pPr>
            <a:r>
              <a:rPr lang="es-ES_tradnl" altLang="es-ES" sz="4400" b="1" dirty="0">
                <a:solidFill>
                  <a:schemeClr val="accent1">
                    <a:lumMod val="50000"/>
                  </a:schemeClr>
                </a:solidFill>
              </a:rPr>
              <a:t>Varón con dolor </a:t>
            </a:r>
            <a:br>
              <a:rPr lang="es-ES_tradnl" altLang="es-ES" sz="4400" b="1" dirty="0">
                <a:solidFill>
                  <a:schemeClr val="accent1">
                    <a:lumMod val="50000"/>
                  </a:schemeClr>
                </a:solidFill>
              </a:rPr>
            </a:br>
            <a:r>
              <a:rPr lang="es-ES_tradnl" altLang="es-ES" sz="4400" b="1" dirty="0">
                <a:solidFill>
                  <a:schemeClr val="accent1">
                    <a:lumMod val="50000"/>
                  </a:schemeClr>
                </a:solidFill>
              </a:rPr>
              <a:t>precordial en reposo</a:t>
            </a:r>
          </a:p>
        </p:txBody>
      </p:sp>
    </p:spTree>
    <p:extLst>
      <p:ext uri="{BB962C8B-B14F-4D97-AF65-F5344CB8AC3E}">
        <p14:creationId xmlns:p14="http://schemas.microsoft.com/office/powerpoint/2010/main" val="39420788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ext Box 2">
            <a:extLst>
              <a:ext uri="{FF2B5EF4-FFF2-40B4-BE49-F238E27FC236}">
                <a16:creationId xmlns:a16="http://schemas.microsoft.com/office/drawing/2014/main" id="{55341415-9E63-3A4A-8A42-21D622014DE2}"/>
              </a:ext>
            </a:extLst>
          </p:cNvPr>
          <p:cNvSpPr txBox="1">
            <a:spLocks noChangeArrowheads="1"/>
          </p:cNvSpPr>
          <p:nvPr/>
        </p:nvSpPr>
        <p:spPr bwMode="auto">
          <a:xfrm>
            <a:off x="389467" y="1254126"/>
            <a:ext cx="11463867" cy="510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96850" indent="-196850">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663575" indent="-206375">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nSpc>
                <a:spcPct val="90000"/>
              </a:lnSpc>
            </a:pPr>
            <a:r>
              <a:rPr lang="es-ES" altLang="es-ES" sz="2800" dirty="0">
                <a:solidFill>
                  <a:schemeClr val="accent2"/>
                </a:solidFill>
              </a:rPr>
              <a:t>Historia clínica</a:t>
            </a:r>
            <a:endParaRPr lang="es-ES_tradnl" altLang="es-ES" sz="2800" dirty="0"/>
          </a:p>
          <a:p>
            <a:pPr lvl="1">
              <a:lnSpc>
                <a:spcPct val="90000"/>
              </a:lnSpc>
              <a:spcBef>
                <a:spcPts val="1067"/>
              </a:spcBef>
            </a:pPr>
            <a:r>
              <a:rPr lang="es-ES_tradnl" altLang="es-ES" sz="2400" dirty="0">
                <a:solidFill>
                  <a:schemeClr val="accent1">
                    <a:lumMod val="50000"/>
                  </a:schemeClr>
                </a:solidFill>
              </a:rPr>
              <a:t>Varón de 54 años que acude a urgencias por dolor precordial de 5-6 horas de evolución asociado a malestar intenso, náuseas y sudoración. Ha comenzado en reposo, después de comer. </a:t>
            </a:r>
          </a:p>
          <a:p>
            <a:pPr lvl="1">
              <a:lnSpc>
                <a:spcPct val="90000"/>
              </a:lnSpc>
              <a:spcBef>
                <a:spcPts val="1067"/>
              </a:spcBef>
            </a:pPr>
            <a:r>
              <a:rPr lang="es-ES_tradnl" altLang="es-ES" sz="2400" dirty="0">
                <a:solidFill>
                  <a:schemeClr val="accent1">
                    <a:lumMod val="50000"/>
                  </a:schemeClr>
                </a:solidFill>
              </a:rPr>
              <a:t>AP: fumador de 20 </a:t>
            </a:r>
            <a:r>
              <a:rPr lang="es-ES_tradnl" altLang="es-ES" sz="2400" dirty="0" err="1">
                <a:solidFill>
                  <a:schemeClr val="accent1">
                    <a:lumMod val="50000"/>
                  </a:schemeClr>
                </a:solidFill>
              </a:rPr>
              <a:t>cig</a:t>
            </a:r>
            <a:r>
              <a:rPr lang="es-ES_tradnl" altLang="es-ES" sz="2400" dirty="0">
                <a:solidFill>
                  <a:schemeClr val="accent1">
                    <a:lumMod val="50000"/>
                  </a:schemeClr>
                </a:solidFill>
              </a:rPr>
              <a:t>./día. Colesterol elevado.  </a:t>
            </a:r>
          </a:p>
          <a:p>
            <a:pPr lvl="1">
              <a:lnSpc>
                <a:spcPct val="90000"/>
              </a:lnSpc>
              <a:spcBef>
                <a:spcPts val="1067"/>
              </a:spcBef>
            </a:pPr>
            <a:r>
              <a:rPr lang="es-ES" altLang="es-ES" sz="2400" dirty="0">
                <a:solidFill>
                  <a:schemeClr val="accent1">
                    <a:lumMod val="50000"/>
                  </a:schemeClr>
                </a:solidFill>
              </a:rPr>
              <a:t>Dificultad respiratoria progresiva.</a:t>
            </a:r>
          </a:p>
          <a:p>
            <a:pPr>
              <a:lnSpc>
                <a:spcPct val="90000"/>
              </a:lnSpc>
            </a:pPr>
            <a:r>
              <a:rPr lang="es-ES_tradnl" altLang="es-ES" sz="2800" dirty="0">
                <a:solidFill>
                  <a:schemeClr val="accent2"/>
                </a:solidFill>
              </a:rPr>
              <a:t>Exploración física</a:t>
            </a:r>
            <a:endParaRPr lang="es-ES_tradnl" altLang="es-ES" sz="2800" dirty="0"/>
          </a:p>
          <a:p>
            <a:pPr lvl="1">
              <a:lnSpc>
                <a:spcPct val="90000"/>
              </a:lnSpc>
              <a:spcBef>
                <a:spcPts val="1067"/>
              </a:spcBef>
            </a:pPr>
            <a:r>
              <a:rPr lang="es-ES_tradnl" altLang="es-ES" sz="2400" dirty="0">
                <a:solidFill>
                  <a:schemeClr val="accent1">
                    <a:lumMod val="50000"/>
                  </a:schemeClr>
                </a:solidFill>
              </a:rPr>
              <a:t>TA </a:t>
            </a:r>
            <a:r>
              <a:rPr lang="es-ES" altLang="es-ES" sz="2400" dirty="0">
                <a:solidFill>
                  <a:schemeClr val="accent1">
                    <a:lumMod val="50000"/>
                  </a:schemeClr>
                </a:solidFill>
              </a:rPr>
              <a:t>130/80 </a:t>
            </a:r>
            <a:r>
              <a:rPr lang="es-ES" altLang="es-ES" sz="2400" dirty="0" err="1">
                <a:solidFill>
                  <a:schemeClr val="accent1">
                    <a:lumMod val="50000"/>
                  </a:schemeClr>
                </a:solidFill>
              </a:rPr>
              <a:t>mmHg</a:t>
            </a:r>
            <a:r>
              <a:rPr lang="es-ES" altLang="es-ES" sz="2400" dirty="0">
                <a:solidFill>
                  <a:schemeClr val="accent1">
                    <a:lumMod val="50000"/>
                  </a:schemeClr>
                </a:solidFill>
              </a:rPr>
              <a:t>. Ligeramente </a:t>
            </a:r>
            <a:r>
              <a:rPr lang="es-ES" altLang="es-ES" sz="2400" dirty="0" err="1">
                <a:solidFill>
                  <a:schemeClr val="accent1">
                    <a:lumMod val="50000"/>
                  </a:schemeClr>
                </a:solidFill>
              </a:rPr>
              <a:t>taquipneico</a:t>
            </a:r>
            <a:r>
              <a:rPr lang="es-ES" altLang="es-ES" sz="2400" dirty="0">
                <a:solidFill>
                  <a:schemeClr val="accent1">
                    <a:lumMod val="50000"/>
                  </a:schemeClr>
                </a:solidFill>
              </a:rPr>
              <a:t>.</a:t>
            </a:r>
          </a:p>
          <a:p>
            <a:pPr lvl="1">
              <a:lnSpc>
                <a:spcPct val="90000"/>
              </a:lnSpc>
              <a:spcBef>
                <a:spcPts val="1067"/>
              </a:spcBef>
            </a:pPr>
            <a:r>
              <a:rPr lang="es-ES_tradnl" altLang="es-ES" sz="2400" dirty="0">
                <a:solidFill>
                  <a:schemeClr val="accent1">
                    <a:lumMod val="50000"/>
                  </a:schemeClr>
                </a:solidFill>
              </a:rPr>
              <a:t>AC: rítmico a 90 </a:t>
            </a:r>
            <a:r>
              <a:rPr lang="es-ES_tradnl" altLang="es-ES" sz="2400" dirty="0" err="1">
                <a:solidFill>
                  <a:schemeClr val="accent1">
                    <a:lumMod val="50000"/>
                  </a:schemeClr>
                </a:solidFill>
              </a:rPr>
              <a:t>lpm</a:t>
            </a:r>
            <a:r>
              <a:rPr lang="es-ES_tradnl" altLang="es-ES" sz="2400" dirty="0">
                <a:solidFill>
                  <a:schemeClr val="accent1">
                    <a:lumMod val="50000"/>
                  </a:schemeClr>
                </a:solidFill>
              </a:rPr>
              <a:t>.</a:t>
            </a:r>
          </a:p>
          <a:p>
            <a:pPr lvl="1">
              <a:lnSpc>
                <a:spcPct val="90000"/>
              </a:lnSpc>
              <a:spcBef>
                <a:spcPts val="1067"/>
              </a:spcBef>
            </a:pPr>
            <a:r>
              <a:rPr lang="es-ES_tradnl" altLang="es-ES" sz="2400" dirty="0">
                <a:solidFill>
                  <a:schemeClr val="accent1">
                    <a:lumMod val="50000"/>
                  </a:schemeClr>
                </a:solidFill>
              </a:rPr>
              <a:t>AP: crepitantes en ambas bases pulmonares.</a:t>
            </a:r>
          </a:p>
          <a:p>
            <a:pPr lvl="1">
              <a:lnSpc>
                <a:spcPct val="90000"/>
              </a:lnSpc>
              <a:spcBef>
                <a:spcPts val="1067"/>
              </a:spcBef>
            </a:pPr>
            <a:r>
              <a:rPr lang="es-ES_tradnl" altLang="es-ES" sz="2400" dirty="0">
                <a:solidFill>
                  <a:schemeClr val="accent1">
                    <a:lumMod val="50000"/>
                  </a:schemeClr>
                </a:solidFill>
              </a:rPr>
              <a:t>Sin edemas ni aumento de PVY.</a:t>
            </a:r>
            <a:endParaRPr lang="es-ES_tradnl" altLang="es-ES" sz="2100" dirty="0">
              <a:solidFill>
                <a:schemeClr val="accent1">
                  <a:lumMod val="50000"/>
                </a:schemeClr>
              </a:solidFill>
            </a:endParaRPr>
          </a:p>
        </p:txBody>
      </p:sp>
      <p:sp>
        <p:nvSpPr>
          <p:cNvPr id="409602" name="Rectangle 3">
            <a:extLst>
              <a:ext uri="{FF2B5EF4-FFF2-40B4-BE49-F238E27FC236}">
                <a16:creationId xmlns:a16="http://schemas.microsoft.com/office/drawing/2014/main" id="{9C756440-FEED-D641-9044-0B8A43555D53}"/>
              </a:ext>
            </a:extLst>
          </p:cNvPr>
          <p:cNvSpPr>
            <a:spLocks noChangeArrowheads="1"/>
          </p:cNvSpPr>
          <p:nvPr/>
        </p:nvSpPr>
        <p:spPr bwMode="auto">
          <a:xfrm>
            <a:off x="1963739" y="147637"/>
            <a:ext cx="8699500"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60000"/>
              </a:spcBef>
              <a:buClr>
                <a:schemeClr val="accent1"/>
              </a:buClr>
              <a:buSzPct val="90000"/>
              <a:buFont typeface="Wingdings"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algn="ctr">
              <a:lnSpc>
                <a:spcPct val="80000"/>
              </a:lnSpc>
              <a:spcBef>
                <a:spcPct val="0"/>
              </a:spcBef>
              <a:buClrTx/>
              <a:buSzTx/>
              <a:buFontTx/>
              <a:buNone/>
            </a:pPr>
            <a:r>
              <a:rPr lang="es-ES_tradnl" altLang="es-ES" sz="2200" dirty="0">
                <a:solidFill>
                  <a:schemeClr val="bg2"/>
                </a:solidFill>
              </a:rPr>
              <a:t>Varón con dolor precordial en reposo</a:t>
            </a:r>
          </a:p>
        </p:txBody>
      </p:sp>
    </p:spTree>
    <p:extLst>
      <p:ext uri="{BB962C8B-B14F-4D97-AF65-F5344CB8AC3E}">
        <p14:creationId xmlns:p14="http://schemas.microsoft.com/office/powerpoint/2010/main" val="30843628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0C825D-504D-4D4E-8C11-2D87BD25A0B8}"/>
              </a:ext>
            </a:extLst>
          </p:cNvPr>
          <p:cNvSpPr/>
          <p:nvPr/>
        </p:nvSpPr>
        <p:spPr>
          <a:xfrm>
            <a:off x="0" y="0"/>
            <a:ext cx="12192000" cy="6858000"/>
          </a:xfrm>
          <a:prstGeom prst="rect">
            <a:avLst/>
          </a:prstGeom>
          <a:solidFill>
            <a:schemeClr val="bg1"/>
          </a:solid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pic>
        <p:nvPicPr>
          <p:cNvPr id="4" name="Imagen 3">
            <a:extLst>
              <a:ext uri="{FF2B5EF4-FFF2-40B4-BE49-F238E27FC236}">
                <a16:creationId xmlns:a16="http://schemas.microsoft.com/office/drawing/2014/main" id="{48241CD4-0A58-894A-90AC-0749930AC2F6}"/>
              </a:ext>
            </a:extLst>
          </p:cNvPr>
          <p:cNvPicPr>
            <a:picLocks noChangeAspect="1"/>
          </p:cNvPicPr>
          <p:nvPr/>
        </p:nvPicPr>
        <p:blipFill>
          <a:blip r:embed="rId3"/>
          <a:stretch>
            <a:fillRect/>
          </a:stretch>
        </p:blipFill>
        <p:spPr>
          <a:xfrm>
            <a:off x="0" y="-56660"/>
            <a:ext cx="12192000" cy="572477"/>
          </a:xfrm>
          <a:prstGeom prst="rect">
            <a:avLst/>
          </a:prstGeom>
        </p:spPr>
      </p:pic>
      <p:pic>
        <p:nvPicPr>
          <p:cNvPr id="6" name="Picture 3" descr="M41 mppt.jpg                                                   00003372N2                             C16D207E:">
            <a:extLst>
              <a:ext uri="{FF2B5EF4-FFF2-40B4-BE49-F238E27FC236}">
                <a16:creationId xmlns:a16="http://schemas.microsoft.com/office/drawing/2014/main" id="{A640ED3E-6CCB-3548-AF7A-6F87D129E4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37" y="1456267"/>
            <a:ext cx="11766177" cy="470746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 M41 m.jpg                                                      00003372N2                             C16D207E:">
            <a:extLst>
              <a:ext uri="{FF2B5EF4-FFF2-40B4-BE49-F238E27FC236}">
                <a16:creationId xmlns:a16="http://schemas.microsoft.com/office/drawing/2014/main" id="{581C022A-8064-7F44-9717-CCFA3584C2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441" t="9021" r="42432" b="22787"/>
          <a:stretch>
            <a:fillRect/>
          </a:stretch>
        </p:blipFill>
        <p:spPr bwMode="auto">
          <a:xfrm>
            <a:off x="8579910" y="1005418"/>
            <a:ext cx="2035175" cy="5464175"/>
          </a:xfrm>
          <a:prstGeom prst="rect">
            <a:avLst/>
          </a:prstGeom>
          <a:solidFill>
            <a:schemeClr val="accent2"/>
          </a:solidFill>
          <a:ln w="38100">
            <a:solidFill>
              <a:schemeClr val="folHlink"/>
            </a:solidFill>
            <a:miter lim="800000"/>
            <a:headEnd/>
            <a:tailEnd/>
          </a:ln>
        </p:spPr>
      </p:pic>
      <p:sp>
        <p:nvSpPr>
          <p:cNvPr id="9" name="Rectangle 5">
            <a:extLst>
              <a:ext uri="{FF2B5EF4-FFF2-40B4-BE49-F238E27FC236}">
                <a16:creationId xmlns:a16="http://schemas.microsoft.com/office/drawing/2014/main" id="{CFE329DC-D491-8A46-9000-83C27965F3FD}"/>
              </a:ext>
            </a:extLst>
          </p:cNvPr>
          <p:cNvSpPr>
            <a:spLocks noChangeArrowheads="1"/>
          </p:cNvSpPr>
          <p:nvPr/>
        </p:nvSpPr>
        <p:spPr bwMode="auto">
          <a:xfrm>
            <a:off x="1915585" y="-191903"/>
            <a:ext cx="8699500"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60000"/>
              </a:spcBef>
              <a:buClr>
                <a:schemeClr val="accent1"/>
              </a:buClr>
              <a:buSzPct val="90000"/>
              <a:buFont typeface="Wingdings"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a:lnSpc>
                <a:spcPct val="80000"/>
              </a:lnSpc>
              <a:spcBef>
                <a:spcPct val="0"/>
              </a:spcBef>
              <a:buClrTx/>
              <a:buSzTx/>
              <a:buFontTx/>
              <a:buNone/>
            </a:pPr>
            <a:r>
              <a:rPr lang="es-ES_tradnl" altLang="es-ES" sz="2200" dirty="0">
                <a:solidFill>
                  <a:schemeClr val="bg2"/>
                </a:solidFill>
              </a:rPr>
              <a:t>Varón con dolor precordial en reposo (ECG inicial)</a:t>
            </a:r>
          </a:p>
        </p:txBody>
      </p:sp>
    </p:spTree>
    <p:extLst>
      <p:ext uri="{BB962C8B-B14F-4D97-AF65-F5344CB8AC3E}">
        <p14:creationId xmlns:p14="http://schemas.microsoft.com/office/powerpoint/2010/main" val="353062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0C825D-504D-4D4E-8C11-2D87BD25A0B8}"/>
              </a:ext>
            </a:extLst>
          </p:cNvPr>
          <p:cNvSpPr/>
          <p:nvPr/>
        </p:nvSpPr>
        <p:spPr>
          <a:xfrm>
            <a:off x="0" y="0"/>
            <a:ext cx="12192000" cy="6858000"/>
          </a:xfrm>
          <a:prstGeom prst="rect">
            <a:avLst/>
          </a:prstGeom>
          <a:solidFill>
            <a:schemeClr val="bg1"/>
          </a:solid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pic>
        <p:nvPicPr>
          <p:cNvPr id="4" name="Imagen 3">
            <a:extLst>
              <a:ext uri="{FF2B5EF4-FFF2-40B4-BE49-F238E27FC236}">
                <a16:creationId xmlns:a16="http://schemas.microsoft.com/office/drawing/2014/main" id="{48241CD4-0A58-894A-90AC-0749930AC2F6}"/>
              </a:ext>
            </a:extLst>
          </p:cNvPr>
          <p:cNvPicPr>
            <a:picLocks noChangeAspect="1"/>
          </p:cNvPicPr>
          <p:nvPr/>
        </p:nvPicPr>
        <p:blipFill>
          <a:blip r:embed="rId3"/>
          <a:stretch>
            <a:fillRect/>
          </a:stretch>
        </p:blipFill>
        <p:spPr>
          <a:xfrm>
            <a:off x="0" y="-56660"/>
            <a:ext cx="12192000" cy="572477"/>
          </a:xfrm>
          <a:prstGeom prst="rect">
            <a:avLst/>
          </a:prstGeom>
        </p:spPr>
      </p:pic>
      <p:sp>
        <p:nvSpPr>
          <p:cNvPr id="5" name="Rectangle 5">
            <a:extLst>
              <a:ext uri="{FF2B5EF4-FFF2-40B4-BE49-F238E27FC236}">
                <a16:creationId xmlns:a16="http://schemas.microsoft.com/office/drawing/2014/main" id="{BE6062E9-8CED-8F4D-B3D3-E2D44B1D0706}"/>
              </a:ext>
            </a:extLst>
          </p:cNvPr>
          <p:cNvSpPr>
            <a:spLocks noChangeArrowheads="1"/>
          </p:cNvSpPr>
          <p:nvPr/>
        </p:nvSpPr>
        <p:spPr bwMode="auto">
          <a:xfrm>
            <a:off x="1746250" y="-191903"/>
            <a:ext cx="8699500"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60000"/>
              </a:spcBef>
              <a:buClr>
                <a:schemeClr val="accent1"/>
              </a:buClr>
              <a:buSzPct val="90000"/>
              <a:buFont typeface="Wingdings"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a:lnSpc>
                <a:spcPct val="80000"/>
              </a:lnSpc>
              <a:spcBef>
                <a:spcPct val="0"/>
              </a:spcBef>
              <a:buClrTx/>
              <a:buSzTx/>
              <a:buFontTx/>
              <a:buNone/>
            </a:pPr>
            <a:r>
              <a:rPr lang="es-ES_tradnl" altLang="es-ES" sz="2200" dirty="0">
                <a:solidFill>
                  <a:schemeClr val="bg2"/>
                </a:solidFill>
              </a:rPr>
              <a:t>Varón con dolor precordial en reposo (ECG a las 24h)</a:t>
            </a:r>
          </a:p>
        </p:txBody>
      </p:sp>
      <p:pic>
        <p:nvPicPr>
          <p:cNvPr id="7" name="Picture 3" descr="Caso15_2 mod3 mppt.jpg                                         00003372N2                             C16D207E:">
            <a:extLst>
              <a:ext uri="{FF2B5EF4-FFF2-40B4-BE49-F238E27FC236}">
                <a16:creationId xmlns:a16="http://schemas.microsoft.com/office/drawing/2014/main" id="{20391DA4-A6C5-C643-ADD8-040BD40A1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708" y="1238254"/>
            <a:ext cx="11735928" cy="449897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Caso15_2 mod3 m.jpg                                            00003372N2                             C16D207E:">
            <a:extLst>
              <a:ext uri="{FF2B5EF4-FFF2-40B4-BE49-F238E27FC236}">
                <a16:creationId xmlns:a16="http://schemas.microsoft.com/office/drawing/2014/main" id="{9857E054-901F-4B44-814D-32D32B16B0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827" t="5257" r="40302" b="20932"/>
          <a:stretch>
            <a:fillRect/>
          </a:stretch>
        </p:blipFill>
        <p:spPr bwMode="auto">
          <a:xfrm>
            <a:off x="8605839" y="792775"/>
            <a:ext cx="1989619" cy="5876315"/>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12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0C825D-504D-4D4E-8C11-2D87BD25A0B8}"/>
              </a:ext>
            </a:extLst>
          </p:cNvPr>
          <p:cNvSpPr/>
          <p:nvPr/>
        </p:nvSpPr>
        <p:spPr>
          <a:xfrm>
            <a:off x="0" y="0"/>
            <a:ext cx="12192000" cy="6858000"/>
          </a:xfrm>
          <a:prstGeom prst="rect">
            <a:avLst/>
          </a:prstGeom>
          <a:solidFill>
            <a:schemeClr val="bg1"/>
          </a:solid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pic>
        <p:nvPicPr>
          <p:cNvPr id="4" name="Imagen 3">
            <a:extLst>
              <a:ext uri="{FF2B5EF4-FFF2-40B4-BE49-F238E27FC236}">
                <a16:creationId xmlns:a16="http://schemas.microsoft.com/office/drawing/2014/main" id="{48241CD4-0A58-894A-90AC-0749930AC2F6}"/>
              </a:ext>
            </a:extLst>
          </p:cNvPr>
          <p:cNvPicPr>
            <a:picLocks noChangeAspect="1"/>
          </p:cNvPicPr>
          <p:nvPr/>
        </p:nvPicPr>
        <p:blipFill>
          <a:blip r:embed="rId3"/>
          <a:stretch>
            <a:fillRect/>
          </a:stretch>
        </p:blipFill>
        <p:spPr>
          <a:xfrm>
            <a:off x="0" y="-56660"/>
            <a:ext cx="12192000" cy="572477"/>
          </a:xfrm>
          <a:prstGeom prst="rect">
            <a:avLst/>
          </a:prstGeom>
        </p:spPr>
      </p:pic>
      <p:sp>
        <p:nvSpPr>
          <p:cNvPr id="5" name="Rectangle 5">
            <a:extLst>
              <a:ext uri="{FF2B5EF4-FFF2-40B4-BE49-F238E27FC236}">
                <a16:creationId xmlns:a16="http://schemas.microsoft.com/office/drawing/2014/main" id="{AA1A169F-8F7E-8C4F-990E-B9992F240B88}"/>
              </a:ext>
            </a:extLst>
          </p:cNvPr>
          <p:cNvSpPr>
            <a:spLocks noChangeArrowheads="1"/>
          </p:cNvSpPr>
          <p:nvPr/>
        </p:nvSpPr>
        <p:spPr bwMode="auto">
          <a:xfrm>
            <a:off x="1980673" y="-191903"/>
            <a:ext cx="8699500"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60000"/>
              </a:spcBef>
              <a:buClr>
                <a:schemeClr val="accent1"/>
              </a:buClr>
              <a:buSzPct val="90000"/>
              <a:buFont typeface="Wingdings"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a:lnSpc>
                <a:spcPct val="80000"/>
              </a:lnSpc>
              <a:spcBef>
                <a:spcPct val="0"/>
              </a:spcBef>
              <a:buClrTx/>
              <a:buSzTx/>
              <a:buFontTx/>
              <a:buNone/>
            </a:pPr>
            <a:r>
              <a:rPr lang="es-ES_tradnl" altLang="es-ES" sz="2200" dirty="0">
                <a:solidFill>
                  <a:schemeClr val="bg2"/>
                </a:solidFill>
              </a:rPr>
              <a:t>Varón con dolor precordial en reposo (ECG a los 15d)</a:t>
            </a:r>
          </a:p>
        </p:txBody>
      </p:sp>
      <p:pic>
        <p:nvPicPr>
          <p:cNvPr id="6" name="Picture 3" descr="Caso 15_3 mod3 mppt.jpg                                        00003372N2                             C16D207E:">
            <a:extLst>
              <a:ext uri="{FF2B5EF4-FFF2-40B4-BE49-F238E27FC236}">
                <a16:creationId xmlns:a16="http://schemas.microsoft.com/office/drawing/2014/main" id="{1C7616B1-BACC-054A-ACB7-6753285A7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35" y="999067"/>
            <a:ext cx="11815308" cy="5192184"/>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Caso 15_3 mod3 m.jpg                                           00003372N2                             C16D207E:">
            <a:extLst>
              <a:ext uri="{FF2B5EF4-FFF2-40B4-BE49-F238E27FC236}">
                <a16:creationId xmlns:a16="http://schemas.microsoft.com/office/drawing/2014/main" id="{16C45880-3771-4A4E-8783-34CC9ABD74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147" t="1514" r="40015" b="19299"/>
          <a:stretch>
            <a:fillRect/>
          </a:stretch>
        </p:blipFill>
        <p:spPr bwMode="auto">
          <a:xfrm>
            <a:off x="8043335" y="515817"/>
            <a:ext cx="2021629" cy="6064371"/>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92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0C825D-504D-4D4E-8C11-2D87BD25A0B8}"/>
              </a:ext>
            </a:extLst>
          </p:cNvPr>
          <p:cNvSpPr/>
          <p:nvPr/>
        </p:nvSpPr>
        <p:spPr>
          <a:xfrm>
            <a:off x="0" y="0"/>
            <a:ext cx="12192000" cy="6858000"/>
          </a:xfrm>
          <a:prstGeom prst="rect">
            <a:avLst/>
          </a:prstGeom>
          <a:solidFill>
            <a:schemeClr val="bg1"/>
          </a:solid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pic>
        <p:nvPicPr>
          <p:cNvPr id="4" name="Imagen 3">
            <a:extLst>
              <a:ext uri="{FF2B5EF4-FFF2-40B4-BE49-F238E27FC236}">
                <a16:creationId xmlns:a16="http://schemas.microsoft.com/office/drawing/2014/main" id="{48241CD4-0A58-894A-90AC-0749930AC2F6}"/>
              </a:ext>
            </a:extLst>
          </p:cNvPr>
          <p:cNvPicPr>
            <a:picLocks noChangeAspect="1"/>
          </p:cNvPicPr>
          <p:nvPr/>
        </p:nvPicPr>
        <p:blipFill>
          <a:blip r:embed="rId3"/>
          <a:stretch>
            <a:fillRect/>
          </a:stretch>
        </p:blipFill>
        <p:spPr>
          <a:xfrm>
            <a:off x="0" y="-56660"/>
            <a:ext cx="12192000" cy="572477"/>
          </a:xfrm>
          <a:prstGeom prst="rect">
            <a:avLst/>
          </a:prstGeom>
        </p:spPr>
      </p:pic>
      <p:pic>
        <p:nvPicPr>
          <p:cNvPr id="5" name="Picture 6" descr="D:\Pedro\Trabajo\Trabajos\Actuales\Curso ECG Almirall 2007 (completo-definitivo)\Barbastro (06-03-08)\Nueva carpeta\img261.jpg">
            <a:extLst>
              <a:ext uri="{FF2B5EF4-FFF2-40B4-BE49-F238E27FC236}">
                <a16:creationId xmlns:a16="http://schemas.microsoft.com/office/drawing/2014/main" id="{9DDD3C2F-29ED-D147-9E26-6D06CB24AD4D}"/>
              </a:ext>
            </a:extLst>
          </p:cNvPr>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194734" y="965732"/>
            <a:ext cx="7306733" cy="572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D:\Pedro\Trabajo\Trabajos\Actuales\Curso ECG Almirall 2007 (completo-definitivo)\Barbastro (06-03-08)\Nueva carpeta\img265.jpg">
            <a:extLst>
              <a:ext uri="{FF2B5EF4-FFF2-40B4-BE49-F238E27FC236}">
                <a16:creationId xmlns:a16="http://schemas.microsoft.com/office/drawing/2014/main" id="{76DB5104-8F86-E448-8DB5-5D1C04C6B7D1}"/>
              </a:ext>
            </a:extLst>
          </p:cNvPr>
          <p:cNvPicPr>
            <a:picLocks noChangeAspect="1" noChangeArrowheads="1"/>
          </p:cNvPicPr>
          <p:nvPr/>
        </p:nvPicPr>
        <p:blipFill>
          <a:blip r:embed="rId5">
            <a:lum contrast="42000"/>
            <a:extLst>
              <a:ext uri="{28A0092B-C50C-407E-A947-70E740481C1C}">
                <a14:useLocalDpi xmlns:a14="http://schemas.microsoft.com/office/drawing/2010/main" val="0"/>
              </a:ext>
            </a:extLst>
          </a:blip>
          <a:srcRect/>
          <a:stretch>
            <a:fillRect/>
          </a:stretch>
        </p:blipFill>
        <p:spPr bwMode="auto">
          <a:xfrm>
            <a:off x="7501467" y="888939"/>
            <a:ext cx="4765411" cy="559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19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es-ES_tradnl" dirty="0"/>
          </a:p>
        </p:txBody>
      </p:sp>
      <p:sp>
        <p:nvSpPr>
          <p:cNvPr id="13315" name="Rectangle 3"/>
          <p:cNvSpPr>
            <a:spLocks noGrp="1" noChangeArrowheads="1"/>
          </p:cNvSpPr>
          <p:nvPr>
            <p:ph type="body" idx="1"/>
          </p:nvPr>
        </p:nvSpPr>
        <p:spPr>
          <a:xfrm>
            <a:off x="2095500" y="2932113"/>
            <a:ext cx="7772400" cy="1562100"/>
          </a:xfrm>
          <a:noFill/>
        </p:spPr>
        <p:txBody>
          <a:bodyPr/>
          <a:lstStyle/>
          <a:p>
            <a:pPr marL="0" indent="0" algn="ctr">
              <a:buNone/>
            </a:pPr>
            <a:r>
              <a:rPr lang="es-ES_tradnl" sz="4400"/>
              <a:t>Varón joven </a:t>
            </a:r>
            <a:br>
              <a:rPr lang="es-ES_tradnl" sz="4400"/>
            </a:br>
            <a:r>
              <a:rPr lang="es-ES_tradnl" sz="4400"/>
              <a:t>con infección respiratoria</a:t>
            </a:r>
            <a:endParaRPr lang="es-ES_tradnl" sz="2400"/>
          </a:p>
        </p:txBody>
      </p:sp>
    </p:spTree>
    <p:extLst>
      <p:ext uri="{BB962C8B-B14F-4D97-AF65-F5344CB8AC3E}">
        <p14:creationId xmlns:p14="http://schemas.microsoft.com/office/powerpoint/2010/main" val="581276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 Box 2">
            <a:extLst>
              <a:ext uri="{FF2B5EF4-FFF2-40B4-BE49-F238E27FC236}">
                <a16:creationId xmlns:a16="http://schemas.microsoft.com/office/drawing/2014/main" id="{509E2816-1D56-486B-A726-01CF42012882}"/>
              </a:ext>
            </a:extLst>
          </p:cNvPr>
          <p:cNvSpPr txBox="1">
            <a:spLocks noChangeArrowheads="1"/>
          </p:cNvSpPr>
          <p:nvPr/>
        </p:nvSpPr>
        <p:spPr bwMode="auto">
          <a:xfrm>
            <a:off x="2024064" y="1254125"/>
            <a:ext cx="8188325" cy="496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6850" indent="-196850">
              <a:spcBef>
                <a:spcPct val="60000"/>
              </a:spcBef>
              <a:buClr>
                <a:schemeClr val="accent1"/>
              </a:buClr>
              <a:buSzPct val="90000"/>
              <a:buFont typeface="Wingdings" panose="05000000000000000000" pitchFamily="2" charset="2"/>
              <a:buChar char="§"/>
              <a:defRPr sz="3200" b="1">
                <a:solidFill>
                  <a:schemeClr val="tx1"/>
                </a:solidFill>
                <a:latin typeface="Arial" panose="020B0604020202020204" pitchFamily="34" charset="0"/>
              </a:defRPr>
            </a:lvl1pPr>
            <a:lvl2pPr marL="663575" indent="-206375">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lnSpc>
                <a:spcPct val="90000"/>
              </a:lnSpc>
              <a:spcAft>
                <a:spcPct val="0"/>
              </a:spcAft>
              <a:buClr>
                <a:srgbClr val="E3BF1F"/>
              </a:buClr>
            </a:pPr>
            <a:r>
              <a:rPr lang="es-ES" altLang="es-ES" sz="2800" dirty="0">
                <a:solidFill>
                  <a:schemeClr val="tx2"/>
                </a:solidFill>
              </a:rPr>
              <a:t>Historia clínica</a:t>
            </a:r>
            <a:endParaRPr lang="es-ES_tradnl" altLang="es-ES" sz="2800" dirty="0">
              <a:solidFill>
                <a:schemeClr val="tx2"/>
              </a:solidFill>
            </a:endParaRPr>
          </a:p>
          <a:p>
            <a:pPr lvl="1" eaLnBrk="0" fontAlgn="base" hangingPunct="0">
              <a:lnSpc>
                <a:spcPct val="90000"/>
              </a:lnSpc>
              <a:spcAft>
                <a:spcPct val="0"/>
              </a:spcAft>
              <a:buClr>
                <a:srgbClr val="FF6523"/>
              </a:buClr>
            </a:pPr>
            <a:r>
              <a:rPr lang="es-ES_tradnl" altLang="es-ES" sz="2400" dirty="0">
                <a:solidFill>
                  <a:schemeClr val="tx2"/>
                </a:solidFill>
              </a:rPr>
              <a:t>Varón de 54 años que acude a urgencias por dolor precordial de “x” horas de evolución asociado a malestar intenso, náuseas y sudoración. Ha comenzado en reposo, después de comer. </a:t>
            </a:r>
          </a:p>
          <a:p>
            <a:pPr lvl="1" eaLnBrk="0" fontAlgn="base" hangingPunct="0">
              <a:lnSpc>
                <a:spcPct val="90000"/>
              </a:lnSpc>
              <a:spcAft>
                <a:spcPct val="0"/>
              </a:spcAft>
              <a:buClr>
                <a:srgbClr val="FF6523"/>
              </a:buClr>
            </a:pPr>
            <a:r>
              <a:rPr lang="es-ES_tradnl" altLang="es-ES" sz="2400" dirty="0">
                <a:solidFill>
                  <a:schemeClr val="tx2"/>
                </a:solidFill>
              </a:rPr>
              <a:t>AP: fumador de 20 </a:t>
            </a:r>
            <a:r>
              <a:rPr lang="es-ES_tradnl" altLang="es-ES" sz="2400" dirty="0" err="1">
                <a:solidFill>
                  <a:schemeClr val="tx2"/>
                </a:solidFill>
              </a:rPr>
              <a:t>cig</a:t>
            </a:r>
            <a:r>
              <a:rPr lang="es-ES_tradnl" altLang="es-ES" sz="2400" dirty="0">
                <a:solidFill>
                  <a:schemeClr val="tx2"/>
                </a:solidFill>
              </a:rPr>
              <a:t>./día. Colesterol elevado.  </a:t>
            </a:r>
          </a:p>
          <a:p>
            <a:pPr lvl="1" eaLnBrk="0" fontAlgn="base" hangingPunct="0">
              <a:lnSpc>
                <a:spcPct val="90000"/>
              </a:lnSpc>
              <a:spcAft>
                <a:spcPct val="0"/>
              </a:spcAft>
              <a:buClr>
                <a:srgbClr val="FF6523"/>
              </a:buClr>
            </a:pPr>
            <a:r>
              <a:rPr lang="es-ES" altLang="es-ES" sz="2400" dirty="0">
                <a:solidFill>
                  <a:schemeClr val="tx2"/>
                </a:solidFill>
              </a:rPr>
              <a:t>Dificultad respiratoria progresiva.</a:t>
            </a:r>
          </a:p>
          <a:p>
            <a:pPr eaLnBrk="0" fontAlgn="base" hangingPunct="0">
              <a:lnSpc>
                <a:spcPct val="90000"/>
              </a:lnSpc>
              <a:spcAft>
                <a:spcPct val="0"/>
              </a:spcAft>
              <a:buClr>
                <a:srgbClr val="E3BF1F"/>
              </a:buClr>
            </a:pPr>
            <a:r>
              <a:rPr lang="es-ES_tradnl" altLang="es-ES" sz="2800" dirty="0">
                <a:solidFill>
                  <a:schemeClr val="tx2"/>
                </a:solidFill>
              </a:rPr>
              <a:t>Exploración física</a:t>
            </a:r>
          </a:p>
          <a:p>
            <a:pPr lvl="1" eaLnBrk="0" fontAlgn="base" hangingPunct="0">
              <a:lnSpc>
                <a:spcPct val="90000"/>
              </a:lnSpc>
              <a:spcAft>
                <a:spcPct val="0"/>
              </a:spcAft>
              <a:buClr>
                <a:srgbClr val="FF6523"/>
              </a:buClr>
            </a:pPr>
            <a:r>
              <a:rPr lang="es-ES_tradnl" altLang="es-ES" sz="2400" dirty="0">
                <a:solidFill>
                  <a:schemeClr val="tx2"/>
                </a:solidFill>
              </a:rPr>
              <a:t>TA </a:t>
            </a:r>
            <a:r>
              <a:rPr lang="es-ES" altLang="es-ES" sz="2400" dirty="0">
                <a:solidFill>
                  <a:schemeClr val="tx2"/>
                </a:solidFill>
              </a:rPr>
              <a:t>130/80 </a:t>
            </a:r>
            <a:r>
              <a:rPr lang="es-ES" altLang="es-ES" sz="2400" dirty="0" err="1">
                <a:solidFill>
                  <a:schemeClr val="tx2"/>
                </a:solidFill>
              </a:rPr>
              <a:t>mmHg</a:t>
            </a:r>
            <a:r>
              <a:rPr lang="es-ES" altLang="es-ES" sz="2400" dirty="0">
                <a:solidFill>
                  <a:schemeClr val="tx2"/>
                </a:solidFill>
              </a:rPr>
              <a:t>. Ligeramente </a:t>
            </a:r>
            <a:r>
              <a:rPr lang="es-ES" altLang="es-ES" sz="2400" dirty="0" err="1">
                <a:solidFill>
                  <a:schemeClr val="tx2"/>
                </a:solidFill>
              </a:rPr>
              <a:t>taquipneico</a:t>
            </a:r>
            <a:r>
              <a:rPr lang="es-ES" altLang="es-ES" sz="2400" dirty="0">
                <a:solidFill>
                  <a:schemeClr val="tx2"/>
                </a:solidFill>
              </a:rPr>
              <a:t>.</a:t>
            </a:r>
          </a:p>
          <a:p>
            <a:pPr lvl="1" eaLnBrk="0" fontAlgn="base" hangingPunct="0">
              <a:lnSpc>
                <a:spcPct val="90000"/>
              </a:lnSpc>
              <a:spcAft>
                <a:spcPct val="0"/>
              </a:spcAft>
              <a:buClr>
                <a:srgbClr val="FF6523"/>
              </a:buClr>
            </a:pPr>
            <a:r>
              <a:rPr lang="es-ES_tradnl" altLang="es-ES" sz="2400" dirty="0">
                <a:solidFill>
                  <a:schemeClr val="tx2"/>
                </a:solidFill>
              </a:rPr>
              <a:t>AC: rítmico a 90 </a:t>
            </a:r>
            <a:r>
              <a:rPr lang="es-ES_tradnl" altLang="es-ES" sz="2400" dirty="0" err="1">
                <a:solidFill>
                  <a:schemeClr val="tx2"/>
                </a:solidFill>
              </a:rPr>
              <a:t>lpm</a:t>
            </a:r>
            <a:r>
              <a:rPr lang="es-ES_tradnl" altLang="es-ES" sz="2400" dirty="0">
                <a:solidFill>
                  <a:schemeClr val="tx2"/>
                </a:solidFill>
              </a:rPr>
              <a:t>.</a:t>
            </a:r>
          </a:p>
          <a:p>
            <a:pPr lvl="1" eaLnBrk="0" fontAlgn="base" hangingPunct="0">
              <a:lnSpc>
                <a:spcPct val="90000"/>
              </a:lnSpc>
              <a:spcAft>
                <a:spcPct val="0"/>
              </a:spcAft>
              <a:buClr>
                <a:srgbClr val="FF6523"/>
              </a:buClr>
            </a:pPr>
            <a:r>
              <a:rPr lang="es-ES_tradnl" altLang="es-ES" sz="2400" dirty="0">
                <a:solidFill>
                  <a:schemeClr val="tx2"/>
                </a:solidFill>
              </a:rPr>
              <a:t>AP: crepitantes en ambas bases pulmonares.</a:t>
            </a:r>
          </a:p>
          <a:p>
            <a:pPr lvl="1" eaLnBrk="0" fontAlgn="base" hangingPunct="0">
              <a:lnSpc>
                <a:spcPct val="90000"/>
              </a:lnSpc>
              <a:spcAft>
                <a:spcPct val="0"/>
              </a:spcAft>
              <a:buClr>
                <a:srgbClr val="FF6523"/>
              </a:buClr>
            </a:pPr>
            <a:r>
              <a:rPr lang="es-ES_tradnl" altLang="es-ES" sz="2400" dirty="0">
                <a:solidFill>
                  <a:schemeClr val="tx2"/>
                </a:solidFill>
              </a:rPr>
              <a:t>Sin edemas ni aumento de PVY.</a:t>
            </a:r>
            <a:endParaRPr lang="es-ES_tradnl" altLang="es-ES" sz="2100" dirty="0">
              <a:solidFill>
                <a:schemeClr val="tx2"/>
              </a:solidFill>
            </a:endParaRPr>
          </a:p>
        </p:txBody>
      </p:sp>
      <p:sp>
        <p:nvSpPr>
          <p:cNvPr id="335875" name="Rectangle 3">
            <a:extLst>
              <a:ext uri="{FF2B5EF4-FFF2-40B4-BE49-F238E27FC236}">
                <a16:creationId xmlns:a16="http://schemas.microsoft.com/office/drawing/2014/main" id="{33D58896-69C1-47E1-8DB4-2AAF016C2379}"/>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60000"/>
              </a:spcBef>
              <a:buClr>
                <a:schemeClr val="accent1"/>
              </a:buClr>
              <a:buSzPct val="90000"/>
              <a:buFont typeface="Wingdings" panose="05000000000000000000"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eaLnBrk="0" fontAlgn="base" hangingPunct="0">
              <a:lnSpc>
                <a:spcPct val="80000"/>
              </a:lnSpc>
              <a:spcBef>
                <a:spcPct val="0"/>
              </a:spcBef>
              <a:spcAft>
                <a:spcPct val="0"/>
              </a:spcAft>
              <a:buClrTx/>
              <a:buSzTx/>
              <a:buNone/>
            </a:pPr>
            <a:r>
              <a:rPr lang="es-ES_tradnl" altLang="es-ES" sz="2200">
                <a:solidFill>
                  <a:srgbClr val="AEAEAE"/>
                </a:solidFill>
              </a:rPr>
              <a:t>Varón con dolor precordial en reposo</a:t>
            </a:r>
          </a:p>
        </p:txBody>
      </p:sp>
    </p:spTree>
    <p:extLst>
      <p:ext uri="{BB962C8B-B14F-4D97-AF65-F5344CB8AC3E}">
        <p14:creationId xmlns:p14="http://schemas.microsoft.com/office/powerpoint/2010/main" val="29655719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841500" y="1204914"/>
            <a:ext cx="8826500" cy="534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6850" indent="-196850" eaLnBrk="0" hangingPunct="0">
              <a:defRPr sz="2400">
                <a:solidFill>
                  <a:schemeClr val="tx1"/>
                </a:solidFill>
                <a:latin typeface="Times New Roman" panose="02020603050405020304" pitchFamily="18" charset="0"/>
              </a:defRPr>
            </a:lvl1pPr>
            <a:lvl2pPr marL="663575" indent="-206375"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60000"/>
              </a:spcBef>
              <a:buClr>
                <a:schemeClr val="accent1"/>
              </a:buClr>
              <a:buSzPct val="90000"/>
              <a:buFont typeface="Wingdings" panose="05000000000000000000" pitchFamily="2" charset="2"/>
              <a:buChar char="§"/>
            </a:pPr>
            <a:r>
              <a:rPr lang="es-ES_tradnl" sz="2800" b="1">
                <a:solidFill>
                  <a:schemeClr val="accent2"/>
                </a:solidFill>
                <a:latin typeface="Arial" panose="020B0604020202020204" pitchFamily="34" charset="0"/>
              </a:rPr>
              <a:t>Historia clínica</a:t>
            </a:r>
            <a:endParaRPr lang="es-ES_tradnl" sz="2800" b="1">
              <a:latin typeface="Arial" panose="020B0604020202020204" pitchFamily="34" charset="0"/>
            </a:endParaRPr>
          </a:p>
          <a:p>
            <a:pPr lvl="1" eaLnBrk="1" hangingPunct="1">
              <a:spcBef>
                <a:spcPct val="20000"/>
              </a:spcBef>
              <a:buClr>
                <a:schemeClr val="folHlink"/>
              </a:buClr>
              <a:buFontTx/>
              <a:buChar char="–"/>
            </a:pPr>
            <a:r>
              <a:rPr lang="es-ES_tradnl" b="1">
                <a:latin typeface="Arial" panose="020B0604020202020204" pitchFamily="34" charset="0"/>
              </a:rPr>
              <a:t>Varón de 27 años que acude a urgencias del Centro de Salud por malestar general, tos frecuente, expectoración y dolor torácico que aumenta con la tos en los últimos 2 días. IRA previa en tto. con paracetamol y amoxicilina.</a:t>
            </a:r>
          </a:p>
          <a:p>
            <a:pPr lvl="1" eaLnBrk="1" hangingPunct="1">
              <a:spcBef>
                <a:spcPct val="20000"/>
              </a:spcBef>
              <a:buClr>
                <a:schemeClr val="folHlink"/>
              </a:buClr>
              <a:buFontTx/>
              <a:buChar char="–"/>
            </a:pPr>
            <a:r>
              <a:rPr lang="es-ES_tradnl" b="1">
                <a:latin typeface="Arial" panose="020B0604020202020204" pitchFamily="34" charset="0"/>
              </a:rPr>
              <a:t>AP: fumador de 20 cig./día.  </a:t>
            </a:r>
            <a:endParaRPr lang="es-ES" b="1">
              <a:latin typeface="Arial" panose="020B0604020202020204" pitchFamily="34" charset="0"/>
            </a:endParaRPr>
          </a:p>
          <a:p>
            <a:pPr eaLnBrk="1" hangingPunct="1">
              <a:spcBef>
                <a:spcPct val="60000"/>
              </a:spcBef>
              <a:buClr>
                <a:schemeClr val="accent1"/>
              </a:buClr>
              <a:buSzPct val="90000"/>
              <a:buFont typeface="Wingdings" panose="05000000000000000000" pitchFamily="2" charset="2"/>
              <a:buChar char="§"/>
            </a:pPr>
            <a:r>
              <a:rPr lang="es-ES_tradnl" sz="2800" b="1">
                <a:solidFill>
                  <a:schemeClr val="accent2"/>
                </a:solidFill>
                <a:latin typeface="Arial" panose="020B0604020202020204" pitchFamily="34" charset="0"/>
              </a:rPr>
              <a:t>Exploración física</a:t>
            </a:r>
            <a:endParaRPr lang="es-ES_tradnl" sz="2800" b="1">
              <a:latin typeface="Arial" panose="020B0604020202020204" pitchFamily="34" charset="0"/>
            </a:endParaRPr>
          </a:p>
          <a:p>
            <a:pPr lvl="1" eaLnBrk="1" hangingPunct="1">
              <a:spcBef>
                <a:spcPct val="20000"/>
              </a:spcBef>
              <a:buClr>
                <a:schemeClr val="folHlink"/>
              </a:buClr>
              <a:buFontTx/>
              <a:buChar char="–"/>
            </a:pPr>
            <a:r>
              <a:rPr lang="es-ES_tradnl" b="1">
                <a:latin typeface="Arial" panose="020B0604020202020204" pitchFamily="34" charset="0"/>
              </a:rPr>
              <a:t>TA </a:t>
            </a:r>
            <a:r>
              <a:rPr lang="es-ES" b="1">
                <a:latin typeface="Arial" panose="020B0604020202020204" pitchFamily="34" charset="0"/>
              </a:rPr>
              <a:t>125/75 mmHg. Tª 37,7º C.</a:t>
            </a:r>
          </a:p>
          <a:p>
            <a:pPr lvl="1" eaLnBrk="1" hangingPunct="1">
              <a:spcBef>
                <a:spcPct val="20000"/>
              </a:spcBef>
              <a:buClr>
                <a:schemeClr val="folHlink"/>
              </a:buClr>
              <a:buFontTx/>
              <a:buChar char="–"/>
            </a:pPr>
            <a:r>
              <a:rPr lang="es-ES_tradnl" b="1">
                <a:latin typeface="Arial" panose="020B0604020202020204" pitchFamily="34" charset="0"/>
              </a:rPr>
              <a:t>AC: ruidos cardiacos rítmicos sin soplos ni roce</a:t>
            </a:r>
          </a:p>
          <a:p>
            <a:pPr lvl="1" eaLnBrk="1" hangingPunct="1">
              <a:spcBef>
                <a:spcPct val="20000"/>
              </a:spcBef>
              <a:buClr>
                <a:schemeClr val="folHlink"/>
              </a:buClr>
              <a:buFontTx/>
              <a:buChar char="–"/>
            </a:pPr>
            <a:r>
              <a:rPr lang="es-ES_tradnl" b="1">
                <a:latin typeface="Arial" panose="020B0604020202020204" pitchFamily="34" charset="0"/>
              </a:rPr>
              <a:t>AP: roncus con alguna sibilancia aislada. No </a:t>
            </a:r>
            <a:r>
              <a:rPr lang="es-ES_tradnl" b="1">
                <a:latin typeface="Symbol" panose="05050102010706020507" pitchFamily="18" charset="2"/>
              </a:rPr>
              <a:t></a:t>
            </a:r>
            <a:r>
              <a:rPr lang="es-ES_tradnl" b="1">
                <a:latin typeface="Arial" panose="020B0604020202020204" pitchFamily="34" charset="0"/>
              </a:rPr>
              <a:t> del mv.</a:t>
            </a:r>
          </a:p>
          <a:p>
            <a:pPr lvl="1" eaLnBrk="1" hangingPunct="1">
              <a:spcBef>
                <a:spcPct val="20000"/>
              </a:spcBef>
              <a:buClr>
                <a:schemeClr val="folHlink"/>
              </a:buClr>
              <a:buFontTx/>
              <a:buChar char="–"/>
            </a:pPr>
            <a:r>
              <a:rPr lang="es-ES_tradnl" b="1">
                <a:latin typeface="Arial" panose="020B0604020202020204" pitchFamily="34" charset="0"/>
              </a:rPr>
              <a:t>Resto EF normal.</a:t>
            </a:r>
            <a:endParaRPr lang="es-ES_tradnl" b="1">
              <a:solidFill>
                <a:srgbClr val="FFFFFF"/>
              </a:solidFill>
              <a:latin typeface="Arial" panose="020B0604020202020204" pitchFamily="34" charset="0"/>
            </a:endParaRPr>
          </a:p>
        </p:txBody>
      </p:sp>
      <p:sp>
        <p:nvSpPr>
          <p:cNvPr id="14339" name="Rectangle 3"/>
          <p:cNvSpPr>
            <a:spLocks noGrp="1" noChangeArrowheads="1"/>
          </p:cNvSpPr>
          <p:nvPr>
            <p:ph type="title"/>
          </p:nvPr>
        </p:nvSpPr>
        <p:spPr>
          <a:xfrm>
            <a:off x="1963738" y="147638"/>
            <a:ext cx="8699500" cy="842962"/>
          </a:xfrm>
          <a:noFill/>
        </p:spPr>
        <p:txBody>
          <a:bodyPr>
            <a:normAutofit fontScale="90000"/>
          </a:bodyPr>
          <a:lstStyle/>
          <a:p>
            <a:pPr>
              <a:lnSpc>
                <a:spcPct val="80000"/>
              </a:lnSpc>
              <a:tabLst>
                <a:tab pos="1905000" algn="l"/>
              </a:tabLst>
            </a:pPr>
            <a:br>
              <a:rPr lang="es-ES_tradnl" dirty="0">
                <a:solidFill>
                  <a:schemeClr val="folHlink"/>
                </a:solidFill>
              </a:rPr>
            </a:br>
            <a:r>
              <a:rPr lang="es-ES_tradnl" sz="2200" dirty="0">
                <a:solidFill>
                  <a:schemeClr val="bg2"/>
                </a:solidFill>
              </a:rPr>
              <a:t>Varón joven con infección respiratoria</a:t>
            </a:r>
          </a:p>
        </p:txBody>
      </p:sp>
    </p:spTree>
    <p:extLst>
      <p:ext uri="{BB962C8B-B14F-4D97-AF65-F5344CB8AC3E}">
        <p14:creationId xmlns:p14="http://schemas.microsoft.com/office/powerpoint/2010/main" val="19783080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Text Box 2"/>
          <p:cNvSpPr txBox="1">
            <a:spLocks noChangeArrowheads="1"/>
          </p:cNvSpPr>
          <p:nvPr/>
        </p:nvSpPr>
        <p:spPr bwMode="auto">
          <a:xfrm>
            <a:off x="1524000" y="1550989"/>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s-ES" b="1">
                <a:latin typeface="Arial" panose="020B0604020202020204" pitchFamily="34" charset="0"/>
                <a:sym typeface="Wingdings" panose="05000000000000000000" pitchFamily="2" charset="2"/>
              </a:rPr>
              <a:t>Lesión subepicáridica generalizada, </a:t>
            </a:r>
            <a:br>
              <a:rPr lang="es-ES" b="1">
                <a:latin typeface="Arial" panose="020B0604020202020204" pitchFamily="34" charset="0"/>
                <a:sym typeface="Wingdings" panose="05000000000000000000" pitchFamily="2" charset="2"/>
              </a:rPr>
            </a:br>
            <a:r>
              <a:rPr lang="es-ES" b="1">
                <a:latin typeface="Arial" panose="020B0604020202020204" pitchFamily="34" charset="0"/>
                <a:sym typeface="Wingdings" panose="05000000000000000000" pitchFamily="2" charset="2"/>
              </a:rPr>
              <a:t>sugerente de pericarditis</a:t>
            </a:r>
          </a:p>
        </p:txBody>
      </p:sp>
      <p:pic>
        <p:nvPicPr>
          <p:cNvPr id="15363" name="Picture 3" descr="Caso 2 mod3 mppt.jpg                                           00003372N2                             C16D207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481263"/>
            <a:ext cx="9001125" cy="372586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4"/>
          <p:cNvGrpSpPr>
            <a:grpSpLocks/>
          </p:cNvGrpSpPr>
          <p:nvPr/>
        </p:nvGrpSpPr>
        <p:grpSpPr bwMode="auto">
          <a:xfrm>
            <a:off x="6318250" y="3109913"/>
            <a:ext cx="3557588" cy="2328862"/>
            <a:chOff x="2773" y="2071"/>
            <a:chExt cx="2241" cy="1467"/>
          </a:xfrm>
        </p:grpSpPr>
        <p:pic>
          <p:nvPicPr>
            <p:cNvPr id="15366" name="Picture 5" descr="Caso 2 mod3.jpg                                                00000EA2N2                             C16D207E:"/>
            <p:cNvPicPr>
              <a:picLocks noChangeAspect="1" noChangeArrowheads="1"/>
            </p:cNvPicPr>
            <p:nvPr/>
          </p:nvPicPr>
          <p:blipFill>
            <a:blip r:embed="rId4">
              <a:extLst>
                <a:ext uri="{28A0092B-C50C-407E-A947-70E740481C1C}">
                  <a14:useLocalDpi xmlns:a14="http://schemas.microsoft.com/office/drawing/2010/main" val="0"/>
                </a:ext>
              </a:extLst>
            </a:blip>
            <a:srcRect l="76466" t="5629" r="7962" b="69725"/>
            <a:stretch>
              <a:fillRect/>
            </a:stretch>
          </p:blipFill>
          <p:spPr bwMode="auto">
            <a:xfrm>
              <a:off x="2773" y="2071"/>
              <a:ext cx="2241" cy="1467"/>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5367" name="Text Box 6"/>
            <p:cNvSpPr txBox="1">
              <a:spLocks noChangeArrowheads="1"/>
            </p:cNvSpPr>
            <p:nvPr/>
          </p:nvSpPr>
          <p:spPr bwMode="auto">
            <a:xfrm>
              <a:off x="2827" y="2124"/>
              <a:ext cx="21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_tradnl" sz="1000" b="1">
                  <a:solidFill>
                    <a:srgbClr val="000000"/>
                  </a:solidFill>
                  <a:latin typeface="Arial" panose="020B0604020202020204" pitchFamily="34" charset="0"/>
                </a:rPr>
                <a:t>V4</a:t>
              </a:r>
            </a:p>
          </p:txBody>
        </p:sp>
      </p:grpSp>
      <p:sp>
        <p:nvSpPr>
          <p:cNvPr id="15365" name="Rectangle 8"/>
          <p:cNvSpPr>
            <a:spLocks noChangeArrowheads="1"/>
          </p:cNvSpPr>
          <p:nvPr/>
        </p:nvSpPr>
        <p:spPr bwMode="auto">
          <a:xfrm>
            <a:off x="1754188" y="198438"/>
            <a:ext cx="86995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tabLst>
                <a:tab pos="1905000" algn="l"/>
              </a:tabLst>
              <a:defRPr sz="2400">
                <a:solidFill>
                  <a:schemeClr val="tx1"/>
                </a:solidFill>
                <a:latin typeface="Times New Roman" panose="02020603050405020304" pitchFamily="18" charset="0"/>
              </a:defRPr>
            </a:lvl1pPr>
            <a:lvl2pPr marL="742950" indent="-285750" eaLnBrk="0" hangingPunct="0">
              <a:tabLst>
                <a:tab pos="1905000" algn="l"/>
              </a:tabLst>
              <a:defRPr sz="2400">
                <a:solidFill>
                  <a:schemeClr val="tx1"/>
                </a:solidFill>
                <a:latin typeface="Times New Roman" panose="02020603050405020304" pitchFamily="18" charset="0"/>
              </a:defRPr>
            </a:lvl2pPr>
            <a:lvl3pPr marL="1143000" indent="-228600" eaLnBrk="0" hangingPunct="0">
              <a:tabLst>
                <a:tab pos="1905000" algn="l"/>
              </a:tabLst>
              <a:defRPr sz="2400">
                <a:solidFill>
                  <a:schemeClr val="tx1"/>
                </a:solidFill>
                <a:latin typeface="Times New Roman" panose="02020603050405020304" pitchFamily="18" charset="0"/>
              </a:defRPr>
            </a:lvl3pPr>
            <a:lvl4pPr marL="1600200" indent="-228600" eaLnBrk="0" hangingPunct="0">
              <a:tabLst>
                <a:tab pos="1905000" algn="l"/>
              </a:tabLst>
              <a:defRPr sz="2400">
                <a:solidFill>
                  <a:schemeClr val="tx1"/>
                </a:solidFill>
                <a:latin typeface="Times New Roman" panose="02020603050405020304" pitchFamily="18" charset="0"/>
              </a:defRPr>
            </a:lvl4pPr>
            <a:lvl5pPr marL="2057400" indent="-228600" eaLnBrk="0" hangingPunct="0">
              <a:tabLst>
                <a:tab pos="19050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19050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19050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19050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1905000" algn="l"/>
              </a:tabLst>
              <a:defRPr sz="2400">
                <a:solidFill>
                  <a:schemeClr val="tx1"/>
                </a:solidFill>
                <a:latin typeface="Times New Roman" panose="02020603050405020304" pitchFamily="18" charset="0"/>
              </a:defRPr>
            </a:lvl9pPr>
          </a:lstStyle>
          <a:p>
            <a:pPr eaLnBrk="1" hangingPunct="1">
              <a:lnSpc>
                <a:spcPct val="80000"/>
              </a:lnSpc>
            </a:pPr>
            <a:r>
              <a:rPr lang="es-ES_tradnl" sz="4400" b="1" dirty="0">
                <a:solidFill>
                  <a:schemeClr val="folHlink"/>
                </a:solidFill>
                <a:latin typeface="Arial" panose="020B0604020202020204" pitchFamily="34" charset="0"/>
              </a:rPr>
              <a:t>.</a:t>
            </a:r>
            <a:br>
              <a:rPr lang="es-ES_tradnl" sz="4400" b="1" dirty="0">
                <a:solidFill>
                  <a:schemeClr val="folHlink"/>
                </a:solidFill>
                <a:latin typeface="Arial" panose="020B0604020202020204" pitchFamily="34" charset="0"/>
              </a:rPr>
            </a:br>
            <a:r>
              <a:rPr lang="es-ES_tradnl" sz="2200" b="1" dirty="0">
                <a:solidFill>
                  <a:schemeClr val="bg2"/>
                </a:solidFill>
                <a:latin typeface="Arial" panose="020B0604020202020204" pitchFamily="34" charset="0"/>
              </a:rPr>
              <a:t>Varón joven con infección respiratoria</a:t>
            </a:r>
          </a:p>
        </p:txBody>
      </p:sp>
    </p:spTree>
    <p:extLst>
      <p:ext uri="{BB962C8B-B14F-4D97-AF65-F5344CB8AC3E}">
        <p14:creationId xmlns:p14="http://schemas.microsoft.com/office/powerpoint/2010/main" val="198452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537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2"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060576" y="1274763"/>
            <a:ext cx="8188325"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6850" indent="-196850" eaLnBrk="0" hangingPunct="0">
              <a:defRPr sz="2400">
                <a:solidFill>
                  <a:schemeClr val="tx1"/>
                </a:solidFill>
                <a:latin typeface="Times New Roman" panose="02020603050405020304" pitchFamily="18" charset="0"/>
              </a:defRPr>
            </a:lvl1pPr>
            <a:lvl2pPr marL="663575" indent="-206375"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20000"/>
              </a:spcBef>
              <a:buSzPct val="100000"/>
            </a:pPr>
            <a:r>
              <a:rPr lang="es-ES_tradnl" sz="2600" b="1" dirty="0">
                <a:solidFill>
                  <a:schemeClr val="accent2"/>
                </a:solidFill>
                <a:latin typeface="Arial" panose="020B0604020202020204" pitchFamily="34" charset="0"/>
              </a:rPr>
              <a:t>Clínica</a:t>
            </a:r>
            <a:endParaRPr lang="es-ES_tradnl" sz="2200" b="1" dirty="0">
              <a:solidFill>
                <a:schemeClr val="accent1"/>
              </a:solidFill>
              <a:latin typeface="Arial" panose="020B0604020202020204" pitchFamily="34" charset="0"/>
            </a:endParaRPr>
          </a:p>
          <a:p>
            <a:pPr lvl="1">
              <a:lnSpc>
                <a:spcPct val="90000"/>
              </a:lnSpc>
              <a:spcBef>
                <a:spcPct val="20000"/>
              </a:spcBef>
              <a:buClr>
                <a:schemeClr val="accent1"/>
              </a:buClr>
              <a:buSzPct val="100000"/>
              <a:buFont typeface="Wingdings" panose="05000000000000000000" pitchFamily="2" charset="2"/>
              <a:buChar char="§"/>
            </a:pPr>
            <a:r>
              <a:rPr lang="es-ES_tradnl" sz="2000" b="1" dirty="0">
                <a:solidFill>
                  <a:schemeClr val="tx2"/>
                </a:solidFill>
                <a:latin typeface="Arial" panose="020B0604020202020204" pitchFamily="34" charset="0"/>
              </a:rPr>
              <a:t>IRA previa (</a:t>
            </a:r>
            <a:r>
              <a:rPr lang="es-ES_tradnl" sz="2000" b="1" dirty="0" err="1">
                <a:solidFill>
                  <a:schemeClr val="tx2"/>
                </a:solidFill>
                <a:latin typeface="Arial" panose="020B0604020202020204" pitchFamily="34" charset="0"/>
              </a:rPr>
              <a:t>viriasis</a:t>
            </a:r>
            <a:r>
              <a:rPr lang="es-ES_tradnl" sz="2000" b="1" dirty="0">
                <a:solidFill>
                  <a:schemeClr val="tx2"/>
                </a:solidFill>
                <a:latin typeface="Arial" panose="020B0604020202020204" pitchFamily="34" charset="0"/>
              </a:rPr>
              <a:t>). A menudo sin causa aparente.</a:t>
            </a:r>
          </a:p>
          <a:p>
            <a:pPr lvl="1">
              <a:lnSpc>
                <a:spcPct val="90000"/>
              </a:lnSpc>
              <a:spcBef>
                <a:spcPct val="20000"/>
              </a:spcBef>
              <a:buClr>
                <a:schemeClr val="accent1"/>
              </a:buClr>
              <a:buSzPct val="100000"/>
              <a:buFont typeface="Wingdings" panose="05000000000000000000" pitchFamily="2" charset="2"/>
              <a:buChar char="§"/>
            </a:pPr>
            <a:r>
              <a:rPr lang="es-ES_tradnl" sz="2000" b="1" dirty="0">
                <a:solidFill>
                  <a:schemeClr val="folHlink"/>
                </a:solidFill>
                <a:latin typeface="Arial" panose="020B0604020202020204" pitchFamily="34" charset="0"/>
              </a:rPr>
              <a:t>Dolor torácico</a:t>
            </a:r>
            <a:r>
              <a:rPr lang="es-ES_tradnl" sz="2000" b="1" dirty="0">
                <a:solidFill>
                  <a:srgbClr val="FFFFFF"/>
                </a:solidFill>
                <a:latin typeface="Arial" panose="020B0604020202020204" pitchFamily="34" charset="0"/>
              </a:rPr>
              <a:t> </a:t>
            </a:r>
            <a:r>
              <a:rPr lang="es-ES_tradnl" sz="2000" b="1" dirty="0">
                <a:solidFill>
                  <a:schemeClr val="tx2"/>
                </a:solidFill>
                <a:latin typeface="Arial" panose="020B0604020202020204" pitchFamily="34" charset="0"/>
              </a:rPr>
              <a:t>que aumenta con tos o inspiración, se alivia al incorporarse, </a:t>
            </a:r>
            <a:r>
              <a:rPr lang="es-ES_tradnl" sz="2000" b="1" dirty="0" err="1">
                <a:solidFill>
                  <a:schemeClr val="tx2"/>
                </a:solidFill>
                <a:latin typeface="Arial" panose="020B0604020202020204" pitchFamily="34" charset="0"/>
              </a:rPr>
              <a:t>retroesternal</a:t>
            </a:r>
            <a:r>
              <a:rPr lang="es-ES_tradnl" sz="2000" b="1" dirty="0">
                <a:solidFill>
                  <a:schemeClr val="tx2"/>
                </a:solidFill>
                <a:latin typeface="Arial" panose="020B0604020202020204" pitchFamily="34" charset="0"/>
              </a:rPr>
              <a:t> o en hemitórax izquierdo.</a:t>
            </a:r>
          </a:p>
          <a:p>
            <a:pPr lvl="1">
              <a:lnSpc>
                <a:spcPct val="90000"/>
              </a:lnSpc>
              <a:spcBef>
                <a:spcPct val="20000"/>
              </a:spcBef>
              <a:buClr>
                <a:schemeClr val="accent1"/>
              </a:buClr>
              <a:buSzPct val="100000"/>
              <a:buFont typeface="Wingdings" panose="05000000000000000000" pitchFamily="2" charset="2"/>
              <a:buChar char="§"/>
            </a:pPr>
            <a:r>
              <a:rPr lang="es-ES_tradnl" sz="2000" b="1" dirty="0">
                <a:solidFill>
                  <a:schemeClr val="folHlink"/>
                </a:solidFill>
                <a:latin typeface="Arial" panose="020B0604020202020204" pitchFamily="34" charset="0"/>
              </a:rPr>
              <a:t>Roce pericárdico</a:t>
            </a:r>
            <a:r>
              <a:rPr lang="es-ES_tradnl" sz="2000" b="1" dirty="0">
                <a:solidFill>
                  <a:srgbClr val="FFFFFF"/>
                </a:solidFill>
                <a:latin typeface="Arial" panose="020B0604020202020204" pitchFamily="34" charset="0"/>
              </a:rPr>
              <a:t>.</a:t>
            </a:r>
            <a:endParaRPr lang="es-ES_tradnl" sz="2000" b="1" dirty="0">
              <a:solidFill>
                <a:schemeClr val="tx2"/>
              </a:solidFill>
              <a:latin typeface="Arial" panose="020B0604020202020204" pitchFamily="34" charset="0"/>
            </a:endParaRPr>
          </a:p>
          <a:p>
            <a:pPr lvl="1">
              <a:lnSpc>
                <a:spcPct val="90000"/>
              </a:lnSpc>
              <a:spcBef>
                <a:spcPct val="20000"/>
              </a:spcBef>
              <a:buClr>
                <a:schemeClr val="accent1"/>
              </a:buClr>
              <a:buSzPct val="100000"/>
              <a:buFont typeface="Wingdings" panose="05000000000000000000" pitchFamily="2" charset="2"/>
              <a:buChar char="§"/>
            </a:pPr>
            <a:r>
              <a:rPr lang="es-ES_tradnl" sz="2000" b="1" dirty="0" err="1">
                <a:solidFill>
                  <a:schemeClr val="tx2"/>
                </a:solidFill>
                <a:latin typeface="Arial" panose="020B0604020202020204" pitchFamily="34" charset="0"/>
              </a:rPr>
              <a:t>Rx</a:t>
            </a:r>
            <a:r>
              <a:rPr lang="es-ES_tradnl" sz="2000" b="1" dirty="0">
                <a:solidFill>
                  <a:schemeClr val="tx2"/>
                </a:solidFill>
                <a:latin typeface="Arial" panose="020B0604020202020204" pitchFamily="34" charset="0"/>
              </a:rPr>
              <a:t> tórax y eco normales en ausencia de derrame (&gt; 50 cc). </a:t>
            </a:r>
          </a:p>
          <a:p>
            <a:pPr>
              <a:lnSpc>
                <a:spcPct val="90000"/>
              </a:lnSpc>
              <a:spcBef>
                <a:spcPct val="100000"/>
              </a:spcBef>
              <a:buSzPct val="100000"/>
            </a:pPr>
            <a:r>
              <a:rPr lang="es-ES_tradnl" sz="2600" b="1" dirty="0">
                <a:solidFill>
                  <a:schemeClr val="accent2"/>
                </a:solidFill>
                <a:latin typeface="Arial" panose="020B0604020202020204" pitchFamily="34" charset="0"/>
              </a:rPr>
              <a:t>ECG</a:t>
            </a:r>
            <a:endParaRPr lang="es-ES_tradnl" sz="2200" b="1" dirty="0">
              <a:solidFill>
                <a:schemeClr val="accent1"/>
              </a:solidFill>
              <a:latin typeface="Arial" panose="020B0604020202020204" pitchFamily="34" charset="0"/>
            </a:endParaRPr>
          </a:p>
          <a:p>
            <a:pPr lvl="1">
              <a:lnSpc>
                <a:spcPct val="90000"/>
              </a:lnSpc>
              <a:spcBef>
                <a:spcPct val="20000"/>
              </a:spcBef>
              <a:buClr>
                <a:schemeClr val="accent1"/>
              </a:buClr>
              <a:buSzPct val="100000"/>
              <a:buFont typeface="Wingdings" panose="05000000000000000000" pitchFamily="2" charset="2"/>
              <a:buChar char="§"/>
            </a:pPr>
            <a:r>
              <a:rPr lang="es-ES" sz="2000" b="1" dirty="0">
                <a:solidFill>
                  <a:schemeClr val="tx2"/>
                </a:solidFill>
                <a:latin typeface="Arial" panose="020B0604020202020204" pitchFamily="34" charset="0"/>
              </a:rPr>
              <a:t>Puede ser inicialmente normal o anodino (</a:t>
            </a:r>
            <a:r>
              <a:rPr lang="es-ES" sz="2000" b="1" dirty="0">
                <a:solidFill>
                  <a:schemeClr val="tx2"/>
                </a:solidFill>
                <a:latin typeface="Arial" panose="020B0604020202020204" pitchFamily="34" charset="0"/>
                <a:sym typeface="Wingdings" panose="05000000000000000000" pitchFamily="2" charset="2"/>
              </a:rPr>
              <a:t> </a:t>
            </a:r>
            <a:r>
              <a:rPr lang="es-ES" sz="2000" b="1" dirty="0">
                <a:solidFill>
                  <a:schemeClr val="tx2"/>
                </a:solidFill>
                <a:latin typeface="Arial" panose="020B0604020202020204" pitchFamily="34" charset="0"/>
              </a:rPr>
              <a:t>ECG seriados).</a:t>
            </a:r>
          </a:p>
          <a:p>
            <a:pPr lvl="1">
              <a:lnSpc>
                <a:spcPct val="90000"/>
              </a:lnSpc>
              <a:spcBef>
                <a:spcPct val="20000"/>
              </a:spcBef>
              <a:buClr>
                <a:schemeClr val="accent1"/>
              </a:buClr>
              <a:buSzPct val="100000"/>
              <a:buFont typeface="Wingdings" panose="05000000000000000000" pitchFamily="2" charset="2"/>
              <a:buChar char="§"/>
            </a:pPr>
            <a:r>
              <a:rPr lang="es-ES_tradnl" sz="2000" b="1" dirty="0">
                <a:solidFill>
                  <a:schemeClr val="tx2"/>
                </a:solidFill>
                <a:latin typeface="Arial" panose="020B0604020202020204" pitchFamily="34" charset="0"/>
              </a:rPr>
              <a:t>Descenso del segmento P-R.</a:t>
            </a:r>
          </a:p>
          <a:p>
            <a:pPr lvl="1">
              <a:lnSpc>
                <a:spcPct val="90000"/>
              </a:lnSpc>
              <a:spcBef>
                <a:spcPct val="20000"/>
              </a:spcBef>
              <a:buClr>
                <a:schemeClr val="accent1"/>
              </a:buClr>
              <a:buSzPct val="100000"/>
              <a:buFont typeface="Wingdings" panose="05000000000000000000" pitchFamily="2" charset="2"/>
              <a:buChar char="§"/>
            </a:pPr>
            <a:r>
              <a:rPr lang="es-ES_tradnl" sz="2000" b="1" dirty="0">
                <a:solidFill>
                  <a:schemeClr val="tx2"/>
                </a:solidFill>
                <a:latin typeface="Arial" panose="020B0604020202020204" pitchFamily="34" charset="0"/>
              </a:rPr>
              <a:t>Ascenso del segmento ST de concavidad superior.</a:t>
            </a:r>
          </a:p>
          <a:p>
            <a:pPr lvl="1">
              <a:lnSpc>
                <a:spcPct val="90000"/>
              </a:lnSpc>
              <a:spcBef>
                <a:spcPct val="20000"/>
              </a:spcBef>
              <a:buClr>
                <a:schemeClr val="accent1"/>
              </a:buClr>
              <a:buSzPct val="100000"/>
              <a:buFont typeface="Wingdings" panose="05000000000000000000" pitchFamily="2" charset="2"/>
              <a:buChar char="§"/>
            </a:pPr>
            <a:r>
              <a:rPr lang="es-ES_tradnl" sz="2000" b="1" dirty="0">
                <a:solidFill>
                  <a:schemeClr val="tx2"/>
                </a:solidFill>
                <a:latin typeface="Arial" panose="020B0604020202020204" pitchFamily="34" charset="0"/>
              </a:rPr>
              <a:t>Bajo voltaje </a:t>
            </a:r>
            <a:r>
              <a:rPr lang="es-ES_tradnl" sz="2000" b="1" dirty="0">
                <a:solidFill>
                  <a:schemeClr val="tx2"/>
                </a:solidFill>
                <a:latin typeface="Arial" panose="020B0604020202020204" pitchFamily="34" charset="0"/>
                <a:sym typeface="Wingdings" panose="05000000000000000000" pitchFamily="2" charset="2"/>
              </a:rPr>
              <a:t> sospechar derrame.</a:t>
            </a:r>
            <a:endParaRPr lang="es-ES_tradnl" sz="2000" b="1" dirty="0">
              <a:solidFill>
                <a:schemeClr val="tx2"/>
              </a:solidFill>
              <a:latin typeface="Arial" panose="020B0604020202020204" pitchFamily="34" charset="0"/>
            </a:endParaRPr>
          </a:p>
          <a:p>
            <a:pPr lvl="1">
              <a:lnSpc>
                <a:spcPct val="90000"/>
              </a:lnSpc>
              <a:spcBef>
                <a:spcPct val="20000"/>
              </a:spcBef>
              <a:buClr>
                <a:schemeClr val="accent1"/>
              </a:buClr>
              <a:buSzPct val="100000"/>
              <a:buFont typeface="Wingdings" panose="05000000000000000000" pitchFamily="2" charset="2"/>
              <a:buChar char="§"/>
            </a:pPr>
            <a:r>
              <a:rPr lang="es-ES_tradnl" sz="2000" b="1" dirty="0">
                <a:solidFill>
                  <a:schemeClr val="tx2"/>
                </a:solidFill>
                <a:latin typeface="Arial" panose="020B0604020202020204" pitchFamily="34" charset="0"/>
              </a:rPr>
              <a:t>Aplanamiento y ulterior inversión de la onda T (semanas o meses).</a:t>
            </a:r>
          </a:p>
        </p:txBody>
      </p:sp>
      <p:sp>
        <p:nvSpPr>
          <p:cNvPr id="16387" name="Rectangle 3"/>
          <p:cNvSpPr>
            <a:spLocks noChangeArrowheads="1"/>
          </p:cNvSpPr>
          <p:nvPr/>
        </p:nvSpPr>
        <p:spPr bwMode="auto">
          <a:xfrm>
            <a:off x="1963738" y="147638"/>
            <a:ext cx="86995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tabLst>
                <a:tab pos="1905000" algn="l"/>
              </a:tabLst>
              <a:defRPr sz="2400">
                <a:solidFill>
                  <a:schemeClr val="tx1"/>
                </a:solidFill>
                <a:latin typeface="Times New Roman" panose="02020603050405020304" pitchFamily="18" charset="0"/>
              </a:defRPr>
            </a:lvl1pPr>
            <a:lvl2pPr marL="742950" indent="-285750" eaLnBrk="0" hangingPunct="0">
              <a:tabLst>
                <a:tab pos="1905000" algn="l"/>
              </a:tabLst>
              <a:defRPr sz="2400">
                <a:solidFill>
                  <a:schemeClr val="tx1"/>
                </a:solidFill>
                <a:latin typeface="Times New Roman" panose="02020603050405020304" pitchFamily="18" charset="0"/>
              </a:defRPr>
            </a:lvl2pPr>
            <a:lvl3pPr marL="1143000" indent="-228600" eaLnBrk="0" hangingPunct="0">
              <a:tabLst>
                <a:tab pos="1905000" algn="l"/>
              </a:tabLst>
              <a:defRPr sz="2400">
                <a:solidFill>
                  <a:schemeClr val="tx1"/>
                </a:solidFill>
                <a:latin typeface="Times New Roman" panose="02020603050405020304" pitchFamily="18" charset="0"/>
              </a:defRPr>
            </a:lvl3pPr>
            <a:lvl4pPr marL="1600200" indent="-228600" eaLnBrk="0" hangingPunct="0">
              <a:tabLst>
                <a:tab pos="1905000" algn="l"/>
              </a:tabLst>
              <a:defRPr sz="2400">
                <a:solidFill>
                  <a:schemeClr val="tx1"/>
                </a:solidFill>
                <a:latin typeface="Times New Roman" panose="02020603050405020304" pitchFamily="18" charset="0"/>
              </a:defRPr>
            </a:lvl4pPr>
            <a:lvl5pPr marL="2057400" indent="-228600" eaLnBrk="0" hangingPunct="0">
              <a:tabLst>
                <a:tab pos="19050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19050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19050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19050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1905000" algn="l"/>
              </a:tabLst>
              <a:defRPr sz="2400">
                <a:solidFill>
                  <a:schemeClr val="tx1"/>
                </a:solidFill>
                <a:latin typeface="Times New Roman" panose="02020603050405020304" pitchFamily="18" charset="0"/>
              </a:defRPr>
            </a:lvl9pPr>
          </a:lstStyle>
          <a:p>
            <a:pPr eaLnBrk="1" hangingPunct="1">
              <a:lnSpc>
                <a:spcPct val="80000"/>
              </a:lnSpc>
            </a:pPr>
            <a:r>
              <a:rPr lang="es-ES_tradnl" sz="4400" b="1" dirty="0">
                <a:solidFill>
                  <a:schemeClr val="tx2"/>
                </a:solidFill>
                <a:latin typeface="Arial" panose="020B0604020202020204" pitchFamily="34" charset="0"/>
              </a:rPr>
              <a:t>   Pericarditis aguda</a:t>
            </a:r>
            <a:r>
              <a:rPr lang="es-ES_tradnl" sz="4400" b="1" dirty="0">
                <a:solidFill>
                  <a:schemeClr val="folHlink"/>
                </a:solidFill>
                <a:latin typeface="Arial" panose="020B0604020202020204" pitchFamily="34" charset="0"/>
              </a:rPr>
              <a:t> </a:t>
            </a:r>
            <a:br>
              <a:rPr lang="es-ES_tradnl" sz="4400" b="1" dirty="0">
                <a:solidFill>
                  <a:schemeClr val="folHlink"/>
                </a:solidFill>
                <a:latin typeface="Arial" panose="020B0604020202020204" pitchFamily="34" charset="0"/>
              </a:rPr>
            </a:br>
            <a:r>
              <a:rPr lang="es-ES_tradnl" sz="2200" b="1" dirty="0">
                <a:solidFill>
                  <a:schemeClr val="bg2"/>
                </a:solidFill>
                <a:latin typeface="Arial" panose="020B0604020202020204" pitchFamily="34" charset="0"/>
              </a:rPr>
              <a:t>Varón joven con infección respiratoria</a:t>
            </a:r>
          </a:p>
        </p:txBody>
      </p:sp>
    </p:spTree>
    <p:extLst>
      <p:ext uri="{BB962C8B-B14F-4D97-AF65-F5344CB8AC3E}">
        <p14:creationId xmlns:p14="http://schemas.microsoft.com/office/powerpoint/2010/main" val="33948104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058989" y="1368425"/>
            <a:ext cx="8188325"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6850" indent="-196850" eaLnBrk="0" hangingPunct="0">
              <a:defRPr sz="2400">
                <a:solidFill>
                  <a:schemeClr val="tx1"/>
                </a:solidFill>
                <a:latin typeface="Times New Roman" panose="02020603050405020304" pitchFamily="18" charset="0"/>
              </a:defRPr>
            </a:lvl1pPr>
            <a:lvl2pPr marL="663575" indent="-206375"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SzPct val="100000"/>
            </a:pPr>
            <a:r>
              <a:rPr lang="es-ES_tradnl" sz="2600" b="1" dirty="0">
                <a:solidFill>
                  <a:schemeClr val="accent2"/>
                </a:solidFill>
                <a:latin typeface="Arial" panose="020B0604020202020204" pitchFamily="34" charset="0"/>
              </a:rPr>
              <a:t>Estudio</a:t>
            </a:r>
            <a:endParaRPr lang="es-ES_tradnl" sz="2200" b="1" dirty="0">
              <a:solidFill>
                <a:schemeClr val="accent1"/>
              </a:solidFill>
              <a:latin typeface="Arial" panose="020B0604020202020204" pitchFamily="34" charset="0"/>
            </a:endParaRPr>
          </a:p>
          <a:p>
            <a:pPr lvl="1">
              <a:spcBef>
                <a:spcPct val="20000"/>
              </a:spcBef>
              <a:buClr>
                <a:schemeClr val="accent1"/>
              </a:buClr>
              <a:buSzPct val="100000"/>
              <a:buFont typeface="Wingdings" panose="05000000000000000000" pitchFamily="2" charset="2"/>
              <a:buChar char="§"/>
            </a:pPr>
            <a:r>
              <a:rPr lang="es-ES_tradnl" sz="2000" b="1" dirty="0">
                <a:solidFill>
                  <a:schemeClr val="tx2"/>
                </a:solidFill>
                <a:latin typeface="Arial" panose="020B0604020202020204" pitchFamily="34" charset="0"/>
              </a:rPr>
              <a:t>No imprescindible ecocardiograma y estudio etiológico en pacientes jóvenes con buena evolución. </a:t>
            </a:r>
          </a:p>
          <a:p>
            <a:pPr lvl="1">
              <a:spcBef>
                <a:spcPct val="20000"/>
              </a:spcBef>
              <a:buClr>
                <a:schemeClr val="accent1"/>
              </a:buClr>
              <a:buSzPct val="100000"/>
              <a:buFont typeface="Wingdings" panose="05000000000000000000" pitchFamily="2" charset="2"/>
              <a:buChar char="§"/>
            </a:pPr>
            <a:r>
              <a:rPr lang="es-ES_tradnl" sz="2000" b="1" dirty="0">
                <a:solidFill>
                  <a:schemeClr val="folHlink"/>
                </a:solidFill>
                <a:latin typeface="Arial" panose="020B0604020202020204" pitchFamily="34" charset="0"/>
              </a:rPr>
              <a:t>Evolución desfavorable o complicada (derrame ++) </a:t>
            </a:r>
            <a:r>
              <a:rPr lang="es-ES_tradnl" sz="2000" b="1" dirty="0">
                <a:solidFill>
                  <a:schemeClr val="accent2"/>
                </a:solidFill>
                <a:latin typeface="Arial" panose="020B0604020202020204" pitchFamily="34" charset="0"/>
                <a:sym typeface="Wingdings" panose="05000000000000000000" pitchFamily="2" charset="2"/>
              </a:rPr>
              <a:t></a:t>
            </a:r>
            <a:r>
              <a:rPr lang="es-ES_tradnl" sz="2000" b="1" dirty="0">
                <a:solidFill>
                  <a:srgbClr val="FFFF00"/>
                </a:solidFill>
                <a:latin typeface="Arial" panose="020B0604020202020204" pitchFamily="34" charset="0"/>
              </a:rPr>
              <a:t> </a:t>
            </a:r>
            <a:r>
              <a:rPr lang="es-ES_tradnl" sz="2000" b="1" dirty="0">
                <a:latin typeface="Arial" panose="020B0604020202020204" pitchFamily="34" charset="0"/>
              </a:rPr>
              <a:t>descartar infecciones (incluida Tb), tumores, radiación, </a:t>
            </a:r>
            <a:r>
              <a:rPr lang="es-ES_tradnl" sz="2000" b="1" dirty="0" err="1">
                <a:latin typeface="Arial" panose="020B0604020202020204" pitchFamily="34" charset="0"/>
              </a:rPr>
              <a:t>enf</a:t>
            </a:r>
            <a:r>
              <a:rPr lang="es-ES_tradnl" sz="2000" b="1" dirty="0">
                <a:latin typeface="Arial" panose="020B0604020202020204" pitchFamily="34" charset="0"/>
              </a:rPr>
              <a:t>. autoinmunes, fármacos, traumatismos, hipotiroidismo.</a:t>
            </a:r>
          </a:p>
          <a:p>
            <a:pPr lvl="1">
              <a:spcBef>
                <a:spcPct val="20000"/>
              </a:spcBef>
              <a:buClr>
                <a:schemeClr val="accent1"/>
              </a:buClr>
              <a:buSzPct val="100000"/>
              <a:buFont typeface="Wingdings" panose="05000000000000000000" pitchFamily="2" charset="2"/>
              <a:buChar char="§"/>
            </a:pPr>
            <a:r>
              <a:rPr lang="es-ES_tradnl" sz="2000" b="1" dirty="0" err="1">
                <a:solidFill>
                  <a:schemeClr val="folHlink"/>
                </a:solidFill>
                <a:latin typeface="Arial" panose="020B0604020202020204" pitchFamily="34" charset="0"/>
              </a:rPr>
              <a:t>Pericardiocentesis</a:t>
            </a:r>
            <a:r>
              <a:rPr lang="es-ES_tradnl" sz="2000" b="1" dirty="0">
                <a:solidFill>
                  <a:srgbClr val="FFFFFF"/>
                </a:solidFill>
                <a:latin typeface="Arial" panose="020B0604020202020204" pitchFamily="34" charset="0"/>
              </a:rPr>
              <a:t> </a:t>
            </a:r>
            <a:r>
              <a:rPr lang="es-ES_tradnl" sz="2000" b="1" dirty="0">
                <a:solidFill>
                  <a:schemeClr val="accent2"/>
                </a:solidFill>
                <a:latin typeface="Arial" panose="020B0604020202020204" pitchFamily="34" charset="0"/>
                <a:sym typeface="Wingdings" panose="05000000000000000000" pitchFamily="2" charset="2"/>
              </a:rPr>
              <a:t></a:t>
            </a:r>
            <a:r>
              <a:rPr lang="es-ES_tradnl" sz="2000" b="1" dirty="0">
                <a:solidFill>
                  <a:srgbClr val="FFFFFF"/>
                </a:solidFill>
                <a:latin typeface="Arial" panose="020B0604020202020204" pitchFamily="34" charset="0"/>
                <a:sym typeface="Wingdings" panose="05000000000000000000" pitchFamily="2" charset="2"/>
              </a:rPr>
              <a:t> </a:t>
            </a:r>
            <a:r>
              <a:rPr lang="es-ES_tradnl" sz="2000" b="1" dirty="0">
                <a:solidFill>
                  <a:schemeClr val="tx2"/>
                </a:solidFill>
                <a:latin typeface="Arial" panose="020B0604020202020204" pitchFamily="34" charset="0"/>
                <a:sym typeface="Wingdings" panose="05000000000000000000" pitchFamily="2" charset="2"/>
              </a:rPr>
              <a:t>Si taponamiento o P. purulenta.</a:t>
            </a:r>
            <a:r>
              <a:rPr lang="es-ES_tradnl" sz="2000" b="1" dirty="0">
                <a:solidFill>
                  <a:schemeClr val="tx2"/>
                </a:solidFill>
                <a:latin typeface="Arial" panose="020B0604020202020204" pitchFamily="34" charset="0"/>
              </a:rPr>
              <a:t> </a:t>
            </a:r>
          </a:p>
          <a:p>
            <a:pPr>
              <a:spcBef>
                <a:spcPct val="100000"/>
              </a:spcBef>
              <a:buSzPct val="100000"/>
            </a:pPr>
            <a:r>
              <a:rPr lang="es-ES_tradnl" sz="2600" b="1" dirty="0">
                <a:solidFill>
                  <a:schemeClr val="accent2"/>
                </a:solidFill>
                <a:latin typeface="Arial" panose="020B0604020202020204" pitchFamily="34" charset="0"/>
              </a:rPr>
              <a:t>Tratamiento</a:t>
            </a:r>
            <a:endParaRPr lang="es-ES" sz="2000" b="1" dirty="0">
              <a:solidFill>
                <a:srgbClr val="FFFFFF"/>
              </a:solidFill>
              <a:latin typeface="Arial" panose="020B0604020202020204" pitchFamily="34" charset="0"/>
            </a:endParaRPr>
          </a:p>
          <a:p>
            <a:pPr lvl="1">
              <a:spcBef>
                <a:spcPct val="20000"/>
              </a:spcBef>
              <a:buClr>
                <a:schemeClr val="accent1"/>
              </a:buClr>
              <a:buSzPct val="100000"/>
              <a:buFont typeface="Wingdings" panose="05000000000000000000" pitchFamily="2" charset="2"/>
              <a:buChar char="§"/>
            </a:pPr>
            <a:r>
              <a:rPr lang="es-ES_tradnl" sz="2000" b="1" dirty="0" err="1">
                <a:solidFill>
                  <a:schemeClr val="tx2"/>
                </a:solidFill>
                <a:latin typeface="Arial" panose="020B0604020202020204" pitchFamily="34" charset="0"/>
              </a:rPr>
              <a:t>AINEs</a:t>
            </a:r>
            <a:r>
              <a:rPr lang="es-ES_tradnl" sz="2000" b="1" dirty="0">
                <a:solidFill>
                  <a:schemeClr val="tx2"/>
                </a:solidFill>
                <a:latin typeface="Arial" panose="020B0604020202020204" pitchFamily="34" charset="0"/>
              </a:rPr>
              <a:t> (aspirina 1 g/8 h o </a:t>
            </a:r>
            <a:r>
              <a:rPr lang="es-ES_tradnl" sz="2000" b="1" dirty="0" err="1">
                <a:solidFill>
                  <a:schemeClr val="tx2"/>
                </a:solidFill>
                <a:latin typeface="Arial" panose="020B0604020202020204" pitchFamily="34" charset="0"/>
              </a:rPr>
              <a:t>indometacina</a:t>
            </a:r>
            <a:r>
              <a:rPr lang="es-ES_tradnl" sz="2000" b="1" dirty="0">
                <a:solidFill>
                  <a:schemeClr val="tx2"/>
                </a:solidFill>
                <a:latin typeface="Arial" panose="020B0604020202020204" pitchFamily="34" charset="0"/>
              </a:rPr>
              <a:t> 50 mg/8 h) para el alivio del dolor. Reposo. Asociar </a:t>
            </a:r>
            <a:r>
              <a:rPr lang="es-ES_tradnl" sz="2000" b="1" dirty="0" err="1">
                <a:solidFill>
                  <a:schemeClr val="tx2"/>
                </a:solidFill>
                <a:latin typeface="Arial" panose="020B0604020202020204" pitchFamily="34" charset="0"/>
              </a:rPr>
              <a:t>colchicina</a:t>
            </a:r>
            <a:r>
              <a:rPr lang="es-ES_tradnl" sz="2000" b="1" dirty="0">
                <a:solidFill>
                  <a:schemeClr val="tx2"/>
                </a:solidFill>
                <a:latin typeface="Arial" panose="020B0604020202020204" pitchFamily="34" charset="0"/>
              </a:rPr>
              <a:t> (recurrencias).</a:t>
            </a:r>
          </a:p>
          <a:p>
            <a:pPr lvl="1">
              <a:spcBef>
                <a:spcPct val="20000"/>
              </a:spcBef>
              <a:buClr>
                <a:schemeClr val="accent1"/>
              </a:buClr>
              <a:buSzPct val="100000"/>
              <a:buFont typeface="Wingdings" panose="05000000000000000000" pitchFamily="2" charset="2"/>
              <a:buChar char="§"/>
            </a:pPr>
            <a:r>
              <a:rPr lang="es-ES_tradnl" sz="2000" b="1" dirty="0">
                <a:solidFill>
                  <a:schemeClr val="tx2"/>
                </a:solidFill>
                <a:latin typeface="Arial" panose="020B0604020202020204" pitchFamily="34" charset="0"/>
              </a:rPr>
              <a:t>Retirar siempre de forma paulatina. </a:t>
            </a:r>
          </a:p>
          <a:p>
            <a:pPr lvl="1">
              <a:spcBef>
                <a:spcPct val="20000"/>
              </a:spcBef>
              <a:buClr>
                <a:schemeClr val="accent1"/>
              </a:buClr>
              <a:buSzPct val="100000"/>
              <a:buFont typeface="Wingdings" panose="05000000000000000000" pitchFamily="2" charset="2"/>
              <a:buChar char="§"/>
            </a:pPr>
            <a:r>
              <a:rPr lang="es-ES_tradnl" sz="2000" b="1" dirty="0">
                <a:solidFill>
                  <a:schemeClr val="tx2"/>
                </a:solidFill>
                <a:latin typeface="Arial" panose="020B0604020202020204" pitchFamily="34" charset="0"/>
              </a:rPr>
              <a:t>Corticoides si no hay respuesta en 48-72 horas, descartando </a:t>
            </a:r>
            <a:r>
              <a:rPr lang="es-ES_tradnl" sz="2000" b="1" dirty="0">
                <a:solidFill>
                  <a:srgbClr val="FFFFFF"/>
                </a:solidFill>
                <a:latin typeface="Arial" panose="020B0604020202020204" pitchFamily="34" charset="0"/>
              </a:rPr>
              <a:t>causas infecciosas. </a:t>
            </a:r>
          </a:p>
        </p:txBody>
      </p:sp>
      <p:sp>
        <p:nvSpPr>
          <p:cNvPr id="17411" name="Rectangle 3"/>
          <p:cNvSpPr>
            <a:spLocks noChangeArrowheads="1"/>
          </p:cNvSpPr>
          <p:nvPr/>
        </p:nvSpPr>
        <p:spPr bwMode="auto">
          <a:xfrm>
            <a:off x="1963738" y="147638"/>
            <a:ext cx="86995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tabLst>
                <a:tab pos="1905000" algn="l"/>
              </a:tabLst>
              <a:defRPr sz="2400">
                <a:solidFill>
                  <a:schemeClr val="tx1"/>
                </a:solidFill>
                <a:latin typeface="Times New Roman" panose="02020603050405020304" pitchFamily="18" charset="0"/>
              </a:defRPr>
            </a:lvl1pPr>
            <a:lvl2pPr marL="742950" indent="-285750" eaLnBrk="0" hangingPunct="0">
              <a:tabLst>
                <a:tab pos="1905000" algn="l"/>
              </a:tabLst>
              <a:defRPr sz="2400">
                <a:solidFill>
                  <a:schemeClr val="tx1"/>
                </a:solidFill>
                <a:latin typeface="Times New Roman" panose="02020603050405020304" pitchFamily="18" charset="0"/>
              </a:defRPr>
            </a:lvl2pPr>
            <a:lvl3pPr marL="1143000" indent="-228600" eaLnBrk="0" hangingPunct="0">
              <a:tabLst>
                <a:tab pos="1905000" algn="l"/>
              </a:tabLst>
              <a:defRPr sz="2400">
                <a:solidFill>
                  <a:schemeClr val="tx1"/>
                </a:solidFill>
                <a:latin typeface="Times New Roman" panose="02020603050405020304" pitchFamily="18" charset="0"/>
              </a:defRPr>
            </a:lvl3pPr>
            <a:lvl4pPr marL="1600200" indent="-228600" eaLnBrk="0" hangingPunct="0">
              <a:tabLst>
                <a:tab pos="1905000" algn="l"/>
              </a:tabLst>
              <a:defRPr sz="2400">
                <a:solidFill>
                  <a:schemeClr val="tx1"/>
                </a:solidFill>
                <a:latin typeface="Times New Roman" panose="02020603050405020304" pitchFamily="18" charset="0"/>
              </a:defRPr>
            </a:lvl4pPr>
            <a:lvl5pPr marL="2057400" indent="-228600" eaLnBrk="0" hangingPunct="0">
              <a:tabLst>
                <a:tab pos="19050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19050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19050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19050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1905000" algn="l"/>
              </a:tabLst>
              <a:defRPr sz="2400">
                <a:solidFill>
                  <a:schemeClr val="tx1"/>
                </a:solidFill>
                <a:latin typeface="Times New Roman" panose="02020603050405020304" pitchFamily="18" charset="0"/>
              </a:defRPr>
            </a:lvl9pPr>
          </a:lstStyle>
          <a:p>
            <a:pPr eaLnBrk="1" hangingPunct="1">
              <a:lnSpc>
                <a:spcPct val="80000"/>
              </a:lnSpc>
            </a:pPr>
            <a:r>
              <a:rPr lang="es-ES_tradnl" sz="4400" b="1" dirty="0">
                <a:solidFill>
                  <a:schemeClr val="tx2"/>
                </a:solidFill>
                <a:latin typeface="Arial" panose="020B0604020202020204" pitchFamily="34" charset="0"/>
              </a:rPr>
              <a:t>    Pericarditis aguda</a:t>
            </a:r>
            <a:r>
              <a:rPr lang="es-ES_tradnl" sz="4400" b="1" dirty="0">
                <a:solidFill>
                  <a:schemeClr val="folHlink"/>
                </a:solidFill>
                <a:latin typeface="Arial" panose="020B0604020202020204" pitchFamily="34" charset="0"/>
              </a:rPr>
              <a:t> </a:t>
            </a:r>
            <a:br>
              <a:rPr lang="es-ES_tradnl" sz="4400" b="1" dirty="0">
                <a:solidFill>
                  <a:schemeClr val="folHlink"/>
                </a:solidFill>
                <a:latin typeface="Arial" panose="020B0604020202020204" pitchFamily="34" charset="0"/>
              </a:rPr>
            </a:br>
            <a:r>
              <a:rPr lang="es-ES_tradnl" sz="2200" b="1" dirty="0">
                <a:solidFill>
                  <a:schemeClr val="bg2"/>
                </a:solidFill>
                <a:latin typeface="Arial" panose="020B0604020202020204" pitchFamily="34" charset="0"/>
              </a:rPr>
              <a:t>Varón joven con infección respiratoria</a:t>
            </a:r>
          </a:p>
        </p:txBody>
      </p:sp>
    </p:spTree>
    <p:extLst>
      <p:ext uri="{BB962C8B-B14F-4D97-AF65-F5344CB8AC3E}">
        <p14:creationId xmlns:p14="http://schemas.microsoft.com/office/powerpoint/2010/main" val="9358293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s-ES_tradnl" dirty="0"/>
              <a:t> </a:t>
            </a:r>
          </a:p>
        </p:txBody>
      </p:sp>
      <p:sp>
        <p:nvSpPr>
          <p:cNvPr id="18435" name="Rectangle 3"/>
          <p:cNvSpPr>
            <a:spLocks noGrp="1" noChangeArrowheads="1"/>
          </p:cNvSpPr>
          <p:nvPr>
            <p:ph type="body" idx="1"/>
          </p:nvPr>
        </p:nvSpPr>
        <p:spPr>
          <a:xfrm>
            <a:off x="1524000" y="2944813"/>
            <a:ext cx="9144000" cy="1250950"/>
          </a:xfrm>
          <a:noFill/>
        </p:spPr>
        <p:txBody>
          <a:bodyPr/>
          <a:lstStyle/>
          <a:p>
            <a:pPr marL="0" indent="0" algn="ctr">
              <a:buNone/>
            </a:pPr>
            <a:r>
              <a:rPr lang="es-ES" sz="4400"/>
              <a:t>Varón con epigastralgia</a:t>
            </a:r>
            <a:endParaRPr lang="es-ES_tradnl" sz="4400"/>
          </a:p>
        </p:txBody>
      </p:sp>
    </p:spTree>
    <p:extLst>
      <p:ext uri="{BB962C8B-B14F-4D97-AF65-F5344CB8AC3E}">
        <p14:creationId xmlns:p14="http://schemas.microsoft.com/office/powerpoint/2010/main" val="6529075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1992313" y="1644651"/>
            <a:ext cx="8405812" cy="4437063"/>
          </a:xfrm>
        </p:spPr>
        <p:txBody>
          <a:bodyPr/>
          <a:lstStyle/>
          <a:p>
            <a:pPr eaLnBrk="1" hangingPunct="1"/>
            <a:r>
              <a:rPr lang="es-ES" sz="2800">
                <a:solidFill>
                  <a:schemeClr val="accent2"/>
                </a:solidFill>
              </a:rPr>
              <a:t>Historia clínica</a:t>
            </a:r>
            <a:endParaRPr lang="es-ES" sz="2800"/>
          </a:p>
          <a:p>
            <a:pPr lvl="1" eaLnBrk="1" hangingPunct="1"/>
            <a:r>
              <a:rPr lang="es-ES" sz="2400"/>
              <a:t>Paciente varón de 62 años que presenta epigastralgia irradiada a la espalda desde hace 3-4 horas. </a:t>
            </a:r>
          </a:p>
          <a:p>
            <a:pPr lvl="1" eaLnBrk="1" hangingPunct="1"/>
            <a:r>
              <a:rPr lang="es-ES" sz="2400"/>
              <a:t>Náuseas y vómitos. Ha tomado antiácidos sin alivio.</a:t>
            </a:r>
          </a:p>
          <a:p>
            <a:pPr eaLnBrk="1" hangingPunct="1"/>
            <a:r>
              <a:rPr lang="es-ES" sz="2800">
                <a:solidFill>
                  <a:schemeClr val="accent2"/>
                </a:solidFill>
              </a:rPr>
              <a:t>Exploración física</a:t>
            </a:r>
            <a:endParaRPr lang="es-ES" sz="2800"/>
          </a:p>
          <a:p>
            <a:pPr lvl="1" eaLnBrk="1" hangingPunct="1"/>
            <a:r>
              <a:rPr lang="es-ES" sz="2400"/>
              <a:t>TA 100/70. FC 110 lpm. Sudoroso, ligera palidez. Sin soplos. Crepitantes en ambas bases pulmonares. No edemas ni aumento de PVY.</a:t>
            </a:r>
          </a:p>
        </p:txBody>
      </p:sp>
      <p:sp>
        <p:nvSpPr>
          <p:cNvPr id="19459" name="Rectangle 3"/>
          <p:cNvSpPr>
            <a:spLocks noChangeArrowheads="1"/>
          </p:cNvSpPr>
          <p:nvPr/>
        </p:nvSpPr>
        <p:spPr bwMode="auto">
          <a:xfrm>
            <a:off x="1963738" y="147638"/>
            <a:ext cx="86995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tabLst>
                <a:tab pos="1905000" algn="l"/>
              </a:tabLst>
              <a:defRPr sz="2400">
                <a:solidFill>
                  <a:schemeClr val="tx1"/>
                </a:solidFill>
                <a:latin typeface="Times New Roman" panose="02020603050405020304" pitchFamily="18" charset="0"/>
              </a:defRPr>
            </a:lvl1pPr>
            <a:lvl2pPr marL="742950" indent="-285750" eaLnBrk="0" hangingPunct="0">
              <a:tabLst>
                <a:tab pos="1905000" algn="l"/>
              </a:tabLst>
              <a:defRPr sz="2400">
                <a:solidFill>
                  <a:schemeClr val="tx1"/>
                </a:solidFill>
                <a:latin typeface="Times New Roman" panose="02020603050405020304" pitchFamily="18" charset="0"/>
              </a:defRPr>
            </a:lvl2pPr>
            <a:lvl3pPr marL="1143000" indent="-228600" eaLnBrk="0" hangingPunct="0">
              <a:tabLst>
                <a:tab pos="1905000" algn="l"/>
              </a:tabLst>
              <a:defRPr sz="2400">
                <a:solidFill>
                  <a:schemeClr val="tx1"/>
                </a:solidFill>
                <a:latin typeface="Times New Roman" panose="02020603050405020304" pitchFamily="18" charset="0"/>
              </a:defRPr>
            </a:lvl3pPr>
            <a:lvl4pPr marL="1600200" indent="-228600" eaLnBrk="0" hangingPunct="0">
              <a:tabLst>
                <a:tab pos="1905000" algn="l"/>
              </a:tabLst>
              <a:defRPr sz="2400">
                <a:solidFill>
                  <a:schemeClr val="tx1"/>
                </a:solidFill>
                <a:latin typeface="Times New Roman" panose="02020603050405020304" pitchFamily="18" charset="0"/>
              </a:defRPr>
            </a:lvl4pPr>
            <a:lvl5pPr marL="2057400" indent="-228600" eaLnBrk="0" hangingPunct="0">
              <a:tabLst>
                <a:tab pos="19050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19050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19050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19050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1905000" algn="l"/>
              </a:tabLst>
              <a:defRPr sz="2400">
                <a:solidFill>
                  <a:schemeClr val="tx1"/>
                </a:solidFill>
                <a:latin typeface="Times New Roman" panose="02020603050405020304" pitchFamily="18" charset="0"/>
              </a:defRPr>
            </a:lvl9pPr>
          </a:lstStyle>
          <a:p>
            <a:pPr eaLnBrk="1" hangingPunct="1">
              <a:lnSpc>
                <a:spcPct val="80000"/>
              </a:lnSpc>
            </a:pPr>
            <a:r>
              <a:rPr lang="es-ES_tradnl" sz="4400" b="1" dirty="0">
                <a:solidFill>
                  <a:schemeClr val="tx2"/>
                </a:solidFill>
                <a:latin typeface="Arial" panose="020B0604020202020204" pitchFamily="34" charset="0"/>
              </a:rPr>
              <a:t> </a:t>
            </a:r>
            <a:br>
              <a:rPr lang="es-ES_tradnl" sz="4400" b="1" dirty="0">
                <a:solidFill>
                  <a:schemeClr val="folHlink"/>
                </a:solidFill>
                <a:latin typeface="Arial" panose="020B0604020202020204" pitchFamily="34" charset="0"/>
              </a:rPr>
            </a:br>
            <a:r>
              <a:rPr lang="es-ES" sz="2200" b="1" dirty="0">
                <a:solidFill>
                  <a:schemeClr val="bg2"/>
                </a:solidFill>
                <a:latin typeface="Arial" panose="020B0604020202020204" pitchFamily="34" charset="0"/>
              </a:rPr>
              <a:t>Varón con </a:t>
            </a:r>
            <a:r>
              <a:rPr lang="es-ES" sz="2200" b="1" dirty="0" err="1">
                <a:solidFill>
                  <a:schemeClr val="bg2"/>
                </a:solidFill>
                <a:latin typeface="Arial" panose="020B0604020202020204" pitchFamily="34" charset="0"/>
              </a:rPr>
              <a:t>epigastralgia</a:t>
            </a:r>
            <a:endParaRPr lang="es-ES_tradnl" sz="2200" b="1" dirty="0">
              <a:solidFill>
                <a:schemeClr val="bg2"/>
              </a:solidFill>
              <a:latin typeface="Arial" panose="020B0604020202020204" pitchFamily="34" charset="0"/>
            </a:endParaRPr>
          </a:p>
        </p:txBody>
      </p:sp>
    </p:spTree>
    <p:extLst>
      <p:ext uri="{BB962C8B-B14F-4D97-AF65-F5344CB8AC3E}">
        <p14:creationId xmlns:p14="http://schemas.microsoft.com/office/powerpoint/2010/main" val="32448833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Text Box 2"/>
          <p:cNvSpPr txBox="1">
            <a:spLocks noChangeArrowheads="1"/>
          </p:cNvSpPr>
          <p:nvPr/>
        </p:nvSpPr>
        <p:spPr bwMode="auto">
          <a:xfrm>
            <a:off x="1524000" y="1219200"/>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s-ES" b="1">
                <a:latin typeface="Arial" panose="020B0604020202020204" pitchFamily="34" charset="0"/>
              </a:rPr>
              <a:t>Taquicardia sinusal. Lesión subepicárdica inferior y lateral con ondas Q de necrosis.</a:t>
            </a:r>
          </a:p>
          <a:p>
            <a:pPr algn="ctr" eaLnBrk="1" hangingPunct="1"/>
            <a:r>
              <a:rPr lang="es-ES" b="1">
                <a:latin typeface="Arial" panose="020B0604020202020204" pitchFamily="34" charset="0"/>
              </a:rPr>
              <a:t>Imagen especular en precordiales derechas: </a:t>
            </a:r>
            <a:br>
              <a:rPr lang="es-ES" b="1">
                <a:latin typeface="Arial" panose="020B0604020202020204" pitchFamily="34" charset="0"/>
              </a:rPr>
            </a:br>
            <a:r>
              <a:rPr lang="es-ES" b="1">
                <a:latin typeface="Arial" panose="020B0604020202020204" pitchFamily="34" charset="0"/>
              </a:rPr>
              <a:t>IAM infero-postero-lateral</a:t>
            </a:r>
          </a:p>
        </p:txBody>
      </p:sp>
      <p:pic>
        <p:nvPicPr>
          <p:cNvPr id="20483" name="Picture 3" descr="Z29 mppt.jpg                                                   00003372N2                             C16D207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551" y="2876551"/>
            <a:ext cx="9001125" cy="3643313"/>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4"/>
          <p:cNvGrpSpPr>
            <a:grpSpLocks/>
          </p:cNvGrpSpPr>
          <p:nvPr/>
        </p:nvGrpSpPr>
        <p:grpSpPr bwMode="auto">
          <a:xfrm>
            <a:off x="2039939" y="3014664"/>
            <a:ext cx="4543425" cy="1755775"/>
            <a:chOff x="325" y="1899"/>
            <a:chExt cx="2862" cy="1106"/>
          </a:xfrm>
        </p:grpSpPr>
        <p:pic>
          <p:nvPicPr>
            <p:cNvPr id="20490" name="Picture 5" descr=" Z29 m.jpg                                                      00003372N2                             C16D207E:"/>
            <p:cNvPicPr>
              <a:picLocks noChangeAspect="1" noChangeArrowheads="1"/>
            </p:cNvPicPr>
            <p:nvPr/>
          </p:nvPicPr>
          <p:blipFill>
            <a:blip r:embed="rId4">
              <a:extLst>
                <a:ext uri="{28A0092B-C50C-407E-A947-70E740481C1C}">
                  <a14:useLocalDpi xmlns:a14="http://schemas.microsoft.com/office/drawing/2010/main" val="0"/>
                </a:ext>
              </a:extLst>
            </a:blip>
            <a:srcRect l="1369" t="53278" r="73344" b="22566"/>
            <a:stretch>
              <a:fillRect/>
            </a:stretch>
          </p:blipFill>
          <p:spPr bwMode="auto">
            <a:xfrm>
              <a:off x="325" y="1899"/>
              <a:ext cx="2862" cy="1106"/>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0491" name="Text Box 6"/>
            <p:cNvSpPr txBox="1">
              <a:spLocks noChangeArrowheads="1"/>
            </p:cNvSpPr>
            <p:nvPr/>
          </p:nvSpPr>
          <p:spPr bwMode="auto">
            <a:xfrm>
              <a:off x="887" y="1930"/>
              <a:ext cx="161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s-ES" sz="1600" b="1">
                  <a:solidFill>
                    <a:schemeClr val="tx2"/>
                  </a:solidFill>
                  <a:latin typeface="Arial" panose="020B0604020202020204" pitchFamily="34" charset="0"/>
                </a:rPr>
                <a:t>Ondas Q, ascenso de ST</a:t>
              </a:r>
              <a:endParaRPr lang="es-ES_tradnl" sz="1600" b="1">
                <a:solidFill>
                  <a:schemeClr val="tx2"/>
                </a:solidFill>
                <a:latin typeface="Arial" panose="020B0604020202020204" pitchFamily="34" charset="0"/>
              </a:endParaRPr>
            </a:p>
          </p:txBody>
        </p:sp>
      </p:grpSp>
      <p:grpSp>
        <p:nvGrpSpPr>
          <p:cNvPr id="3" name="Group 7"/>
          <p:cNvGrpSpPr>
            <a:grpSpLocks/>
          </p:cNvGrpSpPr>
          <p:nvPr/>
        </p:nvGrpSpPr>
        <p:grpSpPr bwMode="auto">
          <a:xfrm>
            <a:off x="6137275" y="4927601"/>
            <a:ext cx="4184650" cy="1674813"/>
            <a:chOff x="2906" y="3104"/>
            <a:chExt cx="2636" cy="1055"/>
          </a:xfrm>
        </p:grpSpPr>
        <p:pic>
          <p:nvPicPr>
            <p:cNvPr id="20487" name="Picture 8" descr=" Z29 m.jpg                                                      00003372N2                             C16D207E:"/>
            <p:cNvPicPr>
              <a:picLocks noChangeAspect="1" noChangeArrowheads="1"/>
            </p:cNvPicPr>
            <p:nvPr/>
          </p:nvPicPr>
          <p:blipFill>
            <a:blip r:embed="rId4">
              <a:extLst>
                <a:ext uri="{28A0092B-C50C-407E-A947-70E740481C1C}">
                  <a14:useLocalDpi xmlns:a14="http://schemas.microsoft.com/office/drawing/2010/main" val="0"/>
                </a:ext>
              </a:extLst>
            </a:blip>
            <a:srcRect l="51341" t="51016" r="25357" b="25935"/>
            <a:stretch>
              <a:fillRect/>
            </a:stretch>
          </p:blipFill>
          <p:spPr bwMode="auto">
            <a:xfrm>
              <a:off x="2906" y="3104"/>
              <a:ext cx="2636" cy="1055"/>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0488" name="Text Box 9"/>
            <p:cNvSpPr txBox="1">
              <a:spLocks noChangeArrowheads="1"/>
            </p:cNvSpPr>
            <p:nvPr/>
          </p:nvSpPr>
          <p:spPr bwMode="auto">
            <a:xfrm>
              <a:off x="3398" y="3106"/>
              <a:ext cx="187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s-ES" sz="1600" b="1">
                  <a:solidFill>
                    <a:schemeClr val="tx2"/>
                  </a:solidFill>
                  <a:latin typeface="Arial" panose="020B0604020202020204" pitchFamily="34" charset="0"/>
                </a:rPr>
                <a:t>Onda R alta, descenso de ST</a:t>
              </a:r>
              <a:endParaRPr lang="es-ES_tradnl" sz="1600" b="1">
                <a:solidFill>
                  <a:schemeClr val="tx2"/>
                </a:solidFill>
                <a:latin typeface="Arial" panose="020B0604020202020204" pitchFamily="34" charset="0"/>
              </a:endParaRPr>
            </a:p>
          </p:txBody>
        </p:sp>
        <p:sp>
          <p:nvSpPr>
            <p:cNvPr id="20489" name="Text Box 10"/>
            <p:cNvSpPr txBox="1">
              <a:spLocks noChangeArrowheads="1"/>
            </p:cNvSpPr>
            <p:nvPr/>
          </p:nvSpPr>
          <p:spPr bwMode="auto">
            <a:xfrm>
              <a:off x="3723" y="3932"/>
              <a:ext cx="119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s-ES" sz="1600" b="1">
                  <a:solidFill>
                    <a:schemeClr val="folHlink"/>
                  </a:solidFill>
                  <a:latin typeface="Arial" panose="020B0604020202020204" pitchFamily="34" charset="0"/>
                </a:rPr>
                <a:t>Imagen especular</a:t>
              </a:r>
              <a:endParaRPr lang="es-ES_tradnl" sz="1600" b="1">
                <a:solidFill>
                  <a:schemeClr val="folHlink"/>
                </a:solidFill>
                <a:latin typeface="Arial" panose="020B0604020202020204" pitchFamily="34" charset="0"/>
              </a:endParaRPr>
            </a:p>
          </p:txBody>
        </p:sp>
      </p:grpSp>
      <p:sp>
        <p:nvSpPr>
          <p:cNvPr id="20486" name="Rectangle 11"/>
          <p:cNvSpPr>
            <a:spLocks noGrp="1" noChangeArrowheads="1"/>
          </p:cNvSpPr>
          <p:nvPr>
            <p:ph type="title"/>
          </p:nvPr>
        </p:nvSpPr>
        <p:spPr>
          <a:xfrm>
            <a:off x="3323158" y="-33338"/>
            <a:ext cx="11681789" cy="1009651"/>
          </a:xfrm>
          <a:noFill/>
        </p:spPr>
        <p:txBody>
          <a:bodyPr/>
          <a:lstStyle/>
          <a:p>
            <a:pPr>
              <a:lnSpc>
                <a:spcPct val="80000"/>
              </a:lnSpc>
              <a:tabLst>
                <a:tab pos="1905000" algn="l"/>
              </a:tabLst>
            </a:pPr>
            <a:r>
              <a:rPr lang="es-ES_tradnl" dirty="0"/>
              <a:t> </a:t>
            </a:r>
            <a:br>
              <a:rPr lang="es-ES_tradnl" dirty="0">
                <a:solidFill>
                  <a:schemeClr val="folHlink"/>
                </a:solidFill>
              </a:rPr>
            </a:br>
            <a:r>
              <a:rPr lang="es-ES" sz="2200" dirty="0">
                <a:solidFill>
                  <a:schemeClr val="bg2"/>
                </a:solidFill>
              </a:rPr>
              <a:t>Varón con </a:t>
            </a:r>
            <a:r>
              <a:rPr lang="es-ES" sz="2200" dirty="0" err="1">
                <a:solidFill>
                  <a:schemeClr val="bg2"/>
                </a:solidFill>
              </a:rPr>
              <a:t>epigastralgia</a:t>
            </a:r>
            <a:endParaRPr lang="es-ES_tradnl" sz="2200" dirty="0">
              <a:solidFill>
                <a:schemeClr val="bg2"/>
              </a:solidFill>
            </a:endParaRPr>
          </a:p>
        </p:txBody>
      </p:sp>
    </p:spTree>
    <p:extLst>
      <p:ext uri="{BB962C8B-B14F-4D97-AF65-F5344CB8AC3E}">
        <p14:creationId xmlns:p14="http://schemas.microsoft.com/office/powerpoint/2010/main" val="2920103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4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0"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454276" y="3491062"/>
            <a:ext cx="184731" cy="461665"/>
          </a:xfrm>
          <a:prstGeom prst="rect">
            <a:avLst/>
          </a:prstGeom>
          <a:solidFill>
            <a:schemeClr val="bg1"/>
          </a:solidFill>
          <a:ln w="9525">
            <a:solidFill>
              <a:schemeClr val="accent2"/>
            </a:solidFill>
            <a:miter lim="800000"/>
            <a:headEnd/>
            <a:tailEnd/>
          </a:ln>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s-ES"/>
          </a:p>
        </p:txBody>
      </p:sp>
      <p:sp>
        <p:nvSpPr>
          <p:cNvPr id="21507" name="Rectangle 3"/>
          <p:cNvSpPr>
            <a:spLocks noChangeArrowheads="1"/>
          </p:cNvSpPr>
          <p:nvPr/>
        </p:nvSpPr>
        <p:spPr bwMode="auto">
          <a:xfrm>
            <a:off x="2466975" y="3491062"/>
            <a:ext cx="7481888" cy="461665"/>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s-ES"/>
          </a:p>
        </p:txBody>
      </p:sp>
      <p:sp>
        <p:nvSpPr>
          <p:cNvPr id="21508" name="Rectangle 4"/>
          <p:cNvSpPr>
            <a:spLocks noChangeArrowheads="1"/>
          </p:cNvSpPr>
          <p:nvPr/>
        </p:nvSpPr>
        <p:spPr bwMode="auto">
          <a:xfrm>
            <a:off x="2466976" y="1309837"/>
            <a:ext cx="184731" cy="461665"/>
          </a:xfrm>
          <a:prstGeom prst="rect">
            <a:avLst/>
          </a:prstGeom>
          <a:solidFill>
            <a:schemeClr val="tx2"/>
          </a:solidFill>
          <a:ln w="19050">
            <a:solidFill>
              <a:schemeClr val="accent2"/>
            </a:solidFill>
            <a:miter lim="800000"/>
            <a:headEnd/>
            <a:tailEnd/>
          </a:ln>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s-ES"/>
          </a:p>
        </p:txBody>
      </p:sp>
      <p:sp>
        <p:nvSpPr>
          <p:cNvPr id="21509" name="Rectangle 5"/>
          <p:cNvSpPr>
            <a:spLocks noChangeArrowheads="1"/>
          </p:cNvSpPr>
          <p:nvPr/>
        </p:nvSpPr>
        <p:spPr bwMode="auto">
          <a:xfrm>
            <a:off x="2427288" y="5775653"/>
            <a:ext cx="73354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s-ES_tradnl" sz="1400" b="1">
                <a:solidFill>
                  <a:schemeClr val="folHlink"/>
                </a:solidFill>
                <a:latin typeface="Arial" panose="020B0604020202020204" pitchFamily="34" charset="0"/>
                <a:ea typeface="SimSun" panose="02010600030101010101" pitchFamily="2" charset="-122"/>
              </a:rPr>
              <a:t>(*) BCRD:</a:t>
            </a:r>
            <a:r>
              <a:rPr lang="es-ES_tradnl" sz="1400" b="1">
                <a:latin typeface="Arial" panose="020B0604020202020204" pitchFamily="34" charset="0"/>
                <a:ea typeface="SimSun" panose="02010600030101010101" pitchFamily="2" charset="-122"/>
              </a:rPr>
              <a:t> altamente específico (pero no sensible) de obstrucción de la DA proximal.</a:t>
            </a:r>
            <a:endParaRPr lang="es-ES_tradnl" sz="1300" b="1">
              <a:latin typeface="Arial" panose="020B0604020202020204" pitchFamily="34" charset="0"/>
              <a:ea typeface="SimSun" panose="02010600030101010101" pitchFamily="2" charset="-122"/>
            </a:endParaRPr>
          </a:p>
          <a:p>
            <a:r>
              <a:rPr lang="es-ES_tradnl" sz="1400" b="1">
                <a:solidFill>
                  <a:schemeClr val="folHlink"/>
                </a:solidFill>
                <a:latin typeface="Arial" panose="020B0604020202020204" pitchFamily="34" charset="0"/>
                <a:ea typeface="SimSun" panose="02010600030101010101" pitchFamily="2" charset="-122"/>
              </a:rPr>
              <a:t>(**) V4R-</a:t>
            </a:r>
            <a:r>
              <a:rPr lang="es-ES_tradnl" sz="1400" b="1">
                <a:latin typeface="Arial" panose="020B0604020202020204" pitchFamily="34" charset="0"/>
                <a:ea typeface="SimSun" panose="02010600030101010101" pitchFamily="2" charset="-122"/>
              </a:rPr>
              <a:t> derivación derecha V4. A menudo asociado a IAM INFERIOR.</a:t>
            </a:r>
            <a:endParaRPr lang="es-ES_tradnl" sz="2800" b="1">
              <a:latin typeface="Arial" panose="020B0604020202020204" pitchFamily="34" charset="0"/>
              <a:ea typeface="SimSun" panose="02010600030101010101" pitchFamily="2" charset="-122"/>
            </a:endParaRPr>
          </a:p>
        </p:txBody>
      </p:sp>
      <p:sp>
        <p:nvSpPr>
          <p:cNvPr id="21510" name="Rectangle 6"/>
          <p:cNvSpPr>
            <a:spLocks noChangeArrowheads="1"/>
          </p:cNvSpPr>
          <p:nvPr/>
        </p:nvSpPr>
        <p:spPr bwMode="auto">
          <a:xfrm>
            <a:off x="7920039" y="6503988"/>
            <a:ext cx="2598737"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s-ES" sz="1300">
                <a:solidFill>
                  <a:schemeClr val="tx2"/>
                </a:solidFill>
                <a:latin typeface="Arial" panose="020B0604020202020204" pitchFamily="34" charset="0"/>
              </a:rPr>
              <a:t>   N Engl J Med 2003;348:933.</a:t>
            </a:r>
          </a:p>
        </p:txBody>
      </p:sp>
      <p:sp>
        <p:nvSpPr>
          <p:cNvPr id="21511" name="Line 7"/>
          <p:cNvSpPr>
            <a:spLocks noChangeShapeType="1"/>
          </p:cNvSpPr>
          <p:nvPr/>
        </p:nvSpPr>
        <p:spPr bwMode="auto">
          <a:xfrm>
            <a:off x="4932363" y="1257300"/>
            <a:ext cx="0" cy="443865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nchor="ctr">
            <a:spAutoFit/>
          </a:bodyPr>
          <a:lstStyle/>
          <a:p>
            <a:endParaRPr lang="es-ES"/>
          </a:p>
        </p:txBody>
      </p:sp>
      <p:sp>
        <p:nvSpPr>
          <p:cNvPr id="21512" name="Line 8"/>
          <p:cNvSpPr>
            <a:spLocks noChangeShapeType="1"/>
          </p:cNvSpPr>
          <p:nvPr/>
        </p:nvSpPr>
        <p:spPr bwMode="auto">
          <a:xfrm>
            <a:off x="7486650" y="1271588"/>
            <a:ext cx="0" cy="442595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nchor="ctr">
            <a:spAutoFit/>
          </a:bodyPr>
          <a:lstStyle/>
          <a:p>
            <a:endParaRPr lang="es-ES"/>
          </a:p>
        </p:txBody>
      </p:sp>
      <p:sp>
        <p:nvSpPr>
          <p:cNvPr id="21513" name="Line 9"/>
          <p:cNvSpPr>
            <a:spLocks noChangeShapeType="1"/>
          </p:cNvSpPr>
          <p:nvPr/>
        </p:nvSpPr>
        <p:spPr bwMode="auto">
          <a:xfrm>
            <a:off x="2479675" y="2163763"/>
            <a:ext cx="7456488"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21514" name="Line 10"/>
          <p:cNvSpPr>
            <a:spLocks noChangeShapeType="1"/>
          </p:cNvSpPr>
          <p:nvPr/>
        </p:nvSpPr>
        <p:spPr bwMode="auto">
          <a:xfrm>
            <a:off x="2479675" y="2743200"/>
            <a:ext cx="7456488"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21515" name="Line 11"/>
          <p:cNvSpPr>
            <a:spLocks noChangeShapeType="1"/>
          </p:cNvSpPr>
          <p:nvPr/>
        </p:nvSpPr>
        <p:spPr bwMode="auto">
          <a:xfrm>
            <a:off x="2479675" y="3068638"/>
            <a:ext cx="7456488"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21516" name="Line 12"/>
          <p:cNvSpPr>
            <a:spLocks noChangeShapeType="1"/>
          </p:cNvSpPr>
          <p:nvPr/>
        </p:nvSpPr>
        <p:spPr bwMode="auto">
          <a:xfrm>
            <a:off x="2479675" y="3686175"/>
            <a:ext cx="7456488"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21517" name="Line 13"/>
          <p:cNvSpPr>
            <a:spLocks noChangeShapeType="1"/>
          </p:cNvSpPr>
          <p:nvPr/>
        </p:nvSpPr>
        <p:spPr bwMode="auto">
          <a:xfrm>
            <a:off x="2479675" y="4494213"/>
            <a:ext cx="7456488"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21518" name="Line 14"/>
          <p:cNvSpPr>
            <a:spLocks noChangeShapeType="1"/>
          </p:cNvSpPr>
          <p:nvPr/>
        </p:nvSpPr>
        <p:spPr bwMode="auto">
          <a:xfrm>
            <a:off x="2479675" y="5111750"/>
            <a:ext cx="7456488"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s-ES"/>
          </a:p>
        </p:txBody>
      </p:sp>
      <p:graphicFrame>
        <p:nvGraphicFramePr>
          <p:cNvPr id="545807" name="Group 15"/>
          <p:cNvGraphicFramePr>
            <a:graphicFrameLocks noGrp="1"/>
          </p:cNvGraphicFramePr>
          <p:nvPr/>
        </p:nvGraphicFramePr>
        <p:xfrm>
          <a:off x="2514600" y="1258889"/>
          <a:ext cx="7499350" cy="4423410"/>
        </p:xfrm>
        <a:graphic>
          <a:graphicData uri="http://schemas.openxmlformats.org/drawingml/2006/table">
            <a:tbl>
              <a:tblPr/>
              <a:tblGrid>
                <a:gridCol w="2498725">
                  <a:extLst>
                    <a:ext uri="{9D8B030D-6E8A-4147-A177-3AD203B41FA5}">
                      <a16:colId xmlns:a16="http://schemas.microsoft.com/office/drawing/2014/main" val="474294157"/>
                    </a:ext>
                  </a:extLst>
                </a:gridCol>
                <a:gridCol w="2498725">
                  <a:extLst>
                    <a:ext uri="{9D8B030D-6E8A-4147-A177-3AD203B41FA5}">
                      <a16:colId xmlns:a16="http://schemas.microsoft.com/office/drawing/2014/main" val="41128"/>
                    </a:ext>
                  </a:extLst>
                </a:gridCol>
                <a:gridCol w="2501900">
                  <a:extLst>
                    <a:ext uri="{9D8B030D-6E8A-4147-A177-3AD203B41FA5}">
                      <a16:colId xmlns:a16="http://schemas.microsoft.com/office/drawing/2014/main" val="3796553587"/>
                    </a:ext>
                  </a:extLst>
                </a:gridCol>
              </a:tblGrid>
              <a:tr h="274638">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Localización</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Derivaciones alteradas</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Arteria coronaria implicada</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238282430"/>
                  </a:ext>
                </a:extLst>
              </a:tr>
              <a:tr h="274638">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Anterior (antero-septal)</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V1-V3 (V4)</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Descendente anterior</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657519340"/>
                  </a:ext>
                </a:extLst>
              </a:tr>
              <a:tr h="457200">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Anterior extenso</a:t>
                      </a:r>
                      <a:endParaRPr kumimoji="0" lang="es-ES_tradnl" sz="14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(antero-lateral)</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V1-V4 (V5-V6)</a:t>
                      </a:r>
                      <a:endParaRPr kumimoji="0" lang="es-ES_tradnl" sz="14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(BRCD *)</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Descendente anterior proximal</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996261293"/>
                  </a:ext>
                </a:extLst>
              </a:tr>
              <a:tr h="274638">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Inferior</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II-III-AVF</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Circunfleja izquierda</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260971417"/>
                  </a:ext>
                </a:extLst>
              </a:tr>
              <a:tr h="274638">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Ventrículo derecho</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V1-V4R (**)</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Coronaria derecha proximal</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72003560"/>
                  </a:ext>
                </a:extLst>
              </a:tr>
              <a:tr h="857250">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Infero-posterior</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II-III-AVF</a:t>
                      </a:r>
                      <a:endParaRPr kumimoji="0" lang="es-ES_tradnl" sz="14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Descenso ST en V1-V3</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Circunfleja izquierda o</a:t>
                      </a:r>
                      <a:endParaRPr kumimoji="0" lang="es-ES_tradnl" sz="14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coronaria derecha dominante</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766601475"/>
                  </a:ext>
                </a:extLst>
              </a:tr>
              <a:tr h="457200">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Apical </a:t>
                      </a:r>
                      <a:endParaRPr kumimoji="0" lang="es-ES_tradnl" sz="14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(lateral alto)</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I,AVL,V5-V6</a:t>
                      </a:r>
                      <a:endParaRPr kumimoji="0" lang="es-ES_tradnl" sz="14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Circunfleja izquierda</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326991576"/>
                  </a:ext>
                </a:extLst>
              </a:tr>
              <a:tr h="457200">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Póstero-lateral</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I,AVL,V5-V6</a:t>
                      </a:r>
                      <a:endParaRPr kumimoji="0" lang="es-ES_tradnl" sz="14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Descenso ST en V1-V2</a:t>
                      </a:r>
                      <a:endParaRPr kumimoji="0" lang="es-ES_tradnl" sz="14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eaLnBrk="0" hangingPunct="0">
                        <a:spcBef>
                          <a:spcPct val="60000"/>
                        </a:spcBef>
                        <a:buClr>
                          <a:schemeClr val="accent1"/>
                        </a:buClr>
                        <a:buSzPct val="90000"/>
                        <a:buFont typeface="Wingdings" panose="05000000000000000000" pitchFamily="2" charset="2"/>
                        <a:buChar char="§"/>
                        <a:defRPr sz="2800" b="1">
                          <a:solidFill>
                            <a:schemeClr val="tx1"/>
                          </a:solidFill>
                          <a:latin typeface="Arial" panose="020B0604020202020204" pitchFamily="34" charset="0"/>
                        </a:defRPr>
                      </a:lvl1pPr>
                      <a:lvl2pPr marL="742950" indent="-285750" eaLnBrk="0" hangingPunct="0">
                        <a:spcBef>
                          <a:spcPct val="20000"/>
                        </a:spcBef>
                        <a:buClr>
                          <a:schemeClr val="folHlink"/>
                        </a:buClr>
                        <a:buChar char="–"/>
                        <a:defRPr sz="2400" b="1">
                          <a:solidFill>
                            <a:schemeClr val="tx1"/>
                          </a:solidFill>
                          <a:latin typeface="Arial" panose="020B0604020202020204" pitchFamily="34" charset="0"/>
                        </a:defRPr>
                      </a:lvl2pPr>
                      <a:lvl3pPr marL="1143000" indent="-228600" eaLnBrk="0" hangingPunct="0">
                        <a:spcBef>
                          <a:spcPct val="20000"/>
                        </a:spcBef>
                        <a:buClr>
                          <a:srgbClr val="97BAFF"/>
                        </a:buClr>
                        <a:buFont typeface="Times" panose="02020603050405020304" pitchFamily="18" charset="0"/>
                        <a:buChar char="•"/>
                        <a:defRPr sz="2000" b="1">
                          <a:solidFill>
                            <a:schemeClr val="tx1"/>
                          </a:solidFill>
                          <a:latin typeface="Arial" panose="020B0604020202020204" pitchFamily="34" charset="0"/>
                        </a:defRPr>
                      </a:lvl3pPr>
                      <a:lvl4pPr marL="1600200" indent="-228600" eaLnBrk="0" hangingPunct="0">
                        <a:spcBef>
                          <a:spcPct val="20000"/>
                        </a:spcBef>
                        <a:buChar char="–"/>
                        <a:defRPr b="1">
                          <a:solidFill>
                            <a:schemeClr val="tx1"/>
                          </a:solidFill>
                          <a:latin typeface="Arial" panose="020B0604020202020204" pitchFamily="34" charset="0"/>
                        </a:defRPr>
                      </a:lvl4pPr>
                      <a:lvl5pPr marL="2057400" indent="-228600" eaLnBrk="0" hangingPunct="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tabLst/>
                      </a:pPr>
                      <a:r>
                        <a:rPr kumimoji="0" lang="es-ES_tradnl" sz="1600" b="1" i="0" u="none" strike="noStrike" cap="none" normalizeH="0" baseline="0">
                          <a:ln>
                            <a:noFill/>
                          </a:ln>
                          <a:solidFill>
                            <a:schemeClr val="tx1"/>
                          </a:solidFill>
                          <a:effectLst/>
                          <a:latin typeface="Arial" panose="020B0604020202020204" pitchFamily="34" charset="0"/>
                          <a:ea typeface="SimSun" panose="02010600030101010101" pitchFamily="2" charset="-122"/>
                        </a:rPr>
                        <a:t>Circunfleja izquierda</a:t>
                      </a:r>
                      <a:endParaRPr kumimoji="0" lang="es-ES_tradnl" sz="32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434338388"/>
                  </a:ext>
                </a:extLst>
              </a:tr>
            </a:tbl>
          </a:graphicData>
        </a:graphic>
      </p:graphicFrame>
      <p:sp>
        <p:nvSpPr>
          <p:cNvPr id="21544" name="Rectangle 62"/>
          <p:cNvSpPr>
            <a:spLocks noChangeArrowheads="1"/>
          </p:cNvSpPr>
          <p:nvPr/>
        </p:nvSpPr>
        <p:spPr bwMode="auto">
          <a:xfrm>
            <a:off x="1963738" y="147638"/>
            <a:ext cx="86995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tabLst>
                <a:tab pos="1425575" algn="l"/>
              </a:tabLst>
              <a:defRPr sz="2400">
                <a:solidFill>
                  <a:schemeClr val="tx1"/>
                </a:solidFill>
                <a:latin typeface="Times New Roman" panose="02020603050405020304" pitchFamily="18" charset="0"/>
              </a:defRPr>
            </a:lvl1pPr>
            <a:lvl2pPr marL="742950" indent="-285750" eaLnBrk="0" hangingPunct="0">
              <a:tabLst>
                <a:tab pos="1425575" algn="l"/>
              </a:tabLst>
              <a:defRPr sz="2400">
                <a:solidFill>
                  <a:schemeClr val="tx1"/>
                </a:solidFill>
                <a:latin typeface="Times New Roman" panose="02020603050405020304" pitchFamily="18" charset="0"/>
              </a:defRPr>
            </a:lvl2pPr>
            <a:lvl3pPr marL="1143000" indent="-228600" eaLnBrk="0" hangingPunct="0">
              <a:tabLst>
                <a:tab pos="1425575" algn="l"/>
              </a:tabLst>
              <a:defRPr sz="2400">
                <a:solidFill>
                  <a:schemeClr val="tx1"/>
                </a:solidFill>
                <a:latin typeface="Times New Roman" panose="02020603050405020304" pitchFamily="18" charset="0"/>
              </a:defRPr>
            </a:lvl3pPr>
            <a:lvl4pPr marL="1600200" indent="-228600" eaLnBrk="0" hangingPunct="0">
              <a:tabLst>
                <a:tab pos="1425575" algn="l"/>
              </a:tabLst>
              <a:defRPr sz="2400">
                <a:solidFill>
                  <a:schemeClr val="tx1"/>
                </a:solidFill>
                <a:latin typeface="Times New Roman" panose="02020603050405020304" pitchFamily="18" charset="0"/>
              </a:defRPr>
            </a:lvl4pPr>
            <a:lvl5pPr marL="2057400" indent="-228600" eaLnBrk="0" hangingPunct="0">
              <a:tabLst>
                <a:tab pos="1425575"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1425575"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1425575"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1425575"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1425575" algn="l"/>
              </a:tabLst>
              <a:defRPr sz="2400">
                <a:solidFill>
                  <a:schemeClr val="tx1"/>
                </a:solidFill>
                <a:latin typeface="Times New Roman" panose="02020603050405020304" pitchFamily="18" charset="0"/>
              </a:defRPr>
            </a:lvl9pPr>
          </a:lstStyle>
          <a:p>
            <a:pPr eaLnBrk="1" hangingPunct="1">
              <a:lnSpc>
                <a:spcPct val="70000"/>
              </a:lnSpc>
            </a:pPr>
            <a:r>
              <a:rPr lang="es-ES_tradnl" sz="2800" b="1" dirty="0">
                <a:solidFill>
                  <a:schemeClr val="tx2"/>
                </a:solidFill>
                <a:latin typeface="Arial" panose="020B0604020202020204" pitchFamily="34" charset="0"/>
              </a:rPr>
              <a:t>           Localización del IAM </a:t>
            </a:r>
            <a:br>
              <a:rPr lang="es-ES_tradnl" sz="2800" b="1" dirty="0">
                <a:solidFill>
                  <a:schemeClr val="tx2"/>
                </a:solidFill>
                <a:latin typeface="Arial" panose="020B0604020202020204" pitchFamily="34" charset="0"/>
              </a:rPr>
            </a:br>
            <a:r>
              <a:rPr lang="es-ES_tradnl" sz="2800" b="1" dirty="0">
                <a:solidFill>
                  <a:schemeClr val="tx2"/>
                </a:solidFill>
                <a:latin typeface="Arial" panose="020B0604020202020204" pitchFamily="34" charset="0"/>
              </a:rPr>
              <a:t>	y arteria coronaria responsable</a:t>
            </a:r>
            <a:br>
              <a:rPr lang="es-ES" sz="2800" b="1" dirty="0">
                <a:solidFill>
                  <a:schemeClr val="accent2"/>
                </a:solidFill>
                <a:latin typeface="Arial" panose="020B0604020202020204" pitchFamily="34" charset="0"/>
              </a:rPr>
            </a:br>
            <a:r>
              <a:rPr lang="es-ES" sz="2200" b="1" dirty="0">
                <a:solidFill>
                  <a:schemeClr val="bg2"/>
                </a:solidFill>
                <a:latin typeface="Arial" panose="020B0604020202020204" pitchFamily="34" charset="0"/>
              </a:rPr>
              <a:t>Varón con </a:t>
            </a:r>
            <a:r>
              <a:rPr lang="es-ES" sz="2200" b="1" dirty="0" err="1">
                <a:solidFill>
                  <a:schemeClr val="bg2"/>
                </a:solidFill>
                <a:latin typeface="Arial" panose="020B0604020202020204" pitchFamily="34" charset="0"/>
              </a:rPr>
              <a:t>epigastralgia</a:t>
            </a:r>
            <a:endParaRPr lang="es-ES_tradnl" sz="2200" b="1" dirty="0">
              <a:solidFill>
                <a:schemeClr val="bg2"/>
              </a:solidFill>
              <a:latin typeface="Arial" panose="020B0604020202020204" pitchFamily="34" charset="0"/>
            </a:endParaRPr>
          </a:p>
        </p:txBody>
      </p:sp>
    </p:spTree>
    <p:extLst>
      <p:ext uri="{BB962C8B-B14F-4D97-AF65-F5344CB8AC3E}">
        <p14:creationId xmlns:p14="http://schemas.microsoft.com/office/powerpoint/2010/main" val="12868184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2"/>
          <p:cNvSpPr>
            <a:spLocks noChangeArrowheads="1"/>
          </p:cNvSpPr>
          <p:nvPr/>
        </p:nvSpPr>
        <p:spPr bwMode="auto">
          <a:xfrm>
            <a:off x="2132180" y="171701"/>
            <a:ext cx="86995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tabLst>
                <a:tab pos="1425575" algn="l"/>
              </a:tabLst>
              <a:defRPr sz="2400">
                <a:solidFill>
                  <a:schemeClr val="tx1"/>
                </a:solidFill>
                <a:latin typeface="Times New Roman" panose="02020603050405020304" pitchFamily="18" charset="0"/>
              </a:defRPr>
            </a:lvl1pPr>
            <a:lvl2pPr marL="742950" indent="-285750" eaLnBrk="0" hangingPunct="0">
              <a:tabLst>
                <a:tab pos="1425575" algn="l"/>
              </a:tabLst>
              <a:defRPr sz="2400">
                <a:solidFill>
                  <a:schemeClr val="tx1"/>
                </a:solidFill>
                <a:latin typeface="Times New Roman" panose="02020603050405020304" pitchFamily="18" charset="0"/>
              </a:defRPr>
            </a:lvl2pPr>
            <a:lvl3pPr marL="1143000" indent="-228600" eaLnBrk="0" hangingPunct="0">
              <a:tabLst>
                <a:tab pos="1425575" algn="l"/>
              </a:tabLst>
              <a:defRPr sz="2400">
                <a:solidFill>
                  <a:schemeClr val="tx1"/>
                </a:solidFill>
                <a:latin typeface="Times New Roman" panose="02020603050405020304" pitchFamily="18" charset="0"/>
              </a:defRPr>
            </a:lvl3pPr>
            <a:lvl4pPr marL="1600200" indent="-228600" eaLnBrk="0" hangingPunct="0">
              <a:tabLst>
                <a:tab pos="1425575" algn="l"/>
              </a:tabLst>
              <a:defRPr sz="2400">
                <a:solidFill>
                  <a:schemeClr val="tx1"/>
                </a:solidFill>
                <a:latin typeface="Times New Roman" panose="02020603050405020304" pitchFamily="18" charset="0"/>
              </a:defRPr>
            </a:lvl4pPr>
            <a:lvl5pPr marL="2057400" indent="-228600" eaLnBrk="0" hangingPunct="0">
              <a:tabLst>
                <a:tab pos="1425575"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1425575"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1425575"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1425575"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1425575" algn="l"/>
              </a:tabLst>
              <a:defRPr sz="2400">
                <a:solidFill>
                  <a:schemeClr val="tx1"/>
                </a:solidFill>
                <a:latin typeface="Times New Roman" panose="02020603050405020304" pitchFamily="18" charset="0"/>
              </a:defRPr>
            </a:lvl9pPr>
          </a:lstStyle>
          <a:p>
            <a:pPr eaLnBrk="1" hangingPunct="1">
              <a:lnSpc>
                <a:spcPct val="70000"/>
              </a:lnSpc>
            </a:pPr>
            <a:r>
              <a:rPr lang="es-ES_tradnl" sz="2800" b="1" dirty="0">
                <a:solidFill>
                  <a:schemeClr val="tx2"/>
                </a:solidFill>
                <a:latin typeface="Arial" panose="020B0604020202020204" pitchFamily="34" charset="0"/>
              </a:rPr>
              <a:t> </a:t>
            </a:r>
            <a:r>
              <a:rPr lang="es-ES_tradnl" sz="2800" b="1" dirty="0">
                <a:solidFill>
                  <a:schemeClr val="folHlink"/>
                </a:solidFill>
                <a:latin typeface="Arial" panose="020B0604020202020204" pitchFamily="34" charset="0"/>
              </a:rPr>
              <a:t>	</a:t>
            </a:r>
            <a:r>
              <a:rPr lang="es-ES_tradnl" sz="2800" b="1" dirty="0">
                <a:solidFill>
                  <a:schemeClr val="tx2"/>
                </a:solidFill>
                <a:latin typeface="Arial" panose="020B0604020202020204" pitchFamily="34" charset="0"/>
              </a:rPr>
              <a:t>Localización del IAM </a:t>
            </a:r>
            <a:br>
              <a:rPr lang="es-ES_tradnl" sz="2800" b="1" dirty="0">
                <a:solidFill>
                  <a:schemeClr val="tx2"/>
                </a:solidFill>
                <a:latin typeface="Arial" panose="020B0604020202020204" pitchFamily="34" charset="0"/>
              </a:rPr>
            </a:br>
            <a:r>
              <a:rPr lang="es-ES_tradnl" sz="2800" b="1" dirty="0">
                <a:solidFill>
                  <a:schemeClr val="tx2"/>
                </a:solidFill>
                <a:latin typeface="Arial" panose="020B0604020202020204" pitchFamily="34" charset="0"/>
              </a:rPr>
              <a:t>	y arteria coronaria responsable</a:t>
            </a:r>
            <a:br>
              <a:rPr lang="es-ES" sz="2800" b="1" dirty="0">
                <a:solidFill>
                  <a:schemeClr val="accent2"/>
                </a:solidFill>
                <a:latin typeface="Arial" panose="020B0604020202020204" pitchFamily="34" charset="0"/>
              </a:rPr>
            </a:br>
            <a:r>
              <a:rPr lang="es-ES" sz="2200" b="1" dirty="0">
                <a:solidFill>
                  <a:schemeClr val="bg2"/>
                </a:solidFill>
                <a:latin typeface="Arial" panose="020B0604020202020204" pitchFamily="34" charset="0"/>
              </a:rPr>
              <a:t>Varón con </a:t>
            </a:r>
            <a:r>
              <a:rPr lang="es-ES" sz="2200" b="1" dirty="0" err="1">
                <a:solidFill>
                  <a:schemeClr val="bg2"/>
                </a:solidFill>
                <a:latin typeface="Arial" panose="020B0604020202020204" pitchFamily="34" charset="0"/>
              </a:rPr>
              <a:t>epigastralgia</a:t>
            </a:r>
            <a:endParaRPr lang="es-ES_tradnl" sz="2200" b="1" dirty="0">
              <a:solidFill>
                <a:schemeClr val="bg2"/>
              </a:solidFill>
              <a:latin typeface="Arial" panose="020B0604020202020204" pitchFamily="34" charset="0"/>
            </a:endParaRPr>
          </a:p>
        </p:txBody>
      </p:sp>
      <p:pic>
        <p:nvPicPr>
          <p:cNvPr id="22531" name="Picture 63" descr="D:\Pedro\Trabajo\Trabajos\Actuales\Curso ECG Almirall 2007 (completo-definitivo)\Barbastro (06-03-08)\Nueva carpeta\img257.jpg"/>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1524000" y="1225550"/>
            <a:ext cx="91440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6067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2914233" y="268286"/>
            <a:ext cx="86995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tabLst>
                <a:tab pos="1425575" algn="l"/>
              </a:tabLst>
              <a:defRPr sz="2400">
                <a:solidFill>
                  <a:schemeClr val="tx1"/>
                </a:solidFill>
                <a:latin typeface="Times New Roman" panose="02020603050405020304" pitchFamily="18" charset="0"/>
              </a:defRPr>
            </a:lvl1pPr>
            <a:lvl2pPr marL="742950" indent="-285750" eaLnBrk="0" hangingPunct="0">
              <a:tabLst>
                <a:tab pos="1425575" algn="l"/>
              </a:tabLst>
              <a:defRPr sz="2400">
                <a:solidFill>
                  <a:schemeClr val="tx1"/>
                </a:solidFill>
                <a:latin typeface="Times New Roman" panose="02020603050405020304" pitchFamily="18" charset="0"/>
              </a:defRPr>
            </a:lvl2pPr>
            <a:lvl3pPr marL="1143000" indent="-228600" eaLnBrk="0" hangingPunct="0">
              <a:tabLst>
                <a:tab pos="1425575" algn="l"/>
              </a:tabLst>
              <a:defRPr sz="2400">
                <a:solidFill>
                  <a:schemeClr val="tx1"/>
                </a:solidFill>
                <a:latin typeface="Times New Roman" panose="02020603050405020304" pitchFamily="18" charset="0"/>
              </a:defRPr>
            </a:lvl3pPr>
            <a:lvl4pPr marL="1600200" indent="-228600" eaLnBrk="0" hangingPunct="0">
              <a:tabLst>
                <a:tab pos="1425575" algn="l"/>
              </a:tabLst>
              <a:defRPr sz="2400">
                <a:solidFill>
                  <a:schemeClr val="tx1"/>
                </a:solidFill>
                <a:latin typeface="Times New Roman" panose="02020603050405020304" pitchFamily="18" charset="0"/>
              </a:defRPr>
            </a:lvl4pPr>
            <a:lvl5pPr marL="2057400" indent="-228600" eaLnBrk="0" hangingPunct="0">
              <a:tabLst>
                <a:tab pos="1425575"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1425575"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1425575"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1425575"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1425575" algn="l"/>
              </a:tabLst>
              <a:defRPr sz="2400">
                <a:solidFill>
                  <a:schemeClr val="tx1"/>
                </a:solidFill>
                <a:latin typeface="Times New Roman" panose="02020603050405020304" pitchFamily="18" charset="0"/>
              </a:defRPr>
            </a:lvl9pPr>
          </a:lstStyle>
          <a:p>
            <a:pPr eaLnBrk="1" hangingPunct="1">
              <a:lnSpc>
                <a:spcPct val="70000"/>
              </a:lnSpc>
            </a:pPr>
            <a:r>
              <a:rPr lang="es-ES_tradnl" sz="2800" b="1" dirty="0">
                <a:solidFill>
                  <a:schemeClr val="tx2"/>
                </a:solidFill>
                <a:latin typeface="Arial" panose="020B0604020202020204" pitchFamily="34" charset="0"/>
              </a:rPr>
              <a:t>Localización del IAM </a:t>
            </a:r>
            <a:br>
              <a:rPr lang="es-ES_tradnl" sz="2800" b="1" dirty="0">
                <a:solidFill>
                  <a:schemeClr val="tx2"/>
                </a:solidFill>
                <a:latin typeface="Arial" panose="020B0604020202020204" pitchFamily="34" charset="0"/>
              </a:rPr>
            </a:br>
            <a:r>
              <a:rPr lang="es-ES_tradnl" sz="2800" b="1" dirty="0">
                <a:solidFill>
                  <a:schemeClr val="tx2"/>
                </a:solidFill>
                <a:latin typeface="Arial" panose="020B0604020202020204" pitchFamily="34" charset="0"/>
              </a:rPr>
              <a:t>	y arteria coronaria responsable</a:t>
            </a:r>
            <a:br>
              <a:rPr lang="es-ES" sz="2800" b="1" dirty="0">
                <a:solidFill>
                  <a:schemeClr val="accent2"/>
                </a:solidFill>
                <a:latin typeface="Arial" panose="020B0604020202020204" pitchFamily="34" charset="0"/>
              </a:rPr>
            </a:br>
            <a:r>
              <a:rPr lang="es-ES" sz="2200" b="1" dirty="0">
                <a:solidFill>
                  <a:schemeClr val="bg2"/>
                </a:solidFill>
                <a:latin typeface="Arial" panose="020B0604020202020204" pitchFamily="34" charset="0"/>
              </a:rPr>
              <a:t>Varón con </a:t>
            </a:r>
            <a:r>
              <a:rPr lang="es-ES" sz="2200" b="1" dirty="0" err="1">
                <a:solidFill>
                  <a:schemeClr val="bg2"/>
                </a:solidFill>
                <a:latin typeface="Arial" panose="020B0604020202020204" pitchFamily="34" charset="0"/>
              </a:rPr>
              <a:t>epigastralgia</a:t>
            </a:r>
            <a:endParaRPr lang="es-ES_tradnl" sz="2200" b="1" dirty="0">
              <a:solidFill>
                <a:schemeClr val="bg2"/>
              </a:solidFill>
              <a:latin typeface="Arial" panose="020B0604020202020204" pitchFamily="34" charset="0"/>
            </a:endParaRPr>
          </a:p>
        </p:txBody>
      </p:sp>
      <p:pic>
        <p:nvPicPr>
          <p:cNvPr id="23555" name="Picture 5" descr="D:\Pedro\Trabajo\Trabajos\Actuales\Curso ECG Almirall 2007 (completo-definitivo)\Barbastro (06-03-08)\Nueva carpeta\img258.jpg"/>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1524000" y="1270001"/>
            <a:ext cx="9144000" cy="531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9912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3" name="Picture 3" descr="M41 mppt.jpg                                                   00003372N2                             C16D207E:">
            <a:extLst>
              <a:ext uri="{FF2B5EF4-FFF2-40B4-BE49-F238E27FC236}">
                <a16:creationId xmlns:a16="http://schemas.microsoft.com/office/drawing/2014/main" id="{AE2EA1A9-F17C-4842-A227-8F9FBB47B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551" y="2465388"/>
            <a:ext cx="9001125" cy="32385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05188" name="Picture 4" descr=" M41 m.jpg                                                      00003372N2                             C16D207E:">
            <a:extLst>
              <a:ext uri="{FF2B5EF4-FFF2-40B4-BE49-F238E27FC236}">
                <a16:creationId xmlns:a16="http://schemas.microsoft.com/office/drawing/2014/main" id="{B9266F5F-69AB-4A08-8D87-ED9C7F3F3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8441" t="9021" r="42432" b="22787"/>
          <a:stretch>
            <a:fillRect/>
          </a:stretch>
        </p:blipFill>
        <p:spPr bwMode="auto">
          <a:xfrm>
            <a:off x="8258176" y="1174751"/>
            <a:ext cx="2035175" cy="5464175"/>
          </a:xfrm>
          <a:prstGeom prst="rect">
            <a:avLst/>
          </a:prstGeom>
          <a:solidFill>
            <a:schemeClr val="accent2"/>
          </a:solidFill>
          <a:ln w="38100">
            <a:solidFill>
              <a:schemeClr val="folHlink"/>
            </a:solidFill>
            <a:miter lim="800000"/>
            <a:headEnd/>
            <a:tailEnd/>
          </a:ln>
        </p:spPr>
      </p:pic>
      <p:sp>
        <p:nvSpPr>
          <p:cNvPr id="337925" name="Rectangle 5">
            <a:extLst>
              <a:ext uri="{FF2B5EF4-FFF2-40B4-BE49-F238E27FC236}">
                <a16:creationId xmlns:a16="http://schemas.microsoft.com/office/drawing/2014/main" id="{02C73D82-5935-4FB7-B4C0-E2EEF0CDA9DC}"/>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60000"/>
              </a:spcBef>
              <a:buClr>
                <a:schemeClr val="accent1"/>
              </a:buClr>
              <a:buSzPct val="90000"/>
              <a:buFont typeface="Wingdings" panose="05000000000000000000"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eaLnBrk="0" fontAlgn="base" hangingPunct="0">
              <a:lnSpc>
                <a:spcPct val="80000"/>
              </a:lnSpc>
              <a:spcBef>
                <a:spcPct val="0"/>
              </a:spcBef>
              <a:spcAft>
                <a:spcPct val="0"/>
              </a:spcAft>
              <a:buClrTx/>
              <a:buSzTx/>
              <a:buNone/>
            </a:pPr>
            <a:r>
              <a:rPr lang="es-ES_tradnl" altLang="es-ES" sz="2200">
                <a:solidFill>
                  <a:srgbClr val="AEAEAE"/>
                </a:solidFill>
              </a:rPr>
              <a:t>Varón con dolor precordial en reposo (ECG inicial)</a:t>
            </a:r>
          </a:p>
        </p:txBody>
      </p:sp>
    </p:spTree>
    <p:extLst>
      <p:ext uri="{BB962C8B-B14F-4D97-AF65-F5344CB8AC3E}">
        <p14:creationId xmlns:p14="http://schemas.microsoft.com/office/powerpoint/2010/main" val="1974472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05188"/>
                                        </p:tgtEl>
                                        <p:attrNameLst>
                                          <p:attrName>style.visibility</p:attrName>
                                        </p:attrNameLst>
                                      </p:cBhvr>
                                      <p:to>
                                        <p:strVal val="visible"/>
                                      </p:to>
                                    </p:set>
                                    <p:anim calcmode="lin" valueType="num">
                                      <p:cBhvr>
                                        <p:cTn id="7" dur="500" fill="hold"/>
                                        <p:tgtEl>
                                          <p:spTgt spid="605188"/>
                                        </p:tgtEl>
                                        <p:attrNameLst>
                                          <p:attrName>ppt_w</p:attrName>
                                        </p:attrNameLst>
                                      </p:cBhvr>
                                      <p:tavLst>
                                        <p:tav tm="0">
                                          <p:val>
                                            <p:fltVal val="0"/>
                                          </p:val>
                                        </p:tav>
                                        <p:tav tm="100000">
                                          <p:val>
                                            <p:strVal val="#ppt_w"/>
                                          </p:val>
                                        </p:tav>
                                      </p:tavLst>
                                    </p:anim>
                                    <p:anim calcmode="lin" valueType="num">
                                      <p:cBhvr>
                                        <p:cTn id="8" dur="500" fill="hold"/>
                                        <p:tgtEl>
                                          <p:spTgt spid="6051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963738" y="147638"/>
            <a:ext cx="86995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tabLst>
                <a:tab pos="1425575" algn="l"/>
              </a:tabLst>
              <a:defRPr sz="2400">
                <a:solidFill>
                  <a:schemeClr val="tx1"/>
                </a:solidFill>
                <a:latin typeface="Times New Roman" panose="02020603050405020304" pitchFamily="18" charset="0"/>
              </a:defRPr>
            </a:lvl1pPr>
            <a:lvl2pPr marL="742950" indent="-285750" eaLnBrk="0" hangingPunct="0">
              <a:tabLst>
                <a:tab pos="1425575" algn="l"/>
              </a:tabLst>
              <a:defRPr sz="2400">
                <a:solidFill>
                  <a:schemeClr val="tx1"/>
                </a:solidFill>
                <a:latin typeface="Times New Roman" panose="02020603050405020304" pitchFamily="18" charset="0"/>
              </a:defRPr>
            </a:lvl2pPr>
            <a:lvl3pPr marL="1143000" indent="-228600" eaLnBrk="0" hangingPunct="0">
              <a:tabLst>
                <a:tab pos="1425575" algn="l"/>
              </a:tabLst>
              <a:defRPr sz="2400">
                <a:solidFill>
                  <a:schemeClr val="tx1"/>
                </a:solidFill>
                <a:latin typeface="Times New Roman" panose="02020603050405020304" pitchFamily="18" charset="0"/>
              </a:defRPr>
            </a:lvl3pPr>
            <a:lvl4pPr marL="1600200" indent="-228600" eaLnBrk="0" hangingPunct="0">
              <a:tabLst>
                <a:tab pos="1425575" algn="l"/>
              </a:tabLst>
              <a:defRPr sz="2400">
                <a:solidFill>
                  <a:schemeClr val="tx1"/>
                </a:solidFill>
                <a:latin typeface="Times New Roman" panose="02020603050405020304" pitchFamily="18" charset="0"/>
              </a:defRPr>
            </a:lvl4pPr>
            <a:lvl5pPr marL="2057400" indent="-228600" eaLnBrk="0" hangingPunct="0">
              <a:tabLst>
                <a:tab pos="1425575"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1425575"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1425575"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1425575"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1425575" algn="l"/>
              </a:tabLst>
              <a:defRPr sz="2400">
                <a:solidFill>
                  <a:schemeClr val="tx1"/>
                </a:solidFill>
                <a:latin typeface="Times New Roman" panose="02020603050405020304" pitchFamily="18" charset="0"/>
              </a:defRPr>
            </a:lvl9pPr>
          </a:lstStyle>
          <a:p>
            <a:pPr eaLnBrk="1" hangingPunct="1">
              <a:lnSpc>
                <a:spcPct val="70000"/>
              </a:lnSpc>
            </a:pPr>
            <a:r>
              <a:rPr lang="es-ES_tradnl" sz="2800" b="1" dirty="0">
                <a:solidFill>
                  <a:schemeClr val="tx2"/>
                </a:solidFill>
                <a:latin typeface="Arial" panose="020B0604020202020204" pitchFamily="34" charset="0"/>
              </a:rPr>
              <a:t>             Localización del IAM </a:t>
            </a:r>
            <a:br>
              <a:rPr lang="es-ES_tradnl" sz="2800" b="1" dirty="0">
                <a:solidFill>
                  <a:schemeClr val="tx2"/>
                </a:solidFill>
                <a:latin typeface="Arial" panose="020B0604020202020204" pitchFamily="34" charset="0"/>
              </a:rPr>
            </a:br>
            <a:r>
              <a:rPr lang="es-ES_tradnl" sz="2800" b="1" dirty="0">
                <a:solidFill>
                  <a:schemeClr val="tx2"/>
                </a:solidFill>
                <a:latin typeface="Arial" panose="020B0604020202020204" pitchFamily="34" charset="0"/>
              </a:rPr>
              <a:t>	y arteria coronaria responsable</a:t>
            </a:r>
            <a:br>
              <a:rPr lang="es-ES" sz="2800" b="1" dirty="0">
                <a:solidFill>
                  <a:schemeClr val="accent2"/>
                </a:solidFill>
                <a:latin typeface="Arial" panose="020B0604020202020204" pitchFamily="34" charset="0"/>
              </a:rPr>
            </a:br>
            <a:r>
              <a:rPr lang="es-ES" sz="2200" b="1" dirty="0">
                <a:solidFill>
                  <a:schemeClr val="bg2"/>
                </a:solidFill>
                <a:latin typeface="Arial" panose="020B0604020202020204" pitchFamily="34" charset="0"/>
              </a:rPr>
              <a:t>Varón con </a:t>
            </a:r>
            <a:r>
              <a:rPr lang="es-ES" sz="2200" b="1" dirty="0" err="1">
                <a:solidFill>
                  <a:schemeClr val="bg2"/>
                </a:solidFill>
                <a:latin typeface="Arial" panose="020B0604020202020204" pitchFamily="34" charset="0"/>
              </a:rPr>
              <a:t>epigastralgia</a:t>
            </a:r>
            <a:endParaRPr lang="es-ES_tradnl" sz="2200" b="1" dirty="0">
              <a:solidFill>
                <a:schemeClr val="bg2"/>
              </a:solidFill>
              <a:latin typeface="Arial" panose="020B0604020202020204" pitchFamily="34" charset="0"/>
            </a:endParaRPr>
          </a:p>
        </p:txBody>
      </p:sp>
      <p:pic>
        <p:nvPicPr>
          <p:cNvPr id="30723" name="Picture 5" descr="Z29 mppt.jpg                                                   00003372N2                             C16D207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855788"/>
            <a:ext cx="7010400" cy="364331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90182" name="Picture 6" descr="D:\Pedro\Trabajo\Trabajos\Actuales\Curso ECG Almirall 2007 (completo-definitivo)\Barbastro (06-03-08)\Nueva carpeta\img251.jpg"/>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1524001" y="1858964"/>
            <a:ext cx="21431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0183" name="Picture 7" descr="D:\Pedro\Trabajo\Trabajos\Actuales\Curso ECG Almirall 2007 (completo-definitivo)\Barbastro (06-03-08)\Nueva carpeta\img255.jpg"/>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1524000" y="1836738"/>
            <a:ext cx="21717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0184" name="Picture 8" descr="D:\Pedro\Trabajo\Trabajos\Actuales\Curso ECG Almirall 2007 (completo-definitivo)\Barbastro (06-03-08)\Nueva carpeta\img256.jpg"/>
          <p:cNvPicPr>
            <a:picLocks noChangeAspect="1" noChangeArrowheads="1"/>
          </p:cNvPicPr>
          <p:nvPr/>
        </p:nvPicPr>
        <p:blipFill>
          <a:blip r:embed="rId6">
            <a:lum contrast="18000"/>
            <a:extLst>
              <a:ext uri="{28A0092B-C50C-407E-A947-70E740481C1C}">
                <a14:useLocalDpi xmlns:a14="http://schemas.microsoft.com/office/drawing/2010/main" val="0"/>
              </a:ext>
            </a:extLst>
          </a:blip>
          <a:srcRect/>
          <a:stretch>
            <a:fillRect/>
          </a:stretch>
        </p:blipFill>
        <p:spPr bwMode="auto">
          <a:xfrm>
            <a:off x="1524001" y="1831976"/>
            <a:ext cx="2270125"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294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90182"/>
                                        </p:tgtEl>
                                        <p:attrNameLst>
                                          <p:attrName>style.visibility</p:attrName>
                                        </p:attrNameLst>
                                      </p:cBhvr>
                                      <p:to>
                                        <p:strVal val="visible"/>
                                      </p:to>
                                    </p:set>
                                    <p:anim calcmode="lin" valueType="num">
                                      <p:cBhvr>
                                        <p:cTn id="7" dur="500" fill="hold"/>
                                        <p:tgtEl>
                                          <p:spTgt spid="690182"/>
                                        </p:tgtEl>
                                        <p:attrNameLst>
                                          <p:attrName>ppt_w</p:attrName>
                                        </p:attrNameLst>
                                      </p:cBhvr>
                                      <p:tavLst>
                                        <p:tav tm="0">
                                          <p:val>
                                            <p:fltVal val="0"/>
                                          </p:val>
                                        </p:tav>
                                        <p:tav tm="100000">
                                          <p:val>
                                            <p:strVal val="#ppt_w"/>
                                          </p:val>
                                        </p:tav>
                                      </p:tavLst>
                                    </p:anim>
                                    <p:anim calcmode="lin" valueType="num">
                                      <p:cBhvr>
                                        <p:cTn id="8" dur="500" fill="hold"/>
                                        <p:tgtEl>
                                          <p:spTgt spid="69018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90183"/>
                                        </p:tgtEl>
                                        <p:attrNameLst>
                                          <p:attrName>style.visibility</p:attrName>
                                        </p:attrNameLst>
                                      </p:cBhvr>
                                      <p:to>
                                        <p:strVal val="visible"/>
                                      </p:to>
                                    </p:set>
                                    <p:anim calcmode="lin" valueType="num">
                                      <p:cBhvr>
                                        <p:cTn id="13" dur="500" fill="hold"/>
                                        <p:tgtEl>
                                          <p:spTgt spid="690183"/>
                                        </p:tgtEl>
                                        <p:attrNameLst>
                                          <p:attrName>ppt_w</p:attrName>
                                        </p:attrNameLst>
                                      </p:cBhvr>
                                      <p:tavLst>
                                        <p:tav tm="0">
                                          <p:val>
                                            <p:fltVal val="0"/>
                                          </p:val>
                                        </p:tav>
                                        <p:tav tm="100000">
                                          <p:val>
                                            <p:strVal val="#ppt_w"/>
                                          </p:val>
                                        </p:tav>
                                      </p:tavLst>
                                    </p:anim>
                                    <p:anim calcmode="lin" valueType="num">
                                      <p:cBhvr>
                                        <p:cTn id="14" dur="500" fill="hold"/>
                                        <p:tgtEl>
                                          <p:spTgt spid="69018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690184"/>
                                        </p:tgtEl>
                                        <p:attrNameLst>
                                          <p:attrName>style.visibility</p:attrName>
                                        </p:attrNameLst>
                                      </p:cBhvr>
                                      <p:to>
                                        <p:strVal val="visible"/>
                                      </p:to>
                                    </p:set>
                                    <p:anim calcmode="lin" valueType="num">
                                      <p:cBhvr>
                                        <p:cTn id="19" dur="500" fill="hold"/>
                                        <p:tgtEl>
                                          <p:spTgt spid="690184"/>
                                        </p:tgtEl>
                                        <p:attrNameLst>
                                          <p:attrName>ppt_w</p:attrName>
                                        </p:attrNameLst>
                                      </p:cBhvr>
                                      <p:tavLst>
                                        <p:tav tm="0">
                                          <p:val>
                                            <p:fltVal val="0"/>
                                          </p:val>
                                        </p:tav>
                                        <p:tav tm="100000">
                                          <p:val>
                                            <p:strVal val="#ppt_w"/>
                                          </p:val>
                                        </p:tav>
                                      </p:tavLst>
                                    </p:anim>
                                    <p:anim calcmode="lin" valueType="num">
                                      <p:cBhvr>
                                        <p:cTn id="20" dur="500" fill="hold"/>
                                        <p:tgtEl>
                                          <p:spTgt spid="6901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D2FF97-098D-4741-B6B4-0C74D591BE3D}"/>
              </a:ext>
            </a:extLst>
          </p:cNvPr>
          <p:cNvSpPr>
            <a:spLocks noChangeArrowheads="1"/>
          </p:cNvSpPr>
          <p:nvPr/>
        </p:nvSpPr>
        <p:spPr bwMode="auto">
          <a:xfrm>
            <a:off x="3002066" y="2459088"/>
            <a:ext cx="6426200" cy="1717675"/>
          </a:xfrm>
          <a:prstGeom prst="rect">
            <a:avLst/>
          </a:prstGeom>
          <a:noFill/>
          <a:ln w="9525">
            <a:noFill/>
            <a:miter lim="800000"/>
            <a:headEnd/>
            <a:tailEnd/>
          </a:ln>
        </p:spPr>
        <p:txBody>
          <a:bodyPr>
            <a:spAutoFit/>
          </a:bodyPr>
          <a:lstStyle/>
          <a:p>
            <a:pPr algn="ctr" defTabSz="685800" eaLnBrk="1" hangingPunct="1">
              <a:lnSpc>
                <a:spcPct val="180000"/>
              </a:lnSpc>
              <a:defRPr/>
            </a:pPr>
            <a:r>
              <a:rPr lang="es-ES" sz="6600" b="1" dirty="0">
                <a:solidFill>
                  <a:srgbClr val="003366"/>
                </a:solidFill>
                <a:latin typeface="Brush Script MT" pitchFamily="66" charset="0"/>
                <a:ea typeface="+mn-ea"/>
                <a:cs typeface="Arial" charset="0"/>
              </a:rPr>
              <a:t> Gracias!!!</a:t>
            </a:r>
          </a:p>
        </p:txBody>
      </p:sp>
      <p:sp>
        <p:nvSpPr>
          <p:cNvPr id="3" name="9 Anillo">
            <a:extLst>
              <a:ext uri="{FF2B5EF4-FFF2-40B4-BE49-F238E27FC236}">
                <a16:creationId xmlns:a16="http://schemas.microsoft.com/office/drawing/2014/main" id="{FE948FC8-9BAA-C040-A7C0-D34A9EA1F7DC}"/>
              </a:ext>
            </a:extLst>
          </p:cNvPr>
          <p:cNvSpPr>
            <a:spLocks noChangeArrowheads="1"/>
          </p:cNvSpPr>
          <p:nvPr/>
        </p:nvSpPr>
        <p:spPr bwMode="auto">
          <a:xfrm>
            <a:off x="4000603" y="1268463"/>
            <a:ext cx="4427538" cy="4678363"/>
          </a:xfrm>
          <a:custGeom>
            <a:avLst/>
            <a:gdLst>
              <a:gd name="T0" fmla="*/ 2952328 w 5904656"/>
              <a:gd name="T1" fmla="*/ 0 h 6237312"/>
              <a:gd name="T2" fmla="*/ 864717 w 5904656"/>
              <a:gd name="T3" fmla="*/ 913433 h 6237312"/>
              <a:gd name="T4" fmla="*/ 0 w 5904656"/>
              <a:gd name="T5" fmla="*/ 3118656 h 6237312"/>
              <a:gd name="T6" fmla="*/ 864717 w 5904656"/>
              <a:gd name="T7" fmla="*/ 5323879 h 6237312"/>
              <a:gd name="T8" fmla="*/ 2952328 w 5904656"/>
              <a:gd name="T9" fmla="*/ 6237312 h 6237312"/>
              <a:gd name="T10" fmla="*/ 5039939 w 5904656"/>
              <a:gd name="T11" fmla="*/ 5323879 h 6237312"/>
              <a:gd name="T12" fmla="*/ 5904656 w 5904656"/>
              <a:gd name="T13" fmla="*/ 3118656 h 6237312"/>
              <a:gd name="T14" fmla="*/ 5039939 w 5904656"/>
              <a:gd name="T15" fmla="*/ 913433 h 623731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864717 w 5904656"/>
              <a:gd name="T25" fmla="*/ 913433 h 6237312"/>
              <a:gd name="T26" fmla="*/ 5039939 w 5904656"/>
              <a:gd name="T27" fmla="*/ 5323879 h 6237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04656" h="6237312">
                <a:moveTo>
                  <a:pt x="0" y="3118656"/>
                </a:moveTo>
                <a:lnTo>
                  <a:pt x="0" y="3118656"/>
                </a:lnTo>
                <a:cubicBezTo>
                  <a:pt x="1" y="1396271"/>
                  <a:pt x="1321803" y="2"/>
                  <a:pt x="2952328" y="3"/>
                </a:cubicBezTo>
                <a:cubicBezTo>
                  <a:pt x="2952329" y="3"/>
                  <a:pt x="2952331" y="3"/>
                  <a:pt x="2952332" y="3"/>
                </a:cubicBezTo>
                <a:cubicBezTo>
                  <a:pt x="4582857" y="5"/>
                  <a:pt x="5904657" y="1396274"/>
                  <a:pt x="5904657" y="3118659"/>
                </a:cubicBezTo>
                <a:cubicBezTo>
                  <a:pt x="5904657" y="3118660"/>
                  <a:pt x="5904656" y="3118662"/>
                  <a:pt x="5904656" y="3118663"/>
                </a:cubicBezTo>
                <a:lnTo>
                  <a:pt x="5904657" y="3118664"/>
                </a:lnTo>
                <a:cubicBezTo>
                  <a:pt x="5904657" y="4841050"/>
                  <a:pt x="4582854" y="6237320"/>
                  <a:pt x="2952329" y="6237320"/>
                </a:cubicBezTo>
                <a:cubicBezTo>
                  <a:pt x="2952328" y="6237320"/>
                  <a:pt x="2952327" y="6237319"/>
                  <a:pt x="2952327" y="6237319"/>
                </a:cubicBezTo>
                <a:cubicBezTo>
                  <a:pt x="1321802" y="6237318"/>
                  <a:pt x="1" y="4841049"/>
                  <a:pt x="1" y="3118664"/>
                </a:cubicBezTo>
                <a:cubicBezTo>
                  <a:pt x="0" y="3118663"/>
                  <a:pt x="1" y="3118662"/>
                  <a:pt x="1" y="3118661"/>
                </a:cubicBezTo>
                <a:close/>
                <a:moveTo>
                  <a:pt x="618631" y="3118656"/>
                </a:moveTo>
                <a:lnTo>
                  <a:pt x="618631" y="3118656"/>
                </a:lnTo>
                <a:cubicBezTo>
                  <a:pt x="618631" y="3118657"/>
                  <a:pt x="618631" y="3118658"/>
                  <a:pt x="618631" y="3118658"/>
                </a:cubicBezTo>
                <a:cubicBezTo>
                  <a:pt x="618630" y="4499383"/>
                  <a:pt x="1663460" y="5618682"/>
                  <a:pt x="2952325" y="5618683"/>
                </a:cubicBezTo>
                <a:cubicBezTo>
                  <a:pt x="2952325" y="5618683"/>
                  <a:pt x="2952325" y="5618684"/>
                  <a:pt x="2952326" y="5618684"/>
                </a:cubicBezTo>
                <a:cubicBezTo>
                  <a:pt x="4241190" y="5618683"/>
                  <a:pt x="5286022" y="4499385"/>
                  <a:pt x="5286022" y="3118659"/>
                </a:cubicBezTo>
                <a:lnTo>
                  <a:pt x="5286023" y="3118660"/>
                </a:lnTo>
                <a:cubicBezTo>
                  <a:pt x="5286023" y="1737934"/>
                  <a:pt x="4241191" y="618635"/>
                  <a:pt x="2952326" y="618635"/>
                </a:cubicBezTo>
                <a:lnTo>
                  <a:pt x="2952325" y="618635"/>
                </a:lnTo>
                <a:cubicBezTo>
                  <a:pt x="2952324" y="618635"/>
                  <a:pt x="2952324" y="618635"/>
                  <a:pt x="2952323" y="618635"/>
                </a:cubicBezTo>
                <a:cubicBezTo>
                  <a:pt x="1663458" y="618634"/>
                  <a:pt x="618627" y="1737932"/>
                  <a:pt x="618626" y="3118657"/>
                </a:cubicBezTo>
                <a:close/>
              </a:path>
            </a:pathLst>
          </a:custGeom>
          <a:solidFill>
            <a:srgbClr val="003366"/>
          </a:solidFill>
          <a:ln w="25400" algn="ctr">
            <a:solidFill>
              <a:srgbClr val="385D8A"/>
            </a:solidFill>
            <a:miter lim="800000"/>
            <a:headEnd/>
            <a:tailEnd/>
          </a:ln>
        </p:spPr>
        <p:txBody>
          <a:bodyPr anchor="ctr"/>
          <a:lstStyle/>
          <a:p>
            <a:pPr algn="ctr" defTabSz="685800" eaLnBrk="1" fontAlgn="auto" hangingPunct="1">
              <a:lnSpc>
                <a:spcPct val="180000"/>
              </a:lnSpc>
              <a:spcBef>
                <a:spcPts val="0"/>
              </a:spcBef>
              <a:spcAft>
                <a:spcPts val="0"/>
              </a:spcAft>
              <a:defRPr/>
            </a:pPr>
            <a:endParaRPr lang="es-ES" sz="1725" b="1">
              <a:solidFill>
                <a:srgbClr val="D6DCE5"/>
              </a:solidFill>
              <a:latin typeface="Calibri"/>
              <a:ea typeface="+mn-ea"/>
              <a:cs typeface="Arial" charset="0"/>
            </a:endParaRPr>
          </a:p>
        </p:txBody>
      </p:sp>
    </p:spTree>
    <p:extLst>
      <p:ext uri="{BB962C8B-B14F-4D97-AF65-F5344CB8AC3E}">
        <p14:creationId xmlns:p14="http://schemas.microsoft.com/office/powerpoint/2010/main" val="3273752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2C03D1-EC70-7F44-B4E4-73E180DDCCD8}"/>
              </a:ext>
            </a:extLst>
          </p:cNvPr>
          <p:cNvSpPr>
            <a:spLocks noGrp="1"/>
          </p:cNvSpPr>
          <p:nvPr>
            <p:ph type="title"/>
          </p:nvPr>
        </p:nvSpPr>
        <p:spPr/>
        <p:txBody>
          <a:bodyPr/>
          <a:lstStyle/>
          <a:p>
            <a:endParaRPr lang="en-ES"/>
          </a:p>
        </p:txBody>
      </p:sp>
      <p:sp>
        <p:nvSpPr>
          <p:cNvPr id="6" name="Text Placeholder 5">
            <a:extLst>
              <a:ext uri="{FF2B5EF4-FFF2-40B4-BE49-F238E27FC236}">
                <a16:creationId xmlns:a16="http://schemas.microsoft.com/office/drawing/2014/main" id="{38251590-7D17-ED45-9AAC-0AE21E53E344}"/>
              </a:ext>
            </a:extLst>
          </p:cNvPr>
          <p:cNvSpPr>
            <a:spLocks noGrp="1"/>
          </p:cNvSpPr>
          <p:nvPr>
            <p:ph type="body" idx="1"/>
          </p:nvPr>
        </p:nvSpPr>
        <p:spPr/>
        <p:txBody>
          <a:bodyPr/>
          <a:lstStyle/>
          <a:p>
            <a:endParaRPr lang="en-ES"/>
          </a:p>
        </p:txBody>
      </p:sp>
      <p:sp>
        <p:nvSpPr>
          <p:cNvPr id="7" name="Content Placeholder 6">
            <a:extLst>
              <a:ext uri="{FF2B5EF4-FFF2-40B4-BE49-F238E27FC236}">
                <a16:creationId xmlns:a16="http://schemas.microsoft.com/office/drawing/2014/main" id="{58DC80DE-5BA2-EA4F-9DFD-D419A57A8799}"/>
              </a:ext>
            </a:extLst>
          </p:cNvPr>
          <p:cNvSpPr>
            <a:spLocks noGrp="1"/>
          </p:cNvSpPr>
          <p:nvPr>
            <p:ph sz="half" idx="2"/>
          </p:nvPr>
        </p:nvSpPr>
        <p:spPr/>
        <p:txBody>
          <a:bodyPr/>
          <a:lstStyle/>
          <a:p>
            <a:endParaRPr lang="en-ES"/>
          </a:p>
        </p:txBody>
      </p:sp>
      <p:sp>
        <p:nvSpPr>
          <p:cNvPr id="8" name="Text Placeholder 7">
            <a:extLst>
              <a:ext uri="{FF2B5EF4-FFF2-40B4-BE49-F238E27FC236}">
                <a16:creationId xmlns:a16="http://schemas.microsoft.com/office/drawing/2014/main" id="{CABCF2C1-CBE3-1342-A20D-0476F7BB55C0}"/>
              </a:ext>
            </a:extLst>
          </p:cNvPr>
          <p:cNvSpPr>
            <a:spLocks noGrp="1"/>
          </p:cNvSpPr>
          <p:nvPr>
            <p:ph type="body" sz="quarter" idx="3"/>
          </p:nvPr>
        </p:nvSpPr>
        <p:spPr/>
        <p:txBody>
          <a:bodyPr/>
          <a:lstStyle/>
          <a:p>
            <a:endParaRPr lang="en-ES"/>
          </a:p>
        </p:txBody>
      </p:sp>
      <p:sp>
        <p:nvSpPr>
          <p:cNvPr id="9" name="Content Placeholder 8">
            <a:extLst>
              <a:ext uri="{FF2B5EF4-FFF2-40B4-BE49-F238E27FC236}">
                <a16:creationId xmlns:a16="http://schemas.microsoft.com/office/drawing/2014/main" id="{3C1A90EA-1AEA-3447-9D6B-94E84C0D52FB}"/>
              </a:ext>
            </a:extLst>
          </p:cNvPr>
          <p:cNvSpPr>
            <a:spLocks noGrp="1"/>
          </p:cNvSpPr>
          <p:nvPr>
            <p:ph sz="quarter" idx="4"/>
          </p:nvPr>
        </p:nvSpPr>
        <p:spPr/>
        <p:txBody>
          <a:bodyPr/>
          <a:lstStyle/>
          <a:p>
            <a:endParaRPr lang="en-ES"/>
          </a:p>
        </p:txBody>
      </p:sp>
      <p:sp>
        <p:nvSpPr>
          <p:cNvPr id="14" name="Footer Placeholder 13">
            <a:extLst>
              <a:ext uri="{FF2B5EF4-FFF2-40B4-BE49-F238E27FC236}">
                <a16:creationId xmlns:a16="http://schemas.microsoft.com/office/drawing/2014/main" id="{868F7038-827C-2148-B612-D81D77856BE2}"/>
              </a:ext>
            </a:extLst>
          </p:cNvPr>
          <p:cNvSpPr>
            <a:spLocks noGrp="1"/>
          </p:cNvSpPr>
          <p:nvPr>
            <p:ph type="ftr" sz="quarter" idx="10"/>
          </p:nvPr>
        </p:nvSpPr>
        <p:spPr>
          <a:xfrm>
            <a:off x="1815547" y="6356350"/>
            <a:ext cx="9143999" cy="365125"/>
          </a:xfrm>
        </p:spPr>
        <p:txBody>
          <a:bodyPr/>
          <a:lstStyle/>
          <a:p>
            <a:endParaRPr lang="en-ES" sz="1200" dirty="0"/>
          </a:p>
        </p:txBody>
      </p:sp>
      <p:sp>
        <p:nvSpPr>
          <p:cNvPr id="15" name="Slide Number Placeholder 14">
            <a:extLst>
              <a:ext uri="{FF2B5EF4-FFF2-40B4-BE49-F238E27FC236}">
                <a16:creationId xmlns:a16="http://schemas.microsoft.com/office/drawing/2014/main" id="{C2C303B1-C687-D543-BEEC-BD6D16B96B23}"/>
              </a:ext>
            </a:extLst>
          </p:cNvPr>
          <p:cNvSpPr>
            <a:spLocks noGrp="1"/>
          </p:cNvSpPr>
          <p:nvPr>
            <p:ph type="sldNum" sz="quarter" idx="11"/>
          </p:nvPr>
        </p:nvSpPr>
        <p:spPr>
          <a:xfrm>
            <a:off x="11357112" y="6356350"/>
            <a:ext cx="579783" cy="365125"/>
          </a:xfrm>
        </p:spPr>
        <p:txBody>
          <a:bodyPr/>
          <a:lstStyle/>
          <a:p>
            <a:pPr algn="r"/>
            <a:fld id="{D2B25529-CF5B-5D45-95EC-60D35249265E}" type="slidenum">
              <a:rPr lang="en-ES" smtClean="0"/>
              <a:pPr algn="r"/>
              <a:t>132</a:t>
            </a:fld>
            <a:endParaRPr lang="en-ES"/>
          </a:p>
        </p:txBody>
      </p:sp>
    </p:spTree>
    <p:extLst>
      <p:ext uri="{BB962C8B-B14F-4D97-AF65-F5344CB8AC3E}">
        <p14:creationId xmlns:p14="http://schemas.microsoft.com/office/powerpoint/2010/main" val="6521298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0D475CA-0224-3144-8BD9-FA354A1D0DA5}"/>
              </a:ext>
            </a:extLst>
          </p:cNvPr>
          <p:cNvSpPr>
            <a:spLocks noGrp="1"/>
          </p:cNvSpPr>
          <p:nvPr>
            <p:ph type="ctrTitle"/>
          </p:nvPr>
        </p:nvSpPr>
        <p:spPr/>
        <p:txBody>
          <a:bodyPr/>
          <a:lstStyle/>
          <a:p>
            <a:endParaRPr lang="es-ES_tradnl"/>
          </a:p>
        </p:txBody>
      </p:sp>
      <p:sp>
        <p:nvSpPr>
          <p:cNvPr id="10" name="Subtitle 9">
            <a:extLst>
              <a:ext uri="{FF2B5EF4-FFF2-40B4-BE49-F238E27FC236}">
                <a16:creationId xmlns:a16="http://schemas.microsoft.com/office/drawing/2014/main" id="{FA96FC62-B9EA-6C4D-9AE8-2B5876EA5732}"/>
              </a:ext>
            </a:extLst>
          </p:cNvPr>
          <p:cNvSpPr>
            <a:spLocks noGrp="1"/>
          </p:cNvSpPr>
          <p:nvPr>
            <p:ph type="subTitle" idx="1"/>
          </p:nvPr>
        </p:nvSpPr>
        <p:spPr/>
        <p:txBody>
          <a:bodyPr/>
          <a:lstStyle/>
          <a:p>
            <a:endParaRPr lang="es-ES_tradnl"/>
          </a:p>
        </p:txBody>
      </p:sp>
      <p:sp>
        <p:nvSpPr>
          <p:cNvPr id="7" name="Footer Placeholder 6">
            <a:extLst>
              <a:ext uri="{FF2B5EF4-FFF2-40B4-BE49-F238E27FC236}">
                <a16:creationId xmlns:a16="http://schemas.microsoft.com/office/drawing/2014/main" id="{B3457F8C-109F-BC4F-AC1C-4AF25A356D0F}"/>
              </a:ext>
            </a:extLst>
          </p:cNvPr>
          <p:cNvSpPr>
            <a:spLocks noGrp="1"/>
          </p:cNvSpPr>
          <p:nvPr>
            <p:ph type="ftr" sz="quarter" idx="3"/>
          </p:nvPr>
        </p:nvSpPr>
        <p:spPr/>
        <p:txBody>
          <a:bodyPr/>
          <a:lstStyle/>
          <a:p>
            <a:endParaRPr lang="en-ES" dirty="0">
              <a:solidFill>
                <a:schemeClr val="bg1">
                  <a:lumMod val="50000"/>
                </a:schemeClr>
              </a:solidFill>
            </a:endParaRPr>
          </a:p>
        </p:txBody>
      </p:sp>
      <p:sp>
        <p:nvSpPr>
          <p:cNvPr id="8" name="Slide Number Placeholder 7">
            <a:extLst>
              <a:ext uri="{FF2B5EF4-FFF2-40B4-BE49-F238E27FC236}">
                <a16:creationId xmlns:a16="http://schemas.microsoft.com/office/drawing/2014/main" id="{35E1B39D-F3C8-CD40-937A-DB4302F9543F}"/>
              </a:ext>
            </a:extLst>
          </p:cNvPr>
          <p:cNvSpPr>
            <a:spLocks noGrp="1"/>
          </p:cNvSpPr>
          <p:nvPr>
            <p:ph type="sldNum" sz="quarter" idx="4"/>
          </p:nvPr>
        </p:nvSpPr>
        <p:spPr/>
        <p:txBody>
          <a:bodyPr/>
          <a:lstStyle/>
          <a:p>
            <a:fld id="{D2B25529-CF5B-5D45-95EC-60D35249265E}" type="slidenum">
              <a:rPr lang="en-ES" smtClean="0"/>
              <a:pPr/>
              <a:t>133</a:t>
            </a:fld>
            <a:endParaRPr lang="en-ES"/>
          </a:p>
        </p:txBody>
      </p:sp>
    </p:spTree>
    <p:extLst>
      <p:ext uri="{BB962C8B-B14F-4D97-AF65-F5344CB8AC3E}">
        <p14:creationId xmlns:p14="http://schemas.microsoft.com/office/powerpoint/2010/main" val="42119765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430517-0071-CF4A-B4B0-9F9A56A5F436}"/>
              </a:ext>
            </a:extLst>
          </p:cNvPr>
          <p:cNvSpPr>
            <a:spLocks noGrp="1"/>
          </p:cNvSpPr>
          <p:nvPr>
            <p:ph type="title"/>
          </p:nvPr>
        </p:nvSpPr>
        <p:spPr/>
        <p:txBody>
          <a:bodyPr/>
          <a:lstStyle/>
          <a:p>
            <a:endParaRPr lang="es-ES_tradnl"/>
          </a:p>
        </p:txBody>
      </p:sp>
      <p:sp>
        <p:nvSpPr>
          <p:cNvPr id="9" name="Content Placeholder 8">
            <a:extLst>
              <a:ext uri="{FF2B5EF4-FFF2-40B4-BE49-F238E27FC236}">
                <a16:creationId xmlns:a16="http://schemas.microsoft.com/office/drawing/2014/main" id="{DCC70979-7E09-F24A-B95F-48BA88A249F2}"/>
              </a:ext>
            </a:extLst>
          </p:cNvPr>
          <p:cNvSpPr>
            <a:spLocks noGrp="1"/>
          </p:cNvSpPr>
          <p:nvPr>
            <p:ph idx="1"/>
          </p:nvPr>
        </p:nvSpPr>
        <p:spPr/>
        <p:txBody>
          <a:bodyPr/>
          <a:lstStyle/>
          <a:p>
            <a:endParaRPr lang="es-ES_tradnl"/>
          </a:p>
        </p:txBody>
      </p:sp>
      <p:sp>
        <p:nvSpPr>
          <p:cNvPr id="4" name="Footer Placeholder 3">
            <a:extLst>
              <a:ext uri="{FF2B5EF4-FFF2-40B4-BE49-F238E27FC236}">
                <a16:creationId xmlns:a16="http://schemas.microsoft.com/office/drawing/2014/main" id="{395E7201-ADC4-A345-8F14-A14DFA7E74C6}"/>
              </a:ext>
            </a:extLst>
          </p:cNvPr>
          <p:cNvSpPr>
            <a:spLocks noGrp="1"/>
          </p:cNvSpPr>
          <p:nvPr>
            <p:ph type="ftr" sz="quarter" idx="3"/>
          </p:nvPr>
        </p:nvSpPr>
        <p:spPr/>
        <p:txBody>
          <a:bodyPr/>
          <a:lstStyle/>
          <a:p>
            <a:endParaRPr lang="en-ES" dirty="0">
              <a:solidFill>
                <a:schemeClr val="bg1">
                  <a:lumMod val="50000"/>
                </a:schemeClr>
              </a:solidFill>
            </a:endParaRPr>
          </a:p>
        </p:txBody>
      </p:sp>
      <p:sp>
        <p:nvSpPr>
          <p:cNvPr id="5" name="Slide Number Placeholder 4">
            <a:extLst>
              <a:ext uri="{FF2B5EF4-FFF2-40B4-BE49-F238E27FC236}">
                <a16:creationId xmlns:a16="http://schemas.microsoft.com/office/drawing/2014/main" id="{EA820A71-77F7-DB4B-A5CA-5D9A0D605033}"/>
              </a:ext>
            </a:extLst>
          </p:cNvPr>
          <p:cNvSpPr>
            <a:spLocks noGrp="1"/>
          </p:cNvSpPr>
          <p:nvPr>
            <p:ph type="sldNum" sz="quarter" idx="4"/>
          </p:nvPr>
        </p:nvSpPr>
        <p:spPr/>
        <p:txBody>
          <a:bodyPr/>
          <a:lstStyle/>
          <a:p>
            <a:fld id="{D2B25529-CF5B-5D45-95EC-60D35249265E}" type="slidenum">
              <a:rPr lang="en-ES" smtClean="0"/>
              <a:pPr/>
              <a:t>134</a:t>
            </a:fld>
            <a:endParaRPr lang="en-ES"/>
          </a:p>
        </p:txBody>
      </p:sp>
    </p:spTree>
    <p:extLst>
      <p:ext uri="{BB962C8B-B14F-4D97-AF65-F5344CB8AC3E}">
        <p14:creationId xmlns:p14="http://schemas.microsoft.com/office/powerpoint/2010/main" val="101773859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A2402-E29B-874E-9B60-D16CC1FA9EB5}"/>
              </a:ext>
            </a:extLst>
          </p:cNvPr>
          <p:cNvSpPr>
            <a:spLocks noGrp="1"/>
          </p:cNvSpPr>
          <p:nvPr>
            <p:ph type="ctrTitle"/>
          </p:nvPr>
        </p:nvSpPr>
        <p:spPr/>
        <p:txBody>
          <a:bodyPr>
            <a:normAutofit fontScale="90000"/>
          </a:bodyPr>
          <a:lstStyle/>
          <a:p>
            <a:endParaRPr lang="es-ES_tradnl"/>
          </a:p>
        </p:txBody>
      </p:sp>
      <p:sp>
        <p:nvSpPr>
          <p:cNvPr id="3" name="Subtitle 2">
            <a:extLst>
              <a:ext uri="{FF2B5EF4-FFF2-40B4-BE49-F238E27FC236}">
                <a16:creationId xmlns:a16="http://schemas.microsoft.com/office/drawing/2014/main" id="{845153FE-0DB9-B449-B0B9-05EA00A77B9F}"/>
              </a:ext>
            </a:extLst>
          </p:cNvPr>
          <p:cNvSpPr>
            <a:spLocks noGrp="1"/>
          </p:cNvSpPr>
          <p:nvPr>
            <p:ph type="subTitle" idx="1"/>
          </p:nvPr>
        </p:nvSpPr>
        <p:spPr/>
        <p:txBody>
          <a:bodyPr/>
          <a:lstStyle/>
          <a:p>
            <a:endParaRPr lang="es-ES_tradnl"/>
          </a:p>
        </p:txBody>
      </p:sp>
      <p:sp>
        <p:nvSpPr>
          <p:cNvPr id="7" name="Footer Placeholder 6">
            <a:extLst>
              <a:ext uri="{FF2B5EF4-FFF2-40B4-BE49-F238E27FC236}">
                <a16:creationId xmlns:a16="http://schemas.microsoft.com/office/drawing/2014/main" id="{2FE59525-D213-474F-875C-6171ED12EF66}"/>
              </a:ext>
            </a:extLst>
          </p:cNvPr>
          <p:cNvSpPr>
            <a:spLocks noGrp="1"/>
          </p:cNvSpPr>
          <p:nvPr>
            <p:ph type="ftr" sz="quarter" idx="3"/>
          </p:nvPr>
        </p:nvSpPr>
        <p:spPr/>
        <p:txBody>
          <a:bodyPr/>
          <a:lstStyle/>
          <a:p>
            <a:endParaRPr lang="en-ES" sz="1200" dirty="0"/>
          </a:p>
        </p:txBody>
      </p:sp>
      <p:sp>
        <p:nvSpPr>
          <p:cNvPr id="8" name="Slide Number Placeholder 7">
            <a:extLst>
              <a:ext uri="{FF2B5EF4-FFF2-40B4-BE49-F238E27FC236}">
                <a16:creationId xmlns:a16="http://schemas.microsoft.com/office/drawing/2014/main" id="{283D9ABA-2D42-A147-9C21-1E1FD938201D}"/>
              </a:ext>
            </a:extLst>
          </p:cNvPr>
          <p:cNvSpPr>
            <a:spLocks noGrp="1"/>
          </p:cNvSpPr>
          <p:nvPr>
            <p:ph type="sldNum" sz="quarter" idx="4"/>
          </p:nvPr>
        </p:nvSpPr>
        <p:spPr/>
        <p:txBody>
          <a:bodyPr/>
          <a:lstStyle/>
          <a:p>
            <a:pPr algn="r"/>
            <a:fld id="{D2B25529-CF5B-5D45-95EC-60D35249265E}" type="slidenum">
              <a:rPr lang="en-ES" smtClean="0"/>
              <a:pPr algn="r"/>
              <a:t>135</a:t>
            </a:fld>
            <a:endParaRPr lang="en-ES"/>
          </a:p>
        </p:txBody>
      </p:sp>
      <p:sp>
        <p:nvSpPr>
          <p:cNvPr id="4" name="Content Placeholder 3">
            <a:extLst>
              <a:ext uri="{FF2B5EF4-FFF2-40B4-BE49-F238E27FC236}">
                <a16:creationId xmlns:a16="http://schemas.microsoft.com/office/drawing/2014/main" id="{041E5F45-998D-874E-B4FA-C0D38FC287A1}"/>
              </a:ext>
            </a:extLst>
          </p:cNvPr>
          <p:cNvSpPr>
            <a:spLocks noGrp="1"/>
          </p:cNvSpPr>
          <p:nvPr>
            <p:ph idx="10"/>
          </p:nvPr>
        </p:nvSpPr>
        <p:spPr/>
        <p:txBody>
          <a:bodyPr/>
          <a:lstStyle/>
          <a:p>
            <a:endParaRPr lang="es-ES_tradnl"/>
          </a:p>
        </p:txBody>
      </p:sp>
    </p:spTree>
    <p:extLst>
      <p:ext uri="{BB962C8B-B14F-4D97-AF65-F5344CB8AC3E}">
        <p14:creationId xmlns:p14="http://schemas.microsoft.com/office/powerpoint/2010/main" val="40742624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EC8001-F636-1A42-AD0A-DBC024368433}"/>
              </a:ext>
            </a:extLst>
          </p:cNvPr>
          <p:cNvSpPr>
            <a:spLocks noGrp="1"/>
          </p:cNvSpPr>
          <p:nvPr>
            <p:ph type="title"/>
          </p:nvPr>
        </p:nvSpPr>
        <p:spPr/>
        <p:txBody>
          <a:bodyPr/>
          <a:lstStyle/>
          <a:p>
            <a:endParaRPr lang="es-ES_tradnl"/>
          </a:p>
        </p:txBody>
      </p:sp>
      <p:sp>
        <p:nvSpPr>
          <p:cNvPr id="8" name="Content Placeholder 7">
            <a:extLst>
              <a:ext uri="{FF2B5EF4-FFF2-40B4-BE49-F238E27FC236}">
                <a16:creationId xmlns:a16="http://schemas.microsoft.com/office/drawing/2014/main" id="{978DCDBE-D547-9548-B1B3-5B12AEC55E96}"/>
              </a:ext>
            </a:extLst>
          </p:cNvPr>
          <p:cNvSpPr>
            <a:spLocks noGrp="1"/>
          </p:cNvSpPr>
          <p:nvPr>
            <p:ph idx="1"/>
          </p:nvPr>
        </p:nvSpPr>
        <p:spPr/>
        <p:txBody>
          <a:bodyPr/>
          <a:lstStyle/>
          <a:p>
            <a:endParaRPr lang="es-ES_tradnl"/>
          </a:p>
        </p:txBody>
      </p:sp>
      <p:sp>
        <p:nvSpPr>
          <p:cNvPr id="5" name="Footer Placeholder 4">
            <a:extLst>
              <a:ext uri="{FF2B5EF4-FFF2-40B4-BE49-F238E27FC236}">
                <a16:creationId xmlns:a16="http://schemas.microsoft.com/office/drawing/2014/main" id="{34EAC6F0-6871-4142-95D5-45C2025CE691}"/>
              </a:ext>
            </a:extLst>
          </p:cNvPr>
          <p:cNvSpPr>
            <a:spLocks noGrp="1"/>
          </p:cNvSpPr>
          <p:nvPr>
            <p:ph type="ftr" sz="quarter" idx="11"/>
          </p:nvPr>
        </p:nvSpPr>
        <p:spPr/>
        <p:txBody>
          <a:body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EC215F1F-B060-2049-8EA3-9340699098BD}"/>
              </a:ext>
            </a:extLst>
          </p:cNvPr>
          <p:cNvSpPr>
            <a:spLocks noGrp="1"/>
          </p:cNvSpPr>
          <p:nvPr>
            <p:ph type="sldNum" sz="quarter" idx="12"/>
          </p:nvPr>
        </p:nvSpPr>
        <p:spPr/>
        <p:txBody>
          <a:bodyPr/>
          <a:lstStyle/>
          <a:p>
            <a:fld id="{D2B25529-CF5B-5D45-95EC-60D35249265E}" type="slidenum">
              <a:rPr lang="en-ES" smtClean="0"/>
              <a:pPr/>
              <a:t>136</a:t>
            </a:fld>
            <a:endParaRPr lang="en-ES"/>
          </a:p>
        </p:txBody>
      </p:sp>
    </p:spTree>
    <p:extLst>
      <p:ext uri="{BB962C8B-B14F-4D97-AF65-F5344CB8AC3E}">
        <p14:creationId xmlns:p14="http://schemas.microsoft.com/office/powerpoint/2010/main" val="39346117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7ADAAC4-2978-F64D-B368-6C40F9D34063}"/>
              </a:ext>
            </a:extLst>
          </p:cNvPr>
          <p:cNvSpPr>
            <a:spLocks noGrp="1"/>
          </p:cNvSpPr>
          <p:nvPr>
            <p:ph type="title"/>
          </p:nvPr>
        </p:nvSpPr>
        <p:spPr/>
        <p:txBody>
          <a:bodyPr/>
          <a:lstStyle/>
          <a:p>
            <a:endParaRPr lang="es-ES_tradnl"/>
          </a:p>
        </p:txBody>
      </p:sp>
      <p:sp>
        <p:nvSpPr>
          <p:cNvPr id="8" name="Content Placeholder 7">
            <a:extLst>
              <a:ext uri="{FF2B5EF4-FFF2-40B4-BE49-F238E27FC236}">
                <a16:creationId xmlns:a16="http://schemas.microsoft.com/office/drawing/2014/main" id="{8D572870-E16A-DB43-97BF-273EE9D1090B}"/>
              </a:ext>
            </a:extLst>
          </p:cNvPr>
          <p:cNvSpPr>
            <a:spLocks noGrp="1"/>
          </p:cNvSpPr>
          <p:nvPr>
            <p:ph idx="1"/>
          </p:nvPr>
        </p:nvSpPr>
        <p:spPr/>
        <p:txBody>
          <a:bodyPr/>
          <a:lstStyle/>
          <a:p>
            <a:endParaRPr lang="es-ES_tradnl"/>
          </a:p>
        </p:txBody>
      </p:sp>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137</a:t>
            </a:fld>
            <a:endParaRPr lang="en-ES"/>
          </a:p>
        </p:txBody>
      </p:sp>
      <p:sp>
        <p:nvSpPr>
          <p:cNvPr id="5" name="Footer Placeholder 4">
            <a:extLst>
              <a:ext uri="{FF2B5EF4-FFF2-40B4-BE49-F238E27FC236}">
                <a16:creationId xmlns:a16="http://schemas.microsoft.com/office/drawing/2014/main" id="{88B34784-76EE-AC40-BE46-E1540C2CAB82}"/>
              </a:ext>
            </a:extLst>
          </p:cNvPr>
          <p:cNvSpPr>
            <a:spLocks noGrp="1"/>
          </p:cNvSpPr>
          <p:nvPr>
            <p:ph type="ftr" sz="quarter" idx="3"/>
          </p:nvPr>
        </p:nvSpPr>
        <p:spPr/>
        <p:txBody>
          <a:bodyPr/>
          <a:lstStyle/>
          <a:p>
            <a:endParaRPr lang="en-ES" dirty="0">
              <a:solidFill>
                <a:schemeClr val="bg1">
                  <a:lumMod val="50000"/>
                </a:schemeClr>
              </a:solidFill>
            </a:endParaRPr>
          </a:p>
        </p:txBody>
      </p:sp>
    </p:spTree>
    <p:extLst>
      <p:ext uri="{BB962C8B-B14F-4D97-AF65-F5344CB8AC3E}">
        <p14:creationId xmlns:p14="http://schemas.microsoft.com/office/powerpoint/2010/main" val="339728925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2A0CB19-74C2-0745-A3D1-D486EC359A1E}"/>
              </a:ext>
            </a:extLst>
          </p:cNvPr>
          <p:cNvSpPr>
            <a:spLocks noGrp="1"/>
          </p:cNvSpPr>
          <p:nvPr>
            <p:ph type="body" idx="1"/>
          </p:nvPr>
        </p:nvSpPr>
        <p:spPr/>
        <p:txBody>
          <a:bodyPr/>
          <a:lstStyle/>
          <a:p>
            <a:endParaRPr lang="es-ES_tradnl"/>
          </a:p>
        </p:txBody>
      </p:sp>
      <p:sp>
        <p:nvSpPr>
          <p:cNvPr id="6" name="Content Placeholder 5">
            <a:extLst>
              <a:ext uri="{FF2B5EF4-FFF2-40B4-BE49-F238E27FC236}">
                <a16:creationId xmlns:a16="http://schemas.microsoft.com/office/drawing/2014/main" id="{697FB76E-64D7-5840-85E7-CDDAEDF96962}"/>
              </a:ext>
            </a:extLst>
          </p:cNvPr>
          <p:cNvSpPr>
            <a:spLocks noGrp="1"/>
          </p:cNvSpPr>
          <p:nvPr>
            <p:ph sz="half" idx="2"/>
          </p:nvPr>
        </p:nvSpPr>
        <p:spPr/>
        <p:txBody>
          <a:bodyPr/>
          <a:lstStyle/>
          <a:p>
            <a:endParaRPr lang="es-ES_tradnl"/>
          </a:p>
        </p:txBody>
      </p:sp>
      <p:sp>
        <p:nvSpPr>
          <p:cNvPr id="7" name="Content Placeholder 6">
            <a:extLst>
              <a:ext uri="{FF2B5EF4-FFF2-40B4-BE49-F238E27FC236}">
                <a16:creationId xmlns:a16="http://schemas.microsoft.com/office/drawing/2014/main" id="{C0063944-43E1-4C45-A9F5-B5201BF5A9BC}"/>
              </a:ext>
            </a:extLst>
          </p:cNvPr>
          <p:cNvSpPr>
            <a:spLocks noGrp="1"/>
          </p:cNvSpPr>
          <p:nvPr>
            <p:ph sz="quarter" idx="4"/>
          </p:nvPr>
        </p:nvSpPr>
        <p:spPr/>
        <p:txBody>
          <a:bodyPr/>
          <a:lstStyle/>
          <a:p>
            <a:endParaRPr lang="es-ES_tradnl"/>
          </a:p>
        </p:txBody>
      </p:sp>
      <p:sp>
        <p:nvSpPr>
          <p:cNvPr id="10" name="Text Placeholder 9">
            <a:extLst>
              <a:ext uri="{FF2B5EF4-FFF2-40B4-BE49-F238E27FC236}">
                <a16:creationId xmlns:a16="http://schemas.microsoft.com/office/drawing/2014/main" id="{847B1502-165F-DB44-9C14-6BA3A5555843}"/>
              </a:ext>
            </a:extLst>
          </p:cNvPr>
          <p:cNvSpPr>
            <a:spLocks noGrp="1"/>
          </p:cNvSpPr>
          <p:nvPr>
            <p:ph type="body" idx="12"/>
          </p:nvPr>
        </p:nvSpPr>
        <p:spPr/>
        <p:txBody>
          <a:bodyPr/>
          <a:lstStyle/>
          <a:p>
            <a:endParaRPr lang="es-ES_tradnl"/>
          </a:p>
        </p:txBody>
      </p:sp>
      <p:sp>
        <p:nvSpPr>
          <p:cNvPr id="3" name="Footer Placeholder 2">
            <a:extLst>
              <a:ext uri="{FF2B5EF4-FFF2-40B4-BE49-F238E27FC236}">
                <a16:creationId xmlns:a16="http://schemas.microsoft.com/office/drawing/2014/main" id="{93FF04E3-E94C-7E40-8648-F5A183822288}"/>
              </a:ext>
            </a:extLst>
          </p:cNvPr>
          <p:cNvSpPr>
            <a:spLocks noGrp="1"/>
          </p:cNvSpPr>
          <p:nvPr>
            <p:ph type="ftr" sz="quarter" idx="3"/>
          </p:nvPr>
        </p:nvSpPr>
        <p:spPr/>
        <p:txBody>
          <a:bodyPr/>
          <a:lstStyle/>
          <a:p>
            <a:endParaRPr lang="en-ES" sz="1200" dirty="0"/>
          </a:p>
        </p:txBody>
      </p:sp>
      <p:sp>
        <p:nvSpPr>
          <p:cNvPr id="4" name="Slide Number Placeholder 3">
            <a:extLst>
              <a:ext uri="{FF2B5EF4-FFF2-40B4-BE49-F238E27FC236}">
                <a16:creationId xmlns:a16="http://schemas.microsoft.com/office/drawing/2014/main" id="{539AB4C5-8F3C-CA43-985B-6B70827C72C1}"/>
              </a:ext>
            </a:extLst>
          </p:cNvPr>
          <p:cNvSpPr>
            <a:spLocks noGrp="1"/>
          </p:cNvSpPr>
          <p:nvPr>
            <p:ph type="sldNum" sz="quarter" idx="13"/>
          </p:nvPr>
        </p:nvSpPr>
        <p:spPr/>
        <p:txBody>
          <a:bodyPr/>
          <a:lstStyle/>
          <a:p>
            <a:pPr algn="r"/>
            <a:fld id="{D2B25529-CF5B-5D45-95EC-60D35249265E}" type="slidenum">
              <a:rPr lang="en-ES" smtClean="0"/>
              <a:pPr algn="r"/>
              <a:t>138</a:t>
            </a:fld>
            <a:endParaRPr lang="en-ES"/>
          </a:p>
        </p:txBody>
      </p:sp>
    </p:spTree>
    <p:extLst>
      <p:ext uri="{BB962C8B-B14F-4D97-AF65-F5344CB8AC3E}">
        <p14:creationId xmlns:p14="http://schemas.microsoft.com/office/powerpoint/2010/main" val="68115467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BA9AC0-254F-C645-84FC-C803023AC261}"/>
              </a:ext>
            </a:extLst>
          </p:cNvPr>
          <p:cNvSpPr>
            <a:spLocks noGrp="1"/>
          </p:cNvSpPr>
          <p:nvPr>
            <p:ph type="ctrTitle"/>
          </p:nvPr>
        </p:nvSpPr>
        <p:spPr/>
        <p:txBody>
          <a:bodyPr>
            <a:normAutofit fontScale="90000"/>
          </a:bodyPr>
          <a:lstStyle/>
          <a:p>
            <a:endParaRPr lang="es-ES_tradnl"/>
          </a:p>
        </p:txBody>
      </p:sp>
      <p:sp>
        <p:nvSpPr>
          <p:cNvPr id="8" name="Subtitle 7">
            <a:extLst>
              <a:ext uri="{FF2B5EF4-FFF2-40B4-BE49-F238E27FC236}">
                <a16:creationId xmlns:a16="http://schemas.microsoft.com/office/drawing/2014/main" id="{D68C92E8-9B5B-C348-8692-630FDE33BB5E}"/>
              </a:ext>
            </a:extLst>
          </p:cNvPr>
          <p:cNvSpPr>
            <a:spLocks noGrp="1"/>
          </p:cNvSpPr>
          <p:nvPr>
            <p:ph type="subTitle" idx="1"/>
          </p:nvPr>
        </p:nvSpPr>
        <p:spPr/>
        <p:txBody>
          <a:bodyPr/>
          <a:lstStyle/>
          <a:p>
            <a:endParaRPr lang="es-ES_tradnl"/>
          </a:p>
        </p:txBody>
      </p:sp>
      <p:sp>
        <p:nvSpPr>
          <p:cNvPr id="5" name="Footer Placeholder 4">
            <a:extLst>
              <a:ext uri="{FF2B5EF4-FFF2-40B4-BE49-F238E27FC236}">
                <a16:creationId xmlns:a16="http://schemas.microsoft.com/office/drawing/2014/main" id="{5DFAB9E9-4F3B-0A4F-B874-339B8AEDBB6E}"/>
              </a:ext>
            </a:extLst>
          </p:cNvPr>
          <p:cNvSpPr>
            <a:spLocks noGrp="1"/>
          </p:cNvSpPr>
          <p:nvPr>
            <p:ph type="ftr" sz="quarter" idx="3"/>
          </p:nvPr>
        </p:nvSpPr>
        <p:spPr/>
        <p:txBody>
          <a:body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92C75807-60E9-4841-BBE8-CC7D9D3B65B0}"/>
              </a:ext>
            </a:extLst>
          </p:cNvPr>
          <p:cNvSpPr>
            <a:spLocks noGrp="1"/>
          </p:cNvSpPr>
          <p:nvPr>
            <p:ph type="sldNum" sz="quarter" idx="4"/>
          </p:nvPr>
        </p:nvSpPr>
        <p:spPr/>
        <p:txBody>
          <a:bodyPr/>
          <a:lstStyle/>
          <a:p>
            <a:fld id="{D2B25529-CF5B-5D45-95EC-60D35249265E}" type="slidenum">
              <a:rPr lang="en-ES" smtClean="0"/>
              <a:pPr/>
              <a:t>139</a:t>
            </a:fld>
            <a:endParaRPr lang="en-ES"/>
          </a:p>
        </p:txBody>
      </p:sp>
      <p:sp>
        <p:nvSpPr>
          <p:cNvPr id="9" name="Content Placeholder 8">
            <a:extLst>
              <a:ext uri="{FF2B5EF4-FFF2-40B4-BE49-F238E27FC236}">
                <a16:creationId xmlns:a16="http://schemas.microsoft.com/office/drawing/2014/main" id="{0B22A1A0-0F77-FA4C-A5F6-DC0387FE4133}"/>
              </a:ext>
            </a:extLst>
          </p:cNvPr>
          <p:cNvSpPr>
            <a:spLocks noGrp="1"/>
          </p:cNvSpPr>
          <p:nvPr>
            <p:ph idx="10"/>
          </p:nvPr>
        </p:nvSpPr>
        <p:spPr/>
        <p:txBody>
          <a:bodyPr/>
          <a:lstStyle/>
          <a:p>
            <a:endParaRPr lang="es-ES_tradnl"/>
          </a:p>
        </p:txBody>
      </p:sp>
    </p:spTree>
    <p:extLst>
      <p:ext uri="{BB962C8B-B14F-4D97-AF65-F5344CB8AC3E}">
        <p14:creationId xmlns:p14="http://schemas.microsoft.com/office/powerpoint/2010/main" val="1682469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AEC7007-57FF-4D4F-8DD8-F8DCA6CF35D5}"/>
              </a:ext>
            </a:extLst>
          </p:cNvPr>
          <p:cNvSpPr/>
          <p:nvPr/>
        </p:nvSpPr>
        <p:spPr>
          <a:xfrm>
            <a:off x="1525588" y="1071564"/>
            <a:ext cx="9144000" cy="578643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5" name="3 Rectángulo">
            <a:extLst>
              <a:ext uri="{FF2B5EF4-FFF2-40B4-BE49-F238E27FC236}">
                <a16:creationId xmlns:a16="http://schemas.microsoft.com/office/drawing/2014/main" id="{65DF665C-2DB5-4F4B-A090-E72E29F38258}"/>
              </a:ext>
            </a:extLst>
          </p:cNvPr>
          <p:cNvSpPr>
            <a:spLocks noChangeArrowheads="1"/>
          </p:cNvSpPr>
          <p:nvPr/>
        </p:nvSpPr>
        <p:spPr bwMode="auto">
          <a:xfrm>
            <a:off x="1868488" y="1573213"/>
            <a:ext cx="8458200" cy="923330"/>
          </a:xfrm>
          <a:prstGeom prst="rect">
            <a:avLst/>
          </a:prstGeom>
          <a:noFill/>
          <a:ln w="9525">
            <a:noFill/>
            <a:miter lim="800000"/>
            <a:headEnd/>
            <a:tailEnd/>
          </a:ln>
        </p:spPr>
        <p:txBody>
          <a:bodyPr>
            <a:spAutoFit/>
          </a:bodyPr>
          <a:lstStyle/>
          <a:p>
            <a:pPr defTabSz="685800">
              <a:defRPr/>
            </a:pPr>
            <a:r>
              <a:rPr lang="es-ES" kern="1400" spc="75" dirty="0">
                <a:solidFill>
                  <a:schemeClr val="tx2"/>
                </a:solidFill>
                <a:latin typeface="Arial Black" panose="020B0A04020102020204" pitchFamily="34" charset="0"/>
                <a:cs typeface="Arial" panose="020B0604020202020204" pitchFamily="34" charset="0"/>
              </a:rPr>
              <a:t>Ante el ECG mostrado, sabiendo que el paciente sufre un IAM, ¿de cuanto tiempo de evolución crees que es dicho infarto?</a:t>
            </a:r>
          </a:p>
        </p:txBody>
      </p:sp>
      <p:grpSp>
        <p:nvGrpSpPr>
          <p:cNvPr id="6" name="Grupo 5">
            <a:extLst>
              <a:ext uri="{FF2B5EF4-FFF2-40B4-BE49-F238E27FC236}">
                <a16:creationId xmlns:a16="http://schemas.microsoft.com/office/drawing/2014/main" id="{720A6E53-2675-43BE-8001-D80367E9EEA7}"/>
              </a:ext>
            </a:extLst>
          </p:cNvPr>
          <p:cNvGrpSpPr>
            <a:grpSpLocks/>
          </p:cNvGrpSpPr>
          <p:nvPr/>
        </p:nvGrpSpPr>
        <p:grpSpPr bwMode="auto">
          <a:xfrm>
            <a:off x="1965326" y="3100388"/>
            <a:ext cx="8437563" cy="646112"/>
            <a:chOff x="668811" y="2221419"/>
            <a:chExt cx="11250290" cy="861775"/>
          </a:xfrm>
        </p:grpSpPr>
        <p:sp>
          <p:nvSpPr>
            <p:cNvPr id="7" name="6 Rectángulo">
              <a:extLst>
                <a:ext uri="{FF2B5EF4-FFF2-40B4-BE49-F238E27FC236}">
                  <a16:creationId xmlns:a16="http://schemas.microsoft.com/office/drawing/2014/main" id="{3F12BE18-E30C-4D28-B6B7-2EA72BB485E2}"/>
                </a:ext>
              </a:extLst>
            </p:cNvPr>
            <p:cNvSpPr>
              <a:spLocks noChangeArrowheads="1"/>
            </p:cNvSpPr>
            <p:nvPr/>
          </p:nvSpPr>
          <p:spPr bwMode="auto">
            <a:xfrm>
              <a:off x="1373675" y="2248944"/>
              <a:ext cx="10545426" cy="738915"/>
            </a:xfrm>
            <a:prstGeom prst="rect">
              <a:avLst/>
            </a:prstGeom>
            <a:noFill/>
            <a:ln w="9525">
              <a:noFill/>
              <a:miter lim="800000"/>
              <a:headEnd/>
              <a:tailEnd/>
            </a:ln>
          </p:spPr>
          <p:txBody>
            <a:bodyPr>
              <a:spAutoFit/>
            </a:bodyPr>
            <a:lstStyle/>
            <a:p>
              <a:pPr defTabSz="685800">
                <a:lnSpc>
                  <a:spcPct val="150000"/>
                </a:lnSpc>
                <a:defRPr/>
              </a:pPr>
              <a:r>
                <a:rPr lang="es-ES" sz="2000" kern="0" dirty="0">
                  <a:solidFill>
                    <a:srgbClr val="254061"/>
                  </a:solidFill>
                  <a:latin typeface="Arial Black" pitchFamily="34" charset="0"/>
                </a:rPr>
                <a:t>Escasos minutos</a:t>
              </a:r>
            </a:p>
          </p:txBody>
        </p:sp>
        <p:sp>
          <p:nvSpPr>
            <p:cNvPr id="8" name="11 Rectángulo">
              <a:extLst>
                <a:ext uri="{FF2B5EF4-FFF2-40B4-BE49-F238E27FC236}">
                  <a16:creationId xmlns:a16="http://schemas.microsoft.com/office/drawing/2014/main" id="{9205DC66-BFAA-452C-AB55-B1F3485C7970}"/>
                </a:ext>
              </a:extLst>
            </p:cNvPr>
            <p:cNvSpPr>
              <a:spLocks noChangeArrowheads="1"/>
            </p:cNvSpPr>
            <p:nvPr/>
          </p:nvSpPr>
          <p:spPr bwMode="auto">
            <a:xfrm>
              <a:off x="668811" y="2221419"/>
              <a:ext cx="795881" cy="861775"/>
            </a:xfrm>
            <a:prstGeom prst="rect">
              <a:avLst/>
            </a:prstGeom>
            <a:noFill/>
            <a:ln w="9525">
              <a:noFill/>
              <a:miter lim="800000"/>
              <a:headEnd/>
              <a:tailEnd/>
            </a:ln>
          </p:spPr>
          <p:txBody>
            <a:bodyPr wrap="none">
              <a:spAutoFit/>
            </a:bodyPr>
            <a:lstStyle/>
            <a:p>
              <a:pPr defTabSz="685800">
                <a:defRPr/>
              </a:pPr>
              <a:r>
                <a:rPr lang="es-ES" sz="3600" kern="0" dirty="0">
                  <a:solidFill>
                    <a:srgbClr val="254061"/>
                  </a:solidFill>
                  <a:latin typeface="Arial Black" pitchFamily="34" charset="0"/>
                  <a:sym typeface="Wingdings 2" pitchFamily="18" charset="2"/>
                </a:rPr>
                <a:t></a:t>
              </a:r>
              <a:endParaRPr lang="es-ES" sz="3600" kern="0" dirty="0">
                <a:latin typeface="Arial" charset="0"/>
              </a:endParaRPr>
            </a:p>
          </p:txBody>
        </p:sp>
      </p:grpSp>
      <p:grpSp>
        <p:nvGrpSpPr>
          <p:cNvPr id="9" name="Grupo 8">
            <a:extLst>
              <a:ext uri="{FF2B5EF4-FFF2-40B4-BE49-F238E27FC236}">
                <a16:creationId xmlns:a16="http://schemas.microsoft.com/office/drawing/2014/main" id="{F2EEC4C8-EE72-4452-9093-610012D0D9AC}"/>
              </a:ext>
            </a:extLst>
          </p:cNvPr>
          <p:cNvGrpSpPr>
            <a:grpSpLocks/>
          </p:cNvGrpSpPr>
          <p:nvPr/>
        </p:nvGrpSpPr>
        <p:grpSpPr bwMode="auto">
          <a:xfrm>
            <a:off x="1965326" y="3868738"/>
            <a:ext cx="8361363" cy="646112"/>
            <a:chOff x="668811" y="3373997"/>
            <a:chExt cx="11148542" cy="861775"/>
          </a:xfrm>
        </p:grpSpPr>
        <p:sp>
          <p:nvSpPr>
            <p:cNvPr id="10" name="6 Rectángulo">
              <a:extLst>
                <a:ext uri="{FF2B5EF4-FFF2-40B4-BE49-F238E27FC236}">
                  <a16:creationId xmlns:a16="http://schemas.microsoft.com/office/drawing/2014/main" id="{580422ED-4A7C-41CE-B1C8-43DFD339D0A8}"/>
                </a:ext>
              </a:extLst>
            </p:cNvPr>
            <p:cNvSpPr>
              <a:spLocks noChangeArrowheads="1"/>
            </p:cNvSpPr>
            <p:nvPr/>
          </p:nvSpPr>
          <p:spPr bwMode="auto">
            <a:xfrm>
              <a:off x="1373665" y="3418461"/>
              <a:ext cx="10443688" cy="738915"/>
            </a:xfrm>
            <a:prstGeom prst="rect">
              <a:avLst/>
            </a:prstGeom>
            <a:noFill/>
            <a:ln w="9525">
              <a:noFill/>
              <a:miter lim="800000"/>
              <a:headEnd/>
              <a:tailEnd/>
            </a:ln>
          </p:spPr>
          <p:txBody>
            <a:bodyPr>
              <a:spAutoFit/>
            </a:bodyPr>
            <a:lstStyle/>
            <a:p>
              <a:pPr defTabSz="685800">
                <a:lnSpc>
                  <a:spcPct val="150000"/>
                </a:lnSpc>
                <a:defRPr/>
              </a:pPr>
              <a:r>
                <a:rPr lang="es-ES" sz="2000" kern="0" dirty="0">
                  <a:solidFill>
                    <a:srgbClr val="FF0000"/>
                  </a:solidFill>
                  <a:latin typeface="Arial Black" pitchFamily="34" charset="0"/>
                </a:rPr>
                <a:t>Entre 1 y 4 horas</a:t>
              </a:r>
            </a:p>
          </p:txBody>
        </p:sp>
        <p:sp>
          <p:nvSpPr>
            <p:cNvPr id="11" name="22 Rectángulo">
              <a:extLst>
                <a:ext uri="{FF2B5EF4-FFF2-40B4-BE49-F238E27FC236}">
                  <a16:creationId xmlns:a16="http://schemas.microsoft.com/office/drawing/2014/main" id="{390242B9-BDC3-4B1D-825A-921027CA3EB4}"/>
                </a:ext>
              </a:extLst>
            </p:cNvPr>
            <p:cNvSpPr>
              <a:spLocks noChangeArrowheads="1"/>
            </p:cNvSpPr>
            <p:nvPr/>
          </p:nvSpPr>
          <p:spPr bwMode="auto">
            <a:xfrm>
              <a:off x="668811" y="3373997"/>
              <a:ext cx="795871" cy="861775"/>
            </a:xfrm>
            <a:prstGeom prst="rect">
              <a:avLst/>
            </a:prstGeom>
            <a:noFill/>
            <a:ln w="9525">
              <a:noFill/>
              <a:miter lim="800000"/>
              <a:headEnd/>
              <a:tailEnd/>
            </a:ln>
          </p:spPr>
          <p:txBody>
            <a:bodyPr wrap="none">
              <a:spAutoFit/>
            </a:bodyPr>
            <a:lstStyle/>
            <a:p>
              <a:pPr defTabSz="685800">
                <a:defRPr/>
              </a:pPr>
              <a:r>
                <a:rPr lang="es-ES" sz="3600" kern="0" dirty="0">
                  <a:solidFill>
                    <a:srgbClr val="FF0000"/>
                  </a:solidFill>
                  <a:latin typeface="Arial Black" pitchFamily="34" charset="0"/>
                  <a:sym typeface="Wingdings 2" pitchFamily="18" charset="2"/>
                </a:rPr>
                <a:t></a:t>
              </a:r>
              <a:endParaRPr lang="es-ES" sz="3600" kern="0" dirty="0">
                <a:solidFill>
                  <a:srgbClr val="FF0000"/>
                </a:solidFill>
                <a:latin typeface="Arial" charset="0"/>
              </a:endParaRPr>
            </a:p>
          </p:txBody>
        </p:sp>
      </p:grpSp>
      <p:grpSp>
        <p:nvGrpSpPr>
          <p:cNvPr id="12" name="Grupo 11">
            <a:extLst>
              <a:ext uri="{FF2B5EF4-FFF2-40B4-BE49-F238E27FC236}">
                <a16:creationId xmlns:a16="http://schemas.microsoft.com/office/drawing/2014/main" id="{8408FA9B-2067-4C57-AC57-59D94740E0F6}"/>
              </a:ext>
            </a:extLst>
          </p:cNvPr>
          <p:cNvGrpSpPr>
            <a:grpSpLocks/>
          </p:cNvGrpSpPr>
          <p:nvPr/>
        </p:nvGrpSpPr>
        <p:grpSpPr bwMode="auto">
          <a:xfrm>
            <a:off x="1965326" y="4581525"/>
            <a:ext cx="8361363" cy="647700"/>
            <a:chOff x="668811" y="4468184"/>
            <a:chExt cx="11148542" cy="861792"/>
          </a:xfrm>
        </p:grpSpPr>
        <p:sp>
          <p:nvSpPr>
            <p:cNvPr id="13" name="23 Rectángulo">
              <a:extLst>
                <a:ext uri="{FF2B5EF4-FFF2-40B4-BE49-F238E27FC236}">
                  <a16:creationId xmlns:a16="http://schemas.microsoft.com/office/drawing/2014/main" id="{153FBE55-4B09-4ECD-92C3-660B2453D82F}"/>
                </a:ext>
              </a:extLst>
            </p:cNvPr>
            <p:cNvSpPr>
              <a:spLocks noChangeArrowheads="1"/>
            </p:cNvSpPr>
            <p:nvPr/>
          </p:nvSpPr>
          <p:spPr bwMode="auto">
            <a:xfrm>
              <a:off x="668811" y="4468184"/>
              <a:ext cx="795871" cy="861792"/>
            </a:xfrm>
            <a:prstGeom prst="rect">
              <a:avLst/>
            </a:prstGeom>
            <a:noFill/>
            <a:ln w="9525">
              <a:noFill/>
              <a:miter lim="800000"/>
              <a:headEnd/>
              <a:tailEnd/>
            </a:ln>
          </p:spPr>
          <p:txBody>
            <a:bodyPr wrap="none">
              <a:spAutoFit/>
            </a:bodyPr>
            <a:lstStyle/>
            <a:p>
              <a:pPr defTabSz="685800">
                <a:defRPr/>
              </a:pPr>
              <a:r>
                <a:rPr lang="es-ES" sz="3600" kern="0" dirty="0">
                  <a:solidFill>
                    <a:srgbClr val="008E40"/>
                  </a:solidFill>
                  <a:latin typeface="Arial Black" pitchFamily="34" charset="0"/>
                  <a:sym typeface="Wingdings 2" pitchFamily="18" charset="2"/>
                </a:rPr>
                <a:t></a:t>
              </a:r>
              <a:endParaRPr lang="es-ES" sz="3600" kern="0" dirty="0">
                <a:solidFill>
                  <a:srgbClr val="008E40"/>
                </a:solidFill>
                <a:latin typeface="Arial" charset="0"/>
              </a:endParaRPr>
            </a:p>
          </p:txBody>
        </p:sp>
        <p:sp>
          <p:nvSpPr>
            <p:cNvPr id="14" name="6 Rectángulo">
              <a:extLst>
                <a:ext uri="{FF2B5EF4-FFF2-40B4-BE49-F238E27FC236}">
                  <a16:creationId xmlns:a16="http://schemas.microsoft.com/office/drawing/2014/main" id="{99498DA2-E629-4E58-AC2C-C4B054285B8C}"/>
                </a:ext>
              </a:extLst>
            </p:cNvPr>
            <p:cNvSpPr>
              <a:spLocks noChangeArrowheads="1"/>
            </p:cNvSpPr>
            <p:nvPr/>
          </p:nvSpPr>
          <p:spPr bwMode="auto">
            <a:xfrm>
              <a:off x="1373665" y="4561122"/>
              <a:ext cx="10443688" cy="737118"/>
            </a:xfrm>
            <a:prstGeom prst="rect">
              <a:avLst/>
            </a:prstGeom>
            <a:noFill/>
            <a:ln w="9525">
              <a:noFill/>
              <a:miter lim="800000"/>
              <a:headEnd/>
              <a:tailEnd/>
            </a:ln>
          </p:spPr>
          <p:txBody>
            <a:bodyPr>
              <a:spAutoFit/>
            </a:bodyPr>
            <a:lstStyle/>
            <a:p>
              <a:pPr defTabSz="685800">
                <a:lnSpc>
                  <a:spcPct val="150000"/>
                </a:lnSpc>
                <a:defRPr/>
              </a:pPr>
              <a:r>
                <a:rPr lang="es-ES" sz="2000" kern="0" dirty="0">
                  <a:solidFill>
                    <a:srgbClr val="008E40"/>
                  </a:solidFill>
                  <a:latin typeface="Arial Black" pitchFamily="34" charset="0"/>
                </a:rPr>
                <a:t>Aproximadamente 12 horas</a:t>
              </a:r>
            </a:p>
          </p:txBody>
        </p:sp>
      </p:grpSp>
      <p:grpSp>
        <p:nvGrpSpPr>
          <p:cNvPr id="19" name="Grupo 18">
            <a:extLst>
              <a:ext uri="{FF2B5EF4-FFF2-40B4-BE49-F238E27FC236}">
                <a16:creationId xmlns:a16="http://schemas.microsoft.com/office/drawing/2014/main" id="{E3DE24D7-A2B5-45EC-A4E4-92666F750710}"/>
              </a:ext>
            </a:extLst>
          </p:cNvPr>
          <p:cNvGrpSpPr>
            <a:grpSpLocks/>
          </p:cNvGrpSpPr>
          <p:nvPr/>
        </p:nvGrpSpPr>
        <p:grpSpPr bwMode="auto">
          <a:xfrm>
            <a:off x="1965326" y="5395913"/>
            <a:ext cx="8361363" cy="646112"/>
            <a:chOff x="668811" y="4468184"/>
            <a:chExt cx="11148542" cy="859970"/>
          </a:xfrm>
        </p:grpSpPr>
        <p:sp>
          <p:nvSpPr>
            <p:cNvPr id="20" name="23 Rectángulo">
              <a:extLst>
                <a:ext uri="{FF2B5EF4-FFF2-40B4-BE49-F238E27FC236}">
                  <a16:creationId xmlns:a16="http://schemas.microsoft.com/office/drawing/2014/main" id="{75A0BED5-C5A5-4EE5-ACD8-0D980B850C8C}"/>
                </a:ext>
              </a:extLst>
            </p:cNvPr>
            <p:cNvSpPr>
              <a:spLocks noChangeArrowheads="1"/>
            </p:cNvSpPr>
            <p:nvPr/>
          </p:nvSpPr>
          <p:spPr bwMode="auto">
            <a:xfrm>
              <a:off x="668811" y="4468184"/>
              <a:ext cx="795871" cy="859970"/>
            </a:xfrm>
            <a:prstGeom prst="rect">
              <a:avLst/>
            </a:prstGeom>
            <a:noFill/>
            <a:ln w="9525">
              <a:noFill/>
              <a:miter lim="800000"/>
              <a:headEnd/>
              <a:tailEnd/>
            </a:ln>
          </p:spPr>
          <p:txBody>
            <a:bodyPr wrap="none">
              <a:spAutoFit/>
            </a:bodyPr>
            <a:lstStyle/>
            <a:p>
              <a:pPr defTabSz="685800">
                <a:defRPr/>
              </a:pPr>
              <a:r>
                <a:rPr lang="es-ES" sz="3600" kern="0" dirty="0">
                  <a:solidFill>
                    <a:srgbClr val="E8C944"/>
                  </a:solidFill>
                  <a:latin typeface="Arial Black" pitchFamily="34" charset="0"/>
                  <a:sym typeface="Wingdings 2" pitchFamily="18" charset="2"/>
                </a:rPr>
                <a:t></a:t>
              </a:r>
              <a:endParaRPr lang="es-ES" sz="3600" kern="0" dirty="0">
                <a:solidFill>
                  <a:srgbClr val="E8C944"/>
                </a:solidFill>
                <a:latin typeface="Arial" charset="0"/>
              </a:endParaRPr>
            </a:p>
          </p:txBody>
        </p:sp>
        <p:sp>
          <p:nvSpPr>
            <p:cNvPr id="21" name="6 Rectángulo">
              <a:extLst>
                <a:ext uri="{FF2B5EF4-FFF2-40B4-BE49-F238E27FC236}">
                  <a16:creationId xmlns:a16="http://schemas.microsoft.com/office/drawing/2014/main" id="{91481F3E-8383-49B0-8801-704DDE3B8ECB}"/>
                </a:ext>
              </a:extLst>
            </p:cNvPr>
            <p:cNvSpPr>
              <a:spLocks noChangeArrowheads="1"/>
            </p:cNvSpPr>
            <p:nvPr/>
          </p:nvSpPr>
          <p:spPr bwMode="auto">
            <a:xfrm>
              <a:off x="1373665" y="4561154"/>
              <a:ext cx="10443688" cy="737367"/>
            </a:xfrm>
            <a:prstGeom prst="rect">
              <a:avLst/>
            </a:prstGeom>
            <a:noFill/>
            <a:ln w="9525">
              <a:noFill/>
              <a:miter lim="800000"/>
              <a:headEnd/>
              <a:tailEnd/>
            </a:ln>
          </p:spPr>
          <p:txBody>
            <a:bodyPr>
              <a:spAutoFit/>
            </a:bodyPr>
            <a:lstStyle/>
            <a:p>
              <a:pPr defTabSz="685800">
                <a:lnSpc>
                  <a:spcPct val="150000"/>
                </a:lnSpc>
                <a:defRPr/>
              </a:pPr>
              <a:r>
                <a:rPr lang="es-ES" sz="2000" kern="0" dirty="0">
                  <a:solidFill>
                    <a:srgbClr val="E9CB49"/>
                  </a:solidFill>
                  <a:latin typeface="Arial Black" pitchFamily="34" charset="0"/>
                </a:rPr>
                <a:t>Seguramente de más de un </a:t>
              </a:r>
              <a:r>
                <a:rPr lang="es-ES" sz="2000" kern="0" dirty="0" err="1">
                  <a:solidFill>
                    <a:srgbClr val="E9CB49"/>
                  </a:solidFill>
                  <a:latin typeface="Arial Black" pitchFamily="34" charset="0"/>
                </a:rPr>
                <a:t>dia</a:t>
              </a:r>
              <a:endParaRPr lang="es-ES" sz="2000" kern="0" dirty="0">
                <a:solidFill>
                  <a:srgbClr val="E9CB49"/>
                </a:solidFill>
                <a:latin typeface="Arial Black" pitchFamily="34" charset="0"/>
              </a:endParaRPr>
            </a:p>
          </p:txBody>
        </p:sp>
      </p:grpSp>
    </p:spTree>
    <p:extLst>
      <p:ext uri="{BB962C8B-B14F-4D97-AF65-F5344CB8AC3E}">
        <p14:creationId xmlns:p14="http://schemas.microsoft.com/office/powerpoint/2010/main" val="2484121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down)">
                                      <p:cBhvr>
                                        <p:cTn id="8" dur="1000"/>
                                        <p:tgtEl>
                                          <p:spTgt spid="5"/>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248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30" descr="D:\Pedro\Trabajo\Trabajos\Actuales\Curso ECG Almirall 2007 (completo-definitivo)\Barbastro (06-03-08)\Nueva carpeta\img264.jpg">
            <a:extLst>
              <a:ext uri="{FF2B5EF4-FFF2-40B4-BE49-F238E27FC236}">
                <a16:creationId xmlns:a16="http://schemas.microsoft.com/office/drawing/2014/main" id="{BE35965A-AEFF-064B-88A6-0991D07A1E11}"/>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1524000" y="1130301"/>
            <a:ext cx="6307139"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32" descr="http://fisiologia.webcindario.com/ecg16.jpg">
            <a:extLst>
              <a:ext uri="{FF2B5EF4-FFF2-40B4-BE49-F238E27FC236}">
                <a16:creationId xmlns:a16="http://schemas.microsoft.com/office/drawing/2014/main" id="{400C32DB-8B54-414F-B0E7-4DC4B23A48DD}"/>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7827964" y="3187702"/>
            <a:ext cx="2840037"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1033">
            <a:extLst>
              <a:ext uri="{FF2B5EF4-FFF2-40B4-BE49-F238E27FC236}">
                <a16:creationId xmlns:a16="http://schemas.microsoft.com/office/drawing/2014/main" id="{A50D1C8F-D92A-BE4B-B27A-17BE9AA9828A}"/>
              </a:ext>
            </a:extLst>
          </p:cNvPr>
          <p:cNvSpPr>
            <a:spLocks noChangeArrowheads="1"/>
          </p:cNvSpPr>
          <p:nvPr/>
        </p:nvSpPr>
        <p:spPr bwMode="auto">
          <a:xfrm>
            <a:off x="6675439" y="2606676"/>
            <a:ext cx="1233487" cy="639763"/>
          </a:xfrm>
          <a:prstGeom prst="ellipse">
            <a:avLst/>
          </a:prstGeom>
          <a:noFill/>
          <a:ln w="38100">
            <a:solidFill>
              <a:srgbClr val="33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9" name="Oval 1034">
            <a:extLst>
              <a:ext uri="{FF2B5EF4-FFF2-40B4-BE49-F238E27FC236}">
                <a16:creationId xmlns:a16="http://schemas.microsoft.com/office/drawing/2014/main" id="{4809272F-3FA7-6F48-A178-34215C4E2CCA}"/>
              </a:ext>
            </a:extLst>
          </p:cNvPr>
          <p:cNvSpPr>
            <a:spLocks noChangeArrowheads="1"/>
          </p:cNvSpPr>
          <p:nvPr/>
        </p:nvSpPr>
        <p:spPr bwMode="auto">
          <a:xfrm>
            <a:off x="9434514" y="3841751"/>
            <a:ext cx="684212" cy="639763"/>
          </a:xfrm>
          <a:prstGeom prst="ellipse">
            <a:avLst/>
          </a:prstGeom>
          <a:noFill/>
          <a:ln w="38100">
            <a:solidFill>
              <a:srgbClr val="33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10" name="Oval 1035">
            <a:extLst>
              <a:ext uri="{FF2B5EF4-FFF2-40B4-BE49-F238E27FC236}">
                <a16:creationId xmlns:a16="http://schemas.microsoft.com/office/drawing/2014/main" id="{7F5E5B2A-5E6E-1D4F-89BA-7E0FAFB13695}"/>
              </a:ext>
            </a:extLst>
          </p:cNvPr>
          <p:cNvSpPr>
            <a:spLocks noChangeArrowheads="1"/>
          </p:cNvSpPr>
          <p:nvPr/>
        </p:nvSpPr>
        <p:spPr bwMode="auto">
          <a:xfrm>
            <a:off x="6523039" y="3886201"/>
            <a:ext cx="1233487" cy="639763"/>
          </a:xfrm>
          <a:prstGeom prst="ellipse">
            <a:avLst/>
          </a:prstGeom>
          <a:noFill/>
          <a:ln w="38100">
            <a:solidFill>
              <a:srgbClr val="F78B0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11" name="Oval 1036">
            <a:extLst>
              <a:ext uri="{FF2B5EF4-FFF2-40B4-BE49-F238E27FC236}">
                <a16:creationId xmlns:a16="http://schemas.microsoft.com/office/drawing/2014/main" id="{AC602A98-5619-8341-81D3-504F3B18E374}"/>
              </a:ext>
            </a:extLst>
          </p:cNvPr>
          <p:cNvSpPr>
            <a:spLocks noChangeArrowheads="1"/>
          </p:cNvSpPr>
          <p:nvPr/>
        </p:nvSpPr>
        <p:spPr bwMode="auto">
          <a:xfrm>
            <a:off x="8685214" y="3824288"/>
            <a:ext cx="884237" cy="639763"/>
          </a:xfrm>
          <a:prstGeom prst="ellipse">
            <a:avLst/>
          </a:prstGeom>
          <a:noFill/>
          <a:ln w="38100">
            <a:solidFill>
              <a:srgbClr val="F78B0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12" name="Oval 1037">
            <a:extLst>
              <a:ext uri="{FF2B5EF4-FFF2-40B4-BE49-F238E27FC236}">
                <a16:creationId xmlns:a16="http://schemas.microsoft.com/office/drawing/2014/main" id="{6B1B5984-96B7-9D4A-BC42-E53C04397B85}"/>
              </a:ext>
            </a:extLst>
          </p:cNvPr>
          <p:cNvSpPr>
            <a:spLocks noChangeArrowheads="1"/>
          </p:cNvSpPr>
          <p:nvPr/>
        </p:nvSpPr>
        <p:spPr bwMode="auto">
          <a:xfrm>
            <a:off x="6659565" y="5195888"/>
            <a:ext cx="1233487" cy="639763"/>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13" name="Oval 1038">
            <a:extLst>
              <a:ext uri="{FF2B5EF4-FFF2-40B4-BE49-F238E27FC236}">
                <a16:creationId xmlns:a16="http://schemas.microsoft.com/office/drawing/2014/main" id="{5B180B6A-A1CC-534A-8FFE-26E1ABF2A59D}"/>
              </a:ext>
            </a:extLst>
          </p:cNvPr>
          <p:cNvSpPr>
            <a:spLocks noChangeArrowheads="1"/>
          </p:cNvSpPr>
          <p:nvPr/>
        </p:nvSpPr>
        <p:spPr bwMode="auto">
          <a:xfrm>
            <a:off x="8305800" y="4279900"/>
            <a:ext cx="3810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Tree>
    <p:extLst>
      <p:ext uri="{BB962C8B-B14F-4D97-AF65-F5344CB8AC3E}">
        <p14:creationId xmlns:p14="http://schemas.microsoft.com/office/powerpoint/2010/main" val="6465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070262F-0EF3-5B47-BBD5-D0AD74E5C69F}"/>
              </a:ext>
            </a:extLst>
          </p:cNvPr>
          <p:cNvSpPr txBox="1">
            <a:spLocks noChangeArrowheads="1"/>
          </p:cNvSpPr>
          <p:nvPr/>
        </p:nvSpPr>
        <p:spPr>
          <a:xfrm>
            <a:off x="560173" y="1368425"/>
            <a:ext cx="11170508" cy="4856163"/>
          </a:xfrm>
          <a:prstGeom prst="rect">
            <a:avLst/>
          </a:prstGeom>
        </p:spPr>
        <p:txBody>
          <a:bodyPr/>
          <a:lstStyle>
            <a:lvl1pPr marL="342900" indent="-342900" algn="l" defTabSz="457200" rtl="0" eaLnBrk="1" latinLnBrk="0" hangingPunct="1">
              <a:spcBef>
                <a:spcPct val="20000"/>
              </a:spcBef>
              <a:buFont typeface="Arial"/>
              <a:buChar char="•"/>
              <a:defRPr sz="1200" kern="1200">
                <a:solidFill>
                  <a:schemeClr val="tx1">
                    <a:lumMod val="65000"/>
                    <a:lumOff val="35000"/>
                  </a:schemeClr>
                </a:solidFill>
                <a:latin typeface="Lucida Sans"/>
                <a:ea typeface="+mn-ea"/>
                <a:cs typeface="Lucida Sans"/>
              </a:defRPr>
            </a:lvl1pPr>
            <a:lvl2pPr marL="742950" indent="-285750" algn="l" defTabSz="457200" rtl="0" eaLnBrk="1" latinLnBrk="0" hangingPunct="1">
              <a:spcBef>
                <a:spcPct val="20000"/>
              </a:spcBef>
              <a:buFont typeface="Arial"/>
              <a:buChar char="–"/>
              <a:defRPr sz="1200" kern="1200">
                <a:solidFill>
                  <a:srgbClr val="0C4D8F"/>
                </a:solidFill>
                <a:latin typeface="Lucida Sans"/>
                <a:ea typeface="+mn-ea"/>
                <a:cs typeface="Lucida Sans"/>
              </a:defRPr>
            </a:lvl2pPr>
            <a:lvl3pPr marL="1143000" indent="-228600" algn="l" defTabSz="457200" rtl="0" eaLnBrk="1" latinLnBrk="0" hangingPunct="1">
              <a:spcBef>
                <a:spcPct val="20000"/>
              </a:spcBef>
              <a:buFont typeface="Arial"/>
              <a:buChar char="•"/>
              <a:defRPr sz="1200" kern="1200">
                <a:solidFill>
                  <a:schemeClr val="tx1">
                    <a:lumMod val="65000"/>
                    <a:lumOff val="35000"/>
                  </a:schemeClr>
                </a:solidFill>
                <a:latin typeface="Lucida Sans"/>
                <a:ea typeface="+mn-ea"/>
                <a:cs typeface="Lucida Sans"/>
              </a:defRPr>
            </a:lvl3pPr>
            <a:lvl4pPr marL="1600200" indent="-228600" algn="l" defTabSz="457200" rtl="0" eaLnBrk="1" latinLnBrk="0" hangingPunct="1">
              <a:spcBef>
                <a:spcPct val="20000"/>
              </a:spcBef>
              <a:buFont typeface="Arial"/>
              <a:buChar char="–"/>
              <a:defRPr sz="1200" kern="1200">
                <a:solidFill>
                  <a:srgbClr val="E16917"/>
                </a:solidFill>
                <a:latin typeface="Lucida Sans"/>
                <a:ea typeface="+mn-ea"/>
                <a:cs typeface="Lucida Sans"/>
              </a:defRPr>
            </a:lvl4pPr>
            <a:lvl5pPr marL="2057400" indent="-228600" algn="l" defTabSz="457200" rtl="0" eaLnBrk="1" latinLnBrk="0" hangingPunct="1">
              <a:spcBef>
                <a:spcPct val="20000"/>
              </a:spcBef>
              <a:buFont typeface="Arial"/>
              <a:buChar char="»"/>
              <a:defRPr sz="1200" kern="1200">
                <a:solidFill>
                  <a:schemeClr val="tx1">
                    <a:lumMod val="65000"/>
                    <a:lumOff val="35000"/>
                  </a:schemeClr>
                </a:solidFill>
                <a:latin typeface="Lucida Sans"/>
                <a:ea typeface="+mn-ea"/>
                <a:cs typeface="Lucid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5753" indent="-385753">
              <a:lnSpc>
                <a:spcPct val="110000"/>
              </a:lnSpc>
              <a:spcBef>
                <a:spcPts val="1504"/>
              </a:spcBef>
              <a:buFont typeface="Times" pitchFamily="2" charset="0"/>
              <a:buAutoNum type="arabicPeriod"/>
            </a:pPr>
            <a:r>
              <a:rPr lang="es-ES" altLang="es-ES" sz="2933" dirty="0">
                <a:solidFill>
                  <a:schemeClr val="tx1"/>
                </a:solidFill>
              </a:rPr>
              <a:t>Isquemia </a:t>
            </a:r>
            <a:r>
              <a:rPr lang="es-ES" altLang="es-ES" sz="2933" dirty="0" err="1">
                <a:solidFill>
                  <a:schemeClr val="tx1"/>
                </a:solidFill>
              </a:rPr>
              <a:t>subendocárdica</a:t>
            </a:r>
            <a:r>
              <a:rPr lang="es-ES" altLang="es-ES" sz="2933" dirty="0">
                <a:solidFill>
                  <a:schemeClr val="tx1"/>
                </a:solidFill>
              </a:rPr>
              <a:t> (onda T alta): precoz y fugaz (minutos).</a:t>
            </a:r>
          </a:p>
          <a:p>
            <a:pPr marL="385753" indent="-385753">
              <a:lnSpc>
                <a:spcPct val="110000"/>
              </a:lnSpc>
              <a:spcBef>
                <a:spcPts val="1504"/>
              </a:spcBef>
              <a:buFont typeface="Times" pitchFamily="2" charset="0"/>
              <a:buAutoNum type="arabicPeriod"/>
            </a:pPr>
            <a:r>
              <a:rPr lang="es-ES" altLang="es-ES" sz="2933" dirty="0">
                <a:solidFill>
                  <a:schemeClr val="tx1"/>
                </a:solidFill>
              </a:rPr>
              <a:t>Lesión </a:t>
            </a:r>
            <a:r>
              <a:rPr lang="es-ES" altLang="es-ES" sz="2933" dirty="0" err="1">
                <a:solidFill>
                  <a:schemeClr val="tx1"/>
                </a:solidFill>
              </a:rPr>
              <a:t>subepicárdica</a:t>
            </a:r>
            <a:r>
              <a:rPr lang="es-ES" altLang="es-ES" sz="2933" dirty="0">
                <a:solidFill>
                  <a:schemeClr val="tx1"/>
                </a:solidFill>
              </a:rPr>
              <a:t> (ascenso de ST) desde inicio hasta 12-24 h.</a:t>
            </a:r>
          </a:p>
          <a:p>
            <a:pPr marL="385753" indent="-385753">
              <a:lnSpc>
                <a:spcPct val="110000"/>
              </a:lnSpc>
              <a:spcBef>
                <a:spcPts val="1504"/>
              </a:spcBef>
              <a:buFont typeface="Times" pitchFamily="2" charset="0"/>
              <a:buAutoNum type="arabicPeriod"/>
            </a:pPr>
            <a:r>
              <a:rPr lang="es-ES" altLang="es-ES" sz="2933" dirty="0">
                <a:solidFill>
                  <a:schemeClr val="tx1"/>
                </a:solidFill>
              </a:rPr>
              <a:t>Ondas Q (necrosis) desde las 6 h. Indefinidamente salvo </a:t>
            </a:r>
            <a:r>
              <a:rPr lang="es-ES" altLang="es-ES" sz="2933" dirty="0" err="1">
                <a:solidFill>
                  <a:schemeClr val="tx1"/>
                </a:solidFill>
              </a:rPr>
              <a:t>reperfusión</a:t>
            </a:r>
            <a:r>
              <a:rPr lang="es-ES" altLang="es-ES" sz="2933" dirty="0">
                <a:solidFill>
                  <a:schemeClr val="tx1"/>
                </a:solidFill>
              </a:rPr>
              <a:t> precoz.</a:t>
            </a:r>
          </a:p>
          <a:p>
            <a:pPr marL="385753" indent="-385753">
              <a:lnSpc>
                <a:spcPct val="110000"/>
              </a:lnSpc>
              <a:spcBef>
                <a:spcPts val="1504"/>
              </a:spcBef>
              <a:buFont typeface="Times" pitchFamily="2" charset="0"/>
              <a:buAutoNum type="arabicPeriod"/>
            </a:pPr>
            <a:r>
              <a:rPr lang="es-ES" altLang="es-ES" sz="2933" dirty="0">
                <a:solidFill>
                  <a:schemeClr val="tx1"/>
                </a:solidFill>
              </a:rPr>
              <a:t>Inversión/aplanamiento ondas T (isquemia </a:t>
            </a:r>
            <a:r>
              <a:rPr lang="es-ES" altLang="es-ES" sz="2933" dirty="0" err="1">
                <a:solidFill>
                  <a:schemeClr val="tx1"/>
                </a:solidFill>
              </a:rPr>
              <a:t>subepicárdica</a:t>
            </a:r>
            <a:r>
              <a:rPr lang="es-ES" altLang="es-ES" sz="2933" dirty="0">
                <a:solidFill>
                  <a:schemeClr val="tx1"/>
                </a:solidFill>
              </a:rPr>
              <a:t>) a partir 12-18 horas. En el 50% persisten meses o años.</a:t>
            </a:r>
          </a:p>
        </p:txBody>
      </p:sp>
    </p:spTree>
    <p:extLst>
      <p:ext uri="{BB962C8B-B14F-4D97-AF65-F5344CB8AC3E}">
        <p14:creationId xmlns:p14="http://schemas.microsoft.com/office/powerpoint/2010/main" val="109233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2FA67CFD-6878-7648-A8DA-42421465B912}"/>
              </a:ext>
            </a:extLst>
          </p:cNvPr>
          <p:cNvGrpSpPr>
            <a:grpSpLocks/>
          </p:cNvGrpSpPr>
          <p:nvPr/>
        </p:nvGrpSpPr>
        <p:grpSpPr bwMode="auto">
          <a:xfrm>
            <a:off x="1268628" y="898699"/>
            <a:ext cx="10000733" cy="5732463"/>
            <a:chOff x="456" y="618"/>
            <a:chExt cx="5215" cy="3611"/>
          </a:xfrm>
        </p:grpSpPr>
        <p:sp>
          <p:nvSpPr>
            <p:cNvPr id="6" name="Text Box 3">
              <a:extLst>
                <a:ext uri="{FF2B5EF4-FFF2-40B4-BE49-F238E27FC236}">
                  <a16:creationId xmlns:a16="http://schemas.microsoft.com/office/drawing/2014/main" id="{086206F5-3148-E740-8F6F-011DF2799BB0}"/>
                </a:ext>
              </a:extLst>
            </p:cNvPr>
            <p:cNvSpPr txBox="1">
              <a:spLocks noChangeArrowheads="1"/>
            </p:cNvSpPr>
            <p:nvPr/>
          </p:nvSpPr>
          <p:spPr bwMode="auto">
            <a:xfrm>
              <a:off x="496" y="618"/>
              <a:ext cx="5167" cy="252"/>
            </a:xfrm>
            <a:prstGeom prst="rect">
              <a:avLst/>
            </a:prstGeom>
            <a:solidFill>
              <a:schemeClr val="tx2"/>
            </a:solidFill>
            <a:ln w="28575">
              <a:solidFill>
                <a:schemeClr val="accent2"/>
              </a:solidFill>
              <a:miter lim="800000"/>
              <a:headEnd/>
              <a:tailEnd/>
            </a:ln>
          </p:spPr>
          <p:txBody>
            <a:bodyPr>
              <a:spAutoFit/>
            </a:bodyPr>
            <a:lstStyle>
              <a:lvl1pPr>
                <a:spcBef>
                  <a:spcPct val="60000"/>
                </a:spcBef>
                <a:buClr>
                  <a:schemeClr val="accent1"/>
                </a:buClr>
                <a:buSzPct val="90000"/>
                <a:buFont typeface="Wingdings" pitchFamily="2" charset="2"/>
                <a:buChar char="§"/>
                <a:tabLst>
                  <a:tab pos="3340100" algn="ctr"/>
                  <a:tab pos="6286500" algn="ctr"/>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3340100" algn="ctr"/>
                  <a:tab pos="6286500" algn="ctr"/>
                </a:tabLst>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tabLst>
                  <a:tab pos="3340100" algn="ctr"/>
                  <a:tab pos="6286500" algn="ctr"/>
                </a:tabLst>
                <a:defRPr sz="2400" b="1">
                  <a:solidFill>
                    <a:schemeClr val="tx1"/>
                  </a:solidFill>
                  <a:latin typeface="Arial" panose="020B0604020202020204" pitchFamily="34" charset="0"/>
                </a:defRPr>
              </a:lvl3pPr>
              <a:lvl4pPr marL="1600200" indent="-228600">
                <a:spcBef>
                  <a:spcPct val="20000"/>
                </a:spcBef>
                <a:buChar char="–"/>
                <a:tabLst>
                  <a:tab pos="3340100" algn="ctr"/>
                  <a:tab pos="6286500" algn="ctr"/>
                </a:tabLst>
                <a:defRPr sz="2000" b="1">
                  <a:solidFill>
                    <a:schemeClr val="tx1"/>
                  </a:solidFill>
                  <a:latin typeface="Arial" panose="020B0604020202020204" pitchFamily="34" charset="0"/>
                </a:defRPr>
              </a:lvl4pPr>
              <a:lvl5pPr marL="2057400" indent="-228600">
                <a:spcBef>
                  <a:spcPct val="20000"/>
                </a:spcBef>
                <a:buChar char="»"/>
                <a:tabLst>
                  <a:tab pos="3340100" algn="ctr"/>
                  <a:tab pos="6286500" algn="ctr"/>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340100" algn="ctr"/>
                  <a:tab pos="6286500" algn="ctr"/>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340100" algn="ctr"/>
                  <a:tab pos="6286500" algn="ctr"/>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340100" algn="ctr"/>
                  <a:tab pos="6286500" algn="ctr"/>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340100" algn="ctr"/>
                  <a:tab pos="6286500" algn="ctr"/>
                </a:tabLst>
                <a:defRPr sz="2000" b="1">
                  <a:solidFill>
                    <a:schemeClr val="tx1"/>
                  </a:solidFill>
                  <a:latin typeface="Arial" panose="020B0604020202020204" pitchFamily="34" charset="0"/>
                </a:defRPr>
              </a:lvl9pPr>
            </a:lstStyle>
            <a:p>
              <a:pPr>
                <a:spcBef>
                  <a:spcPct val="50000"/>
                </a:spcBef>
                <a:buClrTx/>
                <a:buSzTx/>
                <a:buFontTx/>
                <a:buNone/>
              </a:pPr>
              <a:r>
                <a:rPr lang="es-ES_tradnl" altLang="es-ES" sz="2000" dirty="0">
                  <a:solidFill>
                    <a:schemeClr val="bg1"/>
                  </a:solidFill>
                </a:rPr>
                <a:t>Fases	Tiempo	ECG</a:t>
              </a:r>
            </a:p>
          </p:txBody>
        </p:sp>
        <p:sp>
          <p:nvSpPr>
            <p:cNvPr id="7" name="Text Box 4">
              <a:extLst>
                <a:ext uri="{FF2B5EF4-FFF2-40B4-BE49-F238E27FC236}">
                  <a16:creationId xmlns:a16="http://schemas.microsoft.com/office/drawing/2014/main" id="{4AD7B6EF-5FD2-FB4F-9219-23AEFAF22B68}"/>
                </a:ext>
              </a:extLst>
            </p:cNvPr>
            <p:cNvSpPr txBox="1">
              <a:spLocks noChangeArrowheads="1"/>
            </p:cNvSpPr>
            <p:nvPr/>
          </p:nvSpPr>
          <p:spPr bwMode="auto">
            <a:xfrm>
              <a:off x="456" y="1090"/>
              <a:ext cx="3393" cy="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SzPct val="90000"/>
                <a:buFont typeface="Wingdings" pitchFamily="2" charset="2"/>
                <a:buChar char="§"/>
                <a:tabLst>
                  <a:tab pos="3429000" algn="ctr"/>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3429000" algn="ctr"/>
                </a:tabLst>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tabLst>
                  <a:tab pos="3429000" algn="ctr"/>
                </a:tabLst>
                <a:defRPr sz="2400" b="1">
                  <a:solidFill>
                    <a:schemeClr val="tx1"/>
                  </a:solidFill>
                  <a:latin typeface="Arial" panose="020B0604020202020204" pitchFamily="34" charset="0"/>
                </a:defRPr>
              </a:lvl3pPr>
              <a:lvl4pPr marL="1600200" indent="-228600">
                <a:spcBef>
                  <a:spcPct val="20000"/>
                </a:spcBef>
                <a:buChar char="–"/>
                <a:tabLst>
                  <a:tab pos="3429000" algn="ctr"/>
                </a:tabLst>
                <a:defRPr sz="2000" b="1">
                  <a:solidFill>
                    <a:schemeClr val="tx1"/>
                  </a:solidFill>
                  <a:latin typeface="Arial" panose="020B0604020202020204" pitchFamily="34" charset="0"/>
                </a:defRPr>
              </a:lvl4pPr>
              <a:lvl5pPr marL="2057400" indent="-228600">
                <a:spcBef>
                  <a:spcPct val="20000"/>
                </a:spcBef>
                <a:buChar char="»"/>
                <a:tabLst>
                  <a:tab pos="3429000" algn="ctr"/>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429000" algn="ctr"/>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429000" algn="ctr"/>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429000" algn="ctr"/>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429000" algn="ctr"/>
                </a:tabLst>
                <a:defRPr sz="2000" b="1">
                  <a:solidFill>
                    <a:schemeClr val="tx1"/>
                  </a:solidFill>
                  <a:latin typeface="Arial" panose="020B0604020202020204" pitchFamily="34" charset="0"/>
                </a:defRPr>
              </a:lvl9pPr>
            </a:lstStyle>
            <a:p>
              <a:pPr>
                <a:spcBef>
                  <a:spcPct val="50000"/>
                </a:spcBef>
                <a:buClrTx/>
                <a:buSzTx/>
                <a:buFontTx/>
                <a:buNone/>
              </a:pPr>
              <a:r>
                <a:rPr lang="es-ES_tradnl" altLang="es-ES" sz="1800" dirty="0">
                  <a:solidFill>
                    <a:schemeClr val="accent2"/>
                  </a:solidFill>
                </a:rPr>
                <a:t>Fase inicial</a:t>
              </a:r>
              <a:r>
                <a:rPr lang="es-ES_tradnl" altLang="es-ES" sz="1800" dirty="0"/>
                <a:t>	Pocos minutos</a:t>
              </a:r>
            </a:p>
            <a:p>
              <a:pPr>
                <a:lnSpc>
                  <a:spcPct val="350000"/>
                </a:lnSpc>
                <a:spcBef>
                  <a:spcPct val="50000"/>
                </a:spcBef>
                <a:buClrTx/>
                <a:buSzTx/>
                <a:buFontTx/>
                <a:buNone/>
              </a:pPr>
              <a:r>
                <a:rPr lang="es-ES_tradnl" altLang="es-ES" sz="1800" dirty="0">
                  <a:solidFill>
                    <a:schemeClr val="accent2"/>
                  </a:solidFill>
                </a:rPr>
                <a:t>Primera fase</a:t>
              </a:r>
              <a:r>
                <a:rPr lang="es-ES_tradnl" altLang="es-ES" sz="1800" dirty="0"/>
                <a:t>	Hasta 6 horas</a:t>
              </a:r>
            </a:p>
            <a:p>
              <a:pPr>
                <a:lnSpc>
                  <a:spcPct val="350000"/>
                </a:lnSpc>
                <a:spcBef>
                  <a:spcPct val="50000"/>
                </a:spcBef>
                <a:buClrTx/>
                <a:buSzTx/>
                <a:buFontTx/>
                <a:buNone/>
              </a:pPr>
              <a:r>
                <a:rPr lang="es-ES_tradnl" altLang="es-ES" sz="1800" dirty="0">
                  <a:solidFill>
                    <a:schemeClr val="accent2"/>
                  </a:solidFill>
                </a:rPr>
                <a:t>Fase intermedia</a:t>
              </a:r>
              <a:r>
                <a:rPr lang="es-ES_tradnl" altLang="es-ES" sz="1800" dirty="0"/>
                <a:t>	&gt; 6 horas</a:t>
              </a:r>
            </a:p>
            <a:p>
              <a:pPr>
                <a:lnSpc>
                  <a:spcPct val="350000"/>
                </a:lnSpc>
                <a:spcBef>
                  <a:spcPct val="50000"/>
                </a:spcBef>
                <a:buClrTx/>
                <a:buSzTx/>
                <a:buFontTx/>
                <a:buNone/>
              </a:pPr>
              <a:r>
                <a:rPr lang="es-ES_tradnl" altLang="es-ES" sz="1800" dirty="0">
                  <a:solidFill>
                    <a:schemeClr val="accent2"/>
                  </a:solidFill>
                </a:rPr>
                <a:t>Fase avanzada</a:t>
              </a:r>
              <a:r>
                <a:rPr lang="es-ES_tradnl" altLang="es-ES" sz="1800" dirty="0"/>
                <a:t>	Días</a:t>
              </a:r>
            </a:p>
            <a:p>
              <a:pPr>
                <a:lnSpc>
                  <a:spcPct val="350000"/>
                </a:lnSpc>
                <a:spcBef>
                  <a:spcPct val="50000"/>
                </a:spcBef>
                <a:buClrTx/>
                <a:buSzTx/>
                <a:buFontTx/>
                <a:buNone/>
              </a:pPr>
              <a:r>
                <a:rPr lang="es-ES_tradnl" altLang="es-ES" sz="1800" dirty="0">
                  <a:solidFill>
                    <a:schemeClr val="accent2"/>
                  </a:solidFill>
                </a:rPr>
                <a:t>Fase crónica</a:t>
              </a:r>
              <a:r>
                <a:rPr lang="es-ES_tradnl" altLang="es-ES" sz="1800" dirty="0"/>
                <a:t>	Residual</a:t>
              </a:r>
            </a:p>
          </p:txBody>
        </p:sp>
        <p:pic>
          <p:nvPicPr>
            <p:cNvPr id="8" name="Picture 5">
              <a:extLst>
                <a:ext uri="{FF2B5EF4-FFF2-40B4-BE49-F238E27FC236}">
                  <a16:creationId xmlns:a16="http://schemas.microsoft.com/office/drawing/2014/main" id="{A9124434-C021-954C-BCF1-355995D28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0980"/>
            <a:stretch>
              <a:fillRect/>
            </a:stretch>
          </p:blipFill>
          <p:spPr bwMode="auto">
            <a:xfrm>
              <a:off x="3960" y="892"/>
              <a:ext cx="1143"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F4BB69F9-68DA-E84F-BD6E-9F3EE2E2E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372" b="46907"/>
            <a:stretch>
              <a:fillRect/>
            </a:stretch>
          </p:blipFill>
          <p:spPr bwMode="auto">
            <a:xfrm>
              <a:off x="3392" y="2212"/>
              <a:ext cx="1143"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F9EE795E-9304-6A41-84D1-562D9927B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805" b="63477"/>
            <a:stretch>
              <a:fillRect/>
            </a:stretch>
          </p:blipFill>
          <p:spPr bwMode="auto">
            <a:xfrm>
              <a:off x="3960" y="1540"/>
              <a:ext cx="1143"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id="{C2993659-DAAE-8446-A8CD-4C0C8F8F6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7609" b="32904"/>
            <a:stretch>
              <a:fillRect/>
            </a:stretch>
          </p:blipFill>
          <p:spPr bwMode="auto">
            <a:xfrm>
              <a:off x="4528" y="2212"/>
              <a:ext cx="1143" cy="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a:extLst>
                <a:ext uri="{FF2B5EF4-FFF2-40B4-BE49-F238E27FC236}">
                  <a16:creationId xmlns:a16="http://schemas.microsoft.com/office/drawing/2014/main" id="{031D868C-8DED-584C-9C8E-AE3964603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4410" b="15869"/>
            <a:stretch>
              <a:fillRect/>
            </a:stretch>
          </p:blipFill>
          <p:spPr bwMode="auto">
            <a:xfrm>
              <a:off x="3960" y="2876"/>
              <a:ext cx="1143"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a:extLst>
                <a:ext uri="{FF2B5EF4-FFF2-40B4-BE49-F238E27FC236}">
                  <a16:creationId xmlns:a16="http://schemas.microsoft.com/office/drawing/2014/main" id="{36E4A29C-529E-CD44-93F5-6A7DDBA30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0513" b="230"/>
            <a:stretch>
              <a:fillRect/>
            </a:stretch>
          </p:blipFill>
          <p:spPr bwMode="auto">
            <a:xfrm>
              <a:off x="3960" y="3548"/>
              <a:ext cx="1143"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1">
              <a:extLst>
                <a:ext uri="{FF2B5EF4-FFF2-40B4-BE49-F238E27FC236}">
                  <a16:creationId xmlns:a16="http://schemas.microsoft.com/office/drawing/2014/main" id="{9CD99BC3-0BA6-A849-A23E-A812ED866FF4}"/>
                </a:ext>
              </a:extLst>
            </p:cNvPr>
            <p:cNvGrpSpPr>
              <a:grpSpLocks/>
            </p:cNvGrpSpPr>
            <p:nvPr/>
          </p:nvGrpSpPr>
          <p:grpSpPr bwMode="auto">
            <a:xfrm>
              <a:off x="504" y="1550"/>
              <a:ext cx="5160" cy="2666"/>
              <a:chOff x="504" y="1550"/>
              <a:chExt cx="4872" cy="2666"/>
            </a:xfrm>
          </p:grpSpPr>
          <p:sp>
            <p:nvSpPr>
              <p:cNvPr id="21" name="Line 12">
                <a:extLst>
                  <a:ext uri="{FF2B5EF4-FFF2-40B4-BE49-F238E27FC236}">
                    <a16:creationId xmlns:a16="http://schemas.microsoft.com/office/drawing/2014/main" id="{4E51046A-32E9-1E4B-A150-7D69DB72A643}"/>
                  </a:ext>
                </a:extLst>
              </p:cNvPr>
              <p:cNvSpPr>
                <a:spLocks noChangeShapeType="1"/>
              </p:cNvSpPr>
              <p:nvPr/>
            </p:nvSpPr>
            <p:spPr bwMode="auto">
              <a:xfrm>
                <a:off x="504" y="4216"/>
                <a:ext cx="4872"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22" name="Line 13">
                <a:extLst>
                  <a:ext uri="{FF2B5EF4-FFF2-40B4-BE49-F238E27FC236}">
                    <a16:creationId xmlns:a16="http://schemas.microsoft.com/office/drawing/2014/main" id="{D16E0F22-AC00-3E42-B2A1-7343D31B8A99}"/>
                  </a:ext>
                </a:extLst>
              </p:cNvPr>
              <p:cNvSpPr>
                <a:spLocks noChangeShapeType="1"/>
              </p:cNvSpPr>
              <p:nvPr/>
            </p:nvSpPr>
            <p:spPr bwMode="auto">
              <a:xfrm>
                <a:off x="504" y="3549"/>
                <a:ext cx="4872" cy="0"/>
              </a:xfrm>
              <a:prstGeom prst="line">
                <a:avLst/>
              </a:prstGeom>
              <a:noFill/>
              <a:ln w="25400" cap="rnd">
                <a:solidFill>
                  <a:schemeClr val="folHlink"/>
                </a:solidFill>
                <a:prstDash val="sysDot"/>
                <a:round/>
                <a:headEnd/>
                <a:tailEnd/>
              </a:ln>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23" name="Line 14">
                <a:extLst>
                  <a:ext uri="{FF2B5EF4-FFF2-40B4-BE49-F238E27FC236}">
                    <a16:creationId xmlns:a16="http://schemas.microsoft.com/office/drawing/2014/main" id="{AF3082E1-4262-0D42-8938-F79B1F2D6F96}"/>
                  </a:ext>
                </a:extLst>
              </p:cNvPr>
              <p:cNvSpPr>
                <a:spLocks noChangeShapeType="1"/>
              </p:cNvSpPr>
              <p:nvPr/>
            </p:nvSpPr>
            <p:spPr bwMode="auto">
              <a:xfrm>
                <a:off x="504" y="2883"/>
                <a:ext cx="4872" cy="0"/>
              </a:xfrm>
              <a:prstGeom prst="line">
                <a:avLst/>
              </a:prstGeom>
              <a:noFill/>
              <a:ln w="25400" cap="rnd">
                <a:solidFill>
                  <a:schemeClr val="folHlink"/>
                </a:solidFill>
                <a:prstDash val="sysDot"/>
                <a:round/>
                <a:headEnd/>
                <a:tailEnd/>
              </a:ln>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24" name="Line 15">
                <a:extLst>
                  <a:ext uri="{FF2B5EF4-FFF2-40B4-BE49-F238E27FC236}">
                    <a16:creationId xmlns:a16="http://schemas.microsoft.com/office/drawing/2014/main" id="{3B2701BD-4382-514A-9481-1D2FE11ECE45}"/>
                  </a:ext>
                </a:extLst>
              </p:cNvPr>
              <p:cNvSpPr>
                <a:spLocks noChangeShapeType="1"/>
              </p:cNvSpPr>
              <p:nvPr/>
            </p:nvSpPr>
            <p:spPr bwMode="auto">
              <a:xfrm>
                <a:off x="504" y="2216"/>
                <a:ext cx="4872" cy="0"/>
              </a:xfrm>
              <a:prstGeom prst="line">
                <a:avLst/>
              </a:prstGeom>
              <a:noFill/>
              <a:ln w="25400" cap="rnd">
                <a:solidFill>
                  <a:schemeClr val="folHlink"/>
                </a:solidFill>
                <a:prstDash val="sysDot"/>
                <a:round/>
                <a:headEnd/>
                <a:tailEnd/>
              </a:ln>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25" name="Line 16">
                <a:extLst>
                  <a:ext uri="{FF2B5EF4-FFF2-40B4-BE49-F238E27FC236}">
                    <a16:creationId xmlns:a16="http://schemas.microsoft.com/office/drawing/2014/main" id="{5E334FFA-9F9C-4448-BF5C-C6A44A05F988}"/>
                  </a:ext>
                </a:extLst>
              </p:cNvPr>
              <p:cNvSpPr>
                <a:spLocks noChangeShapeType="1"/>
              </p:cNvSpPr>
              <p:nvPr/>
            </p:nvSpPr>
            <p:spPr bwMode="auto">
              <a:xfrm>
                <a:off x="504" y="1550"/>
                <a:ext cx="4872" cy="0"/>
              </a:xfrm>
              <a:prstGeom prst="line">
                <a:avLst/>
              </a:prstGeom>
              <a:noFill/>
              <a:ln w="25400" cap="rnd">
                <a:solidFill>
                  <a:schemeClr val="folHlink"/>
                </a:solidFill>
                <a:prstDash val="sysDot"/>
                <a:round/>
                <a:headEnd/>
                <a:tailEnd/>
              </a:ln>
              <a:extLst>
                <a:ext uri="{909E8E84-426E-40DD-AFC4-6F175D3DCCD1}">
                  <a14:hiddenFill xmlns:a14="http://schemas.microsoft.com/office/drawing/2010/main">
                    <a:noFill/>
                  </a14:hiddenFill>
                </a:ext>
              </a:extLst>
            </p:spPr>
            <p:txBody>
              <a:bodyPr wrap="none" anchor="ctr">
                <a:spAutoFit/>
              </a:bodyPr>
              <a:lstStyle/>
              <a:p>
                <a:endParaRPr lang="es-ES"/>
              </a:p>
            </p:txBody>
          </p:sp>
        </p:grpSp>
        <p:sp>
          <p:nvSpPr>
            <p:cNvPr id="15" name="AutoShape 17">
              <a:extLst>
                <a:ext uri="{FF2B5EF4-FFF2-40B4-BE49-F238E27FC236}">
                  <a16:creationId xmlns:a16="http://schemas.microsoft.com/office/drawing/2014/main" id="{8D930A55-67AB-D744-BA2D-630829CB8A23}"/>
                </a:ext>
              </a:extLst>
            </p:cNvPr>
            <p:cNvSpPr>
              <a:spLocks noChangeArrowheads="1"/>
            </p:cNvSpPr>
            <p:nvPr/>
          </p:nvSpPr>
          <p:spPr bwMode="auto">
            <a:xfrm>
              <a:off x="4712" y="1188"/>
              <a:ext cx="104" cy="327"/>
            </a:xfrm>
            <a:prstGeom prst="upArrow">
              <a:avLst>
                <a:gd name="adj1" fmla="val 50000"/>
                <a:gd name="adj2" fmla="val 61538"/>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16" name="AutoShape 18">
              <a:extLst>
                <a:ext uri="{FF2B5EF4-FFF2-40B4-BE49-F238E27FC236}">
                  <a16:creationId xmlns:a16="http://schemas.microsoft.com/office/drawing/2014/main" id="{35BCCA70-2EFA-FE4A-85DE-9AEF4686C8DE}"/>
                </a:ext>
              </a:extLst>
            </p:cNvPr>
            <p:cNvSpPr>
              <a:spLocks noChangeArrowheads="1"/>
            </p:cNvSpPr>
            <p:nvPr/>
          </p:nvSpPr>
          <p:spPr bwMode="auto">
            <a:xfrm>
              <a:off x="4544" y="1796"/>
              <a:ext cx="104" cy="327"/>
            </a:xfrm>
            <a:prstGeom prst="upArrow">
              <a:avLst>
                <a:gd name="adj1" fmla="val 50000"/>
                <a:gd name="adj2" fmla="val 61538"/>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17" name="AutoShape 19">
              <a:extLst>
                <a:ext uri="{FF2B5EF4-FFF2-40B4-BE49-F238E27FC236}">
                  <a16:creationId xmlns:a16="http://schemas.microsoft.com/office/drawing/2014/main" id="{25C2DD1A-EA5E-A64E-8A7D-BA0F5D40A738}"/>
                </a:ext>
              </a:extLst>
            </p:cNvPr>
            <p:cNvSpPr>
              <a:spLocks noChangeArrowheads="1"/>
            </p:cNvSpPr>
            <p:nvPr/>
          </p:nvSpPr>
          <p:spPr bwMode="auto">
            <a:xfrm>
              <a:off x="4688" y="3893"/>
              <a:ext cx="128" cy="336"/>
            </a:xfrm>
            <a:prstGeom prst="upArrow">
              <a:avLst>
                <a:gd name="adj1" fmla="val 50000"/>
                <a:gd name="adj2" fmla="val 61538"/>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18" name="AutoShape 20">
              <a:extLst>
                <a:ext uri="{FF2B5EF4-FFF2-40B4-BE49-F238E27FC236}">
                  <a16:creationId xmlns:a16="http://schemas.microsoft.com/office/drawing/2014/main" id="{D370975A-58DF-CA43-A0D2-DEE678B4847C}"/>
                </a:ext>
              </a:extLst>
            </p:cNvPr>
            <p:cNvSpPr>
              <a:spLocks noChangeArrowheads="1"/>
            </p:cNvSpPr>
            <p:nvPr/>
          </p:nvSpPr>
          <p:spPr bwMode="auto">
            <a:xfrm rot="10800000">
              <a:off x="3848" y="2182"/>
              <a:ext cx="101" cy="333"/>
            </a:xfrm>
            <a:prstGeom prst="upArrow">
              <a:avLst>
                <a:gd name="adj1" fmla="val 48000"/>
                <a:gd name="adj2" fmla="val 75995"/>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19" name="AutoShape 21">
              <a:extLst>
                <a:ext uri="{FF2B5EF4-FFF2-40B4-BE49-F238E27FC236}">
                  <a16:creationId xmlns:a16="http://schemas.microsoft.com/office/drawing/2014/main" id="{8D65FE52-B373-8447-B3FB-41E4559D774D}"/>
                </a:ext>
              </a:extLst>
            </p:cNvPr>
            <p:cNvSpPr>
              <a:spLocks noChangeArrowheads="1"/>
            </p:cNvSpPr>
            <p:nvPr/>
          </p:nvSpPr>
          <p:spPr bwMode="auto">
            <a:xfrm rot="8538014">
              <a:off x="3772" y="2280"/>
              <a:ext cx="100" cy="333"/>
            </a:xfrm>
            <a:prstGeom prst="upArrow">
              <a:avLst>
                <a:gd name="adj1" fmla="val 48000"/>
                <a:gd name="adj2" fmla="val 75995"/>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20" name="AutoShape 22">
              <a:extLst>
                <a:ext uri="{FF2B5EF4-FFF2-40B4-BE49-F238E27FC236}">
                  <a16:creationId xmlns:a16="http://schemas.microsoft.com/office/drawing/2014/main" id="{61538506-846B-0041-9B65-0F0F3F89E28B}"/>
                </a:ext>
              </a:extLst>
            </p:cNvPr>
            <p:cNvSpPr>
              <a:spLocks noChangeArrowheads="1"/>
            </p:cNvSpPr>
            <p:nvPr/>
          </p:nvSpPr>
          <p:spPr bwMode="auto">
            <a:xfrm rot="10800000">
              <a:off x="5264" y="2256"/>
              <a:ext cx="104" cy="327"/>
            </a:xfrm>
            <a:prstGeom prst="upArrow">
              <a:avLst>
                <a:gd name="adj1" fmla="val 50000"/>
                <a:gd name="adj2" fmla="val 61538"/>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grpSp>
      <p:sp>
        <p:nvSpPr>
          <p:cNvPr id="2" name="Rectángulo 1">
            <a:extLst>
              <a:ext uri="{FF2B5EF4-FFF2-40B4-BE49-F238E27FC236}">
                <a16:creationId xmlns:a16="http://schemas.microsoft.com/office/drawing/2014/main" id="{475B41E0-71D1-344C-9B39-C99154CD62A6}"/>
              </a:ext>
            </a:extLst>
          </p:cNvPr>
          <p:cNvSpPr/>
          <p:nvPr/>
        </p:nvSpPr>
        <p:spPr>
          <a:xfrm>
            <a:off x="609601" y="1370043"/>
            <a:ext cx="11219935" cy="10621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
        <p:nvSpPr>
          <p:cNvPr id="26" name="Rectángulo 25">
            <a:extLst>
              <a:ext uri="{FF2B5EF4-FFF2-40B4-BE49-F238E27FC236}">
                <a16:creationId xmlns:a16="http://schemas.microsoft.com/office/drawing/2014/main" id="{DB2E135B-AD86-CE4A-B308-E10D8F8F0B45}"/>
              </a:ext>
            </a:extLst>
          </p:cNvPr>
          <p:cNvSpPr/>
          <p:nvPr/>
        </p:nvSpPr>
        <p:spPr>
          <a:xfrm>
            <a:off x="609599" y="2448099"/>
            <a:ext cx="11219935" cy="10534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
        <p:nvSpPr>
          <p:cNvPr id="27" name="Rectángulo 26">
            <a:extLst>
              <a:ext uri="{FF2B5EF4-FFF2-40B4-BE49-F238E27FC236}">
                <a16:creationId xmlns:a16="http://schemas.microsoft.com/office/drawing/2014/main" id="{E30C5089-9AEC-F446-951A-C76C79075BB9}"/>
              </a:ext>
            </a:extLst>
          </p:cNvPr>
          <p:cNvSpPr/>
          <p:nvPr/>
        </p:nvSpPr>
        <p:spPr>
          <a:xfrm>
            <a:off x="609599" y="3458690"/>
            <a:ext cx="11219935" cy="1001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
        <p:nvSpPr>
          <p:cNvPr id="28" name="Rectángulo 27">
            <a:extLst>
              <a:ext uri="{FF2B5EF4-FFF2-40B4-BE49-F238E27FC236}">
                <a16:creationId xmlns:a16="http://schemas.microsoft.com/office/drawing/2014/main" id="{D3DBDF88-0449-6241-82E9-490CF0CC2FA8}"/>
              </a:ext>
            </a:extLst>
          </p:cNvPr>
          <p:cNvSpPr/>
          <p:nvPr/>
        </p:nvSpPr>
        <p:spPr>
          <a:xfrm>
            <a:off x="609599" y="4480993"/>
            <a:ext cx="11219935" cy="10754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
        <p:nvSpPr>
          <p:cNvPr id="29" name="Rectángulo 28">
            <a:extLst>
              <a:ext uri="{FF2B5EF4-FFF2-40B4-BE49-F238E27FC236}">
                <a16:creationId xmlns:a16="http://schemas.microsoft.com/office/drawing/2014/main" id="{3FE9D686-0FB7-3C43-80E6-3426C3C73ABC}"/>
              </a:ext>
            </a:extLst>
          </p:cNvPr>
          <p:cNvSpPr/>
          <p:nvPr/>
        </p:nvSpPr>
        <p:spPr>
          <a:xfrm>
            <a:off x="609599" y="5515372"/>
            <a:ext cx="11219935" cy="10754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Tree>
    <p:extLst>
      <p:ext uri="{BB962C8B-B14F-4D97-AF65-F5344CB8AC3E}">
        <p14:creationId xmlns:p14="http://schemas.microsoft.com/office/powerpoint/2010/main" val="380757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1" name="Picture 3" descr="Caso15_2 mod3 mppt.jpg                                         00003372N2                             C16D207E:">
            <a:extLst>
              <a:ext uri="{FF2B5EF4-FFF2-40B4-BE49-F238E27FC236}">
                <a16:creationId xmlns:a16="http://schemas.microsoft.com/office/drawing/2014/main" id="{FFC2896F-40A7-4BA7-B086-4FCBA04F2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544763"/>
            <a:ext cx="9001125" cy="319246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07236" name="Picture 4" descr="Caso15_2 mod3 m.jpg                                            00003372N2                             C16D207E:">
            <a:extLst>
              <a:ext uri="{FF2B5EF4-FFF2-40B4-BE49-F238E27FC236}">
                <a16:creationId xmlns:a16="http://schemas.microsoft.com/office/drawing/2014/main" id="{8977BE5A-4240-4590-B926-8A92BB62B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827" t="5257" r="40302" b="20932"/>
          <a:stretch>
            <a:fillRect/>
          </a:stretch>
        </p:blipFill>
        <p:spPr bwMode="auto">
          <a:xfrm>
            <a:off x="8605839" y="1427164"/>
            <a:ext cx="1774825" cy="5241925"/>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339973" name="Rectangle 5">
            <a:extLst>
              <a:ext uri="{FF2B5EF4-FFF2-40B4-BE49-F238E27FC236}">
                <a16:creationId xmlns:a16="http://schemas.microsoft.com/office/drawing/2014/main" id="{2FC8B404-FFB0-4B9E-9F36-1E6AFA334421}"/>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60000"/>
              </a:spcBef>
              <a:buClr>
                <a:schemeClr val="accent1"/>
              </a:buClr>
              <a:buSzPct val="90000"/>
              <a:buFont typeface="Wingdings" panose="05000000000000000000"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eaLnBrk="0" fontAlgn="base" hangingPunct="0">
              <a:lnSpc>
                <a:spcPct val="80000"/>
              </a:lnSpc>
              <a:spcBef>
                <a:spcPct val="0"/>
              </a:spcBef>
              <a:spcAft>
                <a:spcPct val="0"/>
              </a:spcAft>
              <a:buClrTx/>
              <a:buSzTx/>
              <a:buNone/>
            </a:pPr>
            <a:r>
              <a:rPr lang="es-ES_tradnl" altLang="es-ES" sz="2200">
                <a:solidFill>
                  <a:srgbClr val="AEAEAE"/>
                </a:solidFill>
              </a:rPr>
              <a:t>Varón con dolor precordial en reposo (ECG a las 24h)</a:t>
            </a:r>
          </a:p>
        </p:txBody>
      </p:sp>
    </p:spTree>
    <p:extLst>
      <p:ext uri="{BB962C8B-B14F-4D97-AF65-F5344CB8AC3E}">
        <p14:creationId xmlns:p14="http://schemas.microsoft.com/office/powerpoint/2010/main" val="1448408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07236"/>
                                        </p:tgtEl>
                                        <p:attrNameLst>
                                          <p:attrName>style.visibility</p:attrName>
                                        </p:attrNameLst>
                                      </p:cBhvr>
                                      <p:to>
                                        <p:strVal val="visible"/>
                                      </p:to>
                                    </p:set>
                                    <p:anim calcmode="lin" valueType="num">
                                      <p:cBhvr>
                                        <p:cTn id="7" dur="500" fill="hold"/>
                                        <p:tgtEl>
                                          <p:spTgt spid="607236"/>
                                        </p:tgtEl>
                                        <p:attrNameLst>
                                          <p:attrName>ppt_w</p:attrName>
                                        </p:attrNameLst>
                                      </p:cBhvr>
                                      <p:tavLst>
                                        <p:tav tm="0">
                                          <p:val>
                                            <p:fltVal val="0"/>
                                          </p:val>
                                        </p:tav>
                                        <p:tav tm="100000">
                                          <p:val>
                                            <p:strVal val="#ppt_w"/>
                                          </p:val>
                                        </p:tav>
                                      </p:tavLst>
                                    </p:anim>
                                    <p:anim calcmode="lin" valueType="num">
                                      <p:cBhvr>
                                        <p:cTn id="8" dur="500" fill="hold"/>
                                        <p:tgtEl>
                                          <p:spTgt spid="6072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2019" name="Picture 3" descr="Caso 15_3 mod3 mppt.jpg                                        00003372N2                             C16D207E:">
            <a:extLst>
              <a:ext uri="{FF2B5EF4-FFF2-40B4-BE49-F238E27FC236}">
                <a16:creationId xmlns:a16="http://schemas.microsoft.com/office/drawing/2014/main" id="{515AEAC4-851A-48A0-8C70-9F395AEAE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789" y="2609850"/>
            <a:ext cx="9001125" cy="35814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09284" name="Picture 4" descr="Caso 15_3 mod3 m.jpg                                           00003372N2                             C16D207E:">
            <a:extLst>
              <a:ext uri="{FF2B5EF4-FFF2-40B4-BE49-F238E27FC236}">
                <a16:creationId xmlns:a16="http://schemas.microsoft.com/office/drawing/2014/main" id="{4EC5EF2F-594F-4EF3-A8E2-7A9E4ACB88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147" t="1514" r="40015" b="19299"/>
          <a:stretch>
            <a:fillRect/>
          </a:stretch>
        </p:blipFill>
        <p:spPr bwMode="auto">
          <a:xfrm>
            <a:off x="8610600" y="927100"/>
            <a:ext cx="1587500" cy="5653088"/>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342021" name="Rectangle 5">
            <a:extLst>
              <a:ext uri="{FF2B5EF4-FFF2-40B4-BE49-F238E27FC236}">
                <a16:creationId xmlns:a16="http://schemas.microsoft.com/office/drawing/2014/main" id="{091B1A11-149D-459E-844D-AC52465546CC}"/>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60000"/>
              </a:spcBef>
              <a:buClr>
                <a:schemeClr val="accent1"/>
              </a:buClr>
              <a:buSzPct val="90000"/>
              <a:buFont typeface="Wingdings" panose="05000000000000000000"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eaLnBrk="0" fontAlgn="base" hangingPunct="0">
              <a:lnSpc>
                <a:spcPct val="80000"/>
              </a:lnSpc>
              <a:spcBef>
                <a:spcPct val="0"/>
              </a:spcBef>
              <a:spcAft>
                <a:spcPct val="0"/>
              </a:spcAft>
              <a:buClrTx/>
              <a:buSzTx/>
              <a:buNone/>
            </a:pPr>
            <a:r>
              <a:rPr lang="es-ES_tradnl" altLang="es-ES" sz="2200">
                <a:solidFill>
                  <a:srgbClr val="AEAEAE"/>
                </a:solidFill>
              </a:rPr>
              <a:t>Varón con dolor precordial en reposo (ECG a los 15d)</a:t>
            </a:r>
          </a:p>
        </p:txBody>
      </p:sp>
    </p:spTree>
    <p:extLst>
      <p:ext uri="{BB962C8B-B14F-4D97-AF65-F5344CB8AC3E}">
        <p14:creationId xmlns:p14="http://schemas.microsoft.com/office/powerpoint/2010/main" val="1338877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09284"/>
                                        </p:tgtEl>
                                        <p:attrNameLst>
                                          <p:attrName>style.visibility</p:attrName>
                                        </p:attrNameLst>
                                      </p:cBhvr>
                                      <p:to>
                                        <p:strVal val="visible"/>
                                      </p:to>
                                    </p:set>
                                    <p:anim calcmode="lin" valueType="num">
                                      <p:cBhvr>
                                        <p:cTn id="7" dur="500" fill="hold"/>
                                        <p:tgtEl>
                                          <p:spTgt spid="609284"/>
                                        </p:tgtEl>
                                        <p:attrNameLst>
                                          <p:attrName>ppt_w</p:attrName>
                                        </p:attrNameLst>
                                      </p:cBhvr>
                                      <p:tavLst>
                                        <p:tav tm="0">
                                          <p:val>
                                            <p:fltVal val="0"/>
                                          </p:val>
                                        </p:tav>
                                        <p:tav tm="100000">
                                          <p:val>
                                            <p:strVal val="#ppt_w"/>
                                          </p:val>
                                        </p:tav>
                                      </p:tavLst>
                                    </p:anim>
                                    <p:anim calcmode="lin" valueType="num">
                                      <p:cBhvr>
                                        <p:cTn id="8" dur="500" fill="hold"/>
                                        <p:tgtEl>
                                          <p:spTgt spid="6092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880C90B-7E4D-E84B-9CF2-0A6E1C97FCE7}"/>
              </a:ext>
            </a:extLst>
          </p:cNvPr>
          <p:cNvPicPr>
            <a:picLocks noChangeAspect="1"/>
          </p:cNvPicPr>
          <p:nvPr/>
        </p:nvPicPr>
        <p:blipFill>
          <a:blip r:embed="rId2"/>
          <a:stretch>
            <a:fillRect/>
          </a:stretch>
        </p:blipFill>
        <p:spPr>
          <a:xfrm>
            <a:off x="7063" y="931653"/>
            <a:ext cx="12166933" cy="5903786"/>
          </a:xfrm>
          <a:prstGeom prst="rect">
            <a:avLst/>
          </a:prstGeom>
        </p:spPr>
      </p:pic>
      <p:sp>
        <p:nvSpPr>
          <p:cNvPr id="3" name="CuadroTexto 2">
            <a:extLst>
              <a:ext uri="{FF2B5EF4-FFF2-40B4-BE49-F238E27FC236}">
                <a16:creationId xmlns:a16="http://schemas.microsoft.com/office/drawing/2014/main" id="{BDD9A7B3-AAA8-F944-AE6B-08030EB8BB59}"/>
              </a:ext>
            </a:extLst>
          </p:cNvPr>
          <p:cNvSpPr txBox="1"/>
          <p:nvPr/>
        </p:nvSpPr>
        <p:spPr>
          <a:xfrm>
            <a:off x="356616" y="422144"/>
            <a:ext cx="6826255" cy="461665"/>
          </a:xfrm>
          <a:prstGeom prst="rect">
            <a:avLst/>
          </a:prstGeom>
          <a:noFill/>
        </p:spPr>
        <p:txBody>
          <a:bodyPr wrap="square" rtlCol="0">
            <a:spAutoFit/>
          </a:bodyPr>
          <a:lstStyle/>
          <a:p>
            <a:pPr algn="ctr"/>
            <a:r>
              <a:rPr lang="es-ES" sz="2400" b="1" dirty="0">
                <a:solidFill>
                  <a:schemeClr val="accent1">
                    <a:lumMod val="50000"/>
                  </a:schemeClr>
                </a:solidFill>
              </a:rPr>
              <a:t>Nuestro siguiente paciente está sufriendo un IAM</a:t>
            </a:r>
          </a:p>
        </p:txBody>
      </p:sp>
      <p:sp>
        <p:nvSpPr>
          <p:cNvPr id="4" name="CuadroTexto 3">
            <a:extLst>
              <a:ext uri="{FF2B5EF4-FFF2-40B4-BE49-F238E27FC236}">
                <a16:creationId xmlns:a16="http://schemas.microsoft.com/office/drawing/2014/main" id="{B219DDF9-FCE3-8C49-866B-5323CD51B93B}"/>
              </a:ext>
            </a:extLst>
          </p:cNvPr>
          <p:cNvSpPr txBox="1"/>
          <p:nvPr/>
        </p:nvSpPr>
        <p:spPr>
          <a:xfrm>
            <a:off x="0" y="25198"/>
            <a:ext cx="713232" cy="523220"/>
          </a:xfrm>
          <a:prstGeom prst="rect">
            <a:avLst/>
          </a:prstGeom>
          <a:noFill/>
        </p:spPr>
        <p:txBody>
          <a:bodyPr wrap="square" rtlCol="0">
            <a:spAutoFit/>
          </a:bodyPr>
          <a:lstStyle/>
          <a:p>
            <a:pPr algn="ctr"/>
            <a:r>
              <a:rPr lang="es-ES" sz="2800" b="1" dirty="0">
                <a:solidFill>
                  <a:srgbClr val="C00000">
                    <a:alpha val="44000"/>
                  </a:srgbClr>
                </a:solidFill>
              </a:rPr>
              <a:t>(4)</a:t>
            </a:r>
          </a:p>
        </p:txBody>
      </p:sp>
      <p:sp>
        <p:nvSpPr>
          <p:cNvPr id="5" name="CuadroTexto 4">
            <a:extLst>
              <a:ext uri="{FF2B5EF4-FFF2-40B4-BE49-F238E27FC236}">
                <a16:creationId xmlns:a16="http://schemas.microsoft.com/office/drawing/2014/main" id="{75656689-A883-2C4F-A4A8-725322328BC9}"/>
              </a:ext>
            </a:extLst>
          </p:cNvPr>
          <p:cNvSpPr txBox="1"/>
          <p:nvPr/>
        </p:nvSpPr>
        <p:spPr>
          <a:xfrm>
            <a:off x="6396905" y="446066"/>
            <a:ext cx="5638684" cy="461665"/>
          </a:xfrm>
          <a:prstGeom prst="rect">
            <a:avLst/>
          </a:prstGeom>
          <a:noFill/>
        </p:spPr>
        <p:txBody>
          <a:bodyPr wrap="square" rtlCol="0">
            <a:spAutoFit/>
          </a:bodyPr>
          <a:lstStyle/>
          <a:p>
            <a:pPr algn="ctr"/>
            <a:r>
              <a:rPr lang="es-ES" sz="2400" b="1" dirty="0">
                <a:solidFill>
                  <a:schemeClr val="accent1">
                    <a:lumMod val="50000"/>
                  </a:schemeClr>
                </a:solidFill>
              </a:rPr>
              <a:t>¿Qué cara/as están afectadas?</a:t>
            </a:r>
          </a:p>
        </p:txBody>
      </p:sp>
    </p:spTree>
    <p:extLst>
      <p:ext uri="{BB962C8B-B14F-4D97-AF65-F5344CB8AC3E}">
        <p14:creationId xmlns:p14="http://schemas.microsoft.com/office/powerpoint/2010/main" val="170619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EDAE48E-DA13-4781-9D9C-08010F75611F}"/>
              </a:ext>
            </a:extLst>
          </p:cNvPr>
          <p:cNvSpPr/>
          <p:nvPr/>
        </p:nvSpPr>
        <p:spPr>
          <a:xfrm>
            <a:off x="1524000" y="1071564"/>
            <a:ext cx="9144000" cy="578643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5" name="3 Rectángulo">
            <a:extLst>
              <a:ext uri="{FF2B5EF4-FFF2-40B4-BE49-F238E27FC236}">
                <a16:creationId xmlns:a16="http://schemas.microsoft.com/office/drawing/2014/main" id="{CD3D8C0D-975E-4CD6-AA76-DF43C8D2FDB9}"/>
              </a:ext>
            </a:extLst>
          </p:cNvPr>
          <p:cNvSpPr>
            <a:spLocks noChangeArrowheads="1"/>
          </p:cNvSpPr>
          <p:nvPr/>
        </p:nvSpPr>
        <p:spPr bwMode="auto">
          <a:xfrm>
            <a:off x="1866900" y="1782764"/>
            <a:ext cx="8458200" cy="646331"/>
          </a:xfrm>
          <a:prstGeom prst="rect">
            <a:avLst/>
          </a:prstGeom>
          <a:noFill/>
          <a:ln w="9525">
            <a:noFill/>
            <a:miter lim="800000"/>
            <a:headEnd/>
            <a:tailEnd/>
          </a:ln>
        </p:spPr>
        <p:txBody>
          <a:bodyPr>
            <a:spAutoFit/>
          </a:bodyPr>
          <a:lstStyle/>
          <a:p>
            <a:pPr defTabSz="685800">
              <a:defRPr/>
            </a:pPr>
            <a:r>
              <a:rPr lang="es-ES" kern="1400" spc="75" dirty="0">
                <a:solidFill>
                  <a:schemeClr val="tx2"/>
                </a:solidFill>
                <a:latin typeface="Arial Black" panose="020B0A04020102020204" pitchFamily="34" charset="0"/>
                <a:cs typeface="Arial" panose="020B0604020202020204" pitchFamily="34" charset="0"/>
              </a:rPr>
              <a:t>¿Cómo de probable crees que el ECG actual se deba a un </a:t>
            </a:r>
            <a:r>
              <a:rPr lang="es-ES" kern="1400" spc="75" dirty="0" err="1">
                <a:solidFill>
                  <a:schemeClr val="tx2"/>
                </a:solidFill>
                <a:latin typeface="Arial Black" panose="020B0A04020102020204" pitchFamily="34" charset="0"/>
                <a:cs typeface="Arial" panose="020B0604020202020204" pitchFamily="34" charset="0"/>
              </a:rPr>
              <a:t>pseudoaneurisma</a:t>
            </a:r>
            <a:r>
              <a:rPr lang="es-ES" kern="1400" spc="75" dirty="0">
                <a:solidFill>
                  <a:schemeClr val="tx2"/>
                </a:solidFill>
                <a:latin typeface="Arial Black" panose="020B0A04020102020204" pitchFamily="34" charset="0"/>
                <a:cs typeface="Arial" panose="020B0604020202020204" pitchFamily="34" charset="0"/>
              </a:rPr>
              <a:t>?</a:t>
            </a:r>
          </a:p>
        </p:txBody>
      </p:sp>
      <p:grpSp>
        <p:nvGrpSpPr>
          <p:cNvPr id="12" name="Grupo 11">
            <a:extLst>
              <a:ext uri="{FF2B5EF4-FFF2-40B4-BE49-F238E27FC236}">
                <a16:creationId xmlns:a16="http://schemas.microsoft.com/office/drawing/2014/main" id="{304226B7-BF95-4A3C-B63C-00F2B3FCA249}"/>
              </a:ext>
            </a:extLst>
          </p:cNvPr>
          <p:cNvGrpSpPr>
            <a:grpSpLocks/>
          </p:cNvGrpSpPr>
          <p:nvPr/>
        </p:nvGrpSpPr>
        <p:grpSpPr bwMode="auto">
          <a:xfrm>
            <a:off x="2091892" y="2782888"/>
            <a:ext cx="8437563" cy="646112"/>
            <a:chOff x="668811" y="2221419"/>
            <a:chExt cx="11250290" cy="861775"/>
          </a:xfrm>
        </p:grpSpPr>
        <p:sp>
          <p:nvSpPr>
            <p:cNvPr id="15" name="6 Rectángulo">
              <a:extLst>
                <a:ext uri="{FF2B5EF4-FFF2-40B4-BE49-F238E27FC236}">
                  <a16:creationId xmlns:a16="http://schemas.microsoft.com/office/drawing/2014/main" id="{9AE7A2D5-26DB-46B8-8298-2BBBB63B10FE}"/>
                </a:ext>
              </a:extLst>
            </p:cNvPr>
            <p:cNvSpPr>
              <a:spLocks noChangeArrowheads="1"/>
            </p:cNvSpPr>
            <p:nvPr/>
          </p:nvSpPr>
          <p:spPr bwMode="auto">
            <a:xfrm>
              <a:off x="1373675" y="2248944"/>
              <a:ext cx="10545426" cy="675446"/>
            </a:xfrm>
            <a:prstGeom prst="rect">
              <a:avLst/>
            </a:prstGeom>
            <a:noFill/>
            <a:ln w="9525">
              <a:noFill/>
              <a:miter lim="800000"/>
              <a:headEnd/>
              <a:tailEnd/>
            </a:ln>
          </p:spPr>
          <p:txBody>
            <a:bodyPr>
              <a:spAutoFit/>
            </a:bodyPr>
            <a:lstStyle/>
            <a:p>
              <a:pPr defTabSz="685800" eaLnBrk="1" fontAlgn="auto" hangingPunct="1">
                <a:lnSpc>
                  <a:spcPct val="150000"/>
                </a:lnSpc>
                <a:spcBef>
                  <a:spcPts val="0"/>
                </a:spcBef>
                <a:spcAft>
                  <a:spcPts val="0"/>
                </a:spcAft>
                <a:defRPr/>
              </a:pPr>
              <a:r>
                <a:rPr lang="es-ES" sz="2000" kern="0" dirty="0">
                  <a:solidFill>
                    <a:srgbClr val="254061"/>
                  </a:solidFill>
                  <a:latin typeface="Arial Black" pitchFamily="34" charset="0"/>
                </a:rPr>
                <a:t>Poco probable</a:t>
              </a:r>
            </a:p>
          </p:txBody>
        </p:sp>
        <p:sp>
          <p:nvSpPr>
            <p:cNvPr id="16" name="11 Rectángulo">
              <a:extLst>
                <a:ext uri="{FF2B5EF4-FFF2-40B4-BE49-F238E27FC236}">
                  <a16:creationId xmlns:a16="http://schemas.microsoft.com/office/drawing/2014/main" id="{E32E666F-D550-47BA-90CA-F99652F69A19}"/>
                </a:ext>
              </a:extLst>
            </p:cNvPr>
            <p:cNvSpPr>
              <a:spLocks noChangeArrowheads="1"/>
            </p:cNvSpPr>
            <p:nvPr/>
          </p:nvSpPr>
          <p:spPr bwMode="auto">
            <a:xfrm>
              <a:off x="668811" y="2221419"/>
              <a:ext cx="795881" cy="861775"/>
            </a:xfrm>
            <a:prstGeom prst="rect">
              <a:avLst/>
            </a:prstGeom>
            <a:noFill/>
            <a:ln w="9525">
              <a:noFill/>
              <a:miter lim="800000"/>
              <a:headEnd/>
              <a:tailEnd/>
            </a:ln>
          </p:spPr>
          <p:txBody>
            <a:bodyPr wrap="none">
              <a:spAutoFit/>
            </a:bodyPr>
            <a:lstStyle/>
            <a:p>
              <a:pPr defTabSz="685800" eaLnBrk="1" fontAlgn="auto" hangingPunct="1">
                <a:spcBef>
                  <a:spcPts val="0"/>
                </a:spcBef>
                <a:spcAft>
                  <a:spcPts val="0"/>
                </a:spcAft>
                <a:defRPr/>
              </a:pPr>
              <a:r>
                <a:rPr lang="es-ES" sz="3600" kern="0" dirty="0">
                  <a:solidFill>
                    <a:srgbClr val="254061"/>
                  </a:solidFill>
                  <a:latin typeface="Arial Black" pitchFamily="34" charset="0"/>
                  <a:sym typeface="Wingdings 2" pitchFamily="18" charset="2"/>
                </a:rPr>
                <a:t></a:t>
              </a:r>
              <a:endParaRPr lang="es-ES" sz="3600" kern="0" dirty="0">
                <a:latin typeface="Arial" charset="0"/>
              </a:endParaRPr>
            </a:p>
          </p:txBody>
        </p:sp>
      </p:grpSp>
      <p:grpSp>
        <p:nvGrpSpPr>
          <p:cNvPr id="17" name="Grupo 16">
            <a:extLst>
              <a:ext uri="{FF2B5EF4-FFF2-40B4-BE49-F238E27FC236}">
                <a16:creationId xmlns:a16="http://schemas.microsoft.com/office/drawing/2014/main" id="{86D7EDC5-C4E1-4519-A1FA-9E11C2E1DB10}"/>
              </a:ext>
            </a:extLst>
          </p:cNvPr>
          <p:cNvGrpSpPr>
            <a:grpSpLocks/>
          </p:cNvGrpSpPr>
          <p:nvPr/>
        </p:nvGrpSpPr>
        <p:grpSpPr bwMode="auto">
          <a:xfrm>
            <a:off x="2091892" y="3551238"/>
            <a:ext cx="8361363" cy="646112"/>
            <a:chOff x="668811" y="3373997"/>
            <a:chExt cx="11148542" cy="861775"/>
          </a:xfrm>
        </p:grpSpPr>
        <p:sp>
          <p:nvSpPr>
            <p:cNvPr id="18" name="6 Rectángulo">
              <a:extLst>
                <a:ext uri="{FF2B5EF4-FFF2-40B4-BE49-F238E27FC236}">
                  <a16:creationId xmlns:a16="http://schemas.microsoft.com/office/drawing/2014/main" id="{885E61FC-8729-403F-865A-BF1059FE757F}"/>
                </a:ext>
              </a:extLst>
            </p:cNvPr>
            <p:cNvSpPr>
              <a:spLocks noChangeArrowheads="1"/>
            </p:cNvSpPr>
            <p:nvPr/>
          </p:nvSpPr>
          <p:spPr bwMode="auto">
            <a:xfrm>
              <a:off x="1373665" y="3418461"/>
              <a:ext cx="10443688" cy="675446"/>
            </a:xfrm>
            <a:prstGeom prst="rect">
              <a:avLst/>
            </a:prstGeom>
            <a:noFill/>
            <a:ln w="9525">
              <a:noFill/>
              <a:miter lim="800000"/>
              <a:headEnd/>
              <a:tailEnd/>
            </a:ln>
          </p:spPr>
          <p:txBody>
            <a:bodyPr>
              <a:spAutoFit/>
            </a:bodyPr>
            <a:lstStyle/>
            <a:p>
              <a:pPr defTabSz="685800" eaLnBrk="1" fontAlgn="auto" hangingPunct="1">
                <a:lnSpc>
                  <a:spcPct val="150000"/>
                </a:lnSpc>
                <a:spcBef>
                  <a:spcPts val="0"/>
                </a:spcBef>
                <a:spcAft>
                  <a:spcPts val="0"/>
                </a:spcAft>
                <a:defRPr/>
              </a:pPr>
              <a:r>
                <a:rPr lang="es-ES" sz="2000" kern="0" dirty="0">
                  <a:solidFill>
                    <a:srgbClr val="FF0000"/>
                  </a:solidFill>
                  <a:latin typeface="Arial Black" pitchFamily="34" charset="0"/>
                </a:rPr>
                <a:t>Moderadamente probable</a:t>
              </a:r>
            </a:p>
          </p:txBody>
        </p:sp>
        <p:sp>
          <p:nvSpPr>
            <p:cNvPr id="19" name="22 Rectángulo">
              <a:extLst>
                <a:ext uri="{FF2B5EF4-FFF2-40B4-BE49-F238E27FC236}">
                  <a16:creationId xmlns:a16="http://schemas.microsoft.com/office/drawing/2014/main" id="{3E2A65EC-D9E7-4DFF-9A87-9A247C2320EA}"/>
                </a:ext>
              </a:extLst>
            </p:cNvPr>
            <p:cNvSpPr>
              <a:spLocks noChangeArrowheads="1"/>
            </p:cNvSpPr>
            <p:nvPr/>
          </p:nvSpPr>
          <p:spPr bwMode="auto">
            <a:xfrm>
              <a:off x="668811" y="3373997"/>
              <a:ext cx="795871" cy="861775"/>
            </a:xfrm>
            <a:prstGeom prst="rect">
              <a:avLst/>
            </a:prstGeom>
            <a:noFill/>
            <a:ln w="9525">
              <a:noFill/>
              <a:miter lim="800000"/>
              <a:headEnd/>
              <a:tailEnd/>
            </a:ln>
          </p:spPr>
          <p:txBody>
            <a:bodyPr wrap="none">
              <a:spAutoFit/>
            </a:bodyPr>
            <a:lstStyle/>
            <a:p>
              <a:pPr defTabSz="685800" eaLnBrk="1" fontAlgn="auto" hangingPunct="1">
                <a:spcBef>
                  <a:spcPts val="0"/>
                </a:spcBef>
                <a:spcAft>
                  <a:spcPts val="0"/>
                </a:spcAft>
                <a:defRPr/>
              </a:pPr>
              <a:r>
                <a:rPr lang="es-ES" sz="3600" kern="0" dirty="0">
                  <a:solidFill>
                    <a:srgbClr val="FF0000"/>
                  </a:solidFill>
                  <a:latin typeface="Arial Black" pitchFamily="34" charset="0"/>
                  <a:sym typeface="Wingdings 2" pitchFamily="18" charset="2"/>
                </a:rPr>
                <a:t></a:t>
              </a:r>
              <a:endParaRPr lang="es-ES" sz="3600" kern="0" dirty="0">
                <a:solidFill>
                  <a:srgbClr val="FF0000"/>
                </a:solidFill>
                <a:latin typeface="Arial" charset="0"/>
              </a:endParaRPr>
            </a:p>
          </p:txBody>
        </p:sp>
      </p:grpSp>
      <p:grpSp>
        <p:nvGrpSpPr>
          <p:cNvPr id="20" name="Grupo 19">
            <a:extLst>
              <a:ext uri="{FF2B5EF4-FFF2-40B4-BE49-F238E27FC236}">
                <a16:creationId xmlns:a16="http://schemas.microsoft.com/office/drawing/2014/main" id="{0BE1DF4C-3970-476E-A917-6E12D19DBFF6}"/>
              </a:ext>
            </a:extLst>
          </p:cNvPr>
          <p:cNvGrpSpPr>
            <a:grpSpLocks/>
          </p:cNvGrpSpPr>
          <p:nvPr/>
        </p:nvGrpSpPr>
        <p:grpSpPr bwMode="auto">
          <a:xfrm>
            <a:off x="2091892" y="4264023"/>
            <a:ext cx="8361363" cy="647700"/>
            <a:chOff x="668811" y="4468184"/>
            <a:chExt cx="11148542" cy="861339"/>
          </a:xfrm>
        </p:grpSpPr>
        <p:sp>
          <p:nvSpPr>
            <p:cNvPr id="21" name="23 Rectángulo">
              <a:extLst>
                <a:ext uri="{FF2B5EF4-FFF2-40B4-BE49-F238E27FC236}">
                  <a16:creationId xmlns:a16="http://schemas.microsoft.com/office/drawing/2014/main" id="{7D0545E8-887D-420B-BFFC-22BA412E0F89}"/>
                </a:ext>
              </a:extLst>
            </p:cNvPr>
            <p:cNvSpPr>
              <a:spLocks noChangeArrowheads="1"/>
            </p:cNvSpPr>
            <p:nvPr/>
          </p:nvSpPr>
          <p:spPr bwMode="auto">
            <a:xfrm>
              <a:off x="668811" y="4468184"/>
              <a:ext cx="795871" cy="861339"/>
            </a:xfrm>
            <a:prstGeom prst="rect">
              <a:avLst/>
            </a:prstGeom>
            <a:noFill/>
            <a:ln w="9525">
              <a:noFill/>
              <a:miter lim="800000"/>
              <a:headEnd/>
              <a:tailEnd/>
            </a:ln>
          </p:spPr>
          <p:txBody>
            <a:bodyPr wrap="none">
              <a:spAutoFit/>
            </a:bodyPr>
            <a:lstStyle/>
            <a:p>
              <a:pPr defTabSz="685800" eaLnBrk="1" fontAlgn="auto" hangingPunct="1">
                <a:spcBef>
                  <a:spcPts val="0"/>
                </a:spcBef>
                <a:spcAft>
                  <a:spcPts val="0"/>
                </a:spcAft>
                <a:defRPr/>
              </a:pPr>
              <a:r>
                <a:rPr lang="es-ES" sz="3600" kern="0" dirty="0">
                  <a:solidFill>
                    <a:srgbClr val="008E40"/>
                  </a:solidFill>
                  <a:latin typeface="Arial Black" pitchFamily="34" charset="0"/>
                  <a:sym typeface="Wingdings 2" pitchFamily="18" charset="2"/>
                </a:rPr>
                <a:t></a:t>
              </a:r>
              <a:endParaRPr lang="es-ES" sz="3600" kern="0" dirty="0">
                <a:solidFill>
                  <a:srgbClr val="008E40"/>
                </a:solidFill>
                <a:latin typeface="Arial" charset="0"/>
              </a:endParaRPr>
            </a:p>
          </p:txBody>
        </p:sp>
        <p:sp>
          <p:nvSpPr>
            <p:cNvPr id="22" name="6 Rectángulo">
              <a:extLst>
                <a:ext uri="{FF2B5EF4-FFF2-40B4-BE49-F238E27FC236}">
                  <a16:creationId xmlns:a16="http://schemas.microsoft.com/office/drawing/2014/main" id="{57093CF8-D426-4A34-BD87-E4BE84CAF31F}"/>
                </a:ext>
              </a:extLst>
            </p:cNvPr>
            <p:cNvSpPr>
              <a:spLocks noChangeArrowheads="1"/>
            </p:cNvSpPr>
            <p:nvPr/>
          </p:nvSpPr>
          <p:spPr bwMode="auto">
            <a:xfrm>
              <a:off x="1373665" y="4561073"/>
              <a:ext cx="10443688" cy="673118"/>
            </a:xfrm>
            <a:prstGeom prst="rect">
              <a:avLst/>
            </a:prstGeom>
            <a:noFill/>
            <a:ln w="9525">
              <a:noFill/>
              <a:miter lim="800000"/>
              <a:headEnd/>
              <a:tailEnd/>
            </a:ln>
          </p:spPr>
          <p:txBody>
            <a:bodyPr>
              <a:spAutoFit/>
            </a:bodyPr>
            <a:lstStyle/>
            <a:p>
              <a:pPr defTabSz="685800" eaLnBrk="1" fontAlgn="auto" hangingPunct="1">
                <a:lnSpc>
                  <a:spcPct val="150000"/>
                </a:lnSpc>
                <a:spcBef>
                  <a:spcPts val="0"/>
                </a:spcBef>
                <a:spcAft>
                  <a:spcPts val="0"/>
                </a:spcAft>
                <a:defRPr/>
              </a:pPr>
              <a:r>
                <a:rPr lang="es-ES" sz="2000" kern="0" dirty="0">
                  <a:solidFill>
                    <a:srgbClr val="008E40"/>
                  </a:solidFill>
                  <a:latin typeface="Arial Black" pitchFamily="34" charset="0"/>
                </a:rPr>
                <a:t>Altamente probable</a:t>
              </a:r>
            </a:p>
          </p:txBody>
        </p:sp>
      </p:grpSp>
    </p:spTree>
    <p:extLst>
      <p:ext uri="{BB962C8B-B14F-4D97-AF65-F5344CB8AC3E}">
        <p14:creationId xmlns:p14="http://schemas.microsoft.com/office/powerpoint/2010/main" val="2391776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down)">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p:tgtEl>
                                          <p:spTgt spid="20"/>
                                        </p:tgtEl>
                                        <p:attrNameLst>
                                          <p:attrName>ppt_y</p:attrName>
                                        </p:attrNameLst>
                                      </p:cBhvr>
                                      <p:tavLst>
                                        <p:tav tm="0">
                                          <p:val>
                                            <p:strVal val="#ppt_y+#ppt_h*1.125000"/>
                                          </p:val>
                                        </p:tav>
                                        <p:tav tm="100000">
                                          <p:val>
                                            <p:strVal val="#ppt_y"/>
                                          </p:val>
                                        </p:tav>
                                      </p:tavLst>
                                    </p:anim>
                                    <p:animEffect transition="in" filter="wipe(up)">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4">
            <a:extLst>
              <a:ext uri="{FF2B5EF4-FFF2-40B4-BE49-F238E27FC236}">
                <a16:creationId xmlns:a16="http://schemas.microsoft.com/office/drawing/2014/main" id="{0217B85F-FA7B-4476-B63A-3DD780939B60}"/>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60000"/>
              </a:spcBef>
              <a:buClr>
                <a:schemeClr val="accent1"/>
              </a:buClr>
              <a:buSzPct val="90000"/>
              <a:buFont typeface="Wingdings" panose="05000000000000000000"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eaLnBrk="0" fontAlgn="base" hangingPunct="0">
              <a:lnSpc>
                <a:spcPct val="80000"/>
              </a:lnSpc>
              <a:spcBef>
                <a:spcPct val="0"/>
              </a:spcBef>
              <a:spcAft>
                <a:spcPct val="0"/>
              </a:spcAft>
              <a:buClrTx/>
              <a:buSzTx/>
              <a:buNone/>
            </a:pPr>
            <a:r>
              <a:rPr lang="es-ES_tradnl" altLang="es-ES" sz="2200">
                <a:solidFill>
                  <a:srgbClr val="AEAEAE"/>
                </a:solidFill>
              </a:rPr>
              <a:t>Varón con dolor precordial en reposo</a:t>
            </a:r>
          </a:p>
        </p:txBody>
      </p:sp>
      <p:pic>
        <p:nvPicPr>
          <p:cNvPr id="344067" name="Picture 6" descr="D:\Pedro\Trabajo\Trabajos\Actuales\Curso ECG Almirall 2007 (completo-definitivo)\Barbastro (06-03-08)\Nueva carpeta\img261.jpg">
            <a:extLst>
              <a:ext uri="{FF2B5EF4-FFF2-40B4-BE49-F238E27FC236}">
                <a16:creationId xmlns:a16="http://schemas.microsoft.com/office/drawing/2014/main" id="{B59D5C83-5785-4450-9652-70CCEB8F4ECC}"/>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2108201" y="1135064"/>
            <a:ext cx="8061325" cy="572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528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 Box 2">
            <a:extLst>
              <a:ext uri="{FF2B5EF4-FFF2-40B4-BE49-F238E27FC236}">
                <a16:creationId xmlns:a16="http://schemas.microsoft.com/office/drawing/2014/main" id="{EE075CE1-9C79-4C9C-B76F-F2F7BCDE1E0D}"/>
              </a:ext>
            </a:extLst>
          </p:cNvPr>
          <p:cNvSpPr txBox="1">
            <a:spLocks noChangeArrowheads="1"/>
          </p:cNvSpPr>
          <p:nvPr/>
        </p:nvSpPr>
        <p:spPr bwMode="auto">
          <a:xfrm>
            <a:off x="10054142" y="301625"/>
            <a:ext cx="184731" cy="40011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60000"/>
              </a:spcBef>
              <a:buClr>
                <a:schemeClr val="accent1"/>
              </a:buClr>
              <a:buSzPct val="90000"/>
              <a:buFont typeface="Wingdings" panose="05000000000000000000"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eaLnBrk="0" fontAlgn="base" hangingPunct="0">
              <a:spcBef>
                <a:spcPct val="0"/>
              </a:spcBef>
              <a:spcAft>
                <a:spcPct val="0"/>
              </a:spcAft>
              <a:buClrTx/>
              <a:buSzTx/>
              <a:buNone/>
            </a:pPr>
            <a:endParaRPr lang="es-ES" altLang="es-ES" sz="2000">
              <a:solidFill>
                <a:srgbClr val="FFFFFF"/>
              </a:solidFill>
              <a:latin typeface="Times" panose="02020603050405020304" pitchFamily="18" charset="0"/>
            </a:endParaRPr>
          </a:p>
        </p:txBody>
      </p:sp>
      <p:pic>
        <p:nvPicPr>
          <p:cNvPr id="228356" name="Picture 20" descr="D:\Pedro\Trabajo\Trabajos\Actuales\Curso ECG Almirall 2007 (completo-definitivo)\Barbastro (06-03-08)\Nueva carpeta\img263.jpg">
            <a:extLst>
              <a:ext uri="{FF2B5EF4-FFF2-40B4-BE49-F238E27FC236}">
                <a16:creationId xmlns:a16="http://schemas.microsoft.com/office/drawing/2014/main" id="{4866C568-BB40-4581-986F-AF73DF58E4C1}"/>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679818" y="1638300"/>
            <a:ext cx="10774798" cy="445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959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a:extLst>
              <a:ext uri="{FF2B5EF4-FFF2-40B4-BE49-F238E27FC236}">
                <a16:creationId xmlns:a16="http://schemas.microsoft.com/office/drawing/2014/main" id="{32FBDA44-8D1D-4D0C-B94D-FDEC3743BDD9}"/>
              </a:ext>
            </a:extLst>
          </p:cNvPr>
          <p:cNvSpPr txBox="1">
            <a:spLocks noChangeArrowheads="1"/>
          </p:cNvSpPr>
          <p:nvPr/>
        </p:nvSpPr>
        <p:spPr bwMode="auto">
          <a:xfrm>
            <a:off x="10054142" y="301625"/>
            <a:ext cx="184731" cy="40011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60000"/>
              </a:spcBef>
              <a:buClr>
                <a:schemeClr val="accent1"/>
              </a:buClr>
              <a:buSzPct val="90000"/>
              <a:buFont typeface="Wingdings" panose="05000000000000000000"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eaLnBrk="0" fontAlgn="base" hangingPunct="0">
              <a:spcBef>
                <a:spcPct val="0"/>
              </a:spcBef>
              <a:spcAft>
                <a:spcPct val="0"/>
              </a:spcAft>
              <a:buClrTx/>
              <a:buSzTx/>
              <a:buNone/>
            </a:pPr>
            <a:endParaRPr lang="es-ES" altLang="es-ES" sz="2000">
              <a:solidFill>
                <a:srgbClr val="FFFFFF"/>
              </a:solidFill>
              <a:latin typeface="Times" panose="02020603050405020304" pitchFamily="18" charset="0"/>
            </a:endParaRPr>
          </a:p>
        </p:txBody>
      </p:sp>
      <p:pic>
        <p:nvPicPr>
          <p:cNvPr id="701446" name="Picture 6" descr="D:\Pedro\Trabajo\Trabajos\Actuales\Curso ECG Almirall 2007 (completo-definitivo)\Barbastro (06-03-08)\Nueva carpeta\img265.jpg">
            <a:extLst>
              <a:ext uri="{FF2B5EF4-FFF2-40B4-BE49-F238E27FC236}">
                <a16:creationId xmlns:a16="http://schemas.microsoft.com/office/drawing/2014/main" id="{B25AADCC-6226-48F4-868B-3DDD71719BDA}"/>
              </a:ext>
            </a:extLst>
          </p:cNvPr>
          <p:cNvPicPr>
            <a:picLocks noChangeAspect="1" noChangeArrowheads="1"/>
          </p:cNvPicPr>
          <p:nvPr/>
        </p:nvPicPr>
        <p:blipFill>
          <a:blip r:embed="rId3">
            <a:lum contrast="42000"/>
            <a:extLst>
              <a:ext uri="{28A0092B-C50C-407E-A947-70E740481C1C}">
                <a14:useLocalDpi xmlns:a14="http://schemas.microsoft.com/office/drawing/2010/main" val="0"/>
              </a:ext>
            </a:extLst>
          </a:blip>
          <a:srcRect/>
          <a:stretch>
            <a:fillRect/>
          </a:stretch>
        </p:blipFill>
        <p:spPr bwMode="auto">
          <a:xfrm>
            <a:off x="3598864" y="1079500"/>
            <a:ext cx="4840287" cy="55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81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01446"/>
                                        </p:tgtEl>
                                        <p:attrNameLst>
                                          <p:attrName>style.visibility</p:attrName>
                                        </p:attrNameLst>
                                      </p:cBhvr>
                                      <p:to>
                                        <p:strVal val="visible"/>
                                      </p:to>
                                    </p:set>
                                    <p:anim calcmode="lin" valueType="num">
                                      <p:cBhvr>
                                        <p:cTn id="7" dur="500" fill="hold"/>
                                        <p:tgtEl>
                                          <p:spTgt spid="701446"/>
                                        </p:tgtEl>
                                        <p:attrNameLst>
                                          <p:attrName>ppt_w</p:attrName>
                                        </p:attrNameLst>
                                      </p:cBhvr>
                                      <p:tavLst>
                                        <p:tav tm="0">
                                          <p:val>
                                            <p:fltVal val="0"/>
                                          </p:val>
                                        </p:tav>
                                        <p:tav tm="100000">
                                          <p:val>
                                            <p:strVal val="#ppt_w"/>
                                          </p:val>
                                        </p:tav>
                                      </p:tavLst>
                                    </p:anim>
                                    <p:anim calcmode="lin" valueType="num">
                                      <p:cBhvr>
                                        <p:cTn id="8" dur="500" fill="hold"/>
                                        <p:tgtEl>
                                          <p:spTgt spid="7014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2019" name="Picture 3" descr="Caso 15_3 mod3 mppt.jpg                                        00003372N2                             C16D207E:">
            <a:extLst>
              <a:ext uri="{FF2B5EF4-FFF2-40B4-BE49-F238E27FC236}">
                <a16:creationId xmlns:a16="http://schemas.microsoft.com/office/drawing/2014/main" id="{515AEAC4-851A-48A0-8C70-9F395AEAE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394" y="1556657"/>
            <a:ext cx="11648113" cy="4634593"/>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42021" name="Rectangle 5">
            <a:extLst>
              <a:ext uri="{FF2B5EF4-FFF2-40B4-BE49-F238E27FC236}">
                <a16:creationId xmlns:a16="http://schemas.microsoft.com/office/drawing/2014/main" id="{091B1A11-149D-459E-844D-AC52465546CC}"/>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60000"/>
              </a:spcBef>
              <a:buClr>
                <a:schemeClr val="accent1"/>
              </a:buClr>
              <a:buSzPct val="90000"/>
              <a:buFont typeface="Wingdings" panose="05000000000000000000"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eaLnBrk="0" fontAlgn="base" hangingPunct="0">
              <a:lnSpc>
                <a:spcPct val="80000"/>
              </a:lnSpc>
              <a:spcBef>
                <a:spcPct val="0"/>
              </a:spcBef>
              <a:spcAft>
                <a:spcPct val="0"/>
              </a:spcAft>
              <a:buClrTx/>
              <a:buSzTx/>
              <a:buNone/>
            </a:pPr>
            <a:r>
              <a:rPr lang="es-ES_tradnl" altLang="es-ES" sz="2200">
                <a:solidFill>
                  <a:srgbClr val="AEAEAE"/>
                </a:solidFill>
              </a:rPr>
              <a:t>Varón con dolor precordial en reposo (ECG a los 15d)</a:t>
            </a:r>
          </a:p>
        </p:txBody>
      </p:sp>
      <p:sp>
        <p:nvSpPr>
          <p:cNvPr id="4" name="Rectángulo: esquinas redondeadas 3">
            <a:extLst>
              <a:ext uri="{FF2B5EF4-FFF2-40B4-BE49-F238E27FC236}">
                <a16:creationId xmlns:a16="http://schemas.microsoft.com/office/drawing/2014/main" id="{90718894-2C8A-4377-931D-F90E3B262039}"/>
              </a:ext>
            </a:extLst>
          </p:cNvPr>
          <p:cNvSpPr/>
          <p:nvPr/>
        </p:nvSpPr>
        <p:spPr>
          <a:xfrm>
            <a:off x="6498771" y="1850571"/>
            <a:ext cx="468086" cy="3570515"/>
          </a:xfrm>
          <a:prstGeom prst="roundRect">
            <a:avLst/>
          </a:prstGeom>
          <a:solidFill>
            <a:srgbClr val="FF0000">
              <a:alpha val="40000"/>
            </a:srgbClr>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1887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9" name="Rectangle 3">
            <a:extLst>
              <a:ext uri="{FF2B5EF4-FFF2-40B4-BE49-F238E27FC236}">
                <a16:creationId xmlns:a16="http://schemas.microsoft.com/office/drawing/2014/main" id="{37DD6257-CDFC-47EE-B8C4-47A7B3870600}"/>
              </a:ext>
            </a:extLst>
          </p:cNvPr>
          <p:cNvSpPr>
            <a:spLocks noGrp="1" noChangeArrowheads="1"/>
          </p:cNvSpPr>
          <p:nvPr>
            <p:ph type="body" idx="1"/>
          </p:nvPr>
        </p:nvSpPr>
        <p:spPr>
          <a:xfrm>
            <a:off x="1524000" y="2698751"/>
            <a:ext cx="9144000" cy="1692275"/>
          </a:xfrm>
          <a:noFill/>
          <a:ln/>
        </p:spPr>
        <p:txBody>
          <a:bodyPr/>
          <a:lstStyle/>
          <a:p>
            <a:pPr marL="0" indent="0" algn="ctr">
              <a:buNone/>
            </a:pPr>
            <a:r>
              <a:rPr lang="es-ES" altLang="es-ES" sz="4400"/>
              <a:t>Varón con dolores torácicos recurrentes en reposo</a:t>
            </a:r>
            <a:endParaRPr lang="es-ES_tradnl" altLang="es-ES" sz="4400"/>
          </a:p>
        </p:txBody>
      </p:sp>
    </p:spTree>
    <p:extLst>
      <p:ext uri="{BB962C8B-B14F-4D97-AF65-F5344CB8AC3E}">
        <p14:creationId xmlns:p14="http://schemas.microsoft.com/office/powerpoint/2010/main" val="3376173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a:extLst>
              <a:ext uri="{FF2B5EF4-FFF2-40B4-BE49-F238E27FC236}">
                <a16:creationId xmlns:a16="http://schemas.microsoft.com/office/drawing/2014/main" id="{D124E104-8905-4527-B02A-AF3F5B2D9D48}"/>
              </a:ext>
            </a:extLst>
          </p:cNvPr>
          <p:cNvSpPr>
            <a:spLocks noGrp="1" noChangeArrowheads="1"/>
          </p:cNvSpPr>
          <p:nvPr>
            <p:ph type="body" idx="1"/>
          </p:nvPr>
        </p:nvSpPr>
        <p:spPr>
          <a:xfrm>
            <a:off x="2538414" y="1541464"/>
            <a:ext cx="7265987" cy="4294187"/>
          </a:xfrm>
        </p:spPr>
        <p:txBody>
          <a:bodyPr/>
          <a:lstStyle/>
          <a:p>
            <a:r>
              <a:rPr lang="es-ES" altLang="es-ES" sz="2800">
                <a:solidFill>
                  <a:schemeClr val="accent2"/>
                </a:solidFill>
              </a:rPr>
              <a:t>Historia clínica</a:t>
            </a:r>
            <a:endParaRPr lang="es-ES" altLang="es-ES" sz="2800"/>
          </a:p>
          <a:p>
            <a:pPr lvl="1"/>
            <a:r>
              <a:rPr lang="es-ES" altLang="es-ES" sz="2400"/>
              <a:t>Varón de 61 años con HTA ligera y dislipemia, que presenta dolores torácicos recurrentes.</a:t>
            </a:r>
          </a:p>
          <a:p>
            <a:pPr lvl="1"/>
            <a:r>
              <a:rPr lang="es-ES" altLang="es-ES" sz="2400"/>
              <a:t>Desde hace 2 semanas refiere episodios de dolor precordial quemante (con ligera opresión) de 5- 15 minutos, que incluso le han despertado por la noche.</a:t>
            </a:r>
          </a:p>
          <a:p>
            <a:pPr lvl="1"/>
            <a:r>
              <a:rPr lang="es-ES" altLang="es-ES" sz="2400"/>
              <a:t>Acude a urgencias por dolor desde hace unos minutos.</a:t>
            </a:r>
          </a:p>
        </p:txBody>
      </p:sp>
      <p:sp>
        <p:nvSpPr>
          <p:cNvPr id="563203" name="Rectangle 3">
            <a:extLst>
              <a:ext uri="{FF2B5EF4-FFF2-40B4-BE49-F238E27FC236}">
                <a16:creationId xmlns:a16="http://schemas.microsoft.com/office/drawing/2014/main" id="{E320D66B-4753-4BD2-AD1A-48B8A444C532}"/>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dirty="0">
                <a:solidFill>
                  <a:srgbClr val="FF6523"/>
                </a:solidFill>
              </a:rPr>
            </a:br>
            <a:r>
              <a:rPr lang="es-ES" altLang="es-ES" sz="2200" dirty="0">
                <a:solidFill>
                  <a:srgbClr val="AEAEAE"/>
                </a:solidFill>
              </a:rPr>
              <a:t>Varón con dolores torácicos recurrentes en reposo</a:t>
            </a:r>
            <a:endParaRPr lang="es-ES_tradnl" altLang="es-ES" sz="6000" dirty="0">
              <a:solidFill>
                <a:srgbClr val="011570"/>
              </a:solidFill>
            </a:endParaRPr>
          </a:p>
        </p:txBody>
      </p:sp>
    </p:spTree>
    <p:extLst>
      <p:ext uri="{BB962C8B-B14F-4D97-AF65-F5344CB8AC3E}">
        <p14:creationId xmlns:p14="http://schemas.microsoft.com/office/powerpoint/2010/main" val="1736750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descr="Caso 13_1 mod3 mppt.jpg                                        00003372N2                             C16D207E:">
            <a:extLst>
              <a:ext uri="{FF2B5EF4-FFF2-40B4-BE49-F238E27FC236}">
                <a16:creationId xmlns:a16="http://schemas.microsoft.com/office/drawing/2014/main" id="{FA1B855B-0EAD-4B38-9806-9B40B7C04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789" y="2312988"/>
            <a:ext cx="9001125" cy="368776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64227" name="Text Box 3">
            <a:extLst>
              <a:ext uri="{FF2B5EF4-FFF2-40B4-BE49-F238E27FC236}">
                <a16:creationId xmlns:a16="http://schemas.microsoft.com/office/drawing/2014/main" id="{13FA3E69-8DA3-40A9-88FB-837B843F6CD6}"/>
              </a:ext>
            </a:extLst>
          </p:cNvPr>
          <p:cNvSpPr txBox="1">
            <a:spLocks noChangeArrowheads="1"/>
          </p:cNvSpPr>
          <p:nvPr/>
        </p:nvSpPr>
        <p:spPr bwMode="auto">
          <a:xfrm>
            <a:off x="8134350" y="6292850"/>
            <a:ext cx="2217738" cy="33655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r" eaLnBrk="0" fontAlgn="base" hangingPunct="0">
              <a:spcBef>
                <a:spcPct val="0"/>
              </a:spcBef>
              <a:spcAft>
                <a:spcPct val="0"/>
              </a:spcAft>
            </a:pPr>
            <a:r>
              <a:rPr lang="es-ES_tradnl" altLang="es-ES" sz="1600" b="1">
                <a:solidFill>
                  <a:srgbClr val="011570"/>
                </a:solidFill>
                <a:latin typeface="Arial" panose="020B0604020202020204" pitchFamily="34" charset="0"/>
              </a:rPr>
              <a:t>ECG durante el dolor</a:t>
            </a:r>
          </a:p>
        </p:txBody>
      </p:sp>
      <p:sp>
        <p:nvSpPr>
          <p:cNvPr id="564228" name="Text Box 4">
            <a:extLst>
              <a:ext uri="{FF2B5EF4-FFF2-40B4-BE49-F238E27FC236}">
                <a16:creationId xmlns:a16="http://schemas.microsoft.com/office/drawing/2014/main" id="{D3BFBC16-C9F0-47EB-B1DE-33A6C4DD5615}"/>
              </a:ext>
            </a:extLst>
          </p:cNvPr>
          <p:cNvSpPr txBox="1">
            <a:spLocks noChangeArrowheads="1"/>
          </p:cNvSpPr>
          <p:nvPr/>
        </p:nvSpPr>
        <p:spPr bwMode="auto">
          <a:xfrm>
            <a:off x="1524000" y="1371601"/>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s-ES" altLang="es-ES" sz="2400" b="1">
                <a:solidFill>
                  <a:srgbClr val="FFFFFF"/>
                </a:solidFill>
                <a:latin typeface="Arial" panose="020B0604020202020204" pitchFamily="34" charset="0"/>
              </a:rPr>
              <a:t>RS. Isquemia subendocárdica y lesión subepicárdica </a:t>
            </a:r>
          </a:p>
          <a:p>
            <a:pPr algn="ctr" fontAlgn="base">
              <a:spcBef>
                <a:spcPct val="0"/>
              </a:spcBef>
              <a:spcAft>
                <a:spcPct val="0"/>
              </a:spcAft>
            </a:pPr>
            <a:r>
              <a:rPr lang="es-ES" altLang="es-ES" sz="2400" b="1">
                <a:solidFill>
                  <a:srgbClr val="FFFFFF"/>
                </a:solidFill>
                <a:latin typeface="Arial" panose="020B0604020202020204" pitchFamily="34" charset="0"/>
              </a:rPr>
              <a:t>(ascenso de ST) de localización antero-septal</a:t>
            </a:r>
            <a:r>
              <a:rPr lang="es-ES" altLang="es-ES" sz="2400">
                <a:solidFill>
                  <a:srgbClr val="FFFFFF"/>
                </a:solidFill>
                <a:latin typeface="Times New Roman" panose="02020603050405020304" pitchFamily="18" charset="0"/>
              </a:rPr>
              <a:t> </a:t>
            </a:r>
            <a:endParaRPr lang="es-ES_tradnl" altLang="es-ES" sz="2400">
              <a:solidFill>
                <a:srgbClr val="FFFFFF"/>
              </a:solidFill>
              <a:latin typeface="Times New Roman" panose="02020603050405020304" pitchFamily="18" charset="0"/>
            </a:endParaRPr>
          </a:p>
        </p:txBody>
      </p:sp>
      <p:pic>
        <p:nvPicPr>
          <p:cNvPr id="564229" name="Picture 5" descr="Caso 13_1 mod3 m.jpg                                           00003372N2                             C16D207E:">
            <a:extLst>
              <a:ext uri="{FF2B5EF4-FFF2-40B4-BE49-F238E27FC236}">
                <a16:creationId xmlns:a16="http://schemas.microsoft.com/office/drawing/2014/main" id="{8FA68E04-2178-45FB-8D83-B68C86166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633" t="69400" r="26521" b="3508"/>
          <a:stretch>
            <a:fillRect/>
          </a:stretch>
        </p:blipFill>
        <p:spPr bwMode="auto">
          <a:xfrm>
            <a:off x="3503614" y="2540001"/>
            <a:ext cx="5183187" cy="2227263"/>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564230" name="Rectangle 6">
            <a:extLst>
              <a:ext uri="{FF2B5EF4-FFF2-40B4-BE49-F238E27FC236}">
                <a16:creationId xmlns:a16="http://schemas.microsoft.com/office/drawing/2014/main" id="{6099E97D-A0FF-43F5-8CB0-483A4094EFAE}"/>
              </a:ext>
            </a:extLst>
          </p:cNvPr>
          <p:cNvSpPr>
            <a:spLocks noChangeArrowheads="1"/>
          </p:cNvSpPr>
          <p:nvPr/>
        </p:nvSpPr>
        <p:spPr bwMode="auto">
          <a:xfrm>
            <a:off x="5864225" y="4937125"/>
            <a:ext cx="2374900" cy="827088"/>
          </a:xfrm>
          <a:prstGeom prst="rect">
            <a:avLst/>
          </a:prstGeom>
          <a:solidFill>
            <a:schemeClr val="accent2">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564231" name="Rectangle 7">
            <a:extLst>
              <a:ext uri="{FF2B5EF4-FFF2-40B4-BE49-F238E27FC236}">
                <a16:creationId xmlns:a16="http://schemas.microsoft.com/office/drawing/2014/main" id="{169BFF83-373A-4F3E-AE1E-243027A58FF8}"/>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dirty="0">
                <a:solidFill>
                  <a:srgbClr val="FF6523"/>
                </a:solidFill>
              </a:rPr>
            </a:br>
            <a:r>
              <a:rPr lang="es-ES" altLang="es-ES" sz="2200" dirty="0">
                <a:solidFill>
                  <a:srgbClr val="AEAEAE"/>
                </a:solidFill>
              </a:rPr>
              <a:t>Varón con dolores torácicos recurrentes en reposo</a:t>
            </a:r>
            <a:endParaRPr lang="es-ES_tradnl" altLang="es-ES" sz="6000" dirty="0">
              <a:solidFill>
                <a:srgbClr val="011570"/>
              </a:solidFill>
            </a:endParaRPr>
          </a:p>
        </p:txBody>
      </p:sp>
    </p:spTree>
    <p:extLst>
      <p:ext uri="{BB962C8B-B14F-4D97-AF65-F5344CB8AC3E}">
        <p14:creationId xmlns:p14="http://schemas.microsoft.com/office/powerpoint/2010/main" val="147928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64230"/>
                                        </p:tgtEl>
                                        <p:attrNameLst>
                                          <p:attrName>style.visibility</p:attrName>
                                        </p:attrNameLst>
                                      </p:cBhvr>
                                      <p:to>
                                        <p:strVal val="visible"/>
                                      </p:to>
                                    </p:set>
                                    <p:animEffect transition="in" filter="wipe(left)">
                                      <p:cBhvr>
                                        <p:cTn id="7" dur="500"/>
                                        <p:tgtEl>
                                          <p:spTgt spid="564230"/>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564229"/>
                                        </p:tgtEl>
                                        <p:attrNameLst>
                                          <p:attrName>style.visibility</p:attrName>
                                        </p:attrNameLst>
                                      </p:cBhvr>
                                      <p:to>
                                        <p:strVal val="visible"/>
                                      </p:to>
                                    </p:set>
                                    <p:anim calcmode="lin" valueType="num">
                                      <p:cBhvr>
                                        <p:cTn id="11" dur="500" fill="hold"/>
                                        <p:tgtEl>
                                          <p:spTgt spid="564229"/>
                                        </p:tgtEl>
                                        <p:attrNameLst>
                                          <p:attrName>ppt_w</p:attrName>
                                        </p:attrNameLst>
                                      </p:cBhvr>
                                      <p:tavLst>
                                        <p:tav tm="0">
                                          <p:val>
                                            <p:fltVal val="0"/>
                                          </p:val>
                                        </p:tav>
                                        <p:tav tm="100000">
                                          <p:val>
                                            <p:strVal val="#ppt_w"/>
                                          </p:val>
                                        </p:tav>
                                      </p:tavLst>
                                    </p:anim>
                                    <p:anim calcmode="lin" valueType="num">
                                      <p:cBhvr>
                                        <p:cTn id="12" dur="500" fill="hold"/>
                                        <p:tgtEl>
                                          <p:spTgt spid="564229"/>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64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2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Text Box 2">
            <a:extLst>
              <a:ext uri="{FF2B5EF4-FFF2-40B4-BE49-F238E27FC236}">
                <a16:creationId xmlns:a16="http://schemas.microsoft.com/office/drawing/2014/main" id="{1C4FF5E6-4D8A-40B5-A0DB-04E3316DC416}"/>
              </a:ext>
            </a:extLst>
          </p:cNvPr>
          <p:cNvSpPr txBox="1">
            <a:spLocks noChangeArrowheads="1"/>
          </p:cNvSpPr>
          <p:nvPr/>
        </p:nvSpPr>
        <p:spPr bwMode="auto">
          <a:xfrm>
            <a:off x="1524000" y="1462088"/>
            <a:ext cx="9105900" cy="45720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s-ES_tradnl" altLang="es-ES" b="1">
                <a:solidFill>
                  <a:srgbClr val="FFFFFF"/>
                </a:solidFill>
                <a:latin typeface="Arial" panose="020B0604020202020204" pitchFamily="34" charset="0"/>
              </a:rPr>
              <a:t>Normal</a:t>
            </a:r>
            <a:endParaRPr lang="es-ES" altLang="es-ES" b="1">
              <a:solidFill>
                <a:srgbClr val="FFFFFF"/>
              </a:solidFill>
              <a:latin typeface="Arial" panose="020B0604020202020204" pitchFamily="34" charset="0"/>
            </a:endParaRPr>
          </a:p>
        </p:txBody>
      </p:sp>
      <p:sp>
        <p:nvSpPr>
          <p:cNvPr id="566275" name="Text Box 3">
            <a:extLst>
              <a:ext uri="{FF2B5EF4-FFF2-40B4-BE49-F238E27FC236}">
                <a16:creationId xmlns:a16="http://schemas.microsoft.com/office/drawing/2014/main" id="{1933FD91-2007-4505-B97D-DC20042CE7DD}"/>
              </a:ext>
            </a:extLst>
          </p:cNvPr>
          <p:cNvSpPr txBox="1">
            <a:spLocks noChangeArrowheads="1"/>
          </p:cNvSpPr>
          <p:nvPr/>
        </p:nvSpPr>
        <p:spPr bwMode="auto">
          <a:xfrm>
            <a:off x="8967789" y="5689600"/>
            <a:ext cx="1539875" cy="33655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r" eaLnBrk="0" fontAlgn="base" hangingPunct="0">
              <a:spcBef>
                <a:spcPct val="0"/>
              </a:spcBef>
              <a:spcAft>
                <a:spcPct val="0"/>
              </a:spcAft>
            </a:pPr>
            <a:r>
              <a:rPr lang="es-ES_tradnl" altLang="es-ES" sz="1600" b="1">
                <a:solidFill>
                  <a:srgbClr val="97BAFF"/>
                </a:solidFill>
                <a:latin typeface="Arial" panose="020B0604020202020204" pitchFamily="34" charset="0"/>
              </a:rPr>
              <a:t>ECG sin dolor</a:t>
            </a:r>
          </a:p>
        </p:txBody>
      </p:sp>
      <p:pic>
        <p:nvPicPr>
          <p:cNvPr id="566276" name="Picture 4" descr="Caso 13 mod3 mppt.jpg                                          00003372N2                             C16D207E:">
            <a:extLst>
              <a:ext uri="{FF2B5EF4-FFF2-40B4-BE49-F238E27FC236}">
                <a16:creationId xmlns:a16="http://schemas.microsoft.com/office/drawing/2014/main" id="{461C8C77-8421-401F-BA03-517F1574E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139" y="1984376"/>
            <a:ext cx="9001125" cy="35591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66277" name="Rectangle 5">
            <a:extLst>
              <a:ext uri="{FF2B5EF4-FFF2-40B4-BE49-F238E27FC236}">
                <a16:creationId xmlns:a16="http://schemas.microsoft.com/office/drawing/2014/main" id="{A4C71889-286A-478A-A1F5-D3B785B20347}"/>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r>
              <a:rPr lang="es-ES" altLang="es-ES" sz="3200" dirty="0">
                <a:solidFill>
                  <a:srgbClr val="011570"/>
                </a:solidFill>
              </a:rPr>
              <a:t> ECG tras reposo y NTG sublingual</a:t>
            </a:r>
            <a:r>
              <a:rPr lang="es-ES_tradnl" altLang="es-ES" dirty="0">
                <a:solidFill>
                  <a:srgbClr val="FF6523"/>
                </a:solidFill>
              </a:rPr>
              <a:t> </a:t>
            </a:r>
            <a:br>
              <a:rPr lang="es-ES_tradnl" altLang="es-ES" dirty="0">
                <a:solidFill>
                  <a:srgbClr val="FF6523"/>
                </a:solidFill>
              </a:rPr>
            </a:br>
            <a:r>
              <a:rPr lang="es-ES" altLang="es-ES" sz="2200" dirty="0">
                <a:solidFill>
                  <a:srgbClr val="AEAEAE"/>
                </a:solidFill>
              </a:rPr>
              <a:t>Varón con dolores torácicos recurrentes en reposo</a:t>
            </a:r>
            <a:endParaRPr lang="es-ES_tradnl" altLang="es-ES" sz="2200" dirty="0">
              <a:solidFill>
                <a:srgbClr val="AEAEAE"/>
              </a:solidFill>
            </a:endParaRPr>
          </a:p>
        </p:txBody>
      </p:sp>
    </p:spTree>
    <p:extLst>
      <p:ext uri="{BB962C8B-B14F-4D97-AF65-F5344CB8AC3E}">
        <p14:creationId xmlns:p14="http://schemas.microsoft.com/office/powerpoint/2010/main" val="1596580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6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4"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EDAE48E-DA13-4781-9D9C-08010F75611F}"/>
              </a:ext>
            </a:extLst>
          </p:cNvPr>
          <p:cNvSpPr/>
          <p:nvPr/>
        </p:nvSpPr>
        <p:spPr>
          <a:xfrm>
            <a:off x="1524000" y="1071564"/>
            <a:ext cx="9144000" cy="578643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5" name="3 Rectángulo">
            <a:extLst>
              <a:ext uri="{FF2B5EF4-FFF2-40B4-BE49-F238E27FC236}">
                <a16:creationId xmlns:a16="http://schemas.microsoft.com/office/drawing/2014/main" id="{CD3D8C0D-975E-4CD6-AA76-DF43C8D2FDB9}"/>
              </a:ext>
            </a:extLst>
          </p:cNvPr>
          <p:cNvSpPr>
            <a:spLocks noChangeArrowheads="1"/>
          </p:cNvSpPr>
          <p:nvPr/>
        </p:nvSpPr>
        <p:spPr bwMode="auto">
          <a:xfrm>
            <a:off x="1866900" y="1782764"/>
            <a:ext cx="8458200" cy="369332"/>
          </a:xfrm>
          <a:prstGeom prst="rect">
            <a:avLst/>
          </a:prstGeom>
          <a:noFill/>
          <a:ln w="9525">
            <a:noFill/>
            <a:miter lim="800000"/>
            <a:headEnd/>
            <a:tailEnd/>
          </a:ln>
        </p:spPr>
        <p:txBody>
          <a:bodyPr>
            <a:spAutoFit/>
          </a:bodyPr>
          <a:lstStyle/>
          <a:p>
            <a:pPr defTabSz="685800">
              <a:defRPr/>
            </a:pPr>
            <a:r>
              <a:rPr lang="es-ES" kern="1400" spc="75" dirty="0">
                <a:solidFill>
                  <a:schemeClr val="tx2"/>
                </a:solidFill>
                <a:latin typeface="Arial Black" panose="020B0A04020102020204" pitchFamily="34" charset="0"/>
                <a:cs typeface="Arial" panose="020B0604020202020204" pitchFamily="34" charset="0"/>
              </a:rPr>
              <a:t>¿Cuál es el diagnóstico para este paciente?</a:t>
            </a:r>
          </a:p>
        </p:txBody>
      </p:sp>
    </p:spTree>
    <p:extLst>
      <p:ext uri="{BB962C8B-B14F-4D97-AF65-F5344CB8AC3E}">
        <p14:creationId xmlns:p14="http://schemas.microsoft.com/office/powerpoint/2010/main" val="3769995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down)">
                                      <p:cBhvr>
                                        <p:cTn id="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880C90B-7E4D-E84B-9CF2-0A6E1C97FCE7}"/>
              </a:ext>
            </a:extLst>
          </p:cNvPr>
          <p:cNvPicPr>
            <a:picLocks noChangeAspect="1"/>
          </p:cNvPicPr>
          <p:nvPr/>
        </p:nvPicPr>
        <p:blipFill>
          <a:blip r:embed="rId2"/>
          <a:stretch>
            <a:fillRect/>
          </a:stretch>
        </p:blipFill>
        <p:spPr>
          <a:xfrm>
            <a:off x="7063" y="0"/>
            <a:ext cx="12166933" cy="6835439"/>
          </a:xfrm>
          <a:prstGeom prst="rect">
            <a:avLst/>
          </a:prstGeom>
        </p:spPr>
      </p:pic>
    </p:spTree>
    <p:extLst>
      <p:ext uri="{BB962C8B-B14F-4D97-AF65-F5344CB8AC3E}">
        <p14:creationId xmlns:p14="http://schemas.microsoft.com/office/powerpoint/2010/main" val="3309541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a:extLst>
              <a:ext uri="{FF2B5EF4-FFF2-40B4-BE49-F238E27FC236}">
                <a16:creationId xmlns:a16="http://schemas.microsoft.com/office/drawing/2014/main" id="{5385AFCA-4548-4E58-8048-3E0E565B66FC}"/>
              </a:ext>
            </a:extLst>
          </p:cNvPr>
          <p:cNvSpPr>
            <a:spLocks noGrp="1" noChangeArrowheads="1"/>
          </p:cNvSpPr>
          <p:nvPr>
            <p:ph type="body" idx="1"/>
          </p:nvPr>
        </p:nvSpPr>
        <p:spPr>
          <a:xfrm>
            <a:off x="2057400" y="2019300"/>
            <a:ext cx="8382000" cy="4495800"/>
          </a:xfrm>
        </p:spPr>
        <p:txBody>
          <a:bodyPr/>
          <a:lstStyle/>
          <a:p>
            <a:pPr>
              <a:lnSpc>
                <a:spcPct val="90000"/>
              </a:lnSpc>
            </a:pPr>
            <a:r>
              <a:rPr lang="es-ES" altLang="es-ES"/>
              <a:t>Dolor en reposo, a menudo nocturno, debido a vasoespasmo coronario.</a:t>
            </a:r>
          </a:p>
          <a:p>
            <a:pPr>
              <a:lnSpc>
                <a:spcPct val="90000"/>
              </a:lnSpc>
            </a:pPr>
            <a:r>
              <a:rPr lang="es-ES" altLang="es-ES"/>
              <a:t>Capacidad de ejercicio mantenida.</a:t>
            </a:r>
          </a:p>
          <a:p>
            <a:pPr>
              <a:lnSpc>
                <a:spcPct val="90000"/>
              </a:lnSpc>
            </a:pPr>
            <a:r>
              <a:rPr lang="es-ES" altLang="es-ES"/>
              <a:t>Buen pronóstico en ausencia de enfermedad coronaria subyacente (respuesta ++ a nitratos, calcioantagonistas y control de los FR, sobre todo fumar).</a:t>
            </a:r>
          </a:p>
        </p:txBody>
      </p:sp>
      <p:sp>
        <p:nvSpPr>
          <p:cNvPr id="568323" name="Rectangle 3">
            <a:extLst>
              <a:ext uri="{FF2B5EF4-FFF2-40B4-BE49-F238E27FC236}">
                <a16:creationId xmlns:a16="http://schemas.microsoft.com/office/drawing/2014/main" id="{C9FAD6A8-2167-4DCA-9E3C-9B282AD9FFC5}"/>
              </a:ext>
            </a:extLst>
          </p:cNvPr>
          <p:cNvSpPr>
            <a:spLocks noChangeArrowheads="1"/>
          </p:cNvSpPr>
          <p:nvPr/>
        </p:nvSpPr>
        <p:spPr bwMode="auto">
          <a:xfrm>
            <a:off x="1524000" y="1265238"/>
            <a:ext cx="91440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2005013" algn="l"/>
              </a:tabLst>
              <a:defRPr sz="4400" b="1">
                <a:solidFill>
                  <a:schemeClr val="tx2"/>
                </a:solidFill>
                <a:latin typeface="Arial" panose="020B0604020202020204" pitchFamily="34" charset="0"/>
              </a:defRPr>
            </a:lvl1pPr>
            <a:lvl2pPr>
              <a:tabLst>
                <a:tab pos="2005013" algn="l"/>
              </a:tabLst>
              <a:defRPr sz="4400" b="1">
                <a:solidFill>
                  <a:schemeClr val="tx2"/>
                </a:solidFill>
                <a:latin typeface="Arial" panose="020B0604020202020204" pitchFamily="34" charset="0"/>
              </a:defRPr>
            </a:lvl2pPr>
            <a:lvl3pPr>
              <a:tabLst>
                <a:tab pos="2005013" algn="l"/>
              </a:tabLst>
              <a:defRPr sz="4400" b="1">
                <a:solidFill>
                  <a:schemeClr val="tx2"/>
                </a:solidFill>
                <a:latin typeface="Arial" panose="020B0604020202020204" pitchFamily="34" charset="0"/>
              </a:defRPr>
            </a:lvl3pPr>
            <a:lvl4pPr>
              <a:tabLst>
                <a:tab pos="2005013" algn="l"/>
              </a:tabLst>
              <a:defRPr sz="4400" b="1">
                <a:solidFill>
                  <a:schemeClr val="tx2"/>
                </a:solidFill>
                <a:latin typeface="Arial" panose="020B0604020202020204" pitchFamily="34" charset="0"/>
              </a:defRPr>
            </a:lvl4pPr>
            <a:lvl5pPr>
              <a:tabLst>
                <a:tab pos="2005013" algn="l"/>
              </a:tabLst>
              <a:defRPr sz="4400" b="1">
                <a:solidFill>
                  <a:schemeClr val="tx2"/>
                </a:solidFill>
                <a:latin typeface="Arial" panose="020B0604020202020204" pitchFamily="34" charset="0"/>
              </a:defRPr>
            </a:lvl5pPr>
            <a:lvl6pPr marL="457200" fontAlgn="base">
              <a:spcBef>
                <a:spcPct val="0"/>
              </a:spcBef>
              <a:spcAft>
                <a:spcPct val="0"/>
              </a:spcAft>
              <a:tabLst>
                <a:tab pos="2005013" algn="l"/>
              </a:tabLst>
              <a:defRPr sz="4400" b="1">
                <a:solidFill>
                  <a:schemeClr val="tx2"/>
                </a:solidFill>
                <a:latin typeface="Arial" panose="020B0604020202020204" pitchFamily="34" charset="0"/>
              </a:defRPr>
            </a:lvl6pPr>
            <a:lvl7pPr marL="914400" fontAlgn="base">
              <a:spcBef>
                <a:spcPct val="0"/>
              </a:spcBef>
              <a:spcAft>
                <a:spcPct val="0"/>
              </a:spcAft>
              <a:tabLst>
                <a:tab pos="2005013" algn="l"/>
              </a:tabLst>
              <a:defRPr sz="4400" b="1">
                <a:solidFill>
                  <a:schemeClr val="tx2"/>
                </a:solidFill>
                <a:latin typeface="Arial" panose="020B0604020202020204" pitchFamily="34" charset="0"/>
              </a:defRPr>
            </a:lvl7pPr>
            <a:lvl8pPr marL="1371600" fontAlgn="base">
              <a:spcBef>
                <a:spcPct val="0"/>
              </a:spcBef>
              <a:spcAft>
                <a:spcPct val="0"/>
              </a:spcAft>
              <a:tabLst>
                <a:tab pos="2005013" algn="l"/>
              </a:tabLst>
              <a:defRPr sz="4400" b="1">
                <a:solidFill>
                  <a:schemeClr val="tx2"/>
                </a:solidFill>
                <a:latin typeface="Arial" panose="020B0604020202020204" pitchFamily="34" charset="0"/>
              </a:defRPr>
            </a:lvl8pPr>
            <a:lvl9pPr marL="1828800" fontAlgn="base">
              <a:spcBef>
                <a:spcPct val="0"/>
              </a:spcBef>
              <a:spcAft>
                <a:spcPct val="0"/>
              </a:spcAft>
              <a:tabLst>
                <a:tab pos="2005013" algn="l"/>
              </a:tabLst>
              <a:defRPr sz="4400" b="1">
                <a:solidFill>
                  <a:schemeClr val="tx2"/>
                </a:solidFill>
                <a:latin typeface="Arial" panose="020B0604020202020204" pitchFamily="34" charset="0"/>
              </a:defRPr>
            </a:lvl9pPr>
          </a:lstStyle>
          <a:p>
            <a:pPr algn="ctr" fontAlgn="base">
              <a:lnSpc>
                <a:spcPct val="80000"/>
              </a:lnSpc>
              <a:spcBef>
                <a:spcPct val="0"/>
              </a:spcBef>
              <a:spcAft>
                <a:spcPct val="0"/>
              </a:spcAft>
            </a:pPr>
            <a:r>
              <a:rPr lang="es-ES" altLang="es-ES" sz="3600">
                <a:solidFill>
                  <a:srgbClr val="97BAFF"/>
                </a:solidFill>
              </a:rPr>
              <a:t>Angina vasoespástica o de Prinzmetal</a:t>
            </a:r>
            <a:endParaRPr lang="es-ES_tradnl" altLang="es-ES" sz="3600">
              <a:solidFill>
                <a:srgbClr val="97BAFF"/>
              </a:solidFill>
            </a:endParaRPr>
          </a:p>
        </p:txBody>
      </p:sp>
      <p:sp>
        <p:nvSpPr>
          <p:cNvPr id="568324" name="Rectangle 4">
            <a:extLst>
              <a:ext uri="{FF2B5EF4-FFF2-40B4-BE49-F238E27FC236}">
                <a16:creationId xmlns:a16="http://schemas.microsoft.com/office/drawing/2014/main" id="{2570A6E0-0B30-4095-9547-42C2CB246FFE}"/>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dirty="0">
                <a:solidFill>
                  <a:srgbClr val="FF6523"/>
                </a:solidFill>
              </a:rPr>
            </a:br>
            <a:r>
              <a:rPr lang="es-ES" altLang="es-ES" sz="2200" dirty="0">
                <a:solidFill>
                  <a:srgbClr val="AEAEAE"/>
                </a:solidFill>
              </a:rPr>
              <a:t>Varón con dolores torácicos recurrentes en reposo</a:t>
            </a:r>
            <a:endParaRPr lang="es-ES_tradnl" altLang="es-ES" sz="6000" dirty="0">
              <a:solidFill>
                <a:srgbClr val="011570"/>
              </a:solidFill>
            </a:endParaRPr>
          </a:p>
        </p:txBody>
      </p:sp>
    </p:spTree>
    <p:extLst>
      <p:ext uri="{BB962C8B-B14F-4D97-AF65-F5344CB8AC3E}">
        <p14:creationId xmlns:p14="http://schemas.microsoft.com/office/powerpoint/2010/main" val="1158301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a:extLst>
              <a:ext uri="{FF2B5EF4-FFF2-40B4-BE49-F238E27FC236}">
                <a16:creationId xmlns:a16="http://schemas.microsoft.com/office/drawing/2014/main" id="{4F968DCB-B2F8-4E9F-81C0-35CF487B111B}"/>
              </a:ext>
            </a:extLst>
          </p:cNvPr>
          <p:cNvSpPr>
            <a:spLocks noChangeArrowheads="1"/>
          </p:cNvSpPr>
          <p:nvPr/>
        </p:nvSpPr>
        <p:spPr bwMode="auto">
          <a:xfrm>
            <a:off x="3244516" y="182565"/>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latin typeface="Arial" panose="020B0604020202020204" pitchFamily="34" charset="0"/>
              </a:defRPr>
            </a:lvl1pPr>
            <a:lvl2pPr>
              <a:defRPr sz="4400" b="1">
                <a:solidFill>
                  <a:schemeClr val="tx2"/>
                </a:solidFill>
                <a:latin typeface="Arial" panose="020B0604020202020204" pitchFamily="34" charset="0"/>
              </a:defRPr>
            </a:lvl2pPr>
            <a:lvl3pPr>
              <a:defRPr sz="4400" b="1">
                <a:solidFill>
                  <a:schemeClr val="tx2"/>
                </a:solidFill>
                <a:latin typeface="Arial" panose="020B0604020202020204" pitchFamily="34" charset="0"/>
              </a:defRPr>
            </a:lvl3pPr>
            <a:lvl4pPr>
              <a:defRPr sz="4400" b="1">
                <a:solidFill>
                  <a:schemeClr val="tx2"/>
                </a:solidFill>
                <a:latin typeface="Arial" panose="020B0604020202020204" pitchFamily="34" charset="0"/>
              </a:defRPr>
            </a:lvl4pPr>
            <a:lvl5pPr>
              <a:defRPr sz="4400" b="1">
                <a:solidFill>
                  <a:schemeClr val="tx2"/>
                </a:solidFill>
                <a:latin typeface="Arial" panose="020B0604020202020204" pitchFamily="34" charset="0"/>
              </a:defRPr>
            </a:lvl5pPr>
            <a:lvl6pPr marL="457200" fontAlgn="base">
              <a:spcBef>
                <a:spcPct val="0"/>
              </a:spcBef>
              <a:spcAft>
                <a:spcPct val="0"/>
              </a:spcAft>
              <a:defRPr sz="4400" b="1">
                <a:solidFill>
                  <a:schemeClr val="tx2"/>
                </a:solidFill>
                <a:latin typeface="Arial" panose="020B0604020202020204" pitchFamily="34" charset="0"/>
              </a:defRPr>
            </a:lvl6pPr>
            <a:lvl7pPr marL="914400" fontAlgn="base">
              <a:spcBef>
                <a:spcPct val="0"/>
              </a:spcBef>
              <a:spcAft>
                <a:spcPct val="0"/>
              </a:spcAft>
              <a:defRPr sz="4400" b="1">
                <a:solidFill>
                  <a:schemeClr val="tx2"/>
                </a:solidFill>
                <a:latin typeface="Arial" panose="020B0604020202020204" pitchFamily="34" charset="0"/>
              </a:defRPr>
            </a:lvl7pPr>
            <a:lvl8pPr marL="1371600" fontAlgn="base">
              <a:spcBef>
                <a:spcPct val="0"/>
              </a:spcBef>
              <a:spcAft>
                <a:spcPct val="0"/>
              </a:spcAft>
              <a:defRPr sz="4400" b="1">
                <a:solidFill>
                  <a:schemeClr val="tx2"/>
                </a:solidFill>
                <a:latin typeface="Arial" panose="020B0604020202020204" pitchFamily="34" charset="0"/>
              </a:defRPr>
            </a:lvl8pPr>
            <a:lvl9pPr marL="1828800" fontAlgn="base">
              <a:spcBef>
                <a:spcPct val="0"/>
              </a:spcBef>
              <a:spcAft>
                <a:spcPct val="0"/>
              </a:spcAft>
              <a:defRPr sz="4400" b="1">
                <a:solidFill>
                  <a:schemeClr val="tx2"/>
                </a:solidFill>
                <a:latin typeface="Arial" panose="020B0604020202020204" pitchFamily="34" charset="0"/>
              </a:defRPr>
            </a:lvl9pPr>
          </a:lstStyle>
          <a:p>
            <a:pPr fontAlgn="base">
              <a:spcBef>
                <a:spcPct val="0"/>
              </a:spcBef>
              <a:spcAft>
                <a:spcPct val="0"/>
              </a:spcAft>
            </a:pPr>
            <a:r>
              <a:rPr lang="es-ES_tradnl" altLang="es-ES" dirty="0">
                <a:solidFill>
                  <a:srgbClr val="011570"/>
                </a:solidFill>
              </a:rPr>
              <a:t>Angina inestable</a:t>
            </a:r>
            <a:endParaRPr lang="es-ES" altLang="es-ES" dirty="0">
              <a:solidFill>
                <a:srgbClr val="011570"/>
              </a:solidFill>
            </a:endParaRPr>
          </a:p>
        </p:txBody>
      </p:sp>
      <p:sp>
        <p:nvSpPr>
          <p:cNvPr id="646147" name="Text Box 3">
            <a:extLst>
              <a:ext uri="{FF2B5EF4-FFF2-40B4-BE49-F238E27FC236}">
                <a16:creationId xmlns:a16="http://schemas.microsoft.com/office/drawing/2014/main" id="{575CE296-0A31-4C9A-BDD4-B078BAA7E526}"/>
              </a:ext>
            </a:extLst>
          </p:cNvPr>
          <p:cNvSpPr txBox="1">
            <a:spLocks noChangeArrowheads="1"/>
          </p:cNvSpPr>
          <p:nvPr/>
        </p:nvSpPr>
        <p:spPr bwMode="auto">
          <a:xfrm>
            <a:off x="2444750" y="1071564"/>
            <a:ext cx="7456488" cy="3635375"/>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4175" indent="-384175">
              <a:defRPr sz="2400">
                <a:solidFill>
                  <a:schemeClr val="tx1"/>
                </a:solidFill>
                <a:latin typeface="Times New Roman" panose="02020603050405020304" pitchFamily="18" charset="0"/>
              </a:defRPr>
            </a:lvl1pPr>
            <a:lvl2pPr marL="1127125" indent="-457200">
              <a:defRPr sz="2400">
                <a:solidFill>
                  <a:schemeClr val="tx1"/>
                </a:solidFill>
                <a:latin typeface="Times New Roman" panose="02020603050405020304" pitchFamily="18" charset="0"/>
              </a:defRPr>
            </a:lvl2pPr>
            <a:lvl3pPr marL="1774825" indent="-457200">
              <a:defRPr sz="2400">
                <a:solidFill>
                  <a:schemeClr val="tx1"/>
                </a:solidFill>
                <a:latin typeface="Times New Roman" panose="02020603050405020304" pitchFamily="18" charset="0"/>
              </a:defRPr>
            </a:lvl3pPr>
            <a:lvl4pPr marL="2422525" indent="-457200">
              <a:defRPr sz="2400">
                <a:solidFill>
                  <a:schemeClr val="tx1"/>
                </a:solidFill>
                <a:latin typeface="Times New Roman" panose="02020603050405020304" pitchFamily="18" charset="0"/>
              </a:defRPr>
            </a:lvl4pPr>
            <a:lvl5pPr marL="3070225" indent="-457200">
              <a:defRPr sz="2400">
                <a:solidFill>
                  <a:schemeClr val="tx1"/>
                </a:solidFill>
                <a:latin typeface="Times New Roman" panose="02020603050405020304" pitchFamily="18" charset="0"/>
              </a:defRPr>
            </a:lvl5pPr>
            <a:lvl6pPr marL="3527425" indent="-457200" fontAlgn="base">
              <a:spcBef>
                <a:spcPct val="0"/>
              </a:spcBef>
              <a:spcAft>
                <a:spcPct val="0"/>
              </a:spcAft>
              <a:defRPr sz="2400">
                <a:solidFill>
                  <a:schemeClr val="tx1"/>
                </a:solidFill>
                <a:latin typeface="Times New Roman" panose="02020603050405020304" pitchFamily="18" charset="0"/>
              </a:defRPr>
            </a:lvl6pPr>
            <a:lvl7pPr marL="3984625" indent="-457200" fontAlgn="base">
              <a:spcBef>
                <a:spcPct val="0"/>
              </a:spcBef>
              <a:spcAft>
                <a:spcPct val="0"/>
              </a:spcAft>
              <a:defRPr sz="2400">
                <a:solidFill>
                  <a:schemeClr val="tx1"/>
                </a:solidFill>
                <a:latin typeface="Times New Roman" panose="02020603050405020304" pitchFamily="18" charset="0"/>
              </a:defRPr>
            </a:lvl7pPr>
            <a:lvl8pPr marL="4441825" indent="-457200" fontAlgn="base">
              <a:spcBef>
                <a:spcPct val="0"/>
              </a:spcBef>
              <a:spcAft>
                <a:spcPct val="0"/>
              </a:spcAft>
              <a:defRPr sz="2400">
                <a:solidFill>
                  <a:schemeClr val="tx1"/>
                </a:solidFill>
                <a:latin typeface="Times New Roman" panose="02020603050405020304" pitchFamily="18" charset="0"/>
              </a:defRPr>
            </a:lvl8pPr>
            <a:lvl9pPr marL="4899025" indent="-457200" fontAlgn="base">
              <a:spcBef>
                <a:spcPct val="0"/>
              </a:spcBef>
              <a:spcAft>
                <a:spcPct val="0"/>
              </a:spcAft>
              <a:defRPr sz="2400">
                <a:solidFill>
                  <a:schemeClr val="tx1"/>
                </a:solidFill>
                <a:latin typeface="Times New Roman" panose="02020603050405020304" pitchFamily="18" charset="0"/>
              </a:defRPr>
            </a:lvl9pPr>
          </a:lstStyle>
          <a:p>
            <a:pPr eaLnBrk="0" fontAlgn="base" hangingPunct="0">
              <a:lnSpc>
                <a:spcPct val="120000"/>
              </a:lnSpc>
              <a:spcBef>
                <a:spcPct val="0"/>
              </a:spcBef>
              <a:spcAft>
                <a:spcPct val="0"/>
              </a:spcAft>
            </a:pPr>
            <a:r>
              <a:rPr lang="es-ES_tradnl" altLang="es-ES" sz="3200" b="1" dirty="0">
                <a:solidFill>
                  <a:schemeClr val="tx2"/>
                </a:solidFill>
                <a:latin typeface="Arial" panose="020B0604020202020204" pitchFamily="34" charset="0"/>
              </a:rPr>
              <a:t>Tipos clínicos</a:t>
            </a:r>
            <a:endParaRPr lang="es-ES_tradnl" altLang="es-ES" sz="2800" b="1" dirty="0">
              <a:solidFill>
                <a:schemeClr val="tx2"/>
              </a:solidFill>
              <a:latin typeface="Arial" panose="020B0604020202020204" pitchFamily="34" charset="0"/>
            </a:endParaRPr>
          </a:p>
          <a:p>
            <a:pPr eaLnBrk="0" fontAlgn="base" hangingPunct="0">
              <a:lnSpc>
                <a:spcPct val="120000"/>
              </a:lnSpc>
              <a:spcBef>
                <a:spcPct val="0"/>
              </a:spcBef>
              <a:spcAft>
                <a:spcPct val="0"/>
              </a:spcAft>
              <a:buClr>
                <a:srgbClr val="FF6523"/>
              </a:buClr>
              <a:buFont typeface="Times" panose="02020603050405020304" pitchFamily="18" charset="0"/>
              <a:buAutoNum type="arabicPeriod"/>
            </a:pPr>
            <a:r>
              <a:rPr lang="es-ES_tradnl" altLang="es-ES" sz="2000" b="1" dirty="0">
                <a:solidFill>
                  <a:schemeClr val="tx2"/>
                </a:solidFill>
                <a:latin typeface="Arial" panose="020B0604020202020204" pitchFamily="34" charset="0"/>
              </a:rPr>
              <a:t>Angina de reposo</a:t>
            </a:r>
          </a:p>
          <a:p>
            <a:pPr eaLnBrk="0" fontAlgn="base" hangingPunct="0">
              <a:lnSpc>
                <a:spcPct val="120000"/>
              </a:lnSpc>
              <a:spcBef>
                <a:spcPct val="0"/>
              </a:spcBef>
              <a:spcAft>
                <a:spcPct val="0"/>
              </a:spcAft>
              <a:buClr>
                <a:srgbClr val="FF6523"/>
              </a:buClr>
              <a:buFont typeface="Times" panose="02020603050405020304" pitchFamily="18" charset="0"/>
              <a:buAutoNum type="arabicPeriod"/>
            </a:pPr>
            <a:r>
              <a:rPr lang="es-ES_tradnl" altLang="es-ES" sz="2000" b="1" dirty="0">
                <a:solidFill>
                  <a:schemeClr val="tx2"/>
                </a:solidFill>
                <a:latin typeface="Arial" panose="020B0604020202020204" pitchFamily="34" charset="0"/>
              </a:rPr>
              <a:t>Angina prolongada (&gt; 20-30 minutos)</a:t>
            </a:r>
          </a:p>
          <a:p>
            <a:pPr eaLnBrk="0" fontAlgn="base" hangingPunct="0">
              <a:lnSpc>
                <a:spcPct val="120000"/>
              </a:lnSpc>
              <a:spcBef>
                <a:spcPct val="0"/>
              </a:spcBef>
              <a:spcAft>
                <a:spcPct val="0"/>
              </a:spcAft>
              <a:buClr>
                <a:srgbClr val="FF6523"/>
              </a:buClr>
              <a:buFont typeface="Times" panose="02020603050405020304" pitchFamily="18" charset="0"/>
              <a:buAutoNum type="arabicPeriod"/>
            </a:pPr>
            <a:r>
              <a:rPr lang="es-ES_tradnl" altLang="es-ES" sz="2000" b="1" dirty="0">
                <a:solidFill>
                  <a:schemeClr val="tx2"/>
                </a:solidFill>
                <a:latin typeface="Arial" panose="020B0604020202020204" pitchFamily="34" charset="0"/>
              </a:rPr>
              <a:t>Angina de reciente comienzo (un mes) de mínimo esfuerzo o de reposo (CF III-IV- CCV)</a:t>
            </a:r>
          </a:p>
          <a:p>
            <a:pPr eaLnBrk="0" fontAlgn="base" hangingPunct="0">
              <a:lnSpc>
                <a:spcPct val="120000"/>
              </a:lnSpc>
              <a:spcBef>
                <a:spcPct val="0"/>
              </a:spcBef>
              <a:spcAft>
                <a:spcPct val="0"/>
              </a:spcAft>
              <a:buClr>
                <a:srgbClr val="FF6523"/>
              </a:buClr>
              <a:buFont typeface="Times" panose="02020603050405020304" pitchFamily="18" charset="0"/>
              <a:buAutoNum type="arabicPeriod"/>
            </a:pPr>
            <a:r>
              <a:rPr lang="es-ES_tradnl" altLang="es-ES" sz="2000" b="1" dirty="0">
                <a:solidFill>
                  <a:schemeClr val="tx2"/>
                </a:solidFill>
                <a:latin typeface="Arial" panose="020B0604020202020204" pitchFamily="34" charset="0"/>
              </a:rPr>
              <a:t>Angina de esfuerzo progresiva (frecuencia, duración, intensidad)</a:t>
            </a:r>
          </a:p>
          <a:p>
            <a:pPr eaLnBrk="0" fontAlgn="base" hangingPunct="0">
              <a:lnSpc>
                <a:spcPct val="120000"/>
              </a:lnSpc>
              <a:spcBef>
                <a:spcPct val="0"/>
              </a:spcBef>
              <a:spcAft>
                <a:spcPct val="0"/>
              </a:spcAft>
              <a:buClr>
                <a:srgbClr val="FF6523"/>
              </a:buClr>
              <a:buFont typeface="Times" panose="02020603050405020304" pitchFamily="18" charset="0"/>
              <a:buAutoNum type="arabicPeriod"/>
            </a:pPr>
            <a:r>
              <a:rPr lang="es-ES_tradnl" altLang="es-ES" sz="2000" b="1" dirty="0">
                <a:solidFill>
                  <a:schemeClr val="tx2"/>
                </a:solidFill>
                <a:latin typeface="Arial" panose="020B0604020202020204" pitchFamily="34" charset="0"/>
              </a:rPr>
              <a:t>Angina </a:t>
            </a:r>
            <a:r>
              <a:rPr lang="es-ES_tradnl" altLang="es-ES" sz="2000" b="1" dirty="0" err="1">
                <a:solidFill>
                  <a:schemeClr val="tx2"/>
                </a:solidFill>
                <a:latin typeface="Arial" panose="020B0604020202020204" pitchFamily="34" charset="0"/>
              </a:rPr>
              <a:t>vasoespástica</a:t>
            </a:r>
            <a:r>
              <a:rPr lang="es-ES_tradnl" altLang="es-ES" sz="2000" b="1" dirty="0">
                <a:solidFill>
                  <a:schemeClr val="tx2"/>
                </a:solidFill>
                <a:latin typeface="Arial" panose="020B0604020202020204" pitchFamily="34" charset="0"/>
              </a:rPr>
              <a:t> (de </a:t>
            </a:r>
            <a:r>
              <a:rPr lang="es-ES_tradnl" altLang="es-ES" sz="2000" b="1" dirty="0" err="1">
                <a:solidFill>
                  <a:schemeClr val="tx2"/>
                </a:solidFill>
                <a:latin typeface="Arial" panose="020B0604020202020204" pitchFamily="34" charset="0"/>
              </a:rPr>
              <a:t>Prinzmetal</a:t>
            </a:r>
            <a:r>
              <a:rPr lang="es-ES_tradnl" altLang="es-ES" sz="2000" b="1" dirty="0">
                <a:solidFill>
                  <a:schemeClr val="tx2"/>
                </a:solidFill>
                <a:latin typeface="Arial" panose="020B0604020202020204" pitchFamily="34" charset="0"/>
              </a:rPr>
              <a:t>)</a:t>
            </a:r>
          </a:p>
          <a:p>
            <a:pPr eaLnBrk="0" fontAlgn="base" hangingPunct="0">
              <a:lnSpc>
                <a:spcPct val="120000"/>
              </a:lnSpc>
              <a:spcBef>
                <a:spcPct val="0"/>
              </a:spcBef>
              <a:spcAft>
                <a:spcPct val="0"/>
              </a:spcAft>
              <a:buClr>
                <a:srgbClr val="FF6523"/>
              </a:buClr>
              <a:buFont typeface="Times" panose="02020603050405020304" pitchFamily="18" charset="0"/>
              <a:buAutoNum type="arabicPeriod"/>
            </a:pPr>
            <a:r>
              <a:rPr lang="es-ES_tradnl" altLang="es-ES" sz="2000" b="1" dirty="0">
                <a:solidFill>
                  <a:schemeClr val="tx2"/>
                </a:solidFill>
                <a:latin typeface="Arial" panose="020B0604020202020204" pitchFamily="34" charset="0"/>
              </a:rPr>
              <a:t>Angina </a:t>
            </a:r>
            <a:r>
              <a:rPr lang="es-ES_tradnl" altLang="es-ES" sz="2000" b="1" dirty="0" err="1">
                <a:solidFill>
                  <a:schemeClr val="tx2"/>
                </a:solidFill>
                <a:latin typeface="Arial" panose="020B0604020202020204" pitchFamily="34" charset="0"/>
              </a:rPr>
              <a:t>postinfarto</a:t>
            </a:r>
            <a:r>
              <a:rPr lang="es-ES_tradnl" altLang="es-ES" sz="2000" b="1" dirty="0">
                <a:solidFill>
                  <a:schemeClr val="tx2"/>
                </a:solidFill>
                <a:latin typeface="Arial" panose="020B0604020202020204" pitchFamily="34" charset="0"/>
              </a:rPr>
              <a:t> (primer mes)</a:t>
            </a:r>
          </a:p>
        </p:txBody>
      </p:sp>
      <p:grpSp>
        <p:nvGrpSpPr>
          <p:cNvPr id="646148" name="Group 4">
            <a:extLst>
              <a:ext uri="{FF2B5EF4-FFF2-40B4-BE49-F238E27FC236}">
                <a16:creationId xmlns:a16="http://schemas.microsoft.com/office/drawing/2014/main" id="{6FD0DBC5-9850-4CD2-B687-019A291EF30D}"/>
              </a:ext>
            </a:extLst>
          </p:cNvPr>
          <p:cNvGrpSpPr>
            <a:grpSpLocks/>
          </p:cNvGrpSpPr>
          <p:nvPr/>
        </p:nvGrpSpPr>
        <p:grpSpPr bwMode="auto">
          <a:xfrm>
            <a:off x="3001964" y="4740275"/>
            <a:ext cx="6840537" cy="1481138"/>
            <a:chOff x="931" y="2986"/>
            <a:chExt cx="4309" cy="933"/>
          </a:xfrm>
        </p:grpSpPr>
        <p:sp>
          <p:nvSpPr>
            <p:cNvPr id="646149" name="AutoShape 5">
              <a:extLst>
                <a:ext uri="{FF2B5EF4-FFF2-40B4-BE49-F238E27FC236}">
                  <a16:creationId xmlns:a16="http://schemas.microsoft.com/office/drawing/2014/main" id="{DBAA05B5-862A-4166-8D48-B7FF545371C3}"/>
                </a:ext>
              </a:extLst>
            </p:cNvPr>
            <p:cNvSpPr>
              <a:spLocks noChangeArrowheads="1"/>
            </p:cNvSpPr>
            <p:nvPr/>
          </p:nvSpPr>
          <p:spPr bwMode="auto">
            <a:xfrm>
              <a:off x="2717" y="2986"/>
              <a:ext cx="408" cy="285"/>
            </a:xfrm>
            <a:prstGeom prst="downArrow">
              <a:avLst>
                <a:gd name="adj1" fmla="val 39213"/>
                <a:gd name="adj2" fmla="val 66667"/>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646150" name="Rectangle 6">
              <a:extLst>
                <a:ext uri="{FF2B5EF4-FFF2-40B4-BE49-F238E27FC236}">
                  <a16:creationId xmlns:a16="http://schemas.microsoft.com/office/drawing/2014/main" id="{543B6B2C-F96A-4E83-90D1-EDC70981A490}"/>
                </a:ext>
              </a:extLst>
            </p:cNvPr>
            <p:cNvSpPr>
              <a:spLocks noChangeArrowheads="1"/>
            </p:cNvSpPr>
            <p:nvPr/>
          </p:nvSpPr>
          <p:spPr bwMode="auto">
            <a:xfrm>
              <a:off x="931" y="3285"/>
              <a:ext cx="4309"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s-ES" altLang="es-ES" sz="2000" b="1" u="sng">
                  <a:solidFill>
                    <a:srgbClr val="97BAFF"/>
                  </a:solidFill>
                  <a:latin typeface="Arial" panose="020B0604020202020204" pitchFamily="34" charset="0"/>
                </a:rPr>
                <a:t>Remitir a la Urgencia Hospitalaria</a:t>
              </a:r>
              <a:endParaRPr lang="es-ES" altLang="es-ES" sz="2000" b="1" u="sng">
                <a:solidFill>
                  <a:srgbClr val="FFFFFF"/>
                </a:solidFill>
                <a:latin typeface="Arial" panose="020B0604020202020204" pitchFamily="34" charset="0"/>
              </a:endParaRPr>
            </a:p>
            <a:p>
              <a:pPr fontAlgn="base">
                <a:spcBef>
                  <a:spcPct val="0"/>
                </a:spcBef>
                <a:spcAft>
                  <a:spcPct val="0"/>
                </a:spcAft>
              </a:pPr>
              <a:r>
                <a:rPr lang="es-ES" altLang="es-ES" sz="2000" b="1">
                  <a:solidFill>
                    <a:srgbClr val="FFFFFF"/>
                  </a:solidFill>
                  <a:latin typeface="Arial" panose="020B0604020202020204" pitchFamily="34" charset="0"/>
                </a:rPr>
                <a:t>Presente o no dolor en ese momento</a:t>
              </a:r>
            </a:p>
            <a:p>
              <a:pPr fontAlgn="base">
                <a:spcBef>
                  <a:spcPct val="0"/>
                </a:spcBef>
                <a:spcAft>
                  <a:spcPct val="0"/>
                </a:spcAft>
              </a:pPr>
              <a:r>
                <a:rPr lang="es-ES" altLang="es-ES" sz="2000" b="1">
                  <a:solidFill>
                    <a:srgbClr val="FFFFFF"/>
                  </a:solidFill>
                  <a:latin typeface="Arial" panose="020B0604020202020204" pitchFamily="34" charset="0"/>
                </a:rPr>
                <a:t>Existan o no alteraciones isquémicas en ECG basal</a:t>
              </a:r>
              <a:endParaRPr lang="es-ES_tradnl" altLang="es-ES" sz="2000" b="1">
                <a:solidFill>
                  <a:srgbClr val="FFFFFF"/>
                </a:solidFill>
                <a:latin typeface="Arial" panose="020B0604020202020204" pitchFamily="34" charset="0"/>
              </a:endParaRPr>
            </a:p>
          </p:txBody>
        </p:sp>
      </p:grpSp>
    </p:spTree>
    <p:extLst>
      <p:ext uri="{BB962C8B-B14F-4D97-AF65-F5344CB8AC3E}">
        <p14:creationId xmlns:p14="http://schemas.microsoft.com/office/powerpoint/2010/main" val="3733756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46148"/>
                                        </p:tgtEl>
                                        <p:attrNameLst>
                                          <p:attrName>style.visibility</p:attrName>
                                        </p:attrNameLst>
                                      </p:cBhvr>
                                      <p:to>
                                        <p:strVal val="visible"/>
                                      </p:to>
                                    </p:set>
                                    <p:animEffect transition="in" filter="wipe(up)">
                                      <p:cBhvr>
                                        <p:cTn id="7" dur="500"/>
                                        <p:tgtEl>
                                          <p:spTgt spid="64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Rectangle 3">
            <a:extLst>
              <a:ext uri="{FF2B5EF4-FFF2-40B4-BE49-F238E27FC236}">
                <a16:creationId xmlns:a16="http://schemas.microsoft.com/office/drawing/2014/main" id="{91920105-7924-413D-AECE-DD61FB7D4F55}"/>
              </a:ext>
            </a:extLst>
          </p:cNvPr>
          <p:cNvSpPr>
            <a:spLocks noGrp="1" noChangeArrowheads="1"/>
          </p:cNvSpPr>
          <p:nvPr>
            <p:ph type="body" idx="1"/>
          </p:nvPr>
        </p:nvSpPr>
        <p:spPr>
          <a:xfrm>
            <a:off x="2095500" y="2543176"/>
            <a:ext cx="7772400" cy="1471613"/>
          </a:xfrm>
          <a:noFill/>
          <a:ln/>
        </p:spPr>
        <p:txBody>
          <a:bodyPr/>
          <a:lstStyle/>
          <a:p>
            <a:pPr marL="0" indent="0" algn="ctr">
              <a:buNone/>
            </a:pPr>
            <a:r>
              <a:rPr lang="es-ES_tradnl" altLang="es-ES" sz="4400"/>
              <a:t>Paciente de 58 años </a:t>
            </a:r>
            <a:br>
              <a:rPr lang="es-ES_tradnl" altLang="es-ES" sz="4400"/>
            </a:br>
            <a:r>
              <a:rPr lang="es-ES_tradnl" altLang="es-ES" sz="4400"/>
              <a:t>con dolor torácico</a:t>
            </a:r>
            <a:endParaRPr lang="es-ES_tradnl" altLang="es-ES" sz="2100"/>
          </a:p>
        </p:txBody>
      </p:sp>
    </p:spTree>
    <p:extLst>
      <p:ext uri="{BB962C8B-B14F-4D97-AF65-F5344CB8AC3E}">
        <p14:creationId xmlns:p14="http://schemas.microsoft.com/office/powerpoint/2010/main" val="3251674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9218" name="Rectangle 2">
            <a:extLst>
              <a:ext uri="{FF2B5EF4-FFF2-40B4-BE49-F238E27FC236}">
                <a16:creationId xmlns:a16="http://schemas.microsoft.com/office/drawing/2014/main" id="{4CDE3CE6-F1A1-407F-92DB-8B296A20C2AE}"/>
              </a:ext>
            </a:extLst>
          </p:cNvPr>
          <p:cNvSpPr>
            <a:spLocks noGrp="1" noChangeArrowheads="1"/>
          </p:cNvSpPr>
          <p:nvPr>
            <p:ph type="body" idx="1"/>
          </p:nvPr>
        </p:nvSpPr>
        <p:spPr>
          <a:xfrm>
            <a:off x="1908175" y="1235076"/>
            <a:ext cx="8489950" cy="5057775"/>
          </a:xfrm>
          <a:noFill/>
          <a:ln/>
        </p:spPr>
        <p:txBody>
          <a:bodyPr/>
          <a:lstStyle/>
          <a:p>
            <a:pPr marL="284163" indent="-284163" defTabSz="762000"/>
            <a:r>
              <a:rPr lang="es-ES_tradnl" altLang="es-ES" sz="3000">
                <a:solidFill>
                  <a:schemeClr val="accent2"/>
                </a:solidFill>
              </a:rPr>
              <a:t>Historia clínica</a:t>
            </a:r>
          </a:p>
          <a:p>
            <a:pPr marL="665163" lvl="1" indent="-190500" defTabSz="762000"/>
            <a:r>
              <a:rPr lang="es-ES_tradnl" altLang="es-ES" sz="2600"/>
              <a:t>Varón de 58 años</a:t>
            </a:r>
            <a:r>
              <a:rPr lang="es-ES_tradnl" altLang="es-ES" sz="2500"/>
              <a:t> de edad. Fumador. HTA.</a:t>
            </a:r>
          </a:p>
          <a:p>
            <a:pPr marL="665163" lvl="1" indent="-190500" defTabSz="762000"/>
            <a:r>
              <a:rPr lang="es-ES_tradnl" altLang="es-ES" sz="2500"/>
              <a:t>Dolor precordial opresivo irradiado a epigastrio tras una discusión, desde hace 15-20 minutos.</a:t>
            </a:r>
          </a:p>
          <a:p>
            <a:pPr marL="665163" lvl="1" indent="-190500" defTabSz="762000"/>
            <a:r>
              <a:rPr lang="es-ES_tradnl" altLang="es-ES" sz="2500"/>
              <a:t>Refiere episodios previos similares en los últimos 1-2 meses, en relación con esfuerzos importantes (subir cuestas, caminar deprisa) de entre 5 y 10 minutos. Nunca en reposo.</a:t>
            </a:r>
          </a:p>
          <a:p>
            <a:pPr marL="284163" indent="-284163" defTabSz="762000"/>
            <a:r>
              <a:rPr lang="es-ES_tradnl" altLang="es-ES" sz="3000">
                <a:solidFill>
                  <a:schemeClr val="accent2"/>
                </a:solidFill>
              </a:rPr>
              <a:t>Exploración física</a:t>
            </a:r>
            <a:endParaRPr lang="es-ES_tradnl" altLang="es-ES" sz="3000"/>
          </a:p>
          <a:p>
            <a:pPr marL="665163" lvl="1" indent="-190500" defTabSz="762000"/>
            <a:r>
              <a:rPr lang="es-ES_tradnl" altLang="es-ES" sz="2500"/>
              <a:t>TA 170/80 mmHg. Bien perfundido. No soplos. Resto de exploración general anodina. </a:t>
            </a:r>
          </a:p>
        </p:txBody>
      </p:sp>
      <p:sp>
        <p:nvSpPr>
          <p:cNvPr id="649219" name="Rectangle 3">
            <a:extLst>
              <a:ext uri="{FF2B5EF4-FFF2-40B4-BE49-F238E27FC236}">
                <a16:creationId xmlns:a16="http://schemas.microsoft.com/office/drawing/2014/main" id="{6A72F3E3-5AA3-4E42-929E-38BBBD18DEF1}"/>
              </a:ext>
            </a:extLst>
          </p:cNvPr>
          <p:cNvSpPr>
            <a:spLocks noChangeArrowheads="1"/>
          </p:cNvSpPr>
          <p:nvPr/>
        </p:nvSpPr>
        <p:spPr bwMode="auto">
          <a:xfrm>
            <a:off x="1958976" y="147638"/>
            <a:ext cx="8704263"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dirty="0">
                <a:solidFill>
                  <a:srgbClr val="FF6523"/>
                </a:solidFill>
              </a:rPr>
            </a:br>
            <a:r>
              <a:rPr lang="es-ES_tradnl" altLang="es-ES" sz="2200" dirty="0">
                <a:solidFill>
                  <a:srgbClr val="AEAEAE"/>
                </a:solidFill>
              </a:rPr>
              <a:t>Paciente de 58 años con dolor torácico</a:t>
            </a:r>
          </a:p>
        </p:txBody>
      </p:sp>
    </p:spTree>
    <p:extLst>
      <p:ext uri="{BB962C8B-B14F-4D97-AF65-F5344CB8AC3E}">
        <p14:creationId xmlns:p14="http://schemas.microsoft.com/office/powerpoint/2010/main" val="1427206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Text Box 2">
            <a:extLst>
              <a:ext uri="{FF2B5EF4-FFF2-40B4-BE49-F238E27FC236}">
                <a16:creationId xmlns:a16="http://schemas.microsoft.com/office/drawing/2014/main" id="{91B7D7B4-7EF9-43BE-8888-66B7BFE0A82F}"/>
              </a:ext>
            </a:extLst>
          </p:cNvPr>
          <p:cNvSpPr txBox="1">
            <a:spLocks noChangeArrowheads="1"/>
          </p:cNvSpPr>
          <p:nvPr/>
        </p:nvSpPr>
        <p:spPr bwMode="auto">
          <a:xfrm>
            <a:off x="10363200" y="6191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r" eaLnBrk="0" fontAlgn="base" hangingPunct="0">
              <a:spcBef>
                <a:spcPct val="0"/>
              </a:spcBef>
              <a:spcAft>
                <a:spcPct val="0"/>
              </a:spcAft>
            </a:pPr>
            <a:endParaRPr lang="es-ES_tradnl" altLang="es-ES" sz="1600" b="1">
              <a:solidFill>
                <a:srgbClr val="ECFDC0"/>
              </a:solidFill>
              <a:latin typeface="Arial" panose="020B0604020202020204" pitchFamily="34" charset="0"/>
            </a:endParaRPr>
          </a:p>
        </p:txBody>
      </p:sp>
      <p:sp>
        <p:nvSpPr>
          <p:cNvPr id="650243" name="Text Box 3">
            <a:extLst>
              <a:ext uri="{FF2B5EF4-FFF2-40B4-BE49-F238E27FC236}">
                <a16:creationId xmlns:a16="http://schemas.microsoft.com/office/drawing/2014/main" id="{2CAC11BF-9A89-4462-BC8C-3D53DA295603}"/>
              </a:ext>
            </a:extLst>
          </p:cNvPr>
          <p:cNvSpPr txBox="1">
            <a:spLocks noChangeArrowheads="1"/>
          </p:cNvSpPr>
          <p:nvPr/>
        </p:nvSpPr>
        <p:spPr bwMode="auto">
          <a:xfrm>
            <a:off x="1500187" y="1463675"/>
            <a:ext cx="922972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s-ES" altLang="es-ES" sz="2400" b="1">
                <a:solidFill>
                  <a:srgbClr val="FFFFFF"/>
                </a:solidFill>
                <a:latin typeface="Arial" panose="020B0604020202020204" pitchFamily="34" charset="0"/>
              </a:rPr>
              <a:t>Taquicardia sinusal. Lesión subendocárdica generalizada</a:t>
            </a:r>
          </a:p>
        </p:txBody>
      </p:sp>
      <p:pic>
        <p:nvPicPr>
          <p:cNvPr id="650244" name="Picture 4" descr="Caso5 mod4 mppt.jpg                                            00003372N2                             C16D207E:">
            <a:extLst>
              <a:ext uri="{FF2B5EF4-FFF2-40B4-BE49-F238E27FC236}">
                <a16:creationId xmlns:a16="http://schemas.microsoft.com/office/drawing/2014/main" id="{92FC210F-9537-44C0-AAF0-B631886CB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028825"/>
            <a:ext cx="9001125" cy="433705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50245" name="Picture 5" descr="Caso5 mod4 m.jpg                                               00003372N2                             C16D207E:">
            <a:extLst>
              <a:ext uri="{FF2B5EF4-FFF2-40B4-BE49-F238E27FC236}">
                <a16:creationId xmlns:a16="http://schemas.microsoft.com/office/drawing/2014/main" id="{DF99DFE0-32F2-4CD3-BBA6-C4B0CC32A8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457" t="62544" r="26546"/>
          <a:stretch>
            <a:fillRect/>
          </a:stretch>
        </p:blipFill>
        <p:spPr bwMode="auto">
          <a:xfrm>
            <a:off x="4975226" y="2447926"/>
            <a:ext cx="4638675" cy="3489325"/>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650246" name="Rectangle 6">
            <a:extLst>
              <a:ext uri="{FF2B5EF4-FFF2-40B4-BE49-F238E27FC236}">
                <a16:creationId xmlns:a16="http://schemas.microsoft.com/office/drawing/2014/main" id="{CA25FA84-CF5F-443E-AFFC-1CF23FAB510B}"/>
              </a:ext>
            </a:extLst>
          </p:cNvPr>
          <p:cNvSpPr>
            <a:spLocks noChangeArrowheads="1"/>
          </p:cNvSpPr>
          <p:nvPr/>
        </p:nvSpPr>
        <p:spPr bwMode="auto">
          <a:xfrm>
            <a:off x="1958976" y="147638"/>
            <a:ext cx="8704263"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dirty="0">
                <a:solidFill>
                  <a:srgbClr val="FF6523"/>
                </a:solidFill>
              </a:rPr>
            </a:br>
            <a:r>
              <a:rPr lang="es-ES_tradnl" altLang="es-ES" sz="2200" dirty="0">
                <a:solidFill>
                  <a:srgbClr val="AEAEAE"/>
                </a:solidFill>
              </a:rPr>
              <a:t>Paciente de 58 años con dolor torácico</a:t>
            </a:r>
          </a:p>
        </p:txBody>
      </p:sp>
    </p:spTree>
    <p:extLst>
      <p:ext uri="{BB962C8B-B14F-4D97-AF65-F5344CB8AC3E}">
        <p14:creationId xmlns:p14="http://schemas.microsoft.com/office/powerpoint/2010/main" val="3570286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50245"/>
                                        </p:tgtEl>
                                        <p:attrNameLst>
                                          <p:attrName>style.visibility</p:attrName>
                                        </p:attrNameLst>
                                      </p:cBhvr>
                                      <p:to>
                                        <p:strVal val="visible"/>
                                      </p:to>
                                    </p:set>
                                    <p:anim calcmode="lin" valueType="num">
                                      <p:cBhvr>
                                        <p:cTn id="7" dur="500" fill="hold"/>
                                        <p:tgtEl>
                                          <p:spTgt spid="650245"/>
                                        </p:tgtEl>
                                        <p:attrNameLst>
                                          <p:attrName>ppt_w</p:attrName>
                                        </p:attrNameLst>
                                      </p:cBhvr>
                                      <p:tavLst>
                                        <p:tav tm="0">
                                          <p:val>
                                            <p:fltVal val="0"/>
                                          </p:val>
                                        </p:tav>
                                        <p:tav tm="100000">
                                          <p:val>
                                            <p:strVal val="#ppt_w"/>
                                          </p:val>
                                        </p:tav>
                                      </p:tavLst>
                                    </p:anim>
                                    <p:anim calcmode="lin" valueType="num">
                                      <p:cBhvr>
                                        <p:cTn id="8" dur="500" fill="hold"/>
                                        <p:tgtEl>
                                          <p:spTgt spid="65024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65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243"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2290" name="Group 2">
            <a:extLst>
              <a:ext uri="{FF2B5EF4-FFF2-40B4-BE49-F238E27FC236}">
                <a16:creationId xmlns:a16="http://schemas.microsoft.com/office/drawing/2014/main" id="{EF404CEA-1677-460E-81A8-BE1E2543DF06}"/>
              </a:ext>
            </a:extLst>
          </p:cNvPr>
          <p:cNvGrpSpPr>
            <a:grpSpLocks/>
          </p:cNvGrpSpPr>
          <p:nvPr/>
        </p:nvGrpSpPr>
        <p:grpSpPr bwMode="auto">
          <a:xfrm>
            <a:off x="4146551" y="1641475"/>
            <a:ext cx="5929313" cy="2008188"/>
            <a:chOff x="1652" y="788"/>
            <a:chExt cx="3735" cy="1265"/>
          </a:xfrm>
        </p:grpSpPr>
        <p:sp>
          <p:nvSpPr>
            <p:cNvPr id="652291" name="AutoShape 3">
              <a:extLst>
                <a:ext uri="{FF2B5EF4-FFF2-40B4-BE49-F238E27FC236}">
                  <a16:creationId xmlns:a16="http://schemas.microsoft.com/office/drawing/2014/main" id="{4D723A86-C71D-4517-98B3-4B0AEC891D2E}"/>
                </a:ext>
              </a:extLst>
            </p:cNvPr>
            <p:cNvSpPr>
              <a:spLocks noChangeArrowheads="1"/>
            </p:cNvSpPr>
            <p:nvPr/>
          </p:nvSpPr>
          <p:spPr bwMode="auto">
            <a:xfrm>
              <a:off x="1652" y="788"/>
              <a:ext cx="771" cy="983"/>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1">
              <a:gsLst>
                <a:gs pos="0">
                  <a:srgbClr val="297D53">
                    <a:gamma/>
                    <a:tint val="71765"/>
                    <a:invGamma/>
                  </a:srgbClr>
                </a:gs>
                <a:gs pos="100000">
                  <a:srgbClr val="297D53"/>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652292" name="Text Box 4">
              <a:extLst>
                <a:ext uri="{FF2B5EF4-FFF2-40B4-BE49-F238E27FC236}">
                  <a16:creationId xmlns:a16="http://schemas.microsoft.com/office/drawing/2014/main" id="{F371E828-547E-4E5B-B23C-7919DE40A77E}"/>
                </a:ext>
              </a:extLst>
            </p:cNvPr>
            <p:cNvSpPr txBox="1">
              <a:spLocks noChangeArrowheads="1"/>
            </p:cNvSpPr>
            <p:nvPr/>
          </p:nvSpPr>
          <p:spPr bwMode="auto">
            <a:xfrm>
              <a:off x="2484" y="916"/>
              <a:ext cx="2903" cy="1137"/>
            </a:xfrm>
            <a:prstGeom prst="rect">
              <a:avLst/>
            </a:prstGeom>
            <a:gradFill rotWithShape="1">
              <a:gsLst>
                <a:gs pos="0">
                  <a:srgbClr val="339966">
                    <a:gamma/>
                    <a:shade val="46275"/>
                    <a:invGamma/>
                  </a:srgbClr>
                </a:gs>
                <a:gs pos="100000">
                  <a:srgbClr val="339966"/>
                </a:gs>
              </a:gsLst>
              <a:lin ang="5400000" scaled="1"/>
            </a:gradFill>
            <a:ln w="38100" algn="ctr">
              <a:solidFill>
                <a:srgbClr val="297D5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185738" indent="-185738">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pPr>
              <a:r>
                <a:rPr lang="es-ES_tradnl" altLang="es-ES" sz="2000" b="1">
                  <a:solidFill>
                    <a:srgbClr val="FFFFFF"/>
                  </a:solidFill>
                  <a:latin typeface="Arial" panose="020B0604020202020204" pitchFamily="34" charset="0"/>
                </a:rPr>
                <a:t>Angina estable:</a:t>
              </a:r>
            </a:p>
            <a:p>
              <a:pPr fontAlgn="base">
                <a:spcBef>
                  <a:spcPct val="50000"/>
                </a:spcBef>
                <a:spcAft>
                  <a:spcPct val="0"/>
                </a:spcAft>
                <a:buClr>
                  <a:srgbClr val="E3BF1F"/>
                </a:buClr>
                <a:buFont typeface="Wingdings" panose="05000000000000000000" pitchFamily="2" charset="2"/>
                <a:buChar char="§"/>
              </a:pPr>
              <a:r>
                <a:rPr lang="es-ES_tradnl" altLang="es-ES" sz="1800" b="1">
                  <a:solidFill>
                    <a:srgbClr val="FFFFFF"/>
                  </a:solidFill>
                  <a:latin typeface="Arial" panose="020B0604020202020204" pitchFamily="34" charset="0"/>
                </a:rPr>
                <a:t>Aparición con esfuerzos (umbral fijo)</a:t>
              </a:r>
            </a:p>
            <a:p>
              <a:pPr fontAlgn="base">
                <a:spcBef>
                  <a:spcPct val="50000"/>
                </a:spcBef>
                <a:spcAft>
                  <a:spcPct val="0"/>
                </a:spcAft>
                <a:buClr>
                  <a:srgbClr val="E3BF1F"/>
                </a:buClr>
                <a:buFont typeface="Wingdings" panose="05000000000000000000" pitchFamily="2" charset="2"/>
                <a:buChar char="§"/>
              </a:pPr>
              <a:r>
                <a:rPr lang="es-ES_tradnl" altLang="es-ES" sz="1800" b="1">
                  <a:solidFill>
                    <a:srgbClr val="FFFFFF"/>
                  </a:solidFill>
                  <a:latin typeface="Arial" panose="020B0604020202020204" pitchFamily="34" charset="0"/>
                </a:rPr>
                <a:t>Cede con reposo o NTG sl</a:t>
              </a:r>
            </a:p>
            <a:p>
              <a:pPr fontAlgn="base">
                <a:spcBef>
                  <a:spcPct val="50000"/>
                </a:spcBef>
                <a:spcAft>
                  <a:spcPct val="0"/>
                </a:spcAft>
                <a:buClr>
                  <a:srgbClr val="E3BF1F"/>
                </a:buClr>
                <a:buFont typeface="Wingdings" panose="05000000000000000000" pitchFamily="2" charset="2"/>
                <a:buChar char="§"/>
              </a:pPr>
              <a:r>
                <a:rPr lang="es-ES_tradnl" altLang="es-ES" sz="1800" b="1">
                  <a:solidFill>
                    <a:srgbClr val="FFFFFF"/>
                  </a:solidFill>
                  <a:latin typeface="Arial" panose="020B0604020202020204" pitchFamily="34" charset="0"/>
                </a:rPr>
                <a:t>Duración entre 3-15 min.</a:t>
              </a:r>
            </a:p>
          </p:txBody>
        </p:sp>
      </p:grpSp>
      <p:grpSp>
        <p:nvGrpSpPr>
          <p:cNvPr id="652293" name="Group 5">
            <a:extLst>
              <a:ext uri="{FF2B5EF4-FFF2-40B4-BE49-F238E27FC236}">
                <a16:creationId xmlns:a16="http://schemas.microsoft.com/office/drawing/2014/main" id="{86B877B2-A8EB-4D30-8586-0B841DB9D747}"/>
              </a:ext>
            </a:extLst>
          </p:cNvPr>
          <p:cNvGrpSpPr>
            <a:grpSpLocks/>
          </p:cNvGrpSpPr>
          <p:nvPr/>
        </p:nvGrpSpPr>
        <p:grpSpPr bwMode="auto">
          <a:xfrm>
            <a:off x="4170363" y="4681538"/>
            <a:ext cx="5905500" cy="2019299"/>
            <a:chOff x="1667" y="2852"/>
            <a:chExt cx="3720" cy="1272"/>
          </a:xfrm>
        </p:grpSpPr>
        <p:sp>
          <p:nvSpPr>
            <p:cNvPr id="652294" name="AutoShape 6">
              <a:extLst>
                <a:ext uri="{FF2B5EF4-FFF2-40B4-BE49-F238E27FC236}">
                  <a16:creationId xmlns:a16="http://schemas.microsoft.com/office/drawing/2014/main" id="{9A62D342-8F3A-43DA-99AC-9199E0681655}"/>
                </a:ext>
              </a:extLst>
            </p:cNvPr>
            <p:cNvSpPr>
              <a:spLocks noChangeArrowheads="1"/>
            </p:cNvSpPr>
            <p:nvPr/>
          </p:nvSpPr>
          <p:spPr bwMode="auto">
            <a:xfrm flipV="1">
              <a:off x="1667" y="3141"/>
              <a:ext cx="764" cy="983"/>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1">
              <a:gsLst>
                <a:gs pos="0">
                  <a:srgbClr val="CC3300">
                    <a:gamma/>
                    <a:tint val="56078"/>
                    <a:invGamma/>
                  </a:srgbClr>
                </a:gs>
                <a:gs pos="100000">
                  <a:srgbClr val="CC3300"/>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652295" name="Text Box 7">
              <a:extLst>
                <a:ext uri="{FF2B5EF4-FFF2-40B4-BE49-F238E27FC236}">
                  <a16:creationId xmlns:a16="http://schemas.microsoft.com/office/drawing/2014/main" id="{2581D062-A5EB-4B0F-B1CA-FFC45919CDED}"/>
                </a:ext>
              </a:extLst>
            </p:cNvPr>
            <p:cNvSpPr txBox="1">
              <a:spLocks noChangeArrowheads="1"/>
            </p:cNvSpPr>
            <p:nvPr/>
          </p:nvSpPr>
          <p:spPr bwMode="auto">
            <a:xfrm>
              <a:off x="2484" y="2852"/>
              <a:ext cx="2903" cy="1227"/>
            </a:xfrm>
            <a:prstGeom prst="rect">
              <a:avLst/>
            </a:prstGeom>
            <a:gradFill rotWithShape="1">
              <a:gsLst>
                <a:gs pos="0">
                  <a:srgbClr val="FF0000">
                    <a:gamma/>
                    <a:shade val="46275"/>
                    <a:invGamma/>
                  </a:srgbClr>
                </a:gs>
                <a:gs pos="100000">
                  <a:srgbClr val="FF0000"/>
                </a:gs>
              </a:gsLst>
              <a:lin ang="5400000" scaled="1"/>
            </a:gradFill>
            <a:ln w="38100" algn="ctr">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pPr>
              <a:r>
                <a:rPr lang="es-ES_tradnl" altLang="es-ES" sz="2000" b="1">
                  <a:solidFill>
                    <a:srgbClr val="FFFFFF"/>
                  </a:solidFill>
                  <a:latin typeface="Arial" panose="020B0604020202020204" pitchFamily="34" charset="0"/>
                </a:rPr>
                <a:t>SCA:</a:t>
              </a:r>
            </a:p>
            <a:p>
              <a:pPr fontAlgn="base">
                <a:spcBef>
                  <a:spcPct val="50000"/>
                </a:spcBef>
                <a:spcAft>
                  <a:spcPct val="0"/>
                </a:spcAft>
                <a:buClr>
                  <a:srgbClr val="E3BF1F"/>
                </a:buClr>
                <a:buFont typeface="Wingdings" panose="05000000000000000000" pitchFamily="2" charset="2"/>
                <a:buChar char="§"/>
              </a:pPr>
              <a:r>
                <a:rPr lang="es-ES_tradnl" altLang="es-ES" sz="1800" b="1">
                  <a:solidFill>
                    <a:srgbClr val="FFFFFF"/>
                  </a:solidFill>
                  <a:latin typeface="Arial" panose="020B0604020202020204" pitchFamily="34" charset="0"/>
                </a:rPr>
                <a:t>Aparición en reposo o umbral de esfuerzo progresivamente menor</a:t>
              </a:r>
            </a:p>
            <a:p>
              <a:pPr fontAlgn="base">
                <a:spcBef>
                  <a:spcPct val="50000"/>
                </a:spcBef>
                <a:spcAft>
                  <a:spcPct val="0"/>
                </a:spcAft>
                <a:buClr>
                  <a:srgbClr val="E3BF1F"/>
                </a:buClr>
                <a:buFont typeface="Wingdings" panose="05000000000000000000" pitchFamily="2" charset="2"/>
                <a:buChar char="§"/>
              </a:pPr>
              <a:r>
                <a:rPr lang="es-ES_tradnl" altLang="es-ES" sz="1800" b="1">
                  <a:solidFill>
                    <a:srgbClr val="FFFFFF"/>
                  </a:solidFill>
                  <a:latin typeface="Arial" panose="020B0604020202020204" pitchFamily="34" charset="0"/>
                </a:rPr>
                <a:t>No cede con reposo o NTG sl</a:t>
              </a:r>
            </a:p>
            <a:p>
              <a:pPr fontAlgn="base">
                <a:spcBef>
                  <a:spcPct val="50000"/>
                </a:spcBef>
                <a:spcAft>
                  <a:spcPct val="0"/>
                </a:spcAft>
                <a:buClr>
                  <a:srgbClr val="E3BF1F"/>
                </a:buClr>
                <a:buFont typeface="Wingdings" panose="05000000000000000000" pitchFamily="2" charset="2"/>
                <a:buChar char="§"/>
              </a:pPr>
              <a:r>
                <a:rPr lang="es-ES_tradnl" altLang="es-ES" sz="1800" b="1">
                  <a:solidFill>
                    <a:srgbClr val="FFFFFF"/>
                  </a:solidFill>
                  <a:latin typeface="Arial" panose="020B0604020202020204" pitchFamily="34" charset="0"/>
                </a:rPr>
                <a:t>Duración &gt; 15-20 min</a:t>
              </a:r>
            </a:p>
          </p:txBody>
        </p:sp>
      </p:grpSp>
      <p:sp>
        <p:nvSpPr>
          <p:cNvPr id="652296" name="Text Box 8">
            <a:extLst>
              <a:ext uri="{FF2B5EF4-FFF2-40B4-BE49-F238E27FC236}">
                <a16:creationId xmlns:a16="http://schemas.microsoft.com/office/drawing/2014/main" id="{CF542C8A-5C39-4BCA-A6F4-C5587B3D7C2B}"/>
              </a:ext>
            </a:extLst>
          </p:cNvPr>
          <p:cNvSpPr txBox="1">
            <a:spLocks noChangeArrowheads="1"/>
          </p:cNvSpPr>
          <p:nvPr/>
        </p:nvSpPr>
        <p:spPr bwMode="auto">
          <a:xfrm>
            <a:off x="2082801" y="2606675"/>
            <a:ext cx="3095625" cy="3119438"/>
          </a:xfrm>
          <a:prstGeom prst="rect">
            <a:avLst/>
          </a:prstGeom>
          <a:solidFill>
            <a:schemeClr val="bg1"/>
          </a:solidFill>
          <a:ln w="381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50000"/>
              </a:spcBef>
              <a:spcAft>
                <a:spcPct val="0"/>
              </a:spcAft>
            </a:pPr>
            <a:r>
              <a:rPr lang="es-ES_tradnl" altLang="es-ES" b="1" dirty="0">
                <a:solidFill>
                  <a:schemeClr val="tx2"/>
                </a:solidFill>
                <a:latin typeface="Arial" panose="020B0604020202020204" pitchFamily="34" charset="0"/>
              </a:rPr>
              <a:t>Opresivo</a:t>
            </a:r>
          </a:p>
          <a:p>
            <a:pPr fontAlgn="base">
              <a:spcBef>
                <a:spcPct val="50000"/>
              </a:spcBef>
              <a:spcAft>
                <a:spcPct val="0"/>
              </a:spcAft>
            </a:pPr>
            <a:r>
              <a:rPr lang="es-ES_tradnl" altLang="es-ES" b="1" dirty="0" err="1">
                <a:solidFill>
                  <a:schemeClr val="tx2"/>
                </a:solidFill>
                <a:latin typeface="Arial" panose="020B0604020202020204" pitchFamily="34" charset="0"/>
              </a:rPr>
              <a:t>Retroesternal</a:t>
            </a:r>
            <a:r>
              <a:rPr lang="es-ES_tradnl" altLang="es-ES" b="1" dirty="0">
                <a:solidFill>
                  <a:schemeClr val="tx2"/>
                </a:solidFill>
                <a:latin typeface="Arial" panose="020B0604020202020204" pitchFamily="34" charset="0"/>
              </a:rPr>
              <a:t>, precordial</a:t>
            </a:r>
          </a:p>
          <a:p>
            <a:pPr fontAlgn="base">
              <a:spcBef>
                <a:spcPct val="50000"/>
              </a:spcBef>
              <a:spcAft>
                <a:spcPct val="0"/>
              </a:spcAft>
            </a:pPr>
            <a:r>
              <a:rPr lang="es-ES_tradnl" altLang="es-ES" b="1" dirty="0">
                <a:solidFill>
                  <a:schemeClr val="tx2"/>
                </a:solidFill>
                <a:latin typeface="Arial" panose="020B0604020202020204" pitchFamily="34" charset="0"/>
              </a:rPr>
              <a:t>Irradiación a brazos, cuello, mandíbula, espalda</a:t>
            </a:r>
          </a:p>
          <a:p>
            <a:pPr fontAlgn="base">
              <a:spcBef>
                <a:spcPct val="50000"/>
              </a:spcBef>
              <a:spcAft>
                <a:spcPct val="0"/>
              </a:spcAft>
            </a:pPr>
            <a:r>
              <a:rPr lang="es-ES_tradnl" altLang="es-ES" b="1" dirty="0">
                <a:solidFill>
                  <a:schemeClr val="tx2"/>
                </a:solidFill>
                <a:latin typeface="Arial" panose="020B0604020202020204" pitchFamily="34" charset="0"/>
              </a:rPr>
              <a:t>Cronología matutina, </a:t>
            </a:r>
            <a:r>
              <a:rPr lang="es-ES_tradnl" altLang="es-ES" b="1" dirty="0" err="1">
                <a:solidFill>
                  <a:schemeClr val="tx2"/>
                </a:solidFill>
                <a:latin typeface="Arial" panose="020B0604020202020204" pitchFamily="34" charset="0"/>
              </a:rPr>
              <a:t>postpranadial</a:t>
            </a:r>
            <a:endParaRPr lang="es-ES_tradnl" altLang="es-ES" b="1" dirty="0">
              <a:solidFill>
                <a:schemeClr val="tx2"/>
              </a:solidFill>
              <a:latin typeface="Arial" panose="020B0604020202020204" pitchFamily="34" charset="0"/>
            </a:endParaRPr>
          </a:p>
          <a:p>
            <a:pPr fontAlgn="base">
              <a:spcBef>
                <a:spcPct val="50000"/>
              </a:spcBef>
              <a:spcAft>
                <a:spcPct val="0"/>
              </a:spcAft>
            </a:pPr>
            <a:r>
              <a:rPr lang="es-ES_tradnl" altLang="es-ES" b="1" dirty="0">
                <a:solidFill>
                  <a:schemeClr val="tx2"/>
                </a:solidFill>
                <a:latin typeface="Arial" panose="020B0604020202020204" pitchFamily="34" charset="0"/>
              </a:rPr>
              <a:t>Cortejo vegetativo (IAM</a:t>
            </a:r>
            <a:r>
              <a:rPr lang="es-ES_tradnl" altLang="es-ES" b="1" dirty="0">
                <a:solidFill>
                  <a:srgbClr val="FFFFFF"/>
                </a:solidFill>
                <a:latin typeface="Arial" panose="020B0604020202020204" pitchFamily="34" charset="0"/>
              </a:rPr>
              <a:t>)</a:t>
            </a:r>
          </a:p>
        </p:txBody>
      </p:sp>
      <p:sp>
        <p:nvSpPr>
          <p:cNvPr id="652297" name="Rectangle 9">
            <a:extLst>
              <a:ext uri="{FF2B5EF4-FFF2-40B4-BE49-F238E27FC236}">
                <a16:creationId xmlns:a16="http://schemas.microsoft.com/office/drawing/2014/main" id="{774D7645-4FB4-4ABF-9D06-F6B4FBB651D7}"/>
              </a:ext>
            </a:extLst>
          </p:cNvPr>
          <p:cNvSpPr>
            <a:spLocks noChangeArrowheads="1"/>
          </p:cNvSpPr>
          <p:nvPr/>
        </p:nvSpPr>
        <p:spPr bwMode="auto">
          <a:xfrm>
            <a:off x="1524000" y="1160464"/>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latin typeface="Arial" panose="020B0604020202020204" pitchFamily="34" charset="0"/>
              </a:defRPr>
            </a:lvl1pPr>
            <a:lvl2pPr>
              <a:defRPr sz="4400" b="1">
                <a:solidFill>
                  <a:schemeClr val="tx2"/>
                </a:solidFill>
                <a:latin typeface="Arial" panose="020B0604020202020204" pitchFamily="34" charset="0"/>
              </a:defRPr>
            </a:lvl2pPr>
            <a:lvl3pPr>
              <a:defRPr sz="4400" b="1">
                <a:solidFill>
                  <a:schemeClr val="tx2"/>
                </a:solidFill>
                <a:latin typeface="Arial" panose="020B0604020202020204" pitchFamily="34" charset="0"/>
              </a:defRPr>
            </a:lvl3pPr>
            <a:lvl4pPr>
              <a:defRPr sz="4400" b="1">
                <a:solidFill>
                  <a:schemeClr val="tx2"/>
                </a:solidFill>
                <a:latin typeface="Arial" panose="020B0604020202020204" pitchFamily="34" charset="0"/>
              </a:defRPr>
            </a:lvl4pPr>
            <a:lvl5pPr>
              <a:defRPr sz="4400" b="1">
                <a:solidFill>
                  <a:schemeClr val="tx2"/>
                </a:solidFill>
                <a:latin typeface="Arial" panose="020B0604020202020204" pitchFamily="34" charset="0"/>
              </a:defRPr>
            </a:lvl5pPr>
            <a:lvl6pPr marL="457200" fontAlgn="base">
              <a:spcBef>
                <a:spcPct val="0"/>
              </a:spcBef>
              <a:spcAft>
                <a:spcPct val="0"/>
              </a:spcAft>
              <a:defRPr sz="4400" b="1">
                <a:solidFill>
                  <a:schemeClr val="tx2"/>
                </a:solidFill>
                <a:latin typeface="Arial" panose="020B0604020202020204" pitchFamily="34" charset="0"/>
              </a:defRPr>
            </a:lvl6pPr>
            <a:lvl7pPr marL="914400" fontAlgn="base">
              <a:spcBef>
                <a:spcPct val="0"/>
              </a:spcBef>
              <a:spcAft>
                <a:spcPct val="0"/>
              </a:spcAft>
              <a:defRPr sz="4400" b="1">
                <a:solidFill>
                  <a:schemeClr val="tx2"/>
                </a:solidFill>
                <a:latin typeface="Arial" panose="020B0604020202020204" pitchFamily="34" charset="0"/>
              </a:defRPr>
            </a:lvl7pPr>
            <a:lvl8pPr marL="1371600" fontAlgn="base">
              <a:spcBef>
                <a:spcPct val="0"/>
              </a:spcBef>
              <a:spcAft>
                <a:spcPct val="0"/>
              </a:spcAft>
              <a:defRPr sz="4400" b="1">
                <a:solidFill>
                  <a:schemeClr val="tx2"/>
                </a:solidFill>
                <a:latin typeface="Arial" panose="020B0604020202020204" pitchFamily="34" charset="0"/>
              </a:defRPr>
            </a:lvl8pPr>
            <a:lvl9pPr marL="1828800" fontAlgn="base">
              <a:spcBef>
                <a:spcPct val="0"/>
              </a:spcBef>
              <a:spcAft>
                <a:spcPct val="0"/>
              </a:spcAft>
              <a:defRPr sz="4400" b="1">
                <a:solidFill>
                  <a:schemeClr val="tx2"/>
                </a:solidFill>
                <a:latin typeface="Arial" panose="020B0604020202020204" pitchFamily="34" charset="0"/>
              </a:defRPr>
            </a:lvl9pPr>
          </a:lstStyle>
          <a:p>
            <a:pPr algn="ctr" fontAlgn="base">
              <a:spcBef>
                <a:spcPct val="0"/>
              </a:spcBef>
              <a:spcAft>
                <a:spcPct val="0"/>
              </a:spcAft>
            </a:pPr>
            <a:r>
              <a:rPr lang="es-ES_tradnl" altLang="es-ES" sz="3300">
                <a:solidFill>
                  <a:srgbClr val="FFFFFF"/>
                </a:solidFill>
              </a:rPr>
              <a:t>Características del dolor anginoso</a:t>
            </a:r>
            <a:endParaRPr lang="es-ES_tradnl" altLang="es-ES" sz="4000">
              <a:solidFill>
                <a:srgbClr val="FFFFFF"/>
              </a:solidFill>
            </a:endParaRPr>
          </a:p>
        </p:txBody>
      </p:sp>
      <p:sp>
        <p:nvSpPr>
          <p:cNvPr id="652298" name="Rectangle 10">
            <a:extLst>
              <a:ext uri="{FF2B5EF4-FFF2-40B4-BE49-F238E27FC236}">
                <a16:creationId xmlns:a16="http://schemas.microsoft.com/office/drawing/2014/main" id="{DB2ECD98-1697-45DB-A5AA-20CF32F21572}"/>
              </a:ext>
            </a:extLst>
          </p:cNvPr>
          <p:cNvSpPr>
            <a:spLocks noChangeArrowheads="1"/>
          </p:cNvSpPr>
          <p:nvPr/>
        </p:nvSpPr>
        <p:spPr bwMode="auto">
          <a:xfrm>
            <a:off x="1958976" y="147638"/>
            <a:ext cx="8704263"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dirty="0">
                <a:solidFill>
                  <a:srgbClr val="FF6523"/>
                </a:solidFill>
              </a:rPr>
            </a:br>
            <a:r>
              <a:rPr lang="es-ES_tradnl" altLang="es-ES" sz="2200" dirty="0">
                <a:solidFill>
                  <a:srgbClr val="AEAEAE"/>
                </a:solidFill>
              </a:rPr>
              <a:t>Paciente de 58 años con dolor torácico</a:t>
            </a:r>
          </a:p>
        </p:txBody>
      </p:sp>
    </p:spTree>
    <p:extLst>
      <p:ext uri="{BB962C8B-B14F-4D97-AF65-F5344CB8AC3E}">
        <p14:creationId xmlns:p14="http://schemas.microsoft.com/office/powerpoint/2010/main" val="3330922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52290"/>
                                        </p:tgtEl>
                                        <p:attrNameLst>
                                          <p:attrName>style.visibility</p:attrName>
                                        </p:attrNameLst>
                                      </p:cBhvr>
                                      <p:to>
                                        <p:strVal val="visible"/>
                                      </p:to>
                                    </p:set>
                                    <p:animEffect transition="in" filter="wipe(left)">
                                      <p:cBhvr>
                                        <p:cTn id="7" dur="500"/>
                                        <p:tgtEl>
                                          <p:spTgt spid="65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52293"/>
                                        </p:tgtEl>
                                        <p:attrNameLst>
                                          <p:attrName>style.visibility</p:attrName>
                                        </p:attrNameLst>
                                      </p:cBhvr>
                                      <p:to>
                                        <p:strVal val="visible"/>
                                      </p:to>
                                    </p:set>
                                    <p:animEffect transition="in" filter="wipe(left)">
                                      <p:cBhvr>
                                        <p:cTn id="12" dur="500"/>
                                        <p:tgtEl>
                                          <p:spTgt spid="65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9A93120F-B25A-442E-A6AF-FC6E87CA668B}"/>
              </a:ext>
            </a:extLst>
          </p:cNvPr>
          <p:cNvSpPr>
            <a:spLocks noGrp="1" noChangeArrowheads="1"/>
          </p:cNvSpPr>
          <p:nvPr>
            <p:ph type="body" sz="half" idx="1"/>
          </p:nvPr>
        </p:nvSpPr>
        <p:spPr>
          <a:xfrm>
            <a:off x="6083300" y="3959225"/>
            <a:ext cx="4425950" cy="2338388"/>
          </a:xfrm>
        </p:spPr>
        <p:txBody>
          <a:bodyPr/>
          <a:lstStyle/>
          <a:p>
            <a:pPr marL="280988" indent="-280988" defTabSz="762000">
              <a:lnSpc>
                <a:spcPct val="90000"/>
              </a:lnSpc>
              <a:buFontTx/>
              <a:buAutoNum type="arabicPeriod"/>
            </a:pPr>
            <a:r>
              <a:rPr lang="es-ES" altLang="es-ES" sz="2000">
                <a:solidFill>
                  <a:srgbClr val="FD0000"/>
                </a:solidFill>
              </a:rPr>
              <a:t>Descenso del segmento ST.</a:t>
            </a:r>
          </a:p>
          <a:p>
            <a:pPr marL="280988" indent="-280988" defTabSz="762000">
              <a:lnSpc>
                <a:spcPct val="90000"/>
              </a:lnSpc>
              <a:buFontTx/>
              <a:buAutoNum type="arabicPeriod"/>
            </a:pPr>
            <a:r>
              <a:rPr lang="es-ES" altLang="es-ES" sz="2000">
                <a:solidFill>
                  <a:srgbClr val="FD0000"/>
                </a:solidFill>
              </a:rPr>
              <a:t>Inversión onda T.</a:t>
            </a:r>
          </a:p>
          <a:p>
            <a:pPr marL="280988" indent="-280988" defTabSz="762000">
              <a:lnSpc>
                <a:spcPct val="90000"/>
              </a:lnSpc>
              <a:buFontTx/>
              <a:buAutoNum type="arabicPeriod"/>
            </a:pPr>
            <a:r>
              <a:rPr lang="es-ES" altLang="es-ES" sz="2000">
                <a:solidFill>
                  <a:srgbClr val="FD0000"/>
                </a:solidFill>
              </a:rPr>
              <a:t>Pseudonormalización onda T.</a:t>
            </a:r>
          </a:p>
          <a:p>
            <a:pPr marL="280988" indent="-280988" defTabSz="762000">
              <a:lnSpc>
                <a:spcPct val="90000"/>
              </a:lnSpc>
              <a:buFontTx/>
              <a:buAutoNum type="arabicPeriod"/>
            </a:pPr>
            <a:r>
              <a:rPr lang="es-ES" altLang="es-ES" sz="2000">
                <a:solidFill>
                  <a:srgbClr val="FD0000"/>
                </a:solidFill>
              </a:rPr>
              <a:t>Arritmias (ES, FA, TV).</a:t>
            </a:r>
          </a:p>
          <a:p>
            <a:pPr marL="280988" indent="-280988" defTabSz="762000">
              <a:lnSpc>
                <a:spcPct val="90000"/>
              </a:lnSpc>
              <a:buFontTx/>
              <a:buAutoNum type="arabicPeriod"/>
            </a:pPr>
            <a:r>
              <a:rPr lang="es-ES" altLang="es-ES" sz="2000">
                <a:solidFill>
                  <a:srgbClr val="FD0000"/>
                </a:solidFill>
              </a:rPr>
              <a:t>Ascenso del ST (¿A variante?).</a:t>
            </a:r>
          </a:p>
        </p:txBody>
      </p:sp>
      <p:sp>
        <p:nvSpPr>
          <p:cNvPr id="653315" name="Rectangle 3">
            <a:extLst>
              <a:ext uri="{FF2B5EF4-FFF2-40B4-BE49-F238E27FC236}">
                <a16:creationId xmlns:a16="http://schemas.microsoft.com/office/drawing/2014/main" id="{19392EC4-5ED8-464A-94BD-EB059ED92BA6}"/>
              </a:ext>
            </a:extLst>
          </p:cNvPr>
          <p:cNvSpPr>
            <a:spLocks noGrp="1" noChangeArrowheads="1"/>
          </p:cNvSpPr>
          <p:nvPr>
            <p:ph type="body" sz="half" idx="2"/>
          </p:nvPr>
        </p:nvSpPr>
        <p:spPr>
          <a:xfrm>
            <a:off x="2025651" y="1330325"/>
            <a:ext cx="4022725" cy="2363788"/>
          </a:xfrm>
        </p:spPr>
        <p:txBody>
          <a:bodyPr/>
          <a:lstStyle/>
          <a:p>
            <a:pPr marL="381000" indent="-381000" defTabSz="762000">
              <a:buFontTx/>
              <a:buAutoNum type="arabicPeriod"/>
            </a:pPr>
            <a:r>
              <a:rPr lang="es-ES" altLang="es-ES" sz="2000"/>
              <a:t>Alteraciones no específicas o ECG basal normal (50%).</a:t>
            </a:r>
          </a:p>
          <a:p>
            <a:pPr marL="381000" indent="-381000" defTabSz="762000">
              <a:buFontTx/>
              <a:buAutoNum type="arabicPeriod"/>
            </a:pPr>
            <a:r>
              <a:rPr lang="es-ES" altLang="es-ES" sz="2000"/>
              <a:t>Signos de isquemia crónica o necrosis antigua.</a:t>
            </a:r>
          </a:p>
          <a:p>
            <a:pPr marL="381000" indent="-381000" defTabSz="762000">
              <a:buFontTx/>
              <a:buAutoNum type="arabicPeriod"/>
            </a:pPr>
            <a:r>
              <a:rPr lang="es-ES" altLang="es-ES" sz="2000"/>
              <a:t>HVI, sobrecarga sistólica VI, BCRI.</a:t>
            </a:r>
          </a:p>
        </p:txBody>
      </p:sp>
      <p:sp>
        <p:nvSpPr>
          <p:cNvPr id="653316" name="AutoShape 4">
            <a:extLst>
              <a:ext uri="{FF2B5EF4-FFF2-40B4-BE49-F238E27FC236}">
                <a16:creationId xmlns:a16="http://schemas.microsoft.com/office/drawing/2014/main" id="{685FDEA5-CE20-4090-B3E3-F0233FE93898}"/>
              </a:ext>
            </a:extLst>
          </p:cNvPr>
          <p:cNvSpPr>
            <a:spLocks/>
          </p:cNvSpPr>
          <p:nvPr/>
        </p:nvSpPr>
        <p:spPr bwMode="auto">
          <a:xfrm>
            <a:off x="6033975" y="1635919"/>
            <a:ext cx="552677" cy="1676400"/>
          </a:xfrm>
          <a:prstGeom prst="rightBrace">
            <a:avLst>
              <a:gd name="adj1" fmla="val 34667"/>
              <a:gd name="adj2" fmla="val 50000"/>
            </a:avLst>
          </a:prstGeom>
          <a:noFill/>
          <a:ln w="38100">
            <a:solidFill>
              <a:schemeClr val="folHlink"/>
            </a:solidFill>
            <a:round/>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653317" name="Text Box 5">
            <a:extLst>
              <a:ext uri="{FF2B5EF4-FFF2-40B4-BE49-F238E27FC236}">
                <a16:creationId xmlns:a16="http://schemas.microsoft.com/office/drawing/2014/main" id="{0F94C8F3-BB8F-4E56-98F9-24DD860C3D56}"/>
              </a:ext>
            </a:extLst>
          </p:cNvPr>
          <p:cNvSpPr txBox="1">
            <a:spLocks noChangeArrowheads="1"/>
          </p:cNvSpPr>
          <p:nvPr/>
        </p:nvSpPr>
        <p:spPr bwMode="auto">
          <a:xfrm>
            <a:off x="6572250" y="2214563"/>
            <a:ext cx="2495550" cy="519112"/>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s-ES" altLang="es-ES" sz="2800" b="1">
                <a:solidFill>
                  <a:srgbClr val="FFFFFF"/>
                </a:solidFill>
                <a:latin typeface="Arial" panose="020B0604020202020204" pitchFamily="34" charset="0"/>
              </a:rPr>
              <a:t>ECG basal</a:t>
            </a:r>
          </a:p>
        </p:txBody>
      </p:sp>
      <p:grpSp>
        <p:nvGrpSpPr>
          <p:cNvPr id="653318" name="Group 6">
            <a:extLst>
              <a:ext uri="{FF2B5EF4-FFF2-40B4-BE49-F238E27FC236}">
                <a16:creationId xmlns:a16="http://schemas.microsoft.com/office/drawing/2014/main" id="{44A60E36-59CB-4F78-A965-ACBE5C10553F}"/>
              </a:ext>
            </a:extLst>
          </p:cNvPr>
          <p:cNvGrpSpPr>
            <a:grpSpLocks/>
          </p:cNvGrpSpPr>
          <p:nvPr/>
        </p:nvGrpSpPr>
        <p:grpSpPr bwMode="auto">
          <a:xfrm>
            <a:off x="2051051" y="4429126"/>
            <a:ext cx="3973513" cy="1184275"/>
            <a:chOff x="332" y="2835"/>
            <a:chExt cx="2503" cy="746"/>
          </a:xfrm>
        </p:grpSpPr>
        <p:sp>
          <p:nvSpPr>
            <p:cNvPr id="653319" name="AutoShape 7">
              <a:extLst>
                <a:ext uri="{FF2B5EF4-FFF2-40B4-BE49-F238E27FC236}">
                  <a16:creationId xmlns:a16="http://schemas.microsoft.com/office/drawing/2014/main" id="{6D3A66E4-6D38-4C34-8DCB-0CA05C24513B}"/>
                </a:ext>
              </a:extLst>
            </p:cNvPr>
            <p:cNvSpPr>
              <a:spLocks noChangeArrowheads="1"/>
            </p:cNvSpPr>
            <p:nvPr/>
          </p:nvSpPr>
          <p:spPr bwMode="auto">
            <a:xfrm>
              <a:off x="334" y="2835"/>
              <a:ext cx="2501" cy="746"/>
            </a:xfrm>
            <a:prstGeom prst="rightArrow">
              <a:avLst>
                <a:gd name="adj1" fmla="val 50000"/>
                <a:gd name="adj2" fmla="val 83814"/>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653320" name="Rectangle 8">
              <a:extLst>
                <a:ext uri="{FF2B5EF4-FFF2-40B4-BE49-F238E27FC236}">
                  <a16:creationId xmlns:a16="http://schemas.microsoft.com/office/drawing/2014/main" id="{A3B82393-F7D7-413E-A4A3-D2263F4736E6}"/>
                </a:ext>
              </a:extLst>
            </p:cNvPr>
            <p:cNvSpPr>
              <a:spLocks noChangeArrowheads="1"/>
            </p:cNvSpPr>
            <p:nvPr/>
          </p:nvSpPr>
          <p:spPr bwMode="auto">
            <a:xfrm>
              <a:off x="332" y="3091"/>
              <a:ext cx="2292" cy="269"/>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s-ES" altLang="es-ES" sz="2200" b="1">
                  <a:solidFill>
                    <a:srgbClr val="011570"/>
                  </a:solidFill>
                  <a:latin typeface="Arial" panose="020B0604020202020204" pitchFamily="34" charset="0"/>
                </a:rPr>
                <a:t>DURANTE EL EPISODIO</a:t>
              </a:r>
            </a:p>
          </p:txBody>
        </p:sp>
      </p:grpSp>
      <p:sp>
        <p:nvSpPr>
          <p:cNvPr id="653321" name="Rectangle 9">
            <a:extLst>
              <a:ext uri="{FF2B5EF4-FFF2-40B4-BE49-F238E27FC236}">
                <a16:creationId xmlns:a16="http://schemas.microsoft.com/office/drawing/2014/main" id="{BD32B259-84B0-4A34-9E01-9A011740F15F}"/>
              </a:ext>
            </a:extLst>
          </p:cNvPr>
          <p:cNvSpPr>
            <a:spLocks noChangeArrowheads="1"/>
          </p:cNvSpPr>
          <p:nvPr/>
        </p:nvSpPr>
        <p:spPr bwMode="auto">
          <a:xfrm>
            <a:off x="1958976" y="147638"/>
            <a:ext cx="8704263"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dirty="0">
                <a:solidFill>
                  <a:srgbClr val="FF6523"/>
                </a:solidFill>
              </a:rPr>
            </a:br>
            <a:r>
              <a:rPr lang="es-ES_tradnl" altLang="es-ES" sz="2200" dirty="0">
                <a:solidFill>
                  <a:srgbClr val="AEAEAE"/>
                </a:solidFill>
              </a:rPr>
              <a:t>Paciente de 58 años con dolor torácico</a:t>
            </a:r>
          </a:p>
        </p:txBody>
      </p:sp>
    </p:spTree>
    <p:extLst>
      <p:ext uri="{BB962C8B-B14F-4D97-AF65-F5344CB8AC3E}">
        <p14:creationId xmlns:p14="http://schemas.microsoft.com/office/powerpoint/2010/main" val="3835639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53318"/>
                                        </p:tgtEl>
                                        <p:attrNameLst>
                                          <p:attrName>style.visibility</p:attrName>
                                        </p:attrNameLst>
                                      </p:cBhvr>
                                      <p:to>
                                        <p:strVal val="visible"/>
                                      </p:to>
                                    </p:set>
                                    <p:animEffect transition="in" filter="wipe(left)">
                                      <p:cBhvr>
                                        <p:cTn id="7" dur="500"/>
                                        <p:tgtEl>
                                          <p:spTgt spid="65331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53314"/>
                                        </p:tgtEl>
                                        <p:attrNameLst>
                                          <p:attrName>style.visibility</p:attrName>
                                        </p:attrNameLst>
                                      </p:cBhvr>
                                      <p:to>
                                        <p:strVal val="visible"/>
                                      </p:to>
                                    </p:set>
                                    <p:animEffect transition="in" filter="wipe(left)">
                                      <p:cBhvr>
                                        <p:cTn id="11" dur="500"/>
                                        <p:tgtEl>
                                          <p:spTgt spid="65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4"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1" name="Rectangle 3">
            <a:extLst>
              <a:ext uri="{FF2B5EF4-FFF2-40B4-BE49-F238E27FC236}">
                <a16:creationId xmlns:a16="http://schemas.microsoft.com/office/drawing/2014/main" id="{CE232E5D-AFF1-4D14-9A6A-3D64E9E30F59}"/>
              </a:ext>
            </a:extLst>
          </p:cNvPr>
          <p:cNvSpPr>
            <a:spLocks noGrp="1" noChangeArrowheads="1"/>
          </p:cNvSpPr>
          <p:nvPr>
            <p:ph type="body" idx="1"/>
          </p:nvPr>
        </p:nvSpPr>
        <p:spPr>
          <a:xfrm>
            <a:off x="2068513" y="3268663"/>
            <a:ext cx="7772400" cy="849312"/>
          </a:xfrm>
          <a:noFill/>
          <a:ln/>
        </p:spPr>
        <p:txBody>
          <a:bodyPr/>
          <a:lstStyle/>
          <a:p>
            <a:pPr marL="0" indent="0" algn="ctr">
              <a:buNone/>
            </a:pPr>
            <a:r>
              <a:rPr lang="es-ES" altLang="es-ES" sz="4400"/>
              <a:t>Mujer joven con SCA</a:t>
            </a:r>
            <a:endParaRPr lang="es-ES_tradnl" altLang="es-ES" sz="4400"/>
          </a:p>
        </p:txBody>
      </p:sp>
    </p:spTree>
    <p:extLst>
      <p:ext uri="{BB962C8B-B14F-4D97-AF65-F5344CB8AC3E}">
        <p14:creationId xmlns:p14="http://schemas.microsoft.com/office/powerpoint/2010/main" val="1593023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a:extLst>
              <a:ext uri="{FF2B5EF4-FFF2-40B4-BE49-F238E27FC236}">
                <a16:creationId xmlns:a16="http://schemas.microsoft.com/office/drawing/2014/main" id="{3CB366AC-D3E2-4B5B-8D7C-ED5D6BC17F9F}"/>
              </a:ext>
            </a:extLst>
          </p:cNvPr>
          <p:cNvSpPr>
            <a:spLocks noGrp="1" noChangeArrowheads="1"/>
          </p:cNvSpPr>
          <p:nvPr>
            <p:ph type="body" idx="1"/>
          </p:nvPr>
        </p:nvSpPr>
        <p:spPr>
          <a:xfrm>
            <a:off x="1971676" y="1219201"/>
            <a:ext cx="8226425" cy="5256213"/>
          </a:xfrm>
        </p:spPr>
        <p:txBody>
          <a:bodyPr>
            <a:normAutofit lnSpcReduction="10000"/>
          </a:bodyPr>
          <a:lstStyle/>
          <a:p>
            <a:pPr marL="187325" indent="-187325">
              <a:lnSpc>
                <a:spcPct val="90000"/>
              </a:lnSpc>
            </a:pPr>
            <a:r>
              <a:rPr lang="es-ES" altLang="es-ES" sz="2800">
                <a:solidFill>
                  <a:schemeClr val="accent2"/>
                </a:solidFill>
              </a:rPr>
              <a:t>Historia clínica</a:t>
            </a:r>
            <a:endParaRPr lang="es-ES" altLang="es-ES" sz="2800"/>
          </a:p>
          <a:p>
            <a:pPr marL="752475" lvl="1">
              <a:lnSpc>
                <a:spcPct val="90000"/>
              </a:lnSpc>
            </a:pPr>
            <a:r>
              <a:rPr lang="es-ES" altLang="es-ES" sz="2400"/>
              <a:t>Mujer de 28 años que presenta dolor torácico anterior irradiado a las muñecas, de 45 minutos de duración. Lo define como un “peso”.</a:t>
            </a:r>
          </a:p>
          <a:p>
            <a:pPr marL="752475" lvl="1">
              <a:lnSpc>
                <a:spcPct val="90000"/>
              </a:lnSpc>
            </a:pPr>
            <a:r>
              <a:rPr lang="es-ES" altLang="es-ES" sz="2400"/>
              <a:t>Antecedentes:</a:t>
            </a:r>
          </a:p>
          <a:p>
            <a:pPr marL="1171575" lvl="2">
              <a:lnSpc>
                <a:spcPct val="90000"/>
              </a:lnSpc>
            </a:pPr>
            <a:r>
              <a:rPr lang="es-ES" altLang="es-ES" sz="2000"/>
              <a:t>Adicción a múltiples drogas (heroína, cocaína y anfetaminas). </a:t>
            </a:r>
          </a:p>
          <a:p>
            <a:pPr marL="1171575" lvl="2">
              <a:lnSpc>
                <a:spcPct val="90000"/>
              </a:lnSpc>
            </a:pPr>
            <a:r>
              <a:rPr lang="es-ES" altLang="es-ES" sz="2000"/>
              <a:t>Padre fallecido IAM a los 30 años.</a:t>
            </a:r>
          </a:p>
          <a:p>
            <a:pPr marL="187325" indent="-187325">
              <a:lnSpc>
                <a:spcPct val="90000"/>
              </a:lnSpc>
            </a:pPr>
            <a:r>
              <a:rPr lang="es-ES" altLang="es-ES" sz="2800">
                <a:solidFill>
                  <a:schemeClr val="accent2"/>
                </a:solidFill>
              </a:rPr>
              <a:t>Exploración física</a:t>
            </a:r>
            <a:endParaRPr lang="es-ES" altLang="es-ES" sz="2800"/>
          </a:p>
          <a:p>
            <a:pPr marL="752475" lvl="1">
              <a:lnSpc>
                <a:spcPct val="90000"/>
              </a:lnSpc>
            </a:pPr>
            <a:r>
              <a:rPr lang="es-ES" altLang="es-ES" sz="2400"/>
              <a:t>Taquipneica y sudorosa. Agitada.</a:t>
            </a:r>
          </a:p>
          <a:p>
            <a:pPr marL="752475" lvl="1">
              <a:lnSpc>
                <a:spcPct val="90000"/>
              </a:lnSpc>
            </a:pPr>
            <a:r>
              <a:rPr lang="es-ES" altLang="es-ES" sz="2400"/>
              <a:t>TA 125/75 mmHg. No aumento de PVY.</a:t>
            </a:r>
          </a:p>
          <a:p>
            <a:pPr marL="752475" lvl="1">
              <a:lnSpc>
                <a:spcPct val="90000"/>
              </a:lnSpc>
            </a:pPr>
            <a:r>
              <a:rPr lang="es-ES" altLang="es-ES" sz="2400"/>
              <a:t>Sin crepitantes. Sin soplos cardiacos ni roce.</a:t>
            </a:r>
          </a:p>
          <a:p>
            <a:pPr marL="752475" lvl="1">
              <a:lnSpc>
                <a:spcPct val="90000"/>
              </a:lnSpc>
            </a:pPr>
            <a:r>
              <a:rPr lang="es-ES" altLang="es-ES" sz="2400"/>
              <a:t>Abdomen no doloroso.</a:t>
            </a:r>
          </a:p>
        </p:txBody>
      </p:sp>
      <p:sp>
        <p:nvSpPr>
          <p:cNvPr id="556035" name="Rectangle 3">
            <a:extLst>
              <a:ext uri="{FF2B5EF4-FFF2-40B4-BE49-F238E27FC236}">
                <a16:creationId xmlns:a16="http://schemas.microsoft.com/office/drawing/2014/main" id="{BE34E4C2-2BE0-47A9-98A0-C6AD39A1756F}"/>
              </a:ext>
            </a:extLst>
          </p:cNvPr>
          <p:cNvSpPr>
            <a:spLocks noGrp="1" noChangeArrowheads="1"/>
          </p:cNvSpPr>
          <p:nvPr>
            <p:ph type="title"/>
          </p:nvPr>
        </p:nvSpPr>
        <p:spPr>
          <a:xfrm>
            <a:off x="1963738" y="147638"/>
            <a:ext cx="8699500" cy="842962"/>
          </a:xfrm>
          <a:noFill/>
          <a:ln/>
        </p:spPr>
        <p:txBody>
          <a:bodyPr/>
          <a:lstStyle/>
          <a:p>
            <a:pPr algn="ctr">
              <a:lnSpc>
                <a:spcPct val="80000"/>
              </a:lnSpc>
              <a:tabLst>
                <a:tab pos="1905000" algn="l"/>
              </a:tabLst>
            </a:pPr>
            <a:r>
              <a:rPr lang="es-ES_tradnl" altLang="es-ES" sz="2200" dirty="0">
                <a:solidFill>
                  <a:schemeClr val="bg2"/>
                </a:solidFill>
              </a:rPr>
              <a:t>Mujer joven con SCA</a:t>
            </a:r>
            <a:endParaRPr lang="es-ES_tradnl" altLang="es-ES" sz="6000" dirty="0"/>
          </a:p>
        </p:txBody>
      </p:sp>
    </p:spTree>
    <p:extLst>
      <p:ext uri="{BB962C8B-B14F-4D97-AF65-F5344CB8AC3E}">
        <p14:creationId xmlns:p14="http://schemas.microsoft.com/office/powerpoint/2010/main" val="1919885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9" name="Text Box 3">
            <a:extLst>
              <a:ext uri="{FF2B5EF4-FFF2-40B4-BE49-F238E27FC236}">
                <a16:creationId xmlns:a16="http://schemas.microsoft.com/office/drawing/2014/main" id="{EE3E3100-5062-404F-86FD-6B304E6E237B}"/>
              </a:ext>
            </a:extLst>
          </p:cNvPr>
          <p:cNvSpPr txBox="1">
            <a:spLocks noChangeArrowheads="1"/>
          </p:cNvSpPr>
          <p:nvPr/>
        </p:nvSpPr>
        <p:spPr bwMode="auto">
          <a:xfrm>
            <a:off x="1524000" y="1349376"/>
            <a:ext cx="70183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s-ES" altLang="es-ES" sz="2400" b="1">
                <a:solidFill>
                  <a:srgbClr val="FFFFFF"/>
                </a:solidFill>
                <a:latin typeface="Arial" panose="020B0604020202020204" pitchFamily="34" charset="0"/>
              </a:rPr>
              <a:t>Lesión subepicárdica de localización anteroseptal compatible con IAM. </a:t>
            </a:r>
            <a:br>
              <a:rPr lang="es-ES" altLang="es-ES" sz="2400" b="1">
                <a:solidFill>
                  <a:srgbClr val="FFFFFF"/>
                </a:solidFill>
                <a:latin typeface="Arial" panose="020B0604020202020204" pitchFamily="34" charset="0"/>
              </a:rPr>
            </a:br>
            <a:r>
              <a:rPr lang="es-ES" altLang="es-ES" sz="2400" b="1">
                <a:solidFill>
                  <a:srgbClr val="FFFFFF"/>
                </a:solidFill>
                <a:latin typeface="Arial" panose="020B0604020202020204" pitchFamily="34" charset="0"/>
              </a:rPr>
              <a:t>Imagen recíproca en cara inferior</a:t>
            </a:r>
          </a:p>
        </p:txBody>
      </p:sp>
      <p:pic>
        <p:nvPicPr>
          <p:cNvPr id="557060" name="Picture 4" descr="L54 mppt.jpg                                                   00003372N2                             C16D207E:">
            <a:extLst>
              <a:ext uri="{FF2B5EF4-FFF2-40B4-BE49-F238E27FC236}">
                <a16:creationId xmlns:a16="http://schemas.microsoft.com/office/drawing/2014/main" id="{3B9930D5-F259-4E0D-A231-67FC19F8C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6" y="2713039"/>
            <a:ext cx="9001125" cy="2941637"/>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57061" name="Picture 5" descr="L54.jpg                                                        00000EA2N2                             C16D207E:">
            <a:extLst>
              <a:ext uri="{FF2B5EF4-FFF2-40B4-BE49-F238E27FC236}">
                <a16:creationId xmlns:a16="http://schemas.microsoft.com/office/drawing/2014/main" id="{7326CB02-0CE2-44A5-8D65-22435CA90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687" t="4793" r="42430" b="1944"/>
          <a:stretch>
            <a:fillRect/>
          </a:stretch>
        </p:blipFill>
        <p:spPr bwMode="auto">
          <a:xfrm>
            <a:off x="8613775" y="1216025"/>
            <a:ext cx="1397000" cy="5405438"/>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557062" name="Picture 6" descr="D:\Pedro\Trabajo\Trabajos\Actuales\Curso ECG Almirall 2007 (completo-definitivo)\Barbastro (06-03-08)\Nueva carpeta\img250.jpg">
            <a:extLst>
              <a:ext uri="{FF2B5EF4-FFF2-40B4-BE49-F238E27FC236}">
                <a16:creationId xmlns:a16="http://schemas.microsoft.com/office/drawing/2014/main" id="{4F8BB9E9-81BA-45C4-84D1-CFFF58F33B51}"/>
              </a:ext>
            </a:extLst>
          </p:cNvPr>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1524001" y="2562226"/>
            <a:ext cx="2517775"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490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57061"/>
                                        </p:tgtEl>
                                        <p:attrNameLst>
                                          <p:attrName>style.visibility</p:attrName>
                                        </p:attrNameLst>
                                      </p:cBhvr>
                                      <p:to>
                                        <p:strVal val="visible"/>
                                      </p:to>
                                    </p:set>
                                    <p:anim calcmode="lin" valueType="num">
                                      <p:cBhvr>
                                        <p:cTn id="7" dur="500" fill="hold"/>
                                        <p:tgtEl>
                                          <p:spTgt spid="557061"/>
                                        </p:tgtEl>
                                        <p:attrNameLst>
                                          <p:attrName>ppt_w</p:attrName>
                                        </p:attrNameLst>
                                      </p:cBhvr>
                                      <p:tavLst>
                                        <p:tav tm="0">
                                          <p:val>
                                            <p:fltVal val="0"/>
                                          </p:val>
                                        </p:tav>
                                        <p:tav tm="100000">
                                          <p:val>
                                            <p:strVal val="#ppt_w"/>
                                          </p:val>
                                        </p:tav>
                                      </p:tavLst>
                                    </p:anim>
                                    <p:anim calcmode="lin" valueType="num">
                                      <p:cBhvr>
                                        <p:cTn id="8" dur="500" fill="hold"/>
                                        <p:tgtEl>
                                          <p:spTgt spid="5570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55705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557062"/>
                                        </p:tgtEl>
                                        <p:attrNameLst>
                                          <p:attrName>style.visibility</p:attrName>
                                        </p:attrNameLst>
                                      </p:cBhvr>
                                      <p:to>
                                        <p:strVal val="visible"/>
                                      </p:to>
                                    </p:set>
                                    <p:anim calcmode="lin" valueType="num">
                                      <p:cBhvr>
                                        <p:cTn id="17" dur="500" fill="hold"/>
                                        <p:tgtEl>
                                          <p:spTgt spid="557062"/>
                                        </p:tgtEl>
                                        <p:attrNameLst>
                                          <p:attrName>ppt_w</p:attrName>
                                        </p:attrNameLst>
                                      </p:cBhvr>
                                      <p:tavLst>
                                        <p:tav tm="0">
                                          <p:val>
                                            <p:fltVal val="0"/>
                                          </p:val>
                                        </p:tav>
                                        <p:tav tm="100000">
                                          <p:val>
                                            <p:strVal val="#ppt_w"/>
                                          </p:val>
                                        </p:tav>
                                      </p:tavLst>
                                    </p:anim>
                                    <p:anim calcmode="lin" valueType="num">
                                      <p:cBhvr>
                                        <p:cTn id="18" dur="500" fill="hold"/>
                                        <p:tgtEl>
                                          <p:spTgt spid="5570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59"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880C90B-7E4D-E84B-9CF2-0A6E1C97FCE7}"/>
              </a:ext>
            </a:extLst>
          </p:cNvPr>
          <p:cNvPicPr>
            <a:picLocks noChangeAspect="1"/>
          </p:cNvPicPr>
          <p:nvPr/>
        </p:nvPicPr>
        <p:blipFill>
          <a:blip r:embed="rId2"/>
          <a:stretch>
            <a:fillRect/>
          </a:stretch>
        </p:blipFill>
        <p:spPr>
          <a:xfrm>
            <a:off x="7063" y="931653"/>
            <a:ext cx="12166933" cy="5903786"/>
          </a:xfrm>
          <a:prstGeom prst="rect">
            <a:avLst/>
          </a:prstGeom>
        </p:spPr>
      </p:pic>
      <p:sp>
        <p:nvSpPr>
          <p:cNvPr id="5" name="CuadroTexto 4">
            <a:extLst>
              <a:ext uri="{FF2B5EF4-FFF2-40B4-BE49-F238E27FC236}">
                <a16:creationId xmlns:a16="http://schemas.microsoft.com/office/drawing/2014/main" id="{75656689-A883-2C4F-A4A8-725322328BC9}"/>
              </a:ext>
            </a:extLst>
          </p:cNvPr>
          <p:cNvSpPr txBox="1"/>
          <p:nvPr/>
        </p:nvSpPr>
        <p:spPr>
          <a:xfrm>
            <a:off x="720079" y="408433"/>
            <a:ext cx="11024558" cy="523220"/>
          </a:xfrm>
          <a:prstGeom prst="rect">
            <a:avLst/>
          </a:prstGeom>
          <a:noFill/>
        </p:spPr>
        <p:txBody>
          <a:bodyPr wrap="square" rtlCol="0">
            <a:spAutoFit/>
          </a:bodyPr>
          <a:lstStyle/>
          <a:p>
            <a:pPr algn="ctr"/>
            <a:r>
              <a:rPr lang="es-ES" sz="2800" b="1" dirty="0">
                <a:solidFill>
                  <a:schemeClr val="accent1">
                    <a:lumMod val="50000"/>
                  </a:schemeClr>
                </a:solidFill>
              </a:rPr>
              <a:t>¿Cuánto tiempo de evolución pensáis que lleva el infarto?</a:t>
            </a:r>
          </a:p>
        </p:txBody>
      </p:sp>
    </p:spTree>
    <p:extLst>
      <p:ext uri="{BB962C8B-B14F-4D97-AF65-F5344CB8AC3E}">
        <p14:creationId xmlns:p14="http://schemas.microsoft.com/office/powerpoint/2010/main" val="182169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a:extLst>
              <a:ext uri="{FF2B5EF4-FFF2-40B4-BE49-F238E27FC236}">
                <a16:creationId xmlns:a16="http://schemas.microsoft.com/office/drawing/2014/main" id="{44DD8332-0343-40C3-A035-F0960D03DCD8}"/>
              </a:ext>
            </a:extLst>
          </p:cNvPr>
          <p:cNvSpPr>
            <a:spLocks noGrp="1" noChangeArrowheads="1"/>
          </p:cNvSpPr>
          <p:nvPr>
            <p:ph type="body" idx="1"/>
          </p:nvPr>
        </p:nvSpPr>
        <p:spPr>
          <a:xfrm>
            <a:off x="2209800" y="2057400"/>
            <a:ext cx="7772400" cy="3657600"/>
          </a:xfrm>
        </p:spPr>
        <p:txBody>
          <a:bodyPr/>
          <a:lstStyle/>
          <a:p>
            <a:r>
              <a:rPr lang="es-ES" altLang="es-ES"/>
              <a:t>Se realizó angioplastia primaria, con implantación de stent en DA media.</a:t>
            </a:r>
          </a:p>
          <a:p>
            <a:r>
              <a:rPr lang="es-ES" altLang="es-ES"/>
              <a:t>Resto del árbol coronario sin lesiones.</a:t>
            </a:r>
          </a:p>
          <a:p>
            <a:r>
              <a:rPr lang="es-ES" altLang="es-ES"/>
              <a:t>Buen resultado angiográfico y clínico (alivio del dolor, descenso ST).</a:t>
            </a:r>
          </a:p>
        </p:txBody>
      </p:sp>
      <p:sp>
        <p:nvSpPr>
          <p:cNvPr id="558083" name="Rectangle 3">
            <a:extLst>
              <a:ext uri="{FF2B5EF4-FFF2-40B4-BE49-F238E27FC236}">
                <a16:creationId xmlns:a16="http://schemas.microsoft.com/office/drawing/2014/main" id="{CA21AB59-5889-48B4-9E45-B9A73C1EE664}"/>
              </a:ext>
            </a:extLst>
          </p:cNvPr>
          <p:cNvSpPr>
            <a:spLocks noGrp="1" noChangeArrowheads="1"/>
          </p:cNvSpPr>
          <p:nvPr>
            <p:ph type="title"/>
          </p:nvPr>
        </p:nvSpPr>
        <p:spPr>
          <a:xfrm>
            <a:off x="1963738" y="147638"/>
            <a:ext cx="8699500" cy="842962"/>
          </a:xfrm>
          <a:noFill/>
          <a:ln/>
        </p:spPr>
        <p:txBody>
          <a:bodyPr/>
          <a:lstStyle/>
          <a:p>
            <a:pPr algn="ctr">
              <a:lnSpc>
                <a:spcPct val="80000"/>
              </a:lnSpc>
              <a:tabLst>
                <a:tab pos="1905000" algn="l"/>
              </a:tabLst>
            </a:pPr>
            <a:r>
              <a:rPr lang="es-ES_tradnl" altLang="es-ES" sz="2200" dirty="0">
                <a:solidFill>
                  <a:schemeClr val="bg2"/>
                </a:solidFill>
              </a:rPr>
              <a:t>Mujer joven con SCA</a:t>
            </a:r>
            <a:endParaRPr lang="es-ES_tradnl" altLang="es-ES" sz="6000" dirty="0"/>
          </a:p>
        </p:txBody>
      </p:sp>
    </p:spTree>
    <p:extLst>
      <p:ext uri="{BB962C8B-B14F-4D97-AF65-F5344CB8AC3E}">
        <p14:creationId xmlns:p14="http://schemas.microsoft.com/office/powerpoint/2010/main" val="1560230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1D79FE2-21DE-4071-AB80-B172EFE23432}"/>
              </a:ext>
            </a:extLst>
          </p:cNvPr>
          <p:cNvSpPr>
            <a:spLocks noGrp="1" noChangeArrowheads="1"/>
          </p:cNvSpPr>
          <p:nvPr>
            <p:ph type="body" idx="1"/>
          </p:nvPr>
        </p:nvSpPr>
        <p:spPr>
          <a:xfrm>
            <a:off x="1905000" y="1282700"/>
            <a:ext cx="8286750" cy="4953000"/>
          </a:xfrm>
        </p:spPr>
        <p:txBody>
          <a:bodyPr/>
          <a:lstStyle/>
          <a:p>
            <a:pPr>
              <a:lnSpc>
                <a:spcPct val="90000"/>
              </a:lnSpc>
            </a:pPr>
            <a:r>
              <a:rPr lang="es-ES" altLang="es-ES">
                <a:solidFill>
                  <a:schemeClr val="accent2"/>
                </a:solidFill>
              </a:rPr>
              <a:t>Causas no habituales de IAM:</a:t>
            </a:r>
          </a:p>
          <a:p>
            <a:pPr marL="819150" lvl="1">
              <a:lnSpc>
                <a:spcPct val="90000"/>
              </a:lnSpc>
            </a:pPr>
            <a:r>
              <a:rPr lang="es-ES" altLang="es-ES"/>
              <a:t>Espasmo coronario (primario –Prinzmetal- o secundario –cocaína u otras drogas).</a:t>
            </a:r>
          </a:p>
          <a:p>
            <a:pPr marL="819150" lvl="1">
              <a:lnSpc>
                <a:spcPct val="90000"/>
              </a:lnSpc>
            </a:pPr>
            <a:r>
              <a:rPr lang="es-ES" altLang="es-ES"/>
              <a:t>Arteritis (lupus, A reumatoide, etc.).</a:t>
            </a:r>
          </a:p>
          <a:p>
            <a:pPr marL="819150" lvl="1">
              <a:lnSpc>
                <a:spcPct val="90000"/>
              </a:lnSpc>
            </a:pPr>
            <a:r>
              <a:rPr lang="es-ES" altLang="es-ES"/>
              <a:t>Enfermedades hematológicas (trombosis </a:t>
            </a:r>
            <a:r>
              <a:rPr lang="es-ES" altLang="es-ES" i="1"/>
              <a:t>in situ</a:t>
            </a:r>
            <a:r>
              <a:rPr lang="es-ES" altLang="es-ES"/>
              <a:t>).</a:t>
            </a:r>
          </a:p>
          <a:p>
            <a:pPr marL="819150" lvl="1">
              <a:lnSpc>
                <a:spcPct val="90000"/>
              </a:lnSpc>
            </a:pPr>
            <a:r>
              <a:rPr lang="es-ES" altLang="es-ES"/>
              <a:t>Embolismo coronario (endocarditis, disfunción prótesis, prolapso mitral).</a:t>
            </a:r>
          </a:p>
          <a:p>
            <a:pPr marL="819150" lvl="1">
              <a:lnSpc>
                <a:spcPct val="90000"/>
              </a:lnSpc>
            </a:pPr>
            <a:r>
              <a:rPr lang="es-ES" altLang="es-ES"/>
              <a:t>Otras: disección aórtica, traumatismos torácicos, complicación de cateterismo o cirugía, etc.</a:t>
            </a:r>
          </a:p>
        </p:txBody>
      </p:sp>
      <p:sp>
        <p:nvSpPr>
          <p:cNvPr id="559107" name="Rectangle 3">
            <a:extLst>
              <a:ext uri="{FF2B5EF4-FFF2-40B4-BE49-F238E27FC236}">
                <a16:creationId xmlns:a16="http://schemas.microsoft.com/office/drawing/2014/main" id="{008FCBFA-3E1C-4DFC-A2FD-B9C51C9BE020}"/>
              </a:ext>
            </a:extLst>
          </p:cNvPr>
          <p:cNvSpPr>
            <a:spLocks noGrp="1" noChangeArrowheads="1"/>
          </p:cNvSpPr>
          <p:nvPr>
            <p:ph type="title"/>
          </p:nvPr>
        </p:nvSpPr>
        <p:spPr>
          <a:xfrm>
            <a:off x="1963738" y="147638"/>
            <a:ext cx="8699500" cy="842962"/>
          </a:xfrm>
          <a:noFill/>
          <a:ln/>
        </p:spPr>
        <p:txBody>
          <a:bodyPr/>
          <a:lstStyle/>
          <a:p>
            <a:pPr algn="ctr">
              <a:lnSpc>
                <a:spcPct val="80000"/>
              </a:lnSpc>
              <a:tabLst>
                <a:tab pos="1905000" algn="l"/>
              </a:tabLst>
            </a:pPr>
            <a:r>
              <a:rPr lang="es-ES_tradnl" altLang="es-ES" sz="2200" dirty="0">
                <a:solidFill>
                  <a:schemeClr val="bg2"/>
                </a:solidFill>
              </a:rPr>
              <a:t>Mujer joven con SCA</a:t>
            </a:r>
            <a:endParaRPr lang="es-ES_tradnl" altLang="es-ES" sz="6000" dirty="0"/>
          </a:p>
        </p:txBody>
      </p:sp>
    </p:spTree>
    <p:extLst>
      <p:ext uri="{BB962C8B-B14F-4D97-AF65-F5344CB8AC3E}">
        <p14:creationId xmlns:p14="http://schemas.microsoft.com/office/powerpoint/2010/main" val="3983291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0130" name="Group 2">
            <a:extLst>
              <a:ext uri="{FF2B5EF4-FFF2-40B4-BE49-F238E27FC236}">
                <a16:creationId xmlns:a16="http://schemas.microsoft.com/office/drawing/2014/main" id="{0EFF2445-A81E-437E-BB65-A3D30222DC42}"/>
              </a:ext>
            </a:extLst>
          </p:cNvPr>
          <p:cNvGrpSpPr>
            <a:grpSpLocks/>
          </p:cNvGrpSpPr>
          <p:nvPr/>
        </p:nvGrpSpPr>
        <p:grpSpPr bwMode="auto">
          <a:xfrm>
            <a:off x="3200400" y="1468438"/>
            <a:ext cx="5486400" cy="5008562"/>
            <a:chOff x="1056" y="925"/>
            <a:chExt cx="3456" cy="3155"/>
          </a:xfrm>
        </p:grpSpPr>
        <p:pic>
          <p:nvPicPr>
            <p:cNvPr id="560131" name="Picture 3">
              <a:extLst>
                <a:ext uri="{FF2B5EF4-FFF2-40B4-BE49-F238E27FC236}">
                  <a16:creationId xmlns:a16="http://schemas.microsoft.com/office/drawing/2014/main" id="{423377F4-0908-42A0-88D2-001F9FA34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 y="925"/>
              <a:ext cx="3456" cy="315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60132" name="Freeform 4">
              <a:extLst>
                <a:ext uri="{FF2B5EF4-FFF2-40B4-BE49-F238E27FC236}">
                  <a16:creationId xmlns:a16="http://schemas.microsoft.com/office/drawing/2014/main" id="{B443BA3E-151F-4AFE-AC5C-4457508FC359}"/>
                </a:ext>
              </a:extLst>
            </p:cNvPr>
            <p:cNvSpPr>
              <a:spLocks/>
            </p:cNvSpPr>
            <p:nvPr/>
          </p:nvSpPr>
          <p:spPr bwMode="auto">
            <a:xfrm>
              <a:off x="2291" y="2120"/>
              <a:ext cx="118" cy="283"/>
            </a:xfrm>
            <a:custGeom>
              <a:avLst/>
              <a:gdLst>
                <a:gd name="T0" fmla="*/ 0 w 118"/>
                <a:gd name="T1" fmla="*/ 0 h 283"/>
                <a:gd name="T2" fmla="*/ 37 w 118"/>
                <a:gd name="T3" fmla="*/ 141 h 283"/>
                <a:gd name="T4" fmla="*/ 98 w 118"/>
                <a:gd name="T5" fmla="*/ 250 h 283"/>
                <a:gd name="T6" fmla="*/ 110 w 118"/>
                <a:gd name="T7" fmla="*/ 272 h 283"/>
                <a:gd name="T8" fmla="*/ 118 w 118"/>
                <a:gd name="T9" fmla="*/ 283 h 283"/>
              </a:gdLst>
              <a:ahLst/>
              <a:cxnLst>
                <a:cxn ang="0">
                  <a:pos x="T0" y="T1"/>
                </a:cxn>
                <a:cxn ang="0">
                  <a:pos x="T2" y="T3"/>
                </a:cxn>
                <a:cxn ang="0">
                  <a:pos x="T4" y="T5"/>
                </a:cxn>
                <a:cxn ang="0">
                  <a:pos x="T6" y="T7"/>
                </a:cxn>
                <a:cxn ang="0">
                  <a:pos x="T8" y="T9"/>
                </a:cxn>
              </a:cxnLst>
              <a:rect l="0" t="0" r="r" b="b"/>
              <a:pathLst>
                <a:path w="118" h="283">
                  <a:moveTo>
                    <a:pt x="0" y="0"/>
                  </a:moveTo>
                  <a:cubicBezTo>
                    <a:pt x="3" y="46"/>
                    <a:pt x="0" y="74"/>
                    <a:pt x="37" y="141"/>
                  </a:cubicBezTo>
                  <a:cubicBezTo>
                    <a:pt x="53" y="183"/>
                    <a:pt x="86" y="228"/>
                    <a:pt x="98" y="250"/>
                  </a:cubicBezTo>
                  <a:cubicBezTo>
                    <a:pt x="103" y="267"/>
                    <a:pt x="96" y="256"/>
                    <a:pt x="110" y="272"/>
                  </a:cubicBezTo>
                  <a:cubicBezTo>
                    <a:pt x="112" y="275"/>
                    <a:pt x="118" y="283"/>
                    <a:pt x="118" y="283"/>
                  </a:cubicBezTo>
                </a:path>
              </a:pathLst>
            </a:custGeom>
            <a:noFill/>
            <a:ln w="57150" cmpd="sng">
              <a:solidFill>
                <a:srgbClr val="FFFF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grpSp>
      <p:sp>
        <p:nvSpPr>
          <p:cNvPr id="560133" name="Rectangle 5">
            <a:extLst>
              <a:ext uri="{FF2B5EF4-FFF2-40B4-BE49-F238E27FC236}">
                <a16:creationId xmlns:a16="http://schemas.microsoft.com/office/drawing/2014/main" id="{02F69987-16C4-4AF8-A1EB-CB6322ECFFCD}"/>
              </a:ext>
            </a:extLst>
          </p:cNvPr>
          <p:cNvSpPr>
            <a:spLocks noGrp="1" noChangeArrowheads="1"/>
          </p:cNvSpPr>
          <p:nvPr>
            <p:ph type="title"/>
          </p:nvPr>
        </p:nvSpPr>
        <p:spPr>
          <a:xfrm>
            <a:off x="1963738" y="147638"/>
            <a:ext cx="8699500" cy="842962"/>
          </a:xfrm>
          <a:noFill/>
          <a:ln/>
        </p:spPr>
        <p:txBody>
          <a:bodyPr/>
          <a:lstStyle/>
          <a:p>
            <a:pPr algn="ctr">
              <a:lnSpc>
                <a:spcPct val="80000"/>
              </a:lnSpc>
              <a:tabLst>
                <a:tab pos="1905000" algn="l"/>
              </a:tabLst>
            </a:pPr>
            <a:r>
              <a:rPr lang="es-ES_tradnl" altLang="es-ES" sz="2200" dirty="0">
                <a:solidFill>
                  <a:schemeClr val="bg2"/>
                </a:solidFill>
              </a:rPr>
              <a:t>Mujer joven con SCA</a:t>
            </a:r>
            <a:endParaRPr lang="es-ES_tradnl" altLang="es-ES" sz="6000" dirty="0"/>
          </a:p>
        </p:txBody>
      </p:sp>
    </p:spTree>
    <p:extLst>
      <p:ext uri="{BB962C8B-B14F-4D97-AF65-F5344CB8AC3E}">
        <p14:creationId xmlns:p14="http://schemas.microsoft.com/office/powerpoint/2010/main" val="2036628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229" name="Picture 5" descr="L54.jpg                                                        00000EA2N2                             C16D207E:">
            <a:extLst>
              <a:ext uri="{FF2B5EF4-FFF2-40B4-BE49-F238E27FC236}">
                <a16:creationId xmlns:a16="http://schemas.microsoft.com/office/drawing/2014/main" id="{F25EBF0E-54AE-4CE2-9489-8D2F55EE8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687" t="4793" r="42430" b="1944"/>
          <a:stretch>
            <a:fillRect/>
          </a:stretch>
        </p:blipFill>
        <p:spPr bwMode="auto">
          <a:xfrm>
            <a:off x="9271000" y="1216025"/>
            <a:ext cx="1397000" cy="5405438"/>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692230" name="Picture 6" descr="D:\Pedro\Trabajo\Trabajos\Actuales\Curso ECG Almirall 2007 (completo-definitivo)\Barbastro (06-03-08)\Nueva carpeta\img262.jpg">
            <a:extLst>
              <a:ext uri="{FF2B5EF4-FFF2-40B4-BE49-F238E27FC236}">
                <a16:creationId xmlns:a16="http://schemas.microsoft.com/office/drawing/2014/main" id="{08D68E3F-8CEC-4013-A0CC-8ED3DEBE1CC9}"/>
              </a:ext>
            </a:extLst>
          </p:cNvPr>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1706563" y="2995614"/>
            <a:ext cx="7404100" cy="3862387"/>
          </a:xfrm>
          <a:prstGeom prst="rect">
            <a:avLst/>
          </a:prstGeom>
          <a:noFill/>
          <a:extLst>
            <a:ext uri="{909E8E84-426E-40DD-AFC4-6F175D3DCCD1}">
              <a14:hiddenFill xmlns:a14="http://schemas.microsoft.com/office/drawing/2010/main">
                <a:solidFill>
                  <a:srgbClr val="FFFFFF"/>
                </a:solidFill>
              </a14:hiddenFill>
            </a:ext>
          </a:extLst>
        </p:spPr>
      </p:pic>
      <p:pic>
        <p:nvPicPr>
          <p:cNvPr id="692231" name="Picture 7" descr="D:\Pedro\Trabajo\Trabajos\Actuales\Curso ECG Almirall 2007 (completo-definitivo)\Barbastro (06-03-08)\Nueva carpeta\img260.jpg">
            <a:extLst>
              <a:ext uri="{FF2B5EF4-FFF2-40B4-BE49-F238E27FC236}">
                <a16:creationId xmlns:a16="http://schemas.microsoft.com/office/drawing/2014/main" id="{DF83E947-C18D-4BE2-B4E7-2F4FA2447834}"/>
              </a:ext>
            </a:extLst>
          </p:cNvPr>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4948239" y="0"/>
            <a:ext cx="4059237" cy="2903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58995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92229"/>
                                        </p:tgtEl>
                                        <p:attrNameLst>
                                          <p:attrName>style.visibility</p:attrName>
                                        </p:attrNameLst>
                                      </p:cBhvr>
                                      <p:to>
                                        <p:strVal val="visible"/>
                                      </p:to>
                                    </p:set>
                                    <p:anim calcmode="lin" valueType="num">
                                      <p:cBhvr>
                                        <p:cTn id="7" dur="500" fill="hold"/>
                                        <p:tgtEl>
                                          <p:spTgt spid="692229"/>
                                        </p:tgtEl>
                                        <p:attrNameLst>
                                          <p:attrName>ppt_w</p:attrName>
                                        </p:attrNameLst>
                                      </p:cBhvr>
                                      <p:tavLst>
                                        <p:tav tm="0">
                                          <p:val>
                                            <p:fltVal val="0"/>
                                          </p:val>
                                        </p:tav>
                                        <p:tav tm="100000">
                                          <p:val>
                                            <p:strVal val="#ppt_w"/>
                                          </p:val>
                                        </p:tav>
                                      </p:tavLst>
                                    </p:anim>
                                    <p:anim calcmode="lin" valueType="num">
                                      <p:cBhvr>
                                        <p:cTn id="8" dur="500" fill="hold"/>
                                        <p:tgtEl>
                                          <p:spTgt spid="69222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92231"/>
                                        </p:tgtEl>
                                        <p:attrNameLst>
                                          <p:attrName>style.visibility</p:attrName>
                                        </p:attrNameLst>
                                      </p:cBhvr>
                                      <p:to>
                                        <p:strVal val="visible"/>
                                      </p:to>
                                    </p:set>
                                    <p:anim calcmode="lin" valueType="num">
                                      <p:cBhvr>
                                        <p:cTn id="13" dur="500" fill="hold"/>
                                        <p:tgtEl>
                                          <p:spTgt spid="692231"/>
                                        </p:tgtEl>
                                        <p:attrNameLst>
                                          <p:attrName>ppt_w</p:attrName>
                                        </p:attrNameLst>
                                      </p:cBhvr>
                                      <p:tavLst>
                                        <p:tav tm="0">
                                          <p:val>
                                            <p:fltVal val="0"/>
                                          </p:val>
                                        </p:tav>
                                        <p:tav tm="100000">
                                          <p:val>
                                            <p:strVal val="#ppt_w"/>
                                          </p:val>
                                        </p:tav>
                                      </p:tavLst>
                                    </p:anim>
                                    <p:anim calcmode="lin" valueType="num">
                                      <p:cBhvr>
                                        <p:cTn id="14" dur="500" fill="hold"/>
                                        <p:tgtEl>
                                          <p:spTgt spid="692231"/>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692230"/>
                                        </p:tgtEl>
                                        <p:attrNameLst>
                                          <p:attrName>style.visibility</p:attrName>
                                        </p:attrNameLst>
                                      </p:cBhvr>
                                      <p:to>
                                        <p:strVal val="visible"/>
                                      </p:to>
                                    </p:set>
                                    <p:anim calcmode="lin" valueType="num">
                                      <p:cBhvr>
                                        <p:cTn id="19" dur="500" fill="hold"/>
                                        <p:tgtEl>
                                          <p:spTgt spid="692230"/>
                                        </p:tgtEl>
                                        <p:attrNameLst>
                                          <p:attrName>ppt_w</p:attrName>
                                        </p:attrNameLst>
                                      </p:cBhvr>
                                      <p:tavLst>
                                        <p:tav tm="0">
                                          <p:val>
                                            <p:fltVal val="0"/>
                                          </p:val>
                                        </p:tav>
                                        <p:tav tm="100000">
                                          <p:val>
                                            <p:strVal val="#ppt_w"/>
                                          </p:val>
                                        </p:tav>
                                      </p:tavLst>
                                    </p:anim>
                                    <p:anim calcmode="lin" valueType="num">
                                      <p:cBhvr>
                                        <p:cTn id="20" dur="500" fill="hold"/>
                                        <p:tgtEl>
                                          <p:spTgt spid="6922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6FB00C6F-CE16-48D0-9C14-D171C9180CB0}"/>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525316" name="Rectangle 4">
            <a:extLst>
              <a:ext uri="{FF2B5EF4-FFF2-40B4-BE49-F238E27FC236}">
                <a16:creationId xmlns:a16="http://schemas.microsoft.com/office/drawing/2014/main" id="{9EEDFBBC-8A96-4FB4-990D-B6DE14BA82A7}"/>
              </a:ext>
            </a:extLst>
          </p:cNvPr>
          <p:cNvSpPr>
            <a:spLocks noGrp="1" noChangeArrowheads="1"/>
          </p:cNvSpPr>
          <p:nvPr>
            <p:ph type="body" idx="1"/>
          </p:nvPr>
        </p:nvSpPr>
        <p:spPr>
          <a:xfrm>
            <a:off x="1524000" y="2689226"/>
            <a:ext cx="9144000" cy="1490663"/>
          </a:xfrm>
        </p:spPr>
        <p:txBody>
          <a:bodyPr/>
          <a:lstStyle/>
          <a:p>
            <a:pPr marL="0" indent="0" algn="ctr">
              <a:buNone/>
            </a:pPr>
            <a:r>
              <a:rPr lang="es-ES" altLang="es-ES" sz="4400" noProof="1"/>
              <a:t>Varón de 42 años </a:t>
            </a:r>
            <a:br>
              <a:rPr lang="es-ES" altLang="es-ES" sz="4400" noProof="1"/>
            </a:br>
            <a:r>
              <a:rPr lang="es-ES" altLang="es-ES" sz="4400" noProof="1"/>
              <a:t>con síncopes recurrentes</a:t>
            </a:r>
            <a:endParaRPr lang="es-ES_tradnl" altLang="es-ES" b="0" dirty="0"/>
          </a:p>
        </p:txBody>
      </p:sp>
    </p:spTree>
    <p:extLst>
      <p:ext uri="{BB962C8B-B14F-4D97-AF65-F5344CB8AC3E}">
        <p14:creationId xmlns:p14="http://schemas.microsoft.com/office/powerpoint/2010/main" val="3666139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a:extLst>
              <a:ext uri="{FF2B5EF4-FFF2-40B4-BE49-F238E27FC236}">
                <a16:creationId xmlns:a16="http://schemas.microsoft.com/office/drawing/2014/main" id="{AAD9C7DF-F93A-4967-8E9D-0C21359B584C}"/>
              </a:ext>
            </a:extLst>
          </p:cNvPr>
          <p:cNvSpPr>
            <a:spLocks noChangeArrowheads="1"/>
          </p:cNvSpPr>
          <p:nvPr/>
        </p:nvSpPr>
        <p:spPr bwMode="auto">
          <a:xfrm>
            <a:off x="2032000" y="1217613"/>
            <a:ext cx="8212138"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2575" indent="-282575">
              <a:defRPr sz="2400">
                <a:solidFill>
                  <a:schemeClr val="tx1"/>
                </a:solidFill>
                <a:latin typeface="Times New Roman" panose="02020603050405020304" pitchFamily="18" charset="0"/>
              </a:defRPr>
            </a:lvl1pPr>
            <a:lvl2pPr marL="763588" indent="-290513">
              <a:defRPr sz="2400">
                <a:solidFill>
                  <a:schemeClr val="tx1"/>
                </a:solidFill>
                <a:latin typeface="Times New Roman" panose="02020603050405020304" pitchFamily="18" charset="0"/>
              </a:defRPr>
            </a:lvl2pPr>
            <a:lvl3pPr marL="954088">
              <a:defRPr sz="2400">
                <a:solidFill>
                  <a:schemeClr val="tx1"/>
                </a:solidFill>
                <a:latin typeface="Times New Roman" panose="02020603050405020304" pitchFamily="18" charset="0"/>
              </a:defRPr>
            </a:lvl3pPr>
            <a:lvl4pPr marL="1395413" indent="-250825">
              <a:defRPr sz="2400">
                <a:solidFill>
                  <a:schemeClr val="tx1"/>
                </a:solidFill>
                <a:latin typeface="Times New Roman" panose="02020603050405020304" pitchFamily="18" charset="0"/>
              </a:defRPr>
            </a:lvl4pPr>
            <a:lvl5pPr marL="1906588">
              <a:defRPr sz="2400">
                <a:solidFill>
                  <a:schemeClr val="tx1"/>
                </a:solidFill>
                <a:latin typeface="Times New Roman" panose="02020603050405020304" pitchFamily="18" charset="0"/>
              </a:defRPr>
            </a:lvl5pPr>
            <a:lvl6pPr marL="2363788" fontAlgn="base">
              <a:spcBef>
                <a:spcPct val="0"/>
              </a:spcBef>
              <a:spcAft>
                <a:spcPct val="0"/>
              </a:spcAft>
              <a:defRPr sz="2400">
                <a:solidFill>
                  <a:schemeClr val="tx1"/>
                </a:solidFill>
                <a:latin typeface="Times New Roman" panose="02020603050405020304" pitchFamily="18" charset="0"/>
              </a:defRPr>
            </a:lvl6pPr>
            <a:lvl7pPr marL="2820988" fontAlgn="base">
              <a:spcBef>
                <a:spcPct val="0"/>
              </a:spcBef>
              <a:spcAft>
                <a:spcPct val="0"/>
              </a:spcAft>
              <a:defRPr sz="2400">
                <a:solidFill>
                  <a:schemeClr val="tx1"/>
                </a:solidFill>
                <a:latin typeface="Times New Roman" panose="02020603050405020304" pitchFamily="18" charset="0"/>
              </a:defRPr>
            </a:lvl7pPr>
            <a:lvl8pPr marL="3278188" fontAlgn="base">
              <a:spcBef>
                <a:spcPct val="0"/>
              </a:spcBef>
              <a:spcAft>
                <a:spcPct val="0"/>
              </a:spcAft>
              <a:defRPr sz="2400">
                <a:solidFill>
                  <a:schemeClr val="tx1"/>
                </a:solidFill>
                <a:latin typeface="Times New Roman" panose="02020603050405020304" pitchFamily="18" charset="0"/>
              </a:defRPr>
            </a:lvl8pPr>
            <a:lvl9pPr marL="3735388" fontAlgn="base">
              <a:spcBef>
                <a:spcPct val="0"/>
              </a:spcBef>
              <a:spcAft>
                <a:spcPct val="0"/>
              </a:spcAft>
              <a:defRPr sz="2400">
                <a:solidFill>
                  <a:schemeClr val="tx1"/>
                </a:solidFill>
                <a:latin typeface="Times New Roman" panose="02020603050405020304" pitchFamily="18" charset="0"/>
              </a:defRPr>
            </a:lvl9pPr>
          </a:lstStyle>
          <a:p>
            <a:pPr fontAlgn="base">
              <a:spcBef>
                <a:spcPct val="60000"/>
              </a:spcBef>
              <a:spcAft>
                <a:spcPct val="0"/>
              </a:spcAft>
              <a:buClr>
                <a:srgbClr val="E3BF1F"/>
              </a:buClr>
              <a:buSzPct val="90000"/>
              <a:buFont typeface="Wingdings" panose="05000000000000000000" pitchFamily="2" charset="2"/>
              <a:buChar char="§"/>
            </a:pPr>
            <a:r>
              <a:rPr lang="es-ES" altLang="es-ES" sz="3200" b="1" dirty="0">
                <a:solidFill>
                  <a:srgbClr val="97BAFF"/>
                </a:solidFill>
                <a:latin typeface="Arial" panose="020B0604020202020204" pitchFamily="34" charset="0"/>
              </a:rPr>
              <a:t>Historia clínica</a:t>
            </a:r>
            <a:endParaRPr lang="es-ES" altLang="es-ES" sz="3200" b="1" dirty="0">
              <a:solidFill>
                <a:srgbClr val="FFFFFF"/>
              </a:solidFill>
              <a:latin typeface="Arial" panose="020B0604020202020204" pitchFamily="34" charset="0"/>
            </a:endParaRPr>
          </a:p>
          <a:p>
            <a:pPr lvl="1" fontAlgn="base">
              <a:spcBef>
                <a:spcPct val="20000"/>
              </a:spcBef>
              <a:spcAft>
                <a:spcPct val="0"/>
              </a:spcAft>
              <a:buClr>
                <a:srgbClr val="FF6523"/>
              </a:buClr>
              <a:buFontTx/>
              <a:buChar char="–"/>
            </a:pPr>
            <a:r>
              <a:rPr lang="es-ES" altLang="es-ES" sz="2800" b="1" dirty="0">
                <a:solidFill>
                  <a:schemeClr val="tx2"/>
                </a:solidFill>
                <a:latin typeface="Arial" panose="020B0604020202020204" pitchFamily="34" charset="0"/>
              </a:rPr>
              <a:t>Varón, 42 años.</a:t>
            </a:r>
          </a:p>
          <a:p>
            <a:pPr lvl="1" fontAlgn="base">
              <a:spcBef>
                <a:spcPct val="20000"/>
              </a:spcBef>
              <a:spcAft>
                <a:spcPct val="0"/>
              </a:spcAft>
              <a:buClr>
                <a:srgbClr val="FF6523"/>
              </a:buClr>
              <a:buFontTx/>
              <a:buChar char="–"/>
            </a:pPr>
            <a:r>
              <a:rPr lang="es-ES" altLang="es-ES" sz="2800" b="1" dirty="0">
                <a:solidFill>
                  <a:schemeClr val="tx2"/>
                </a:solidFill>
                <a:latin typeface="Arial" panose="020B0604020202020204" pitchFamily="34" charset="0"/>
              </a:rPr>
              <a:t>AP: </a:t>
            </a:r>
          </a:p>
          <a:p>
            <a:pPr lvl="2" fontAlgn="base">
              <a:spcBef>
                <a:spcPct val="20000"/>
              </a:spcBef>
              <a:spcAft>
                <a:spcPct val="0"/>
              </a:spcAft>
              <a:buClr>
                <a:srgbClr val="97BAFF"/>
              </a:buClr>
              <a:buFont typeface="Times" panose="02020603050405020304" pitchFamily="18" charset="0"/>
              <a:buChar char="•"/>
            </a:pPr>
            <a:r>
              <a:rPr lang="es-ES" altLang="es-ES" b="1" dirty="0">
                <a:solidFill>
                  <a:schemeClr val="tx2"/>
                </a:solidFill>
                <a:latin typeface="Arial" panose="020B0604020202020204" pitchFamily="34" charset="0"/>
              </a:rPr>
              <a:t> Sin antecedentes de interés.</a:t>
            </a:r>
          </a:p>
          <a:p>
            <a:pPr lvl="2" fontAlgn="base">
              <a:spcBef>
                <a:spcPct val="20000"/>
              </a:spcBef>
              <a:spcAft>
                <a:spcPct val="0"/>
              </a:spcAft>
              <a:buClr>
                <a:srgbClr val="97BAFF"/>
              </a:buClr>
              <a:buFont typeface="Times" panose="02020603050405020304" pitchFamily="18" charset="0"/>
              <a:buChar char="•"/>
            </a:pPr>
            <a:r>
              <a:rPr lang="es-ES" altLang="es-ES" b="1" dirty="0">
                <a:solidFill>
                  <a:schemeClr val="tx2"/>
                </a:solidFill>
                <a:latin typeface="Arial" panose="020B0604020202020204" pitchFamily="34" charset="0"/>
              </a:rPr>
              <a:t> No hábitos tóxicos.</a:t>
            </a:r>
          </a:p>
          <a:p>
            <a:pPr lvl="1" fontAlgn="base">
              <a:spcBef>
                <a:spcPct val="20000"/>
              </a:spcBef>
              <a:spcAft>
                <a:spcPct val="0"/>
              </a:spcAft>
              <a:buClr>
                <a:srgbClr val="FF6523"/>
              </a:buClr>
              <a:buFontTx/>
              <a:buChar char="–"/>
            </a:pPr>
            <a:r>
              <a:rPr lang="es-ES" altLang="es-ES" sz="2800" b="1" dirty="0">
                <a:solidFill>
                  <a:schemeClr val="tx2"/>
                </a:solidFill>
                <a:latin typeface="Arial" panose="020B0604020202020204" pitchFamily="34" charset="0"/>
              </a:rPr>
              <a:t>MC:</a:t>
            </a:r>
          </a:p>
          <a:p>
            <a:pPr lvl="2" fontAlgn="base">
              <a:spcBef>
                <a:spcPct val="20000"/>
              </a:spcBef>
              <a:spcAft>
                <a:spcPct val="0"/>
              </a:spcAft>
              <a:buClr>
                <a:srgbClr val="97BAFF"/>
              </a:buClr>
              <a:buFont typeface="Times" panose="02020603050405020304" pitchFamily="18" charset="0"/>
              <a:buChar char="•"/>
            </a:pPr>
            <a:r>
              <a:rPr lang="es-ES" altLang="es-ES" b="1" dirty="0">
                <a:solidFill>
                  <a:schemeClr val="tx2"/>
                </a:solidFill>
                <a:latin typeface="Arial" panose="020B0604020202020204" pitchFamily="34" charset="0"/>
              </a:rPr>
              <a:t> Episodios sincopales (3 en 2 días).</a:t>
            </a:r>
          </a:p>
          <a:p>
            <a:pPr lvl="3" fontAlgn="base">
              <a:spcBef>
                <a:spcPct val="20000"/>
              </a:spcBef>
              <a:spcAft>
                <a:spcPct val="0"/>
              </a:spcAft>
              <a:buFontTx/>
              <a:buChar char="–"/>
            </a:pPr>
            <a:r>
              <a:rPr lang="es-ES" altLang="es-ES" sz="2000" b="1" dirty="0">
                <a:solidFill>
                  <a:schemeClr val="tx2"/>
                </a:solidFill>
                <a:latin typeface="Arial" panose="020B0604020202020204" pitchFamily="34" charset="0"/>
              </a:rPr>
              <a:t>No precedidos de palpitaciones.</a:t>
            </a:r>
          </a:p>
          <a:p>
            <a:pPr lvl="3" fontAlgn="base">
              <a:spcBef>
                <a:spcPct val="20000"/>
              </a:spcBef>
              <a:spcAft>
                <a:spcPct val="0"/>
              </a:spcAft>
              <a:buFontTx/>
              <a:buChar char="–"/>
            </a:pPr>
            <a:r>
              <a:rPr lang="es-ES" altLang="es-ES" sz="2000" b="1" dirty="0">
                <a:solidFill>
                  <a:schemeClr val="tx2"/>
                </a:solidFill>
                <a:latin typeface="Arial" panose="020B0604020202020204" pitchFamily="34" charset="0"/>
              </a:rPr>
              <a:t>No precedido de dolor precordial.</a:t>
            </a:r>
          </a:p>
          <a:p>
            <a:pPr lvl="3" fontAlgn="base">
              <a:spcBef>
                <a:spcPct val="20000"/>
              </a:spcBef>
              <a:spcAft>
                <a:spcPct val="0"/>
              </a:spcAft>
              <a:buFontTx/>
              <a:buChar char="–"/>
            </a:pPr>
            <a:r>
              <a:rPr lang="es-ES" altLang="es-ES" sz="2000" b="1" dirty="0">
                <a:solidFill>
                  <a:schemeClr val="tx2"/>
                </a:solidFill>
                <a:latin typeface="Arial" panose="020B0604020202020204" pitchFamily="34" charset="0"/>
              </a:rPr>
              <a:t>Coincidiendo con esfuerzo físico moderado-intenso.</a:t>
            </a:r>
          </a:p>
          <a:p>
            <a:pPr lvl="2" fontAlgn="base">
              <a:spcBef>
                <a:spcPct val="20000"/>
              </a:spcBef>
              <a:spcAft>
                <a:spcPct val="0"/>
              </a:spcAft>
              <a:buClr>
                <a:srgbClr val="97BAFF"/>
              </a:buClr>
              <a:buFont typeface="Times" panose="02020603050405020304" pitchFamily="18" charset="0"/>
              <a:buChar char="•"/>
            </a:pPr>
            <a:r>
              <a:rPr lang="es-ES" altLang="es-ES" b="1" dirty="0">
                <a:solidFill>
                  <a:schemeClr val="tx2"/>
                </a:solidFill>
                <a:latin typeface="Arial" panose="020B0604020202020204" pitchFamily="34" charset="0"/>
              </a:rPr>
              <a:t> Astenia previa, sin </a:t>
            </a:r>
            <a:r>
              <a:rPr lang="es-ES" altLang="es-ES" b="1" dirty="0" err="1">
                <a:solidFill>
                  <a:schemeClr val="tx2"/>
                </a:solidFill>
                <a:latin typeface="Arial" panose="020B0604020202020204" pitchFamily="34" charset="0"/>
              </a:rPr>
              <a:t>ortopnea</a:t>
            </a:r>
            <a:r>
              <a:rPr lang="es-ES" altLang="es-ES" b="1" dirty="0">
                <a:solidFill>
                  <a:schemeClr val="tx2"/>
                </a:solidFill>
                <a:latin typeface="Arial" panose="020B0604020202020204" pitchFamily="34" charset="0"/>
              </a:rPr>
              <a:t>.</a:t>
            </a:r>
            <a:endParaRPr lang="es-ES" altLang="es-ES" dirty="0">
              <a:solidFill>
                <a:schemeClr val="tx2"/>
              </a:solidFill>
              <a:latin typeface="Comic Sans MS" panose="030F0702030302020204" pitchFamily="66" charset="0"/>
            </a:endParaRPr>
          </a:p>
        </p:txBody>
      </p:sp>
      <p:sp>
        <p:nvSpPr>
          <p:cNvPr id="527363" name="Text Box 3">
            <a:extLst>
              <a:ext uri="{FF2B5EF4-FFF2-40B4-BE49-F238E27FC236}">
                <a16:creationId xmlns:a16="http://schemas.microsoft.com/office/drawing/2014/main" id="{4CE40688-4B05-4205-B01C-FED5B6A166B5}"/>
              </a:ext>
            </a:extLst>
          </p:cNvPr>
          <p:cNvSpPr txBox="1">
            <a:spLocks noChangeArrowheads="1"/>
          </p:cNvSpPr>
          <p:nvPr/>
        </p:nvSpPr>
        <p:spPr bwMode="auto">
          <a:xfrm>
            <a:off x="3096962" y="456499"/>
            <a:ext cx="8686800" cy="33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70000"/>
              </a:lnSpc>
              <a:spcBef>
                <a:spcPct val="0"/>
              </a:spcBef>
              <a:spcAft>
                <a:spcPct val="0"/>
              </a:spcAft>
            </a:pPr>
            <a:r>
              <a:rPr lang="es-ES_tradnl" altLang="es-ES" sz="2200" b="1" noProof="1">
                <a:solidFill>
                  <a:srgbClr val="AEAEAE"/>
                </a:solidFill>
                <a:latin typeface="Arial" panose="020B0604020202020204" pitchFamily="34" charset="0"/>
              </a:rPr>
              <a:t>Varón de 42 años con síncopes recurrentes</a:t>
            </a:r>
            <a:endParaRPr lang="es-ES" altLang="es-ES" sz="2200" b="1" dirty="0">
              <a:solidFill>
                <a:srgbClr val="AEAEAE"/>
              </a:solidFill>
              <a:latin typeface="Arial" panose="020B0604020202020204" pitchFamily="34" charset="0"/>
            </a:endParaRPr>
          </a:p>
        </p:txBody>
      </p:sp>
    </p:spTree>
    <p:extLst>
      <p:ext uri="{BB962C8B-B14F-4D97-AF65-F5344CB8AC3E}">
        <p14:creationId xmlns:p14="http://schemas.microsoft.com/office/powerpoint/2010/main" val="2600768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a:extLst>
              <a:ext uri="{FF2B5EF4-FFF2-40B4-BE49-F238E27FC236}">
                <a16:creationId xmlns:a16="http://schemas.microsoft.com/office/drawing/2014/main" id="{BF233247-3221-4905-A8B8-CC12270186BE}"/>
              </a:ext>
            </a:extLst>
          </p:cNvPr>
          <p:cNvSpPr>
            <a:spLocks noChangeArrowheads="1"/>
          </p:cNvSpPr>
          <p:nvPr/>
        </p:nvSpPr>
        <p:spPr bwMode="auto">
          <a:xfrm>
            <a:off x="1905000" y="1828800"/>
            <a:ext cx="8382000" cy="408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2575" indent="-282575">
              <a:defRPr sz="2400">
                <a:solidFill>
                  <a:schemeClr val="tx1"/>
                </a:solidFill>
                <a:latin typeface="Times New Roman" panose="02020603050405020304" pitchFamily="18" charset="0"/>
              </a:defRPr>
            </a:lvl1pPr>
            <a:lvl2pPr marL="763588" indent="-290513">
              <a:defRPr sz="2400">
                <a:solidFill>
                  <a:schemeClr val="tx1"/>
                </a:solidFill>
                <a:latin typeface="Times New Roman" panose="02020603050405020304" pitchFamily="18" charset="0"/>
              </a:defRPr>
            </a:lvl2pPr>
            <a:lvl3pPr marL="954088">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spcBef>
                <a:spcPct val="60000"/>
              </a:spcBef>
              <a:spcAft>
                <a:spcPct val="0"/>
              </a:spcAft>
              <a:buClr>
                <a:srgbClr val="E3BF1F"/>
              </a:buClr>
              <a:buSzPct val="90000"/>
              <a:buFont typeface="Wingdings" panose="05000000000000000000" pitchFamily="2" charset="2"/>
              <a:buChar char="§"/>
            </a:pPr>
            <a:r>
              <a:rPr lang="es-ES" altLang="es-ES" sz="3200" b="1" dirty="0">
                <a:solidFill>
                  <a:srgbClr val="97BAFF"/>
                </a:solidFill>
                <a:latin typeface="Arial" panose="020B0604020202020204" pitchFamily="34" charset="0"/>
              </a:rPr>
              <a:t>Exploración física</a:t>
            </a:r>
          </a:p>
          <a:p>
            <a:pPr lvl="1" fontAlgn="base">
              <a:spcBef>
                <a:spcPct val="20000"/>
              </a:spcBef>
              <a:spcAft>
                <a:spcPct val="0"/>
              </a:spcAft>
              <a:buClr>
                <a:srgbClr val="FF6523"/>
              </a:buClr>
              <a:buFontTx/>
              <a:buChar char="–"/>
            </a:pPr>
            <a:r>
              <a:rPr lang="es-ES" altLang="es-ES" sz="2800" b="1" dirty="0">
                <a:solidFill>
                  <a:schemeClr val="tx2"/>
                </a:solidFill>
                <a:latin typeface="Arial" panose="020B0604020202020204" pitchFamily="34" charset="0"/>
              </a:rPr>
              <a:t>TA: 110/70 </a:t>
            </a:r>
            <a:r>
              <a:rPr lang="es-ES" altLang="es-ES" sz="2800" b="1" dirty="0" err="1">
                <a:solidFill>
                  <a:schemeClr val="tx2"/>
                </a:solidFill>
                <a:latin typeface="Arial" panose="020B0604020202020204" pitchFamily="34" charset="0"/>
              </a:rPr>
              <a:t>mmHg</a:t>
            </a:r>
            <a:r>
              <a:rPr lang="es-ES" altLang="es-ES" sz="2800" b="1" dirty="0">
                <a:solidFill>
                  <a:schemeClr val="tx2"/>
                </a:solidFill>
                <a:latin typeface="Arial" panose="020B0604020202020204" pitchFamily="34" charset="0"/>
              </a:rPr>
              <a:t>.</a:t>
            </a:r>
          </a:p>
          <a:p>
            <a:pPr lvl="1" fontAlgn="base">
              <a:spcBef>
                <a:spcPct val="20000"/>
              </a:spcBef>
              <a:spcAft>
                <a:spcPct val="0"/>
              </a:spcAft>
              <a:buClr>
                <a:srgbClr val="FF6523"/>
              </a:buClr>
              <a:buFontTx/>
              <a:buChar char="–"/>
            </a:pPr>
            <a:r>
              <a:rPr lang="es-ES" altLang="es-ES" sz="2800" b="1" dirty="0">
                <a:solidFill>
                  <a:schemeClr val="tx2"/>
                </a:solidFill>
                <a:latin typeface="Arial" panose="020B0604020202020204" pitchFamily="34" charset="0"/>
              </a:rPr>
              <a:t>AP: normal, </a:t>
            </a:r>
            <a:r>
              <a:rPr lang="es-ES" altLang="es-ES" sz="2800" b="1" dirty="0" err="1">
                <a:solidFill>
                  <a:schemeClr val="tx2"/>
                </a:solidFill>
                <a:latin typeface="Arial" panose="020B0604020202020204" pitchFamily="34" charset="0"/>
              </a:rPr>
              <a:t>taquipneico</a:t>
            </a:r>
            <a:r>
              <a:rPr lang="es-ES" altLang="es-ES" sz="2800" b="1" dirty="0">
                <a:solidFill>
                  <a:schemeClr val="tx2"/>
                </a:solidFill>
                <a:latin typeface="Arial" panose="020B0604020202020204" pitchFamily="34" charset="0"/>
              </a:rPr>
              <a:t>.</a:t>
            </a:r>
          </a:p>
          <a:p>
            <a:pPr lvl="1" fontAlgn="base">
              <a:spcBef>
                <a:spcPct val="20000"/>
              </a:spcBef>
              <a:spcAft>
                <a:spcPct val="0"/>
              </a:spcAft>
              <a:buClr>
                <a:srgbClr val="FF6523"/>
              </a:buClr>
              <a:buFontTx/>
              <a:buChar char="–"/>
            </a:pPr>
            <a:r>
              <a:rPr lang="es-ES" altLang="es-ES" sz="2800" b="1" dirty="0">
                <a:solidFill>
                  <a:schemeClr val="tx2"/>
                </a:solidFill>
                <a:latin typeface="Arial" panose="020B0604020202020204" pitchFamily="34" charset="0"/>
              </a:rPr>
              <a:t>AC: desdoblamiento amplio del 2º tono (refuerzo pulmonar).</a:t>
            </a:r>
          </a:p>
          <a:p>
            <a:pPr lvl="1" fontAlgn="base">
              <a:spcBef>
                <a:spcPct val="20000"/>
              </a:spcBef>
              <a:spcAft>
                <a:spcPct val="0"/>
              </a:spcAft>
              <a:buClr>
                <a:srgbClr val="FF6523"/>
              </a:buClr>
              <a:buFontTx/>
              <a:buChar char="–"/>
            </a:pPr>
            <a:r>
              <a:rPr lang="es-ES" altLang="es-ES" sz="2800" b="1" dirty="0">
                <a:solidFill>
                  <a:schemeClr val="tx2"/>
                </a:solidFill>
                <a:latin typeface="Arial" panose="020B0604020202020204" pitchFamily="34" charset="0"/>
              </a:rPr>
              <a:t>Onda “a” yugular amplia.</a:t>
            </a:r>
          </a:p>
          <a:p>
            <a:pPr lvl="1" fontAlgn="base">
              <a:spcBef>
                <a:spcPct val="20000"/>
              </a:spcBef>
              <a:spcAft>
                <a:spcPct val="0"/>
              </a:spcAft>
              <a:buClr>
                <a:srgbClr val="FF6523"/>
              </a:buClr>
              <a:buFontTx/>
              <a:buChar char="–"/>
            </a:pPr>
            <a:r>
              <a:rPr lang="es-ES" altLang="es-ES" sz="2800" b="1" dirty="0">
                <a:solidFill>
                  <a:schemeClr val="tx2"/>
                </a:solidFill>
                <a:latin typeface="Arial" panose="020B0604020202020204" pitchFamily="34" charset="0"/>
              </a:rPr>
              <a:t>EEII sin alteraciones.</a:t>
            </a:r>
          </a:p>
          <a:p>
            <a:pPr lvl="1" fontAlgn="base">
              <a:spcBef>
                <a:spcPct val="20000"/>
              </a:spcBef>
              <a:spcAft>
                <a:spcPct val="0"/>
              </a:spcAft>
              <a:buClr>
                <a:srgbClr val="FF6523"/>
              </a:buClr>
              <a:buFontTx/>
              <a:buChar char="–"/>
            </a:pPr>
            <a:r>
              <a:rPr lang="es-ES" altLang="es-ES" sz="2800" b="1" dirty="0">
                <a:solidFill>
                  <a:schemeClr val="tx2"/>
                </a:solidFill>
                <a:latin typeface="Arial" panose="020B0604020202020204" pitchFamily="34" charset="0"/>
              </a:rPr>
              <a:t>Glucemia capilar: 96 mg%.</a:t>
            </a:r>
          </a:p>
        </p:txBody>
      </p:sp>
      <p:sp>
        <p:nvSpPr>
          <p:cNvPr id="529411" name="Text Box 3">
            <a:extLst>
              <a:ext uri="{FF2B5EF4-FFF2-40B4-BE49-F238E27FC236}">
                <a16:creationId xmlns:a16="http://schemas.microsoft.com/office/drawing/2014/main" id="{C6688795-51D1-4417-AA94-074EA7C4460A}"/>
              </a:ext>
            </a:extLst>
          </p:cNvPr>
          <p:cNvSpPr txBox="1">
            <a:spLocks noChangeArrowheads="1"/>
          </p:cNvSpPr>
          <p:nvPr/>
        </p:nvSpPr>
        <p:spPr bwMode="auto">
          <a:xfrm>
            <a:off x="3241341" y="457200"/>
            <a:ext cx="8686800" cy="33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70000"/>
              </a:lnSpc>
              <a:spcBef>
                <a:spcPct val="0"/>
              </a:spcBef>
              <a:spcAft>
                <a:spcPct val="0"/>
              </a:spcAft>
            </a:pPr>
            <a:r>
              <a:rPr lang="es-ES_tradnl" altLang="es-ES" sz="2200" b="1" noProof="1">
                <a:solidFill>
                  <a:srgbClr val="AEAEAE"/>
                </a:solidFill>
                <a:latin typeface="Arial" panose="020B0604020202020204" pitchFamily="34" charset="0"/>
              </a:rPr>
              <a:t>Varón de 42 años con síncopes recurrentes</a:t>
            </a:r>
            <a:endParaRPr lang="es-ES" altLang="es-ES" sz="2200" b="1" dirty="0">
              <a:solidFill>
                <a:srgbClr val="AEAEAE"/>
              </a:solidFill>
              <a:latin typeface="Arial" panose="020B0604020202020204" pitchFamily="34" charset="0"/>
            </a:endParaRPr>
          </a:p>
        </p:txBody>
      </p:sp>
    </p:spTree>
    <p:extLst>
      <p:ext uri="{BB962C8B-B14F-4D97-AF65-F5344CB8AC3E}">
        <p14:creationId xmlns:p14="http://schemas.microsoft.com/office/powerpoint/2010/main" val="7366969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8" name="Picture 2" descr="S3 mppt.jpg                                                    00003309N2                             C16D207E:">
            <a:extLst>
              <a:ext uri="{FF2B5EF4-FFF2-40B4-BE49-F238E27FC236}">
                <a16:creationId xmlns:a16="http://schemas.microsoft.com/office/drawing/2014/main" id="{9297BFBE-0BB7-40FB-8E17-AF8C9E23D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1" y="1992313"/>
            <a:ext cx="9001125" cy="471805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1459" name="Text Box 3">
            <a:extLst>
              <a:ext uri="{FF2B5EF4-FFF2-40B4-BE49-F238E27FC236}">
                <a16:creationId xmlns:a16="http://schemas.microsoft.com/office/drawing/2014/main" id="{391E1BBD-EAF4-4360-AB79-33388FC62CC2}"/>
              </a:ext>
            </a:extLst>
          </p:cNvPr>
          <p:cNvSpPr txBox="1">
            <a:spLocks noChangeArrowheads="1"/>
          </p:cNvSpPr>
          <p:nvPr/>
        </p:nvSpPr>
        <p:spPr bwMode="auto">
          <a:xfrm>
            <a:off x="3505200" y="1279525"/>
            <a:ext cx="5284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2400" b="1">
                <a:solidFill>
                  <a:srgbClr val="FFFFFF"/>
                </a:solidFill>
                <a:latin typeface="Arial" panose="020B0604020202020204" pitchFamily="34" charset="0"/>
              </a:rPr>
              <a:t>Sobrecarga de cavidades derechas</a:t>
            </a:r>
          </a:p>
        </p:txBody>
      </p:sp>
      <p:grpSp>
        <p:nvGrpSpPr>
          <p:cNvPr id="531460" name="Group 4">
            <a:extLst>
              <a:ext uri="{FF2B5EF4-FFF2-40B4-BE49-F238E27FC236}">
                <a16:creationId xmlns:a16="http://schemas.microsoft.com/office/drawing/2014/main" id="{00DECAA9-E5B2-43CA-82AB-944D35FC868D}"/>
              </a:ext>
            </a:extLst>
          </p:cNvPr>
          <p:cNvGrpSpPr>
            <a:grpSpLocks/>
          </p:cNvGrpSpPr>
          <p:nvPr/>
        </p:nvGrpSpPr>
        <p:grpSpPr bwMode="auto">
          <a:xfrm>
            <a:off x="3044826" y="1873251"/>
            <a:ext cx="3000375" cy="2651125"/>
            <a:chOff x="958" y="1180"/>
            <a:chExt cx="1890" cy="1670"/>
          </a:xfrm>
        </p:grpSpPr>
        <p:pic>
          <p:nvPicPr>
            <p:cNvPr id="531461" name="Picture 5" descr="S3.jpg                                                         00002206N2                             C16D207E:">
              <a:extLst>
                <a:ext uri="{FF2B5EF4-FFF2-40B4-BE49-F238E27FC236}">
                  <a16:creationId xmlns:a16="http://schemas.microsoft.com/office/drawing/2014/main" id="{62944E70-71E8-46A4-B58D-94BDE2605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25" t="9491" r="83919" b="69516"/>
            <a:stretch>
              <a:fillRect/>
            </a:stretch>
          </p:blipFill>
          <p:spPr bwMode="auto">
            <a:xfrm>
              <a:off x="958" y="1180"/>
              <a:ext cx="1890" cy="167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531462" name="Text Box 6">
              <a:extLst>
                <a:ext uri="{FF2B5EF4-FFF2-40B4-BE49-F238E27FC236}">
                  <a16:creationId xmlns:a16="http://schemas.microsoft.com/office/drawing/2014/main" id="{F45D0124-D4A4-476A-AC8F-12A4D995315A}"/>
                </a:ext>
              </a:extLst>
            </p:cNvPr>
            <p:cNvSpPr txBox="1">
              <a:spLocks noChangeArrowheads="1"/>
            </p:cNvSpPr>
            <p:nvPr/>
          </p:nvSpPr>
          <p:spPr bwMode="auto">
            <a:xfrm>
              <a:off x="1006" y="1190"/>
              <a:ext cx="14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_tradnl" altLang="es-ES" sz="1200" b="1">
                  <a:solidFill>
                    <a:srgbClr val="000000"/>
                  </a:solidFill>
                  <a:latin typeface="Arial" panose="020B0604020202020204" pitchFamily="34" charset="0"/>
                </a:rPr>
                <a:t>I</a:t>
              </a:r>
              <a:endParaRPr lang="es-ES_tradnl" altLang="es-ES" sz="2400">
                <a:solidFill>
                  <a:srgbClr val="FFFFFF"/>
                </a:solidFill>
                <a:latin typeface="Times New Roman" panose="02020603050405020304" pitchFamily="18" charset="0"/>
              </a:endParaRPr>
            </a:p>
          </p:txBody>
        </p:sp>
      </p:grpSp>
      <p:sp>
        <p:nvSpPr>
          <p:cNvPr id="531463" name="Rectangle 7">
            <a:extLst>
              <a:ext uri="{FF2B5EF4-FFF2-40B4-BE49-F238E27FC236}">
                <a16:creationId xmlns:a16="http://schemas.microsoft.com/office/drawing/2014/main" id="{849E4E67-58FD-458C-9374-24304B5351B5}"/>
              </a:ext>
            </a:extLst>
          </p:cNvPr>
          <p:cNvSpPr>
            <a:spLocks noChangeArrowheads="1"/>
          </p:cNvSpPr>
          <p:nvPr/>
        </p:nvSpPr>
        <p:spPr bwMode="auto">
          <a:xfrm>
            <a:off x="2147889" y="2540000"/>
            <a:ext cx="771525" cy="895350"/>
          </a:xfrm>
          <a:prstGeom prst="rect">
            <a:avLst/>
          </a:prstGeom>
          <a:solidFill>
            <a:schemeClr val="hlink">
              <a:alpha val="50000"/>
            </a:schemeClr>
          </a:solidFill>
          <a:ln w="2857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531464" name="Rectangle 8">
            <a:extLst>
              <a:ext uri="{FF2B5EF4-FFF2-40B4-BE49-F238E27FC236}">
                <a16:creationId xmlns:a16="http://schemas.microsoft.com/office/drawing/2014/main" id="{43EE02DD-5666-4746-A1CE-17BE01215067}"/>
              </a:ext>
            </a:extLst>
          </p:cNvPr>
          <p:cNvSpPr>
            <a:spLocks noChangeArrowheads="1"/>
          </p:cNvSpPr>
          <p:nvPr/>
        </p:nvSpPr>
        <p:spPr bwMode="auto">
          <a:xfrm>
            <a:off x="2163764" y="3576638"/>
            <a:ext cx="771525" cy="895350"/>
          </a:xfrm>
          <a:prstGeom prst="rect">
            <a:avLst/>
          </a:prstGeom>
          <a:solidFill>
            <a:schemeClr val="hlink">
              <a:alpha val="50000"/>
            </a:schemeClr>
          </a:solidFill>
          <a:ln w="28575">
            <a:solidFill>
              <a:srgbClr val="00911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531465" name="Rectangle 9">
            <a:extLst>
              <a:ext uri="{FF2B5EF4-FFF2-40B4-BE49-F238E27FC236}">
                <a16:creationId xmlns:a16="http://schemas.microsoft.com/office/drawing/2014/main" id="{DAB510B5-0EB2-4B98-8DC2-863DF04825E1}"/>
              </a:ext>
            </a:extLst>
          </p:cNvPr>
          <p:cNvSpPr>
            <a:spLocks noChangeArrowheads="1"/>
          </p:cNvSpPr>
          <p:nvPr/>
        </p:nvSpPr>
        <p:spPr bwMode="auto">
          <a:xfrm>
            <a:off x="7305676" y="2106614"/>
            <a:ext cx="930275" cy="1190625"/>
          </a:xfrm>
          <a:prstGeom prst="rect">
            <a:avLst/>
          </a:prstGeom>
          <a:solidFill>
            <a:schemeClr val="hlink">
              <a:alpha val="50000"/>
            </a:schemeClr>
          </a:soli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531466" name="Text Box 10">
            <a:extLst>
              <a:ext uri="{FF2B5EF4-FFF2-40B4-BE49-F238E27FC236}">
                <a16:creationId xmlns:a16="http://schemas.microsoft.com/office/drawing/2014/main" id="{0F3B4C70-9F61-43A0-8A50-4371BDC8B498}"/>
              </a:ext>
            </a:extLst>
          </p:cNvPr>
          <p:cNvSpPr txBox="1">
            <a:spLocks noChangeArrowheads="1"/>
          </p:cNvSpPr>
          <p:nvPr/>
        </p:nvSpPr>
        <p:spPr bwMode="auto">
          <a:xfrm>
            <a:off x="3867151" y="2122489"/>
            <a:ext cx="135096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2200" b="1">
                <a:solidFill>
                  <a:srgbClr val="FF6523"/>
                </a:solidFill>
                <a:latin typeface="Arial" panose="020B0604020202020204" pitchFamily="34" charset="0"/>
              </a:rPr>
              <a:t>Eje dcho</a:t>
            </a:r>
          </a:p>
        </p:txBody>
      </p:sp>
      <p:grpSp>
        <p:nvGrpSpPr>
          <p:cNvPr id="531467" name="Group 11">
            <a:extLst>
              <a:ext uri="{FF2B5EF4-FFF2-40B4-BE49-F238E27FC236}">
                <a16:creationId xmlns:a16="http://schemas.microsoft.com/office/drawing/2014/main" id="{80906362-71CD-48C2-8447-849A699734EB}"/>
              </a:ext>
            </a:extLst>
          </p:cNvPr>
          <p:cNvGrpSpPr>
            <a:grpSpLocks/>
          </p:cNvGrpSpPr>
          <p:nvPr/>
        </p:nvGrpSpPr>
        <p:grpSpPr bwMode="auto">
          <a:xfrm>
            <a:off x="2246314" y="4295776"/>
            <a:ext cx="2625725" cy="2138363"/>
            <a:chOff x="455" y="2706"/>
            <a:chExt cx="1654" cy="1347"/>
          </a:xfrm>
        </p:grpSpPr>
        <p:pic>
          <p:nvPicPr>
            <p:cNvPr id="531468" name="Picture 12" descr="S3.jpg                                                         00002206N2                             C16D207E:">
              <a:extLst>
                <a:ext uri="{FF2B5EF4-FFF2-40B4-BE49-F238E27FC236}">
                  <a16:creationId xmlns:a16="http://schemas.microsoft.com/office/drawing/2014/main" id="{CB0366E4-A58A-4925-A36D-CA443EB26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76" t="32338" r="84116" b="50723"/>
            <a:stretch>
              <a:fillRect/>
            </a:stretch>
          </p:blipFill>
          <p:spPr bwMode="auto">
            <a:xfrm>
              <a:off x="455" y="2706"/>
              <a:ext cx="1654" cy="1347"/>
            </a:xfrm>
            <a:prstGeom prst="rect">
              <a:avLst/>
            </a:prstGeom>
            <a:noFill/>
            <a:ln w="38100">
              <a:solidFill>
                <a:srgbClr val="00911A"/>
              </a:solidFill>
              <a:miter lim="800000"/>
              <a:headEnd/>
              <a:tailEnd/>
            </a:ln>
            <a:extLst>
              <a:ext uri="{909E8E84-426E-40DD-AFC4-6F175D3DCCD1}">
                <a14:hiddenFill xmlns:a14="http://schemas.microsoft.com/office/drawing/2010/main">
                  <a:solidFill>
                    <a:srgbClr val="FFFFFF"/>
                  </a:solidFill>
                </a14:hiddenFill>
              </a:ext>
            </a:extLst>
          </p:spPr>
        </p:pic>
        <p:sp>
          <p:nvSpPr>
            <p:cNvPr id="531469" name="Text Box 13">
              <a:extLst>
                <a:ext uri="{FF2B5EF4-FFF2-40B4-BE49-F238E27FC236}">
                  <a16:creationId xmlns:a16="http://schemas.microsoft.com/office/drawing/2014/main" id="{D73EA1F3-5340-48B4-8425-F0BCE412DBA7}"/>
                </a:ext>
              </a:extLst>
            </p:cNvPr>
            <p:cNvSpPr txBox="1">
              <a:spLocks noChangeArrowheads="1"/>
            </p:cNvSpPr>
            <p:nvPr/>
          </p:nvSpPr>
          <p:spPr bwMode="auto">
            <a:xfrm>
              <a:off x="507" y="2778"/>
              <a:ext cx="17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_tradnl" altLang="es-ES" sz="1200" b="1">
                  <a:solidFill>
                    <a:srgbClr val="000000"/>
                  </a:solidFill>
                  <a:latin typeface="Arial" panose="020B0604020202020204" pitchFamily="34" charset="0"/>
                </a:rPr>
                <a:t>II</a:t>
              </a:r>
              <a:endParaRPr lang="es-ES_tradnl" altLang="es-ES" sz="2400">
                <a:solidFill>
                  <a:srgbClr val="FFFFFF"/>
                </a:solidFill>
                <a:latin typeface="Times New Roman" panose="02020603050405020304" pitchFamily="18" charset="0"/>
              </a:endParaRPr>
            </a:p>
          </p:txBody>
        </p:sp>
      </p:grpSp>
      <p:sp>
        <p:nvSpPr>
          <p:cNvPr id="531470" name="Text Box 14">
            <a:extLst>
              <a:ext uri="{FF2B5EF4-FFF2-40B4-BE49-F238E27FC236}">
                <a16:creationId xmlns:a16="http://schemas.microsoft.com/office/drawing/2014/main" id="{FAA17518-3D24-4CE5-B907-D6FB3480C14A}"/>
              </a:ext>
            </a:extLst>
          </p:cNvPr>
          <p:cNvSpPr txBox="1">
            <a:spLocks noChangeArrowheads="1"/>
          </p:cNvSpPr>
          <p:nvPr/>
        </p:nvSpPr>
        <p:spPr bwMode="auto">
          <a:xfrm>
            <a:off x="3028950" y="4451350"/>
            <a:ext cx="788988"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2200" b="1">
                <a:solidFill>
                  <a:srgbClr val="00911A"/>
                </a:solidFill>
                <a:latin typeface="Arial" panose="020B0604020202020204" pitchFamily="34" charset="0"/>
              </a:rPr>
              <a:t>CAD</a:t>
            </a:r>
          </a:p>
        </p:txBody>
      </p:sp>
      <p:grpSp>
        <p:nvGrpSpPr>
          <p:cNvPr id="531471" name="Group 15">
            <a:extLst>
              <a:ext uri="{FF2B5EF4-FFF2-40B4-BE49-F238E27FC236}">
                <a16:creationId xmlns:a16="http://schemas.microsoft.com/office/drawing/2014/main" id="{92A9E7BB-AF77-485C-9514-8CA29E824520}"/>
              </a:ext>
            </a:extLst>
          </p:cNvPr>
          <p:cNvGrpSpPr>
            <a:grpSpLocks/>
          </p:cNvGrpSpPr>
          <p:nvPr/>
        </p:nvGrpSpPr>
        <p:grpSpPr bwMode="auto">
          <a:xfrm>
            <a:off x="7588251" y="3124200"/>
            <a:ext cx="2479675" cy="3003550"/>
            <a:chOff x="3820" y="1968"/>
            <a:chExt cx="1562" cy="1892"/>
          </a:xfrm>
        </p:grpSpPr>
        <p:pic>
          <p:nvPicPr>
            <p:cNvPr id="531472" name="Picture 16" descr="S3.jpg                                                         00002206N2                             C16D207E:">
              <a:extLst>
                <a:ext uri="{FF2B5EF4-FFF2-40B4-BE49-F238E27FC236}">
                  <a16:creationId xmlns:a16="http://schemas.microsoft.com/office/drawing/2014/main" id="{40DDB57C-A990-4B62-A4DE-3349D4764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3075" t="1540" r="26627" b="74670"/>
            <a:stretch>
              <a:fillRect/>
            </a:stretch>
          </p:blipFill>
          <p:spPr bwMode="auto">
            <a:xfrm>
              <a:off x="3820" y="1968"/>
              <a:ext cx="1562" cy="1892"/>
            </a:xfrm>
            <a:prstGeom prst="rect">
              <a:avLst/>
            </a:prstGeom>
            <a:noFill/>
            <a:ln w="38100">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531473" name="Text Box 17">
              <a:extLst>
                <a:ext uri="{FF2B5EF4-FFF2-40B4-BE49-F238E27FC236}">
                  <a16:creationId xmlns:a16="http://schemas.microsoft.com/office/drawing/2014/main" id="{A37643B7-B5F8-4DA1-A5D5-BF779B96B248}"/>
                </a:ext>
              </a:extLst>
            </p:cNvPr>
            <p:cNvSpPr txBox="1">
              <a:spLocks noChangeArrowheads="1"/>
            </p:cNvSpPr>
            <p:nvPr/>
          </p:nvSpPr>
          <p:spPr bwMode="auto">
            <a:xfrm>
              <a:off x="3867" y="1995"/>
              <a:ext cx="23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_tradnl" altLang="es-ES" sz="1200" b="1">
                  <a:solidFill>
                    <a:srgbClr val="000000"/>
                  </a:solidFill>
                  <a:latin typeface="Arial" panose="020B0604020202020204" pitchFamily="34" charset="0"/>
                </a:rPr>
                <a:t>V1</a:t>
              </a:r>
              <a:endParaRPr lang="es-ES_tradnl" altLang="es-ES" sz="2400">
                <a:solidFill>
                  <a:srgbClr val="FFFFFF"/>
                </a:solidFill>
                <a:latin typeface="Times New Roman" panose="02020603050405020304" pitchFamily="18" charset="0"/>
              </a:endParaRPr>
            </a:p>
          </p:txBody>
        </p:sp>
      </p:grpSp>
      <p:sp>
        <p:nvSpPr>
          <p:cNvPr id="531474" name="Text Box 18">
            <a:extLst>
              <a:ext uri="{FF2B5EF4-FFF2-40B4-BE49-F238E27FC236}">
                <a16:creationId xmlns:a16="http://schemas.microsoft.com/office/drawing/2014/main" id="{7D663DCE-A74B-4E3F-AF90-F31A424E6C0E}"/>
              </a:ext>
            </a:extLst>
          </p:cNvPr>
          <p:cNvSpPr txBox="1">
            <a:spLocks noChangeArrowheads="1"/>
          </p:cNvSpPr>
          <p:nvPr/>
        </p:nvSpPr>
        <p:spPr bwMode="auto">
          <a:xfrm>
            <a:off x="7673975" y="3848100"/>
            <a:ext cx="990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2200" b="1">
                <a:solidFill>
                  <a:srgbClr val="CC3300"/>
                </a:solidFill>
                <a:latin typeface="Arial" panose="020B0604020202020204" pitchFamily="34" charset="0"/>
              </a:rPr>
              <a:t>BCRD</a:t>
            </a:r>
          </a:p>
        </p:txBody>
      </p:sp>
      <p:sp>
        <p:nvSpPr>
          <p:cNvPr id="531475" name="Text Box 19">
            <a:extLst>
              <a:ext uri="{FF2B5EF4-FFF2-40B4-BE49-F238E27FC236}">
                <a16:creationId xmlns:a16="http://schemas.microsoft.com/office/drawing/2014/main" id="{BDA19311-62D7-4BAE-B554-DEB2ADEE08A7}"/>
              </a:ext>
            </a:extLst>
          </p:cNvPr>
          <p:cNvSpPr txBox="1">
            <a:spLocks noChangeArrowheads="1"/>
          </p:cNvSpPr>
          <p:nvPr/>
        </p:nvSpPr>
        <p:spPr bwMode="auto">
          <a:xfrm>
            <a:off x="3559176" y="153001"/>
            <a:ext cx="8686800" cy="101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s-ES_tradnl" altLang="es-ES" sz="4400" b="1" dirty="0">
                <a:solidFill>
                  <a:srgbClr val="011570"/>
                </a:solidFill>
                <a:latin typeface="Arial" panose="020B0604020202020204" pitchFamily="34" charset="0"/>
              </a:rPr>
              <a:t>Electrocardiograma</a:t>
            </a:r>
          </a:p>
          <a:p>
            <a:pPr fontAlgn="base">
              <a:lnSpc>
                <a:spcPct val="70000"/>
              </a:lnSpc>
              <a:spcBef>
                <a:spcPct val="0"/>
              </a:spcBef>
              <a:spcAft>
                <a:spcPct val="0"/>
              </a:spcAft>
            </a:pPr>
            <a:r>
              <a:rPr lang="es-ES_tradnl" altLang="es-ES" sz="2200" b="1" noProof="1">
                <a:solidFill>
                  <a:srgbClr val="AEAEAE"/>
                </a:solidFill>
                <a:latin typeface="Arial" panose="020B0604020202020204" pitchFamily="34" charset="0"/>
              </a:rPr>
              <a:t>Varón de 42 años con síncopes recurrentes</a:t>
            </a:r>
            <a:endParaRPr lang="es-ES" altLang="es-ES" sz="2200" b="1" dirty="0">
              <a:solidFill>
                <a:srgbClr val="AEAEAE"/>
              </a:solidFill>
              <a:latin typeface="Arial" panose="020B0604020202020204" pitchFamily="34" charset="0"/>
            </a:endParaRPr>
          </a:p>
        </p:txBody>
      </p:sp>
    </p:spTree>
    <p:extLst>
      <p:ext uri="{BB962C8B-B14F-4D97-AF65-F5344CB8AC3E}">
        <p14:creationId xmlns:p14="http://schemas.microsoft.com/office/powerpoint/2010/main" val="2140329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31463"/>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16" fill="hold" nodeType="afterEffect">
                                  <p:stCondLst>
                                    <p:cond delay="1000"/>
                                  </p:stCondLst>
                                  <p:childTnLst>
                                    <p:set>
                                      <p:cBhvr>
                                        <p:cTn id="9" dur="1" fill="hold">
                                          <p:stCondLst>
                                            <p:cond delay="0"/>
                                          </p:stCondLst>
                                        </p:cTn>
                                        <p:tgtEl>
                                          <p:spTgt spid="531460"/>
                                        </p:tgtEl>
                                        <p:attrNameLst>
                                          <p:attrName>style.visibility</p:attrName>
                                        </p:attrNameLst>
                                      </p:cBhvr>
                                      <p:to>
                                        <p:strVal val="visible"/>
                                      </p:to>
                                    </p:set>
                                    <p:anim calcmode="lin" valueType="num">
                                      <p:cBhvr>
                                        <p:cTn id="10" dur="500" fill="hold"/>
                                        <p:tgtEl>
                                          <p:spTgt spid="531460"/>
                                        </p:tgtEl>
                                        <p:attrNameLst>
                                          <p:attrName>ppt_w</p:attrName>
                                        </p:attrNameLst>
                                      </p:cBhvr>
                                      <p:tavLst>
                                        <p:tav tm="0">
                                          <p:val>
                                            <p:fltVal val="0"/>
                                          </p:val>
                                        </p:tav>
                                        <p:tav tm="100000">
                                          <p:val>
                                            <p:strVal val="#ppt_w"/>
                                          </p:val>
                                        </p:tav>
                                      </p:tavLst>
                                    </p:anim>
                                    <p:anim calcmode="lin" valueType="num">
                                      <p:cBhvr>
                                        <p:cTn id="11" dur="500" fill="hold"/>
                                        <p:tgtEl>
                                          <p:spTgt spid="531460"/>
                                        </p:tgtEl>
                                        <p:attrNameLst>
                                          <p:attrName>ppt_h</p:attrName>
                                        </p:attrNameLst>
                                      </p:cBhvr>
                                      <p:tavLst>
                                        <p:tav tm="0">
                                          <p:val>
                                            <p:fltVal val="0"/>
                                          </p:val>
                                        </p:tav>
                                        <p:tav tm="100000">
                                          <p:val>
                                            <p:strVal val="#ppt_h"/>
                                          </p:val>
                                        </p:tav>
                                      </p:tavLst>
                                    </p:anim>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499"/>
                                          </p:stCondLst>
                                        </p:cTn>
                                        <p:tgtEl>
                                          <p:spTgt spid="5314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31464"/>
                                        </p:tgtEl>
                                        <p:attrNameLst>
                                          <p:attrName>style.visibility</p:attrName>
                                        </p:attrNameLst>
                                      </p:cBhvr>
                                      <p:to>
                                        <p:strVal val="visible"/>
                                      </p:to>
                                    </p:set>
                                  </p:childTnLst>
                                </p:cTn>
                              </p:par>
                            </p:childTnLst>
                          </p:cTn>
                        </p:par>
                        <p:par>
                          <p:cTn id="19" fill="hold" nodeType="afterGroup">
                            <p:stCondLst>
                              <p:cond delay="500"/>
                            </p:stCondLst>
                            <p:childTnLst>
                              <p:par>
                                <p:cTn id="20" presetID="23" presetClass="entr" presetSubtype="16" fill="hold" nodeType="afterEffect">
                                  <p:stCondLst>
                                    <p:cond delay="1000"/>
                                  </p:stCondLst>
                                  <p:childTnLst>
                                    <p:set>
                                      <p:cBhvr>
                                        <p:cTn id="21" dur="1" fill="hold">
                                          <p:stCondLst>
                                            <p:cond delay="0"/>
                                          </p:stCondLst>
                                        </p:cTn>
                                        <p:tgtEl>
                                          <p:spTgt spid="531467"/>
                                        </p:tgtEl>
                                        <p:attrNameLst>
                                          <p:attrName>style.visibility</p:attrName>
                                        </p:attrNameLst>
                                      </p:cBhvr>
                                      <p:to>
                                        <p:strVal val="visible"/>
                                      </p:to>
                                    </p:set>
                                    <p:anim calcmode="lin" valueType="num">
                                      <p:cBhvr>
                                        <p:cTn id="22" dur="500" fill="hold"/>
                                        <p:tgtEl>
                                          <p:spTgt spid="531467"/>
                                        </p:tgtEl>
                                        <p:attrNameLst>
                                          <p:attrName>ppt_w</p:attrName>
                                        </p:attrNameLst>
                                      </p:cBhvr>
                                      <p:tavLst>
                                        <p:tav tm="0">
                                          <p:val>
                                            <p:fltVal val="0"/>
                                          </p:val>
                                        </p:tav>
                                        <p:tav tm="100000">
                                          <p:val>
                                            <p:strVal val="#ppt_w"/>
                                          </p:val>
                                        </p:tav>
                                      </p:tavLst>
                                    </p:anim>
                                    <p:anim calcmode="lin" valueType="num">
                                      <p:cBhvr>
                                        <p:cTn id="23" dur="500" fill="hold"/>
                                        <p:tgtEl>
                                          <p:spTgt spid="531467"/>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1" presetClass="entr" presetSubtype="0" fill="hold" grpId="0" nodeType="afterEffect">
                                  <p:stCondLst>
                                    <p:cond delay="0"/>
                                  </p:stCondLst>
                                  <p:childTnLst>
                                    <p:set>
                                      <p:cBhvr>
                                        <p:cTn id="26" dur="1" fill="hold">
                                          <p:stCondLst>
                                            <p:cond delay="499"/>
                                          </p:stCondLst>
                                        </p:cTn>
                                        <p:tgtEl>
                                          <p:spTgt spid="5314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531465"/>
                                        </p:tgtEl>
                                        <p:attrNameLst>
                                          <p:attrName>style.visibility</p:attrName>
                                        </p:attrNameLst>
                                      </p:cBhvr>
                                      <p:to>
                                        <p:strVal val="visible"/>
                                      </p:to>
                                    </p:set>
                                  </p:childTnLst>
                                </p:cTn>
                              </p:par>
                            </p:childTnLst>
                          </p:cTn>
                        </p:par>
                        <p:par>
                          <p:cTn id="31" fill="hold" nodeType="afterGroup">
                            <p:stCondLst>
                              <p:cond delay="500"/>
                            </p:stCondLst>
                            <p:childTnLst>
                              <p:par>
                                <p:cTn id="32" presetID="23" presetClass="entr" presetSubtype="16" fill="hold" nodeType="afterEffect">
                                  <p:stCondLst>
                                    <p:cond delay="1000"/>
                                  </p:stCondLst>
                                  <p:childTnLst>
                                    <p:set>
                                      <p:cBhvr>
                                        <p:cTn id="33" dur="1" fill="hold">
                                          <p:stCondLst>
                                            <p:cond delay="0"/>
                                          </p:stCondLst>
                                        </p:cTn>
                                        <p:tgtEl>
                                          <p:spTgt spid="531471"/>
                                        </p:tgtEl>
                                        <p:attrNameLst>
                                          <p:attrName>style.visibility</p:attrName>
                                        </p:attrNameLst>
                                      </p:cBhvr>
                                      <p:to>
                                        <p:strVal val="visible"/>
                                      </p:to>
                                    </p:set>
                                    <p:anim calcmode="lin" valueType="num">
                                      <p:cBhvr>
                                        <p:cTn id="34" dur="500" fill="hold"/>
                                        <p:tgtEl>
                                          <p:spTgt spid="531471"/>
                                        </p:tgtEl>
                                        <p:attrNameLst>
                                          <p:attrName>ppt_w</p:attrName>
                                        </p:attrNameLst>
                                      </p:cBhvr>
                                      <p:tavLst>
                                        <p:tav tm="0">
                                          <p:val>
                                            <p:fltVal val="0"/>
                                          </p:val>
                                        </p:tav>
                                        <p:tav tm="100000">
                                          <p:val>
                                            <p:strVal val="#ppt_w"/>
                                          </p:val>
                                        </p:tav>
                                      </p:tavLst>
                                    </p:anim>
                                    <p:anim calcmode="lin" valueType="num">
                                      <p:cBhvr>
                                        <p:cTn id="35" dur="500" fill="hold"/>
                                        <p:tgtEl>
                                          <p:spTgt spid="531471"/>
                                        </p:tgtEl>
                                        <p:attrNameLst>
                                          <p:attrName>ppt_h</p:attrName>
                                        </p:attrNameLst>
                                      </p:cBhvr>
                                      <p:tavLst>
                                        <p:tav tm="0">
                                          <p:val>
                                            <p:fltVal val="0"/>
                                          </p:val>
                                        </p:tav>
                                        <p:tav tm="100000">
                                          <p:val>
                                            <p:strVal val="#ppt_h"/>
                                          </p:val>
                                        </p:tav>
                                      </p:tavLst>
                                    </p:anim>
                                  </p:childTnLst>
                                </p:cTn>
                              </p:par>
                            </p:childTnLst>
                          </p:cTn>
                        </p:par>
                        <p:par>
                          <p:cTn id="36" fill="hold" nodeType="afterGroup">
                            <p:stCondLst>
                              <p:cond delay="2000"/>
                            </p:stCondLst>
                            <p:childTnLst>
                              <p:par>
                                <p:cTn id="37" presetID="1" presetClass="entr" presetSubtype="0" fill="hold" grpId="0" nodeType="afterEffect">
                                  <p:stCondLst>
                                    <p:cond delay="0"/>
                                  </p:stCondLst>
                                  <p:childTnLst>
                                    <p:set>
                                      <p:cBhvr>
                                        <p:cTn id="38" dur="1" fill="hold">
                                          <p:stCondLst>
                                            <p:cond delay="499"/>
                                          </p:stCondLst>
                                        </p:cTn>
                                        <p:tgtEl>
                                          <p:spTgt spid="53147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531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9" grpId="0" autoUpdateAnimBg="0"/>
      <p:bldP spid="531466" grpId="0" autoUpdateAnimBg="0"/>
      <p:bldP spid="531470" grpId="0" autoUpdateAnimBg="0"/>
      <p:bldP spid="531474"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a:extLst>
              <a:ext uri="{FF2B5EF4-FFF2-40B4-BE49-F238E27FC236}">
                <a16:creationId xmlns:a16="http://schemas.microsoft.com/office/drawing/2014/main" id="{A1B49B12-836E-4D33-93F9-1ADCE05147D4}"/>
              </a:ext>
            </a:extLst>
          </p:cNvPr>
          <p:cNvSpPr>
            <a:spLocks noChangeArrowheads="1"/>
          </p:cNvSpPr>
          <p:nvPr/>
        </p:nvSpPr>
        <p:spPr bwMode="auto">
          <a:xfrm>
            <a:off x="1828800" y="1260475"/>
            <a:ext cx="8839200" cy="525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2575" indent="-282575">
              <a:defRPr sz="2400">
                <a:solidFill>
                  <a:schemeClr val="tx1"/>
                </a:solidFill>
                <a:latin typeface="Times New Roman" panose="02020603050405020304" pitchFamily="18" charset="0"/>
              </a:defRPr>
            </a:lvl1pPr>
            <a:lvl2pPr marL="673100" indent="-1905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lnSpc>
                <a:spcPct val="90000"/>
              </a:lnSpc>
              <a:spcBef>
                <a:spcPct val="60000"/>
              </a:spcBef>
              <a:spcAft>
                <a:spcPct val="0"/>
              </a:spcAft>
              <a:buClr>
                <a:srgbClr val="E3BF1F"/>
              </a:buClr>
              <a:buSzPct val="90000"/>
              <a:buFont typeface="Wingdings" panose="05000000000000000000" pitchFamily="2" charset="2"/>
              <a:buChar char="§"/>
            </a:pPr>
            <a:r>
              <a:rPr lang="es-ES" altLang="es-ES" sz="2800" b="1" dirty="0">
                <a:solidFill>
                  <a:schemeClr val="tx2"/>
                </a:solidFill>
                <a:latin typeface="Arial" panose="020B0604020202020204" pitchFamily="34" charset="0"/>
              </a:rPr>
              <a:t>Ante la sospecha de un TEP, se remite al hospital.</a:t>
            </a:r>
          </a:p>
          <a:p>
            <a:pPr fontAlgn="base">
              <a:lnSpc>
                <a:spcPct val="90000"/>
              </a:lnSpc>
              <a:spcBef>
                <a:spcPct val="60000"/>
              </a:spcBef>
              <a:spcAft>
                <a:spcPct val="0"/>
              </a:spcAft>
              <a:buClr>
                <a:srgbClr val="E3BF1F"/>
              </a:buClr>
              <a:buSzPct val="90000"/>
              <a:buFont typeface="Wingdings" panose="05000000000000000000" pitchFamily="2" charset="2"/>
              <a:buChar char="§"/>
            </a:pPr>
            <a:r>
              <a:rPr lang="es-ES" altLang="es-ES" sz="2800" b="1" dirty="0">
                <a:solidFill>
                  <a:schemeClr val="tx2"/>
                </a:solidFill>
                <a:latin typeface="Arial" panose="020B0604020202020204" pitchFamily="34" charset="0"/>
              </a:rPr>
              <a:t>Pruebas complementarias:</a:t>
            </a:r>
          </a:p>
          <a:p>
            <a:pPr lvl="1" fontAlgn="base">
              <a:lnSpc>
                <a:spcPct val="90000"/>
              </a:lnSpc>
              <a:spcBef>
                <a:spcPct val="20000"/>
              </a:spcBef>
              <a:spcAft>
                <a:spcPct val="0"/>
              </a:spcAft>
              <a:buClr>
                <a:srgbClr val="FF6523"/>
              </a:buClr>
              <a:buFontTx/>
              <a:buChar char="–"/>
            </a:pPr>
            <a:r>
              <a:rPr lang="es-ES" altLang="es-ES" b="1" dirty="0">
                <a:solidFill>
                  <a:schemeClr val="tx2"/>
                </a:solidFill>
                <a:latin typeface="Arial" panose="020B0604020202020204" pitchFamily="34" charset="0"/>
              </a:rPr>
              <a:t> Bioquímica, hemograma y coagulación: normales.</a:t>
            </a:r>
          </a:p>
          <a:p>
            <a:pPr lvl="1" fontAlgn="base">
              <a:lnSpc>
                <a:spcPct val="90000"/>
              </a:lnSpc>
              <a:spcBef>
                <a:spcPct val="20000"/>
              </a:spcBef>
              <a:spcAft>
                <a:spcPct val="0"/>
              </a:spcAft>
              <a:buClr>
                <a:srgbClr val="FF6523"/>
              </a:buClr>
              <a:buFontTx/>
              <a:buChar char="–"/>
            </a:pPr>
            <a:r>
              <a:rPr lang="es-ES" altLang="es-ES" b="1" dirty="0">
                <a:solidFill>
                  <a:schemeClr val="tx2"/>
                </a:solidFill>
                <a:latin typeface="Arial" panose="020B0604020202020204" pitchFamily="34" charset="0"/>
              </a:rPr>
              <a:t> GAB: PO</a:t>
            </a:r>
            <a:r>
              <a:rPr lang="es-ES" altLang="es-ES" b="1" baseline="-25000" dirty="0">
                <a:solidFill>
                  <a:schemeClr val="tx2"/>
                </a:solidFill>
                <a:latin typeface="Arial" panose="020B0604020202020204" pitchFamily="34" charset="0"/>
              </a:rPr>
              <a:t>2</a:t>
            </a:r>
            <a:r>
              <a:rPr lang="es-ES" altLang="es-ES" b="1" dirty="0">
                <a:solidFill>
                  <a:schemeClr val="tx2"/>
                </a:solidFill>
                <a:latin typeface="Arial" panose="020B0604020202020204" pitchFamily="34" charset="0"/>
              </a:rPr>
              <a:t>: 98 mm Hg, PCO</a:t>
            </a:r>
            <a:r>
              <a:rPr lang="es-ES" altLang="es-ES" b="1" baseline="-25000" dirty="0">
                <a:solidFill>
                  <a:schemeClr val="tx2"/>
                </a:solidFill>
                <a:latin typeface="Arial" panose="020B0604020202020204" pitchFamily="34" charset="0"/>
              </a:rPr>
              <a:t>2</a:t>
            </a:r>
            <a:r>
              <a:rPr lang="es-ES" altLang="es-ES" b="1" dirty="0">
                <a:solidFill>
                  <a:schemeClr val="tx2"/>
                </a:solidFill>
                <a:latin typeface="Arial" panose="020B0604020202020204" pitchFamily="34" charset="0"/>
              </a:rPr>
              <a:t>: 26 </a:t>
            </a:r>
            <a:r>
              <a:rPr lang="es-ES" altLang="es-ES" b="1" dirty="0" err="1">
                <a:solidFill>
                  <a:schemeClr val="tx2"/>
                </a:solidFill>
                <a:latin typeface="Arial" panose="020B0604020202020204" pitchFamily="34" charset="0"/>
              </a:rPr>
              <a:t>mmHg</a:t>
            </a:r>
            <a:r>
              <a:rPr lang="es-ES" altLang="es-ES" b="1" dirty="0">
                <a:solidFill>
                  <a:schemeClr val="tx2"/>
                </a:solidFill>
                <a:latin typeface="Arial" panose="020B0604020202020204" pitchFamily="34" charset="0"/>
              </a:rPr>
              <a:t>, pH: 7,48.</a:t>
            </a:r>
          </a:p>
          <a:p>
            <a:pPr lvl="1" fontAlgn="base">
              <a:lnSpc>
                <a:spcPct val="90000"/>
              </a:lnSpc>
              <a:spcBef>
                <a:spcPct val="20000"/>
              </a:spcBef>
              <a:spcAft>
                <a:spcPct val="0"/>
              </a:spcAft>
              <a:buClr>
                <a:srgbClr val="FF6523"/>
              </a:buClr>
              <a:buFontTx/>
              <a:buChar char="–"/>
            </a:pPr>
            <a:r>
              <a:rPr lang="es-ES" altLang="es-ES" b="1" dirty="0">
                <a:solidFill>
                  <a:schemeClr val="tx2"/>
                </a:solidFill>
                <a:latin typeface="Arial" panose="020B0604020202020204" pitchFamily="34" charset="0"/>
              </a:rPr>
              <a:t> </a:t>
            </a:r>
            <a:r>
              <a:rPr lang="es-ES" altLang="es-ES" b="1" dirty="0" err="1">
                <a:solidFill>
                  <a:schemeClr val="tx2"/>
                </a:solidFill>
                <a:latin typeface="Arial" panose="020B0604020202020204" pitchFamily="34" charset="0"/>
              </a:rPr>
              <a:t>Rx</a:t>
            </a:r>
            <a:r>
              <a:rPr lang="es-ES" altLang="es-ES" b="1" dirty="0">
                <a:solidFill>
                  <a:schemeClr val="tx2"/>
                </a:solidFill>
                <a:latin typeface="Arial" panose="020B0604020202020204" pitchFamily="34" charset="0"/>
              </a:rPr>
              <a:t> de </a:t>
            </a:r>
            <a:r>
              <a:rPr lang="es-ES" altLang="es-ES" b="1" dirty="0" err="1">
                <a:solidFill>
                  <a:schemeClr val="tx2"/>
                </a:solidFill>
                <a:latin typeface="Arial" panose="020B0604020202020204" pitchFamily="34" charset="0"/>
              </a:rPr>
              <a:t>tx</a:t>
            </a:r>
            <a:r>
              <a:rPr lang="es-ES" altLang="es-ES" b="1" dirty="0">
                <a:solidFill>
                  <a:schemeClr val="tx2"/>
                </a:solidFill>
                <a:latin typeface="Arial" panose="020B0604020202020204" pitchFamily="34" charset="0"/>
              </a:rPr>
              <a:t>: </a:t>
            </a:r>
          </a:p>
          <a:p>
            <a:pPr lvl="2" fontAlgn="base">
              <a:lnSpc>
                <a:spcPct val="90000"/>
              </a:lnSpc>
              <a:spcBef>
                <a:spcPct val="20000"/>
              </a:spcBef>
              <a:spcAft>
                <a:spcPct val="0"/>
              </a:spcAft>
              <a:buClr>
                <a:srgbClr val="97BAFF"/>
              </a:buClr>
              <a:buFont typeface="Times" panose="02020603050405020304" pitchFamily="18" charset="0"/>
              <a:buChar char="•"/>
            </a:pPr>
            <a:r>
              <a:rPr lang="es-ES" altLang="es-ES" sz="2000" b="1" dirty="0">
                <a:solidFill>
                  <a:schemeClr val="tx2"/>
                </a:solidFill>
                <a:latin typeface="Arial" panose="020B0604020202020204" pitchFamily="34" charset="0"/>
              </a:rPr>
              <a:t> Discreto crecimiento de cavidades derechas.</a:t>
            </a:r>
          </a:p>
          <a:p>
            <a:pPr lvl="2" fontAlgn="base">
              <a:lnSpc>
                <a:spcPct val="90000"/>
              </a:lnSpc>
              <a:spcBef>
                <a:spcPct val="20000"/>
              </a:spcBef>
              <a:spcAft>
                <a:spcPct val="0"/>
              </a:spcAft>
              <a:buClr>
                <a:srgbClr val="97BAFF"/>
              </a:buClr>
              <a:buFont typeface="Times" panose="02020603050405020304" pitchFamily="18" charset="0"/>
              <a:buChar char="•"/>
            </a:pPr>
            <a:r>
              <a:rPr lang="es-ES" altLang="es-ES" sz="2000" b="1" dirty="0">
                <a:solidFill>
                  <a:schemeClr val="tx2"/>
                </a:solidFill>
                <a:latin typeface="Arial" panose="020B0604020202020204" pitchFamily="34" charset="0"/>
              </a:rPr>
              <a:t> Dilatación de arterias pulmonares.</a:t>
            </a:r>
          </a:p>
          <a:p>
            <a:pPr lvl="1" fontAlgn="base">
              <a:lnSpc>
                <a:spcPct val="90000"/>
              </a:lnSpc>
              <a:spcBef>
                <a:spcPct val="20000"/>
              </a:spcBef>
              <a:spcAft>
                <a:spcPct val="0"/>
              </a:spcAft>
              <a:buClr>
                <a:srgbClr val="FF6523"/>
              </a:buClr>
              <a:buFontTx/>
              <a:buChar char="–"/>
            </a:pPr>
            <a:r>
              <a:rPr lang="es-ES" altLang="es-ES" b="1" dirty="0">
                <a:solidFill>
                  <a:schemeClr val="tx2"/>
                </a:solidFill>
                <a:latin typeface="Arial" panose="020B0604020202020204" pitchFamily="34" charset="0"/>
              </a:rPr>
              <a:t> Gammagrafía de perfusión: normal.</a:t>
            </a:r>
          </a:p>
          <a:p>
            <a:pPr lvl="1" fontAlgn="base">
              <a:lnSpc>
                <a:spcPct val="90000"/>
              </a:lnSpc>
              <a:spcBef>
                <a:spcPct val="20000"/>
              </a:spcBef>
              <a:spcAft>
                <a:spcPct val="0"/>
              </a:spcAft>
              <a:buClr>
                <a:srgbClr val="FF6523"/>
              </a:buClr>
              <a:buFontTx/>
              <a:buChar char="–"/>
            </a:pPr>
            <a:r>
              <a:rPr lang="es-ES" altLang="es-ES" b="1" dirty="0">
                <a:solidFill>
                  <a:schemeClr val="tx2"/>
                </a:solidFill>
                <a:latin typeface="Arial" panose="020B0604020202020204" pitchFamily="34" charset="0"/>
              </a:rPr>
              <a:t> Eco </a:t>
            </a:r>
            <a:r>
              <a:rPr lang="es-ES" altLang="es-ES" b="1" dirty="0" err="1">
                <a:solidFill>
                  <a:schemeClr val="tx2"/>
                </a:solidFill>
                <a:latin typeface="Arial" panose="020B0604020202020204" pitchFamily="34" charset="0"/>
              </a:rPr>
              <a:t>Doppler</a:t>
            </a:r>
            <a:r>
              <a:rPr lang="es-ES" altLang="es-ES" b="1" dirty="0">
                <a:solidFill>
                  <a:schemeClr val="tx2"/>
                </a:solidFill>
                <a:latin typeface="Arial" panose="020B0604020202020204" pitchFamily="34" charset="0"/>
              </a:rPr>
              <a:t> de MM II: normal. </a:t>
            </a:r>
          </a:p>
          <a:p>
            <a:pPr fontAlgn="base">
              <a:lnSpc>
                <a:spcPct val="90000"/>
              </a:lnSpc>
              <a:spcBef>
                <a:spcPct val="60000"/>
              </a:spcBef>
              <a:spcAft>
                <a:spcPct val="0"/>
              </a:spcAft>
              <a:buClr>
                <a:srgbClr val="E3BF1F"/>
              </a:buClr>
              <a:buSzPct val="90000"/>
              <a:buFont typeface="Wingdings" panose="05000000000000000000" pitchFamily="2" charset="2"/>
              <a:buChar char="§"/>
            </a:pPr>
            <a:r>
              <a:rPr lang="es-ES" altLang="es-ES" sz="2800" b="1" dirty="0">
                <a:solidFill>
                  <a:schemeClr val="tx2"/>
                </a:solidFill>
                <a:latin typeface="Arial" panose="020B0604020202020204" pitchFamily="34" charset="0"/>
              </a:rPr>
              <a:t>Ingresa para cateterismo y estudio hemodinámico.</a:t>
            </a:r>
            <a:endParaRPr lang="es-ES" altLang="es-ES" sz="2600" b="1" dirty="0">
              <a:solidFill>
                <a:schemeClr val="tx2"/>
              </a:solidFill>
              <a:latin typeface="Comic Sans MS" panose="030F0702030302020204" pitchFamily="66" charset="0"/>
            </a:endParaRPr>
          </a:p>
        </p:txBody>
      </p:sp>
      <p:sp>
        <p:nvSpPr>
          <p:cNvPr id="533507" name="Text Box 3">
            <a:extLst>
              <a:ext uri="{FF2B5EF4-FFF2-40B4-BE49-F238E27FC236}">
                <a16:creationId xmlns:a16="http://schemas.microsoft.com/office/drawing/2014/main" id="{428CBA7D-ECE9-4FD6-ABAA-DB01E859DF6E}"/>
              </a:ext>
            </a:extLst>
          </p:cNvPr>
          <p:cNvSpPr txBox="1">
            <a:spLocks noChangeArrowheads="1"/>
          </p:cNvSpPr>
          <p:nvPr/>
        </p:nvSpPr>
        <p:spPr bwMode="auto">
          <a:xfrm>
            <a:off x="3397751" y="332486"/>
            <a:ext cx="8686800" cy="33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70000"/>
              </a:lnSpc>
              <a:spcBef>
                <a:spcPct val="0"/>
              </a:spcBef>
              <a:spcAft>
                <a:spcPct val="0"/>
              </a:spcAft>
            </a:pPr>
            <a:r>
              <a:rPr lang="es-ES_tradnl" altLang="es-ES" sz="2200" b="1" noProof="1">
                <a:solidFill>
                  <a:srgbClr val="AEAEAE"/>
                </a:solidFill>
                <a:latin typeface="Arial" panose="020B0604020202020204" pitchFamily="34" charset="0"/>
              </a:rPr>
              <a:t>Varón de 42 años con síncopes recurrentes</a:t>
            </a:r>
            <a:endParaRPr lang="es-ES" altLang="es-ES" sz="2200" b="1" dirty="0">
              <a:solidFill>
                <a:srgbClr val="AEAEAE"/>
              </a:solidFill>
              <a:latin typeface="Arial" panose="020B0604020202020204" pitchFamily="34" charset="0"/>
            </a:endParaRPr>
          </a:p>
        </p:txBody>
      </p:sp>
    </p:spTree>
    <p:extLst>
      <p:ext uri="{BB962C8B-B14F-4D97-AF65-F5344CB8AC3E}">
        <p14:creationId xmlns:p14="http://schemas.microsoft.com/office/powerpoint/2010/main" val="222146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a:extLst>
              <a:ext uri="{FF2B5EF4-FFF2-40B4-BE49-F238E27FC236}">
                <a16:creationId xmlns:a16="http://schemas.microsoft.com/office/drawing/2014/main" id="{C491C56C-C697-45CD-9B29-BF8A0B720691}"/>
              </a:ext>
            </a:extLst>
          </p:cNvPr>
          <p:cNvSpPr>
            <a:spLocks noChangeArrowheads="1"/>
          </p:cNvSpPr>
          <p:nvPr/>
        </p:nvSpPr>
        <p:spPr bwMode="auto">
          <a:xfrm>
            <a:off x="2057400" y="1171575"/>
            <a:ext cx="8382000" cy="511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8913" indent="-188913">
              <a:defRPr sz="2400">
                <a:solidFill>
                  <a:schemeClr val="tx1"/>
                </a:solidFill>
                <a:latin typeface="Times New Roman" panose="02020603050405020304" pitchFamily="18" charset="0"/>
              </a:defRPr>
            </a:lvl1pPr>
            <a:lvl2pPr marL="669925" indent="-2127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spcBef>
                <a:spcPct val="60000"/>
              </a:spcBef>
              <a:spcAft>
                <a:spcPct val="0"/>
              </a:spcAft>
              <a:buClr>
                <a:srgbClr val="E3BF1F"/>
              </a:buClr>
              <a:buSzPct val="90000"/>
              <a:buFont typeface="Wingdings" panose="05000000000000000000" pitchFamily="2" charset="2"/>
              <a:buChar char="§"/>
            </a:pPr>
            <a:r>
              <a:rPr lang="es-ES" altLang="es-ES" b="1" dirty="0" err="1">
                <a:solidFill>
                  <a:schemeClr val="tx2"/>
                </a:solidFill>
                <a:latin typeface="Arial" panose="020B0604020202020204" pitchFamily="34" charset="0"/>
              </a:rPr>
              <a:t>Ecocardio</a:t>
            </a:r>
            <a:r>
              <a:rPr lang="es-ES" altLang="es-ES" b="1" dirty="0">
                <a:solidFill>
                  <a:schemeClr val="tx2"/>
                </a:solidFill>
                <a:latin typeface="Arial" panose="020B0604020202020204" pitchFamily="34" charset="0"/>
              </a:rPr>
              <a:t>: dilatación de cavidades derechas.</a:t>
            </a:r>
          </a:p>
          <a:p>
            <a:pPr fontAlgn="base">
              <a:spcBef>
                <a:spcPct val="60000"/>
              </a:spcBef>
              <a:spcAft>
                <a:spcPct val="0"/>
              </a:spcAft>
              <a:buClr>
                <a:srgbClr val="E3BF1F"/>
              </a:buClr>
              <a:buSzPct val="90000"/>
              <a:buFont typeface="Wingdings" panose="05000000000000000000" pitchFamily="2" charset="2"/>
              <a:buChar char="§"/>
            </a:pPr>
            <a:r>
              <a:rPr lang="es-ES" altLang="es-ES" b="1" dirty="0">
                <a:solidFill>
                  <a:schemeClr val="tx2"/>
                </a:solidFill>
                <a:latin typeface="Arial" panose="020B0604020202020204" pitchFamily="34" charset="0"/>
              </a:rPr>
              <a:t>Cateterismo derecho:</a:t>
            </a:r>
          </a:p>
          <a:p>
            <a:pPr lvl="1" fontAlgn="base">
              <a:spcBef>
                <a:spcPct val="20000"/>
              </a:spcBef>
              <a:spcAft>
                <a:spcPct val="0"/>
              </a:spcAft>
              <a:buClr>
                <a:srgbClr val="FF6523"/>
              </a:buClr>
              <a:buFontTx/>
              <a:buChar char="–"/>
            </a:pPr>
            <a:r>
              <a:rPr lang="es-ES" altLang="es-ES" sz="2000" b="1" dirty="0">
                <a:solidFill>
                  <a:schemeClr val="tx2"/>
                </a:solidFill>
                <a:latin typeface="Arial" panose="020B0604020202020204" pitchFamily="34" charset="0"/>
                <a:sym typeface="Symbol" panose="05050102010706020507" pitchFamily="18" charset="2"/>
              </a:rPr>
              <a:t> de presiones en VD y </a:t>
            </a:r>
            <a:r>
              <a:rPr lang="es-ES" altLang="es-ES" sz="2000" b="1" dirty="0" err="1">
                <a:solidFill>
                  <a:schemeClr val="tx2"/>
                </a:solidFill>
                <a:latin typeface="Arial" panose="020B0604020202020204" pitchFamily="34" charset="0"/>
                <a:sym typeface="Symbol" panose="05050102010706020507" pitchFamily="18" charset="2"/>
              </a:rPr>
              <a:t>ar</a:t>
            </a:r>
            <a:r>
              <a:rPr lang="es-ES" altLang="es-ES" sz="2000" b="1" dirty="0">
                <a:solidFill>
                  <a:schemeClr val="tx2"/>
                </a:solidFill>
                <a:latin typeface="Arial" panose="020B0604020202020204" pitchFamily="34" charset="0"/>
                <a:sym typeface="Symbol" panose="05050102010706020507" pitchFamily="18" charset="2"/>
              </a:rPr>
              <a:t>. pulmonar.</a:t>
            </a:r>
          </a:p>
          <a:p>
            <a:pPr lvl="1" fontAlgn="base">
              <a:spcBef>
                <a:spcPct val="20000"/>
              </a:spcBef>
              <a:spcAft>
                <a:spcPct val="0"/>
              </a:spcAft>
              <a:buClr>
                <a:srgbClr val="FF6523"/>
              </a:buClr>
              <a:buFontTx/>
              <a:buChar char="–"/>
            </a:pPr>
            <a:r>
              <a:rPr lang="es-ES" altLang="es-ES" sz="2000" b="1" dirty="0">
                <a:solidFill>
                  <a:schemeClr val="tx2"/>
                </a:solidFill>
                <a:latin typeface="Arial" panose="020B0604020202020204" pitchFamily="34" charset="0"/>
                <a:sym typeface="Symbol" panose="05050102010706020507" pitchFamily="18" charset="2"/>
              </a:rPr>
              <a:t> Presión de enclavamiento capilar pulmonar normal.</a:t>
            </a:r>
          </a:p>
          <a:p>
            <a:pPr lvl="1" fontAlgn="base">
              <a:spcBef>
                <a:spcPct val="20000"/>
              </a:spcBef>
              <a:spcAft>
                <a:spcPct val="0"/>
              </a:spcAft>
              <a:buClr>
                <a:srgbClr val="FF6523"/>
              </a:buClr>
              <a:buFontTx/>
              <a:buChar char="–"/>
            </a:pPr>
            <a:r>
              <a:rPr lang="es-ES" altLang="es-ES" sz="2000" b="1" dirty="0">
                <a:solidFill>
                  <a:schemeClr val="tx2"/>
                </a:solidFill>
                <a:latin typeface="Arial" panose="020B0604020202020204" pitchFamily="34" charset="0"/>
                <a:sym typeface="Symbol" panose="05050102010706020507" pitchFamily="18" charset="2"/>
              </a:rPr>
              <a:t> Angiografía pulmonar: </a:t>
            </a:r>
          </a:p>
          <a:p>
            <a:pPr lvl="2" fontAlgn="base">
              <a:spcBef>
                <a:spcPct val="20000"/>
              </a:spcBef>
              <a:spcAft>
                <a:spcPct val="0"/>
              </a:spcAft>
              <a:buClr>
                <a:srgbClr val="97BAFF"/>
              </a:buClr>
              <a:buFont typeface="Times" panose="02020603050405020304" pitchFamily="18" charset="0"/>
              <a:buChar char="•"/>
            </a:pPr>
            <a:r>
              <a:rPr lang="es-ES" altLang="es-ES" sz="1800" b="1" dirty="0">
                <a:solidFill>
                  <a:schemeClr val="tx2"/>
                </a:solidFill>
                <a:latin typeface="Arial" panose="020B0604020202020204" pitchFamily="34" charset="0"/>
                <a:sym typeface="Symbol" panose="05050102010706020507" pitchFamily="18" charset="2"/>
              </a:rPr>
              <a:t> arterias centrales anchas.</a:t>
            </a:r>
          </a:p>
          <a:p>
            <a:pPr lvl="2" fontAlgn="base">
              <a:spcBef>
                <a:spcPct val="20000"/>
              </a:spcBef>
              <a:spcAft>
                <a:spcPct val="0"/>
              </a:spcAft>
              <a:buClr>
                <a:srgbClr val="97BAFF"/>
              </a:buClr>
              <a:buFont typeface="Times" panose="02020603050405020304" pitchFamily="18" charset="0"/>
              <a:buChar char="•"/>
            </a:pPr>
            <a:r>
              <a:rPr lang="es-ES" altLang="es-ES" sz="1800" b="1" dirty="0">
                <a:solidFill>
                  <a:schemeClr val="tx2"/>
                </a:solidFill>
                <a:latin typeface="Arial" panose="020B0604020202020204" pitchFamily="34" charset="0"/>
                <a:sym typeface="Symbol" panose="05050102010706020507" pitchFamily="18" charset="2"/>
              </a:rPr>
              <a:t> marcado adelgazamiento periférico.</a:t>
            </a:r>
          </a:p>
          <a:p>
            <a:pPr fontAlgn="base">
              <a:spcBef>
                <a:spcPct val="60000"/>
              </a:spcBef>
              <a:spcAft>
                <a:spcPct val="0"/>
              </a:spcAft>
              <a:buClr>
                <a:srgbClr val="E3BF1F"/>
              </a:buClr>
              <a:buSzPct val="90000"/>
              <a:buFont typeface="Wingdings" panose="05000000000000000000" pitchFamily="2" charset="2"/>
              <a:buChar char="§"/>
            </a:pPr>
            <a:r>
              <a:rPr lang="es-ES" altLang="es-ES" b="1" dirty="0">
                <a:solidFill>
                  <a:schemeClr val="tx2"/>
                </a:solidFill>
                <a:latin typeface="Arial" panose="020B0604020202020204" pitchFamily="34" charset="0"/>
              </a:rPr>
              <a:t>Cateterismo izdo.:</a:t>
            </a:r>
          </a:p>
          <a:p>
            <a:pPr lvl="1" fontAlgn="base">
              <a:spcBef>
                <a:spcPct val="20000"/>
              </a:spcBef>
              <a:spcAft>
                <a:spcPct val="0"/>
              </a:spcAft>
              <a:buClr>
                <a:srgbClr val="FF6523"/>
              </a:buClr>
              <a:buFontTx/>
              <a:buChar char="–"/>
            </a:pPr>
            <a:r>
              <a:rPr lang="es-ES" altLang="es-ES" sz="2000" b="1" dirty="0">
                <a:solidFill>
                  <a:schemeClr val="tx2"/>
                </a:solidFill>
                <a:latin typeface="Arial" panose="020B0604020202020204" pitchFamily="34" charset="0"/>
              </a:rPr>
              <a:t> Coronarias normales.</a:t>
            </a:r>
          </a:p>
          <a:p>
            <a:pPr lvl="1" fontAlgn="base">
              <a:spcBef>
                <a:spcPct val="20000"/>
              </a:spcBef>
              <a:spcAft>
                <a:spcPct val="0"/>
              </a:spcAft>
              <a:buClr>
                <a:srgbClr val="FF6523"/>
              </a:buClr>
              <a:buFontTx/>
              <a:buChar char="–"/>
            </a:pPr>
            <a:r>
              <a:rPr lang="es-ES" altLang="es-ES" sz="2000" b="1" dirty="0">
                <a:solidFill>
                  <a:schemeClr val="tx2"/>
                </a:solidFill>
                <a:latin typeface="Arial" panose="020B0604020202020204" pitchFamily="34" charset="0"/>
              </a:rPr>
              <a:t> Presiones izquierdas normales.</a:t>
            </a:r>
          </a:p>
          <a:p>
            <a:pPr lvl="1" fontAlgn="base">
              <a:spcBef>
                <a:spcPct val="20000"/>
              </a:spcBef>
              <a:spcAft>
                <a:spcPct val="0"/>
              </a:spcAft>
              <a:buClr>
                <a:srgbClr val="FF6523"/>
              </a:buClr>
              <a:buFontTx/>
              <a:buChar char="–"/>
            </a:pPr>
            <a:r>
              <a:rPr lang="es-ES" altLang="es-ES" sz="2000" b="1" dirty="0">
                <a:solidFill>
                  <a:schemeClr val="tx2"/>
                </a:solidFill>
                <a:latin typeface="Arial" panose="020B0604020202020204" pitchFamily="34" charset="0"/>
              </a:rPr>
              <a:t> Función sistólica del VI normal.</a:t>
            </a:r>
          </a:p>
          <a:p>
            <a:pPr fontAlgn="base">
              <a:spcBef>
                <a:spcPct val="60000"/>
              </a:spcBef>
              <a:spcAft>
                <a:spcPct val="0"/>
              </a:spcAft>
              <a:buClr>
                <a:srgbClr val="E3BF1F"/>
              </a:buClr>
              <a:buSzPct val="90000"/>
              <a:buFont typeface="Wingdings" panose="05000000000000000000" pitchFamily="2" charset="2"/>
              <a:buChar char="§"/>
            </a:pPr>
            <a:r>
              <a:rPr lang="es-ES" altLang="es-ES" b="1" dirty="0">
                <a:solidFill>
                  <a:schemeClr val="tx2"/>
                </a:solidFill>
                <a:latin typeface="Arial" panose="020B0604020202020204" pitchFamily="34" charset="0"/>
              </a:rPr>
              <a:t>Diagnóstico:</a:t>
            </a:r>
            <a:r>
              <a:rPr lang="es-ES" altLang="es-ES" b="1" dirty="0">
                <a:solidFill>
                  <a:srgbClr val="FFFFFF"/>
                </a:solidFill>
                <a:latin typeface="Arial" panose="020B0604020202020204" pitchFamily="34" charset="0"/>
              </a:rPr>
              <a:t> </a:t>
            </a:r>
          </a:p>
        </p:txBody>
      </p:sp>
      <p:sp>
        <p:nvSpPr>
          <p:cNvPr id="535555" name="Text Box 3">
            <a:extLst>
              <a:ext uri="{FF2B5EF4-FFF2-40B4-BE49-F238E27FC236}">
                <a16:creationId xmlns:a16="http://schemas.microsoft.com/office/drawing/2014/main" id="{B48DA663-3059-408E-88B4-E97981C7CD27}"/>
              </a:ext>
            </a:extLst>
          </p:cNvPr>
          <p:cNvSpPr txBox="1">
            <a:spLocks noChangeArrowheads="1"/>
          </p:cNvSpPr>
          <p:nvPr/>
        </p:nvSpPr>
        <p:spPr bwMode="auto">
          <a:xfrm>
            <a:off x="4202114" y="5799138"/>
            <a:ext cx="4854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2400" b="1">
                <a:solidFill>
                  <a:srgbClr val="97BAFF"/>
                </a:solidFill>
                <a:latin typeface="Arial" panose="020B0604020202020204" pitchFamily="34" charset="0"/>
              </a:rPr>
              <a:t>hipertensión pulmonar primaria.</a:t>
            </a:r>
            <a:endParaRPr lang="es-ES" altLang="es-ES" sz="2800" b="1">
              <a:solidFill>
                <a:srgbClr val="97BAFF"/>
              </a:solidFill>
              <a:latin typeface="Comic Sans MS" panose="030F0702030302020204" pitchFamily="66" charset="0"/>
            </a:endParaRPr>
          </a:p>
        </p:txBody>
      </p:sp>
      <p:sp>
        <p:nvSpPr>
          <p:cNvPr id="535556" name="Text Box 4">
            <a:extLst>
              <a:ext uri="{FF2B5EF4-FFF2-40B4-BE49-F238E27FC236}">
                <a16:creationId xmlns:a16="http://schemas.microsoft.com/office/drawing/2014/main" id="{51EA279E-8B0E-4D51-8BB5-9FD15AE7E036}"/>
              </a:ext>
            </a:extLst>
          </p:cNvPr>
          <p:cNvSpPr txBox="1">
            <a:spLocks noChangeArrowheads="1"/>
          </p:cNvSpPr>
          <p:nvPr/>
        </p:nvSpPr>
        <p:spPr bwMode="auto">
          <a:xfrm>
            <a:off x="3205246" y="434532"/>
            <a:ext cx="8686800" cy="33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70000"/>
              </a:lnSpc>
              <a:spcBef>
                <a:spcPct val="0"/>
              </a:spcBef>
              <a:spcAft>
                <a:spcPct val="0"/>
              </a:spcAft>
            </a:pPr>
            <a:r>
              <a:rPr lang="es-ES_tradnl" altLang="es-ES" sz="2200" b="1" noProof="1">
                <a:solidFill>
                  <a:srgbClr val="AEAEAE"/>
                </a:solidFill>
                <a:latin typeface="Arial" panose="020B0604020202020204" pitchFamily="34" charset="0"/>
              </a:rPr>
              <a:t>Varón de 42 años con síncopes recurrentes</a:t>
            </a:r>
            <a:endParaRPr lang="es-ES" altLang="es-ES" sz="2200" b="1" dirty="0">
              <a:solidFill>
                <a:srgbClr val="AEAEAE"/>
              </a:solidFill>
              <a:latin typeface="Arial" panose="020B0604020202020204" pitchFamily="34" charset="0"/>
            </a:endParaRPr>
          </a:p>
        </p:txBody>
      </p:sp>
    </p:spTree>
    <p:extLst>
      <p:ext uri="{BB962C8B-B14F-4D97-AF65-F5344CB8AC3E}">
        <p14:creationId xmlns:p14="http://schemas.microsoft.com/office/powerpoint/2010/main" val="1205178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5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5"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1030" descr="D:\Pedro\Trabajo\Trabajos\Actuales\Curso ECG Almirall 2007 (completo-definitivo)\Barbastro (06-03-08)\Nueva carpeta\img264.jpg">
            <a:extLst>
              <a:ext uri="{FF2B5EF4-FFF2-40B4-BE49-F238E27FC236}">
                <a16:creationId xmlns:a16="http://schemas.microsoft.com/office/drawing/2014/main" id="{ECACBBEE-6379-754A-A8AE-CD48B6A7822D}"/>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1524000" y="1130301"/>
            <a:ext cx="6307138"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64" name="Picture 1032" descr="http://fisiologia.webcindario.com/ecg16.jpg">
            <a:extLst>
              <a:ext uri="{FF2B5EF4-FFF2-40B4-BE49-F238E27FC236}">
                <a16:creationId xmlns:a16="http://schemas.microsoft.com/office/drawing/2014/main" id="{E20413C1-D5F8-394A-B206-4BE705DF0318}"/>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7827964" y="3187701"/>
            <a:ext cx="2840037"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465" name="Oval 1033">
            <a:extLst>
              <a:ext uri="{FF2B5EF4-FFF2-40B4-BE49-F238E27FC236}">
                <a16:creationId xmlns:a16="http://schemas.microsoft.com/office/drawing/2014/main" id="{DDFBE726-0BF9-3F42-BCD8-65C85AF5AA9C}"/>
              </a:ext>
            </a:extLst>
          </p:cNvPr>
          <p:cNvSpPr>
            <a:spLocks noChangeArrowheads="1"/>
          </p:cNvSpPr>
          <p:nvPr/>
        </p:nvSpPr>
        <p:spPr bwMode="auto">
          <a:xfrm>
            <a:off x="6675439" y="2606676"/>
            <a:ext cx="1233487" cy="639763"/>
          </a:xfrm>
          <a:prstGeom prst="ellipse">
            <a:avLst/>
          </a:prstGeom>
          <a:noFill/>
          <a:ln w="38100">
            <a:solidFill>
              <a:srgbClr val="33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531466" name="Oval 1034">
            <a:extLst>
              <a:ext uri="{FF2B5EF4-FFF2-40B4-BE49-F238E27FC236}">
                <a16:creationId xmlns:a16="http://schemas.microsoft.com/office/drawing/2014/main" id="{EB3AFDEA-BBDB-A34F-96DE-5A6E148A6DA5}"/>
              </a:ext>
            </a:extLst>
          </p:cNvPr>
          <p:cNvSpPr>
            <a:spLocks noChangeArrowheads="1"/>
          </p:cNvSpPr>
          <p:nvPr/>
        </p:nvSpPr>
        <p:spPr bwMode="auto">
          <a:xfrm>
            <a:off x="9434513" y="3841751"/>
            <a:ext cx="684212" cy="639763"/>
          </a:xfrm>
          <a:prstGeom prst="ellipse">
            <a:avLst/>
          </a:prstGeom>
          <a:noFill/>
          <a:ln w="38100">
            <a:solidFill>
              <a:srgbClr val="33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531467" name="Oval 1035">
            <a:extLst>
              <a:ext uri="{FF2B5EF4-FFF2-40B4-BE49-F238E27FC236}">
                <a16:creationId xmlns:a16="http://schemas.microsoft.com/office/drawing/2014/main" id="{D32D252B-D15D-164F-993C-3489A87839FE}"/>
              </a:ext>
            </a:extLst>
          </p:cNvPr>
          <p:cNvSpPr>
            <a:spLocks noChangeArrowheads="1"/>
          </p:cNvSpPr>
          <p:nvPr/>
        </p:nvSpPr>
        <p:spPr bwMode="auto">
          <a:xfrm>
            <a:off x="6523039" y="3886201"/>
            <a:ext cx="1233487" cy="639763"/>
          </a:xfrm>
          <a:prstGeom prst="ellipse">
            <a:avLst/>
          </a:prstGeom>
          <a:noFill/>
          <a:ln w="38100">
            <a:solidFill>
              <a:srgbClr val="F78B0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531468" name="Oval 1036">
            <a:extLst>
              <a:ext uri="{FF2B5EF4-FFF2-40B4-BE49-F238E27FC236}">
                <a16:creationId xmlns:a16="http://schemas.microsoft.com/office/drawing/2014/main" id="{9D521B60-AB8E-4E4C-839D-87813F63BF07}"/>
              </a:ext>
            </a:extLst>
          </p:cNvPr>
          <p:cNvSpPr>
            <a:spLocks noChangeArrowheads="1"/>
          </p:cNvSpPr>
          <p:nvPr/>
        </p:nvSpPr>
        <p:spPr bwMode="auto">
          <a:xfrm>
            <a:off x="8685214" y="3824288"/>
            <a:ext cx="884237" cy="639762"/>
          </a:xfrm>
          <a:prstGeom prst="ellipse">
            <a:avLst/>
          </a:prstGeom>
          <a:noFill/>
          <a:ln w="38100">
            <a:solidFill>
              <a:srgbClr val="F78B0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531469" name="Oval 1037">
            <a:extLst>
              <a:ext uri="{FF2B5EF4-FFF2-40B4-BE49-F238E27FC236}">
                <a16:creationId xmlns:a16="http://schemas.microsoft.com/office/drawing/2014/main" id="{05BAEBEB-48DB-CC4D-B6A6-DB6FD96143C9}"/>
              </a:ext>
            </a:extLst>
          </p:cNvPr>
          <p:cNvSpPr>
            <a:spLocks noChangeArrowheads="1"/>
          </p:cNvSpPr>
          <p:nvPr/>
        </p:nvSpPr>
        <p:spPr bwMode="auto">
          <a:xfrm>
            <a:off x="6659564" y="5195888"/>
            <a:ext cx="1233487" cy="6397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531470" name="Oval 1038">
            <a:extLst>
              <a:ext uri="{FF2B5EF4-FFF2-40B4-BE49-F238E27FC236}">
                <a16:creationId xmlns:a16="http://schemas.microsoft.com/office/drawing/2014/main" id="{E4486ADF-32FC-C74D-A9D5-822FF41A2786}"/>
              </a:ext>
            </a:extLst>
          </p:cNvPr>
          <p:cNvSpPr>
            <a:spLocks noChangeArrowheads="1"/>
          </p:cNvSpPr>
          <p:nvPr/>
        </p:nvSpPr>
        <p:spPr bwMode="auto">
          <a:xfrm>
            <a:off x="8305800" y="4279900"/>
            <a:ext cx="3810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Tree>
    <p:extLst>
      <p:ext uri="{BB962C8B-B14F-4D97-AF65-F5344CB8AC3E}">
        <p14:creationId xmlns:p14="http://schemas.microsoft.com/office/powerpoint/2010/main" val="128294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31464"/>
                                        </p:tgtEl>
                                        <p:attrNameLst>
                                          <p:attrName>style.visibility</p:attrName>
                                        </p:attrNameLst>
                                      </p:cBhvr>
                                      <p:to>
                                        <p:strVal val="visible"/>
                                      </p:to>
                                    </p:set>
                                    <p:anim calcmode="lin" valueType="num">
                                      <p:cBhvr>
                                        <p:cTn id="7" dur="500" fill="hold"/>
                                        <p:tgtEl>
                                          <p:spTgt spid="531464"/>
                                        </p:tgtEl>
                                        <p:attrNameLst>
                                          <p:attrName>ppt_w</p:attrName>
                                        </p:attrNameLst>
                                      </p:cBhvr>
                                      <p:tavLst>
                                        <p:tav tm="0">
                                          <p:val>
                                            <p:fltVal val="0"/>
                                          </p:val>
                                        </p:tav>
                                        <p:tav tm="100000">
                                          <p:val>
                                            <p:strVal val="#ppt_w"/>
                                          </p:val>
                                        </p:tav>
                                      </p:tavLst>
                                    </p:anim>
                                    <p:anim calcmode="lin" valueType="num">
                                      <p:cBhvr>
                                        <p:cTn id="8" dur="500" fill="hold"/>
                                        <p:tgtEl>
                                          <p:spTgt spid="53146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31465"/>
                                        </p:tgtEl>
                                        <p:attrNameLst>
                                          <p:attrName>style.visibility</p:attrName>
                                        </p:attrNameLst>
                                      </p:cBhvr>
                                      <p:to>
                                        <p:strVal val="visible"/>
                                      </p:to>
                                    </p:set>
                                    <p:anim calcmode="lin" valueType="num">
                                      <p:cBhvr>
                                        <p:cTn id="13" dur="500" fill="hold"/>
                                        <p:tgtEl>
                                          <p:spTgt spid="531465"/>
                                        </p:tgtEl>
                                        <p:attrNameLst>
                                          <p:attrName>ppt_w</p:attrName>
                                        </p:attrNameLst>
                                      </p:cBhvr>
                                      <p:tavLst>
                                        <p:tav tm="0">
                                          <p:val>
                                            <p:fltVal val="0"/>
                                          </p:val>
                                        </p:tav>
                                        <p:tav tm="100000">
                                          <p:val>
                                            <p:strVal val="#ppt_w"/>
                                          </p:val>
                                        </p:tav>
                                      </p:tavLst>
                                    </p:anim>
                                    <p:anim calcmode="lin" valueType="num">
                                      <p:cBhvr>
                                        <p:cTn id="14" dur="500" fill="hold"/>
                                        <p:tgtEl>
                                          <p:spTgt spid="53146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31466"/>
                                        </p:tgtEl>
                                        <p:attrNameLst>
                                          <p:attrName>style.visibility</p:attrName>
                                        </p:attrNameLst>
                                      </p:cBhvr>
                                      <p:to>
                                        <p:strVal val="visible"/>
                                      </p:to>
                                    </p:set>
                                    <p:anim calcmode="lin" valueType="num">
                                      <p:cBhvr>
                                        <p:cTn id="19" dur="500" fill="hold"/>
                                        <p:tgtEl>
                                          <p:spTgt spid="531466"/>
                                        </p:tgtEl>
                                        <p:attrNameLst>
                                          <p:attrName>ppt_w</p:attrName>
                                        </p:attrNameLst>
                                      </p:cBhvr>
                                      <p:tavLst>
                                        <p:tav tm="0">
                                          <p:val>
                                            <p:fltVal val="0"/>
                                          </p:val>
                                        </p:tav>
                                        <p:tav tm="100000">
                                          <p:val>
                                            <p:strVal val="#ppt_w"/>
                                          </p:val>
                                        </p:tav>
                                      </p:tavLst>
                                    </p:anim>
                                    <p:anim calcmode="lin" valueType="num">
                                      <p:cBhvr>
                                        <p:cTn id="20" dur="500" fill="hold"/>
                                        <p:tgtEl>
                                          <p:spTgt spid="53146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31467"/>
                                        </p:tgtEl>
                                        <p:attrNameLst>
                                          <p:attrName>style.visibility</p:attrName>
                                        </p:attrNameLst>
                                      </p:cBhvr>
                                      <p:to>
                                        <p:strVal val="visible"/>
                                      </p:to>
                                    </p:set>
                                    <p:anim calcmode="lin" valueType="num">
                                      <p:cBhvr>
                                        <p:cTn id="25" dur="500" fill="hold"/>
                                        <p:tgtEl>
                                          <p:spTgt spid="531467"/>
                                        </p:tgtEl>
                                        <p:attrNameLst>
                                          <p:attrName>ppt_w</p:attrName>
                                        </p:attrNameLst>
                                      </p:cBhvr>
                                      <p:tavLst>
                                        <p:tav tm="0">
                                          <p:val>
                                            <p:fltVal val="0"/>
                                          </p:val>
                                        </p:tav>
                                        <p:tav tm="100000">
                                          <p:val>
                                            <p:strVal val="#ppt_w"/>
                                          </p:val>
                                        </p:tav>
                                      </p:tavLst>
                                    </p:anim>
                                    <p:anim calcmode="lin" valueType="num">
                                      <p:cBhvr>
                                        <p:cTn id="26" dur="500" fill="hold"/>
                                        <p:tgtEl>
                                          <p:spTgt spid="53146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531468"/>
                                        </p:tgtEl>
                                        <p:attrNameLst>
                                          <p:attrName>style.visibility</p:attrName>
                                        </p:attrNameLst>
                                      </p:cBhvr>
                                      <p:to>
                                        <p:strVal val="visible"/>
                                      </p:to>
                                    </p:set>
                                    <p:anim calcmode="lin" valueType="num">
                                      <p:cBhvr>
                                        <p:cTn id="31" dur="500" fill="hold"/>
                                        <p:tgtEl>
                                          <p:spTgt spid="531468"/>
                                        </p:tgtEl>
                                        <p:attrNameLst>
                                          <p:attrName>ppt_w</p:attrName>
                                        </p:attrNameLst>
                                      </p:cBhvr>
                                      <p:tavLst>
                                        <p:tav tm="0">
                                          <p:val>
                                            <p:fltVal val="0"/>
                                          </p:val>
                                        </p:tav>
                                        <p:tav tm="100000">
                                          <p:val>
                                            <p:strVal val="#ppt_w"/>
                                          </p:val>
                                        </p:tav>
                                      </p:tavLst>
                                    </p:anim>
                                    <p:anim calcmode="lin" valueType="num">
                                      <p:cBhvr>
                                        <p:cTn id="32" dur="500" fill="hold"/>
                                        <p:tgtEl>
                                          <p:spTgt spid="531468"/>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531469"/>
                                        </p:tgtEl>
                                        <p:attrNameLst>
                                          <p:attrName>style.visibility</p:attrName>
                                        </p:attrNameLst>
                                      </p:cBhvr>
                                      <p:to>
                                        <p:strVal val="visible"/>
                                      </p:to>
                                    </p:set>
                                    <p:anim calcmode="lin" valueType="num">
                                      <p:cBhvr>
                                        <p:cTn id="37" dur="500" fill="hold"/>
                                        <p:tgtEl>
                                          <p:spTgt spid="531469"/>
                                        </p:tgtEl>
                                        <p:attrNameLst>
                                          <p:attrName>ppt_w</p:attrName>
                                        </p:attrNameLst>
                                      </p:cBhvr>
                                      <p:tavLst>
                                        <p:tav tm="0">
                                          <p:val>
                                            <p:fltVal val="0"/>
                                          </p:val>
                                        </p:tav>
                                        <p:tav tm="100000">
                                          <p:val>
                                            <p:strVal val="#ppt_w"/>
                                          </p:val>
                                        </p:tav>
                                      </p:tavLst>
                                    </p:anim>
                                    <p:anim calcmode="lin" valueType="num">
                                      <p:cBhvr>
                                        <p:cTn id="38" dur="500" fill="hold"/>
                                        <p:tgtEl>
                                          <p:spTgt spid="53146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531470"/>
                                        </p:tgtEl>
                                        <p:attrNameLst>
                                          <p:attrName>style.visibility</p:attrName>
                                        </p:attrNameLst>
                                      </p:cBhvr>
                                      <p:to>
                                        <p:strVal val="visible"/>
                                      </p:to>
                                    </p:set>
                                    <p:anim calcmode="lin" valueType="num">
                                      <p:cBhvr>
                                        <p:cTn id="43" dur="500" fill="hold"/>
                                        <p:tgtEl>
                                          <p:spTgt spid="531470"/>
                                        </p:tgtEl>
                                        <p:attrNameLst>
                                          <p:attrName>ppt_w</p:attrName>
                                        </p:attrNameLst>
                                      </p:cBhvr>
                                      <p:tavLst>
                                        <p:tav tm="0">
                                          <p:val>
                                            <p:fltVal val="0"/>
                                          </p:val>
                                        </p:tav>
                                        <p:tav tm="100000">
                                          <p:val>
                                            <p:strVal val="#ppt_w"/>
                                          </p:val>
                                        </p:tav>
                                      </p:tavLst>
                                    </p:anim>
                                    <p:anim calcmode="lin" valueType="num">
                                      <p:cBhvr>
                                        <p:cTn id="44" dur="500" fill="hold"/>
                                        <p:tgtEl>
                                          <p:spTgt spid="5314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65" grpId="0" animBg="1"/>
      <p:bldP spid="531466" grpId="0" animBg="1"/>
      <p:bldP spid="531467" grpId="0" animBg="1"/>
      <p:bldP spid="531468" grpId="0" animBg="1"/>
      <p:bldP spid="531469" grpId="0" animBg="1"/>
      <p:bldP spid="53147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a:extLst>
              <a:ext uri="{FF2B5EF4-FFF2-40B4-BE49-F238E27FC236}">
                <a16:creationId xmlns:a16="http://schemas.microsoft.com/office/drawing/2014/main" id="{95298D9D-DE5D-4731-A550-04BB60566A77}"/>
              </a:ext>
            </a:extLst>
          </p:cNvPr>
          <p:cNvSpPr>
            <a:spLocks noGrp="1" noChangeArrowheads="1"/>
          </p:cNvSpPr>
          <p:nvPr>
            <p:ph type="title"/>
          </p:nvPr>
        </p:nvSpPr>
        <p:spPr/>
        <p:txBody>
          <a:bodyPr/>
          <a:lstStyle/>
          <a:p>
            <a:endParaRPr lang="es-ES_tradnl" altLang="es-ES" dirty="0"/>
          </a:p>
        </p:txBody>
      </p:sp>
      <p:sp>
        <p:nvSpPr>
          <p:cNvPr id="625667" name="Rectangle 3">
            <a:extLst>
              <a:ext uri="{FF2B5EF4-FFF2-40B4-BE49-F238E27FC236}">
                <a16:creationId xmlns:a16="http://schemas.microsoft.com/office/drawing/2014/main" id="{77B5E29C-017E-41B3-8212-D86EFD5B1EF0}"/>
              </a:ext>
            </a:extLst>
          </p:cNvPr>
          <p:cNvSpPr>
            <a:spLocks noGrp="1" noChangeArrowheads="1"/>
          </p:cNvSpPr>
          <p:nvPr>
            <p:ph type="body" idx="1"/>
          </p:nvPr>
        </p:nvSpPr>
        <p:spPr>
          <a:xfrm>
            <a:off x="1524000" y="2514600"/>
            <a:ext cx="9144000" cy="2209800"/>
          </a:xfrm>
          <a:noFill/>
          <a:ln/>
        </p:spPr>
        <p:txBody>
          <a:bodyPr/>
          <a:lstStyle/>
          <a:p>
            <a:pPr marL="0" indent="0" algn="ctr">
              <a:buNone/>
            </a:pPr>
            <a:r>
              <a:rPr lang="es-ES_tradnl" altLang="es-ES" sz="4400"/>
              <a:t>Varón de 55 años </a:t>
            </a:r>
            <a:br>
              <a:rPr lang="es-ES_tradnl" altLang="es-ES" sz="4400"/>
            </a:br>
            <a:r>
              <a:rPr lang="es-ES_tradnl" altLang="es-ES" sz="4400"/>
              <a:t>con elevación de la TA </a:t>
            </a:r>
            <a:br>
              <a:rPr lang="es-ES_tradnl" altLang="es-ES" sz="4400"/>
            </a:br>
            <a:r>
              <a:rPr lang="es-ES_tradnl" altLang="es-ES" sz="4400"/>
              <a:t>y dolor torácico severo</a:t>
            </a:r>
          </a:p>
        </p:txBody>
      </p:sp>
    </p:spTree>
    <p:extLst>
      <p:ext uri="{BB962C8B-B14F-4D97-AF65-F5344CB8AC3E}">
        <p14:creationId xmlns:p14="http://schemas.microsoft.com/office/powerpoint/2010/main" val="2286743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Text Box 2">
            <a:extLst>
              <a:ext uri="{FF2B5EF4-FFF2-40B4-BE49-F238E27FC236}">
                <a16:creationId xmlns:a16="http://schemas.microsoft.com/office/drawing/2014/main" id="{B3F82B3A-7AEA-406B-8802-3C3FA3B00AF7}"/>
              </a:ext>
            </a:extLst>
          </p:cNvPr>
          <p:cNvSpPr txBox="1">
            <a:spLocks noChangeArrowheads="1"/>
          </p:cNvSpPr>
          <p:nvPr/>
        </p:nvSpPr>
        <p:spPr bwMode="auto">
          <a:xfrm>
            <a:off x="1981200" y="1295400"/>
            <a:ext cx="8305800" cy="496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6850" indent="-196850">
              <a:defRPr sz="2400">
                <a:solidFill>
                  <a:schemeClr val="tx1"/>
                </a:solidFill>
                <a:latin typeface="Times New Roman" panose="02020603050405020304" pitchFamily="18" charset="0"/>
              </a:defRPr>
            </a:lvl1pPr>
            <a:lvl2pPr marL="663575" indent="-20637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lnSpc>
                <a:spcPct val="90000"/>
              </a:lnSpc>
              <a:spcBef>
                <a:spcPct val="60000"/>
              </a:spcBef>
              <a:spcAft>
                <a:spcPct val="0"/>
              </a:spcAft>
              <a:buClr>
                <a:srgbClr val="E3BF1F"/>
              </a:buClr>
              <a:buSzPct val="90000"/>
              <a:buFont typeface="Wingdings" panose="05000000000000000000" pitchFamily="2" charset="2"/>
              <a:buChar char="§"/>
            </a:pPr>
            <a:r>
              <a:rPr lang="es-ES_tradnl" altLang="es-ES" sz="2800" b="1" dirty="0">
                <a:solidFill>
                  <a:srgbClr val="97BAFF"/>
                </a:solidFill>
                <a:latin typeface="Arial" panose="020B0604020202020204" pitchFamily="34" charset="0"/>
              </a:rPr>
              <a:t>Historia clínica</a:t>
            </a:r>
            <a:r>
              <a:rPr lang="es-ES_tradnl" altLang="es-ES" sz="2800" b="1" dirty="0">
                <a:solidFill>
                  <a:srgbClr val="FFFFFF"/>
                </a:solidFill>
                <a:latin typeface="Arial" panose="020B0604020202020204" pitchFamily="34" charset="0"/>
              </a:rPr>
              <a:t> </a:t>
            </a: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Desde hace 2 horas, dolor torácico severo irradiado a espalda, continuo, acompañado de intensa debilidad.</a:t>
            </a: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AP: HTA en </a:t>
            </a:r>
            <a:r>
              <a:rPr lang="es-ES_tradnl" altLang="es-ES" b="1" dirty="0" err="1">
                <a:solidFill>
                  <a:schemeClr val="tx2"/>
                </a:solidFill>
                <a:latin typeface="Arial" panose="020B0604020202020204" pitchFamily="34" charset="0"/>
              </a:rPr>
              <a:t>tto</a:t>
            </a:r>
            <a:r>
              <a:rPr lang="es-ES_tradnl" altLang="es-ES" b="1" dirty="0">
                <a:solidFill>
                  <a:schemeClr val="tx2"/>
                </a:solidFill>
                <a:latin typeface="Arial" panose="020B0604020202020204" pitchFamily="34" charset="0"/>
              </a:rPr>
              <a:t>. (IECA + DIU + </a:t>
            </a:r>
            <a:r>
              <a:rPr lang="es-ES_tradnl" altLang="es-ES" b="1" dirty="0" err="1">
                <a:solidFill>
                  <a:schemeClr val="tx2"/>
                </a:solidFill>
                <a:latin typeface="Arial" panose="020B0604020202020204" pitchFamily="34" charset="0"/>
              </a:rPr>
              <a:t>calcioantagonista</a:t>
            </a:r>
            <a:r>
              <a:rPr lang="es-ES_tradnl" altLang="es-ES" b="1" dirty="0">
                <a:solidFill>
                  <a:schemeClr val="tx2"/>
                </a:solidFill>
                <a:latin typeface="Arial" panose="020B0604020202020204" pitchFamily="34" charset="0"/>
              </a:rPr>
              <a:t>). Mala adherencia. Fumador. </a:t>
            </a:r>
          </a:p>
          <a:p>
            <a:pPr fontAlgn="base">
              <a:lnSpc>
                <a:spcPct val="90000"/>
              </a:lnSpc>
              <a:spcBef>
                <a:spcPct val="60000"/>
              </a:spcBef>
              <a:spcAft>
                <a:spcPct val="0"/>
              </a:spcAft>
              <a:buClr>
                <a:srgbClr val="E3BF1F"/>
              </a:buClr>
              <a:buSzPct val="90000"/>
              <a:buFont typeface="Wingdings" panose="05000000000000000000" pitchFamily="2" charset="2"/>
              <a:buChar char="§"/>
            </a:pPr>
            <a:r>
              <a:rPr lang="es-ES_tradnl" altLang="es-ES" sz="2800" b="1" dirty="0">
                <a:solidFill>
                  <a:srgbClr val="97BAFF"/>
                </a:solidFill>
                <a:latin typeface="Arial" panose="020B0604020202020204" pitchFamily="34" charset="0"/>
              </a:rPr>
              <a:t>Exploración física</a:t>
            </a:r>
            <a:r>
              <a:rPr lang="es-ES_tradnl" altLang="es-ES" sz="2800" b="1" dirty="0">
                <a:solidFill>
                  <a:srgbClr val="FFFFFF"/>
                </a:solidFill>
                <a:latin typeface="Arial" panose="020B0604020202020204" pitchFamily="34" charset="0"/>
              </a:rPr>
              <a:t> </a:t>
            </a: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TA 210/125 </a:t>
            </a:r>
            <a:r>
              <a:rPr lang="es-ES_tradnl" altLang="es-ES" b="1" dirty="0" err="1">
                <a:solidFill>
                  <a:schemeClr val="tx2"/>
                </a:solidFill>
                <a:latin typeface="Arial" panose="020B0604020202020204" pitchFamily="34" charset="0"/>
              </a:rPr>
              <a:t>mmHg</a:t>
            </a:r>
            <a:r>
              <a:rPr lang="es-ES_tradnl" altLang="es-ES" b="1" dirty="0">
                <a:solidFill>
                  <a:schemeClr val="tx2"/>
                </a:solidFill>
                <a:latin typeface="Arial" panose="020B0604020202020204" pitchFamily="34" charset="0"/>
              </a:rPr>
              <a:t>. </a:t>
            </a:r>
            <a:r>
              <a:rPr lang="es-ES_tradnl" altLang="es-ES" b="1" dirty="0" err="1">
                <a:solidFill>
                  <a:schemeClr val="tx2"/>
                </a:solidFill>
                <a:latin typeface="Arial" panose="020B0604020202020204" pitchFamily="34" charset="0"/>
              </a:rPr>
              <a:t>Taquicárdico</a:t>
            </a:r>
            <a:r>
              <a:rPr lang="es-ES_tradnl" altLang="es-ES" b="1" dirty="0">
                <a:solidFill>
                  <a:schemeClr val="tx2"/>
                </a:solidFill>
                <a:latin typeface="Arial" panose="020B0604020202020204" pitchFamily="34" charset="0"/>
              </a:rPr>
              <a:t>.</a:t>
            </a: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Consciente, sudoroso y ligeramente pálido. </a:t>
            </a: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AC: rítmico (120 </a:t>
            </a:r>
            <a:r>
              <a:rPr lang="es-ES_tradnl" altLang="es-ES" b="1" dirty="0" err="1">
                <a:solidFill>
                  <a:schemeClr val="tx2"/>
                </a:solidFill>
                <a:latin typeface="Arial" panose="020B0604020202020204" pitchFamily="34" charset="0"/>
              </a:rPr>
              <a:t>lpm</a:t>
            </a:r>
            <a:r>
              <a:rPr lang="es-ES_tradnl" altLang="es-ES" b="1" dirty="0">
                <a:solidFill>
                  <a:schemeClr val="tx2"/>
                </a:solidFill>
                <a:latin typeface="Arial" panose="020B0604020202020204" pitchFamily="34" charset="0"/>
              </a:rPr>
              <a:t>).</a:t>
            </a: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AP: mv conservado.</a:t>
            </a: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Sin edemas. Pulsos pedios muy apagados.</a:t>
            </a:r>
            <a:r>
              <a:rPr lang="es-ES_tradnl" altLang="es-ES" sz="1800" b="1" dirty="0">
                <a:solidFill>
                  <a:schemeClr val="tx2"/>
                </a:solidFill>
                <a:latin typeface="Arial" panose="020B0604020202020204" pitchFamily="34" charset="0"/>
              </a:rPr>
              <a:t> </a:t>
            </a:r>
          </a:p>
        </p:txBody>
      </p:sp>
      <p:sp>
        <p:nvSpPr>
          <p:cNvPr id="626691" name="Rectangle 3">
            <a:extLst>
              <a:ext uri="{FF2B5EF4-FFF2-40B4-BE49-F238E27FC236}">
                <a16:creationId xmlns:a16="http://schemas.microsoft.com/office/drawing/2014/main" id="{1CD36A67-ED56-49BE-BF0D-9492B16F7D34}"/>
              </a:ext>
            </a:extLst>
          </p:cNvPr>
          <p:cNvSpPr>
            <a:spLocks noChangeArrowheads="1"/>
          </p:cNvSpPr>
          <p:nvPr/>
        </p:nvSpPr>
        <p:spPr bwMode="auto">
          <a:xfrm>
            <a:off x="2384843" y="340144"/>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r>
              <a:rPr lang="es-ES_tradnl" altLang="es-ES" sz="2100" dirty="0">
                <a:solidFill>
                  <a:srgbClr val="AEAEAE"/>
                </a:solidFill>
              </a:rPr>
              <a:t>Varón de 55 años con elevación de la TA y dolor torácico severo</a:t>
            </a:r>
            <a:endParaRPr lang="es-ES_tradnl" altLang="es-ES" sz="2200" dirty="0">
              <a:solidFill>
                <a:srgbClr val="AEAEAE"/>
              </a:solidFill>
            </a:endParaRPr>
          </a:p>
        </p:txBody>
      </p:sp>
    </p:spTree>
    <p:extLst>
      <p:ext uri="{BB962C8B-B14F-4D97-AF65-F5344CB8AC3E}">
        <p14:creationId xmlns:p14="http://schemas.microsoft.com/office/powerpoint/2010/main" val="21064189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738" name="Picture 2" descr="Caso 19 mod3 mppt.jpg                                          00003372N2                             C16D207E:">
            <a:extLst>
              <a:ext uri="{FF2B5EF4-FFF2-40B4-BE49-F238E27FC236}">
                <a16:creationId xmlns:a16="http://schemas.microsoft.com/office/drawing/2014/main" id="{3EB83FBE-2634-4CD0-BC25-9C172E1F3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1752600"/>
            <a:ext cx="9001125" cy="433705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28739" name="Text Box 3">
            <a:extLst>
              <a:ext uri="{FF2B5EF4-FFF2-40B4-BE49-F238E27FC236}">
                <a16:creationId xmlns:a16="http://schemas.microsoft.com/office/drawing/2014/main" id="{6D92B00B-6BA1-4857-BF26-49F0DC45438B}"/>
              </a:ext>
            </a:extLst>
          </p:cNvPr>
          <p:cNvSpPr txBox="1">
            <a:spLocks noChangeArrowheads="1"/>
          </p:cNvSpPr>
          <p:nvPr/>
        </p:nvSpPr>
        <p:spPr bwMode="auto">
          <a:xfrm>
            <a:off x="2133601" y="1219200"/>
            <a:ext cx="8050213" cy="427038"/>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s-ES" altLang="es-ES" sz="2200" b="1">
                <a:solidFill>
                  <a:srgbClr val="FFFFFF"/>
                </a:solidFill>
                <a:latin typeface="Arial" panose="020B0604020202020204" pitchFamily="34" charset="0"/>
              </a:rPr>
              <a:t>Taquicardia sinusal. CAI. HVI severa</a:t>
            </a:r>
            <a:endParaRPr lang="es-ES" altLang="es-ES" sz="2200">
              <a:solidFill>
                <a:srgbClr val="FFFFFF"/>
              </a:solidFill>
              <a:latin typeface="Times" panose="02020603050405020304" pitchFamily="18" charset="0"/>
            </a:endParaRPr>
          </a:p>
        </p:txBody>
      </p:sp>
      <p:grpSp>
        <p:nvGrpSpPr>
          <p:cNvPr id="628740" name="Group 4">
            <a:extLst>
              <a:ext uri="{FF2B5EF4-FFF2-40B4-BE49-F238E27FC236}">
                <a16:creationId xmlns:a16="http://schemas.microsoft.com/office/drawing/2014/main" id="{C455A863-B497-481C-8993-EFFB5C1504F8}"/>
              </a:ext>
            </a:extLst>
          </p:cNvPr>
          <p:cNvGrpSpPr>
            <a:grpSpLocks/>
          </p:cNvGrpSpPr>
          <p:nvPr/>
        </p:nvGrpSpPr>
        <p:grpSpPr bwMode="auto">
          <a:xfrm>
            <a:off x="2819400" y="2286000"/>
            <a:ext cx="2103438" cy="4038600"/>
            <a:chOff x="480" y="1392"/>
            <a:chExt cx="1325" cy="2544"/>
          </a:xfrm>
        </p:grpSpPr>
        <p:pic>
          <p:nvPicPr>
            <p:cNvPr id="628741" name="Picture 5" descr="Caso 19 mod3 m.jpg                                             00003372N2                             C16D207E:">
              <a:extLst>
                <a:ext uri="{FF2B5EF4-FFF2-40B4-BE49-F238E27FC236}">
                  <a16:creationId xmlns:a16="http://schemas.microsoft.com/office/drawing/2014/main" id="{24D3912E-D498-4961-9B11-EFF32B3850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309" t="15121" r="40102" b="54637"/>
            <a:stretch>
              <a:fillRect/>
            </a:stretch>
          </p:blipFill>
          <p:spPr bwMode="auto">
            <a:xfrm>
              <a:off x="480" y="1392"/>
              <a:ext cx="1325" cy="2544"/>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628742" name="Text Box 6">
              <a:extLst>
                <a:ext uri="{FF2B5EF4-FFF2-40B4-BE49-F238E27FC236}">
                  <a16:creationId xmlns:a16="http://schemas.microsoft.com/office/drawing/2014/main" id="{9211EDA0-5095-4B54-851B-784CE5DA60E9}"/>
                </a:ext>
              </a:extLst>
            </p:cNvPr>
            <p:cNvSpPr txBox="1">
              <a:spLocks noChangeArrowheads="1"/>
            </p:cNvSpPr>
            <p:nvPr/>
          </p:nvSpPr>
          <p:spPr bwMode="auto">
            <a:xfrm>
              <a:off x="528" y="1440"/>
              <a:ext cx="23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s-ES_tradnl" altLang="es-ES" sz="1200" b="1">
                  <a:solidFill>
                    <a:srgbClr val="000000"/>
                  </a:solidFill>
                  <a:latin typeface="Arial" panose="020B0604020202020204" pitchFamily="34" charset="0"/>
                </a:rPr>
                <a:t>V1</a:t>
              </a:r>
            </a:p>
          </p:txBody>
        </p:sp>
      </p:grpSp>
      <p:grpSp>
        <p:nvGrpSpPr>
          <p:cNvPr id="628743" name="Group 7">
            <a:extLst>
              <a:ext uri="{FF2B5EF4-FFF2-40B4-BE49-F238E27FC236}">
                <a16:creationId xmlns:a16="http://schemas.microsoft.com/office/drawing/2014/main" id="{CEA84B64-480A-44F3-B20D-5AFCFEBFEFF0}"/>
              </a:ext>
            </a:extLst>
          </p:cNvPr>
          <p:cNvGrpSpPr>
            <a:grpSpLocks/>
          </p:cNvGrpSpPr>
          <p:nvPr/>
        </p:nvGrpSpPr>
        <p:grpSpPr bwMode="auto">
          <a:xfrm>
            <a:off x="3352800" y="3886201"/>
            <a:ext cx="577850" cy="1128713"/>
            <a:chOff x="1152" y="2448"/>
            <a:chExt cx="364" cy="711"/>
          </a:xfrm>
        </p:grpSpPr>
        <p:sp>
          <p:nvSpPr>
            <p:cNvPr id="628744" name="Line 8">
              <a:extLst>
                <a:ext uri="{FF2B5EF4-FFF2-40B4-BE49-F238E27FC236}">
                  <a16:creationId xmlns:a16="http://schemas.microsoft.com/office/drawing/2014/main" id="{8D078F49-7736-4234-8845-D77163EF7035}"/>
                </a:ext>
              </a:extLst>
            </p:cNvPr>
            <p:cNvSpPr>
              <a:spLocks noChangeShapeType="1"/>
            </p:cNvSpPr>
            <p:nvPr/>
          </p:nvSpPr>
          <p:spPr bwMode="auto">
            <a:xfrm flipV="1">
              <a:off x="1345" y="2448"/>
              <a:ext cx="0" cy="420"/>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628745" name="Text Box 9">
              <a:extLst>
                <a:ext uri="{FF2B5EF4-FFF2-40B4-BE49-F238E27FC236}">
                  <a16:creationId xmlns:a16="http://schemas.microsoft.com/office/drawing/2014/main" id="{14B7B4DE-DB56-456B-9487-A824D28C98C3}"/>
                </a:ext>
              </a:extLst>
            </p:cNvPr>
            <p:cNvSpPr txBox="1">
              <a:spLocks noChangeArrowheads="1"/>
            </p:cNvSpPr>
            <p:nvPr/>
          </p:nvSpPr>
          <p:spPr bwMode="auto">
            <a:xfrm>
              <a:off x="1152" y="2928"/>
              <a:ext cx="364" cy="231"/>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s-ES" altLang="es-ES" sz="1800" b="1">
                  <a:solidFill>
                    <a:srgbClr val="011570"/>
                  </a:solidFill>
                  <a:latin typeface="Arial" panose="020B0604020202020204" pitchFamily="34" charset="0"/>
                </a:rPr>
                <a:t>CAI</a:t>
              </a:r>
              <a:endParaRPr lang="es-ES_tradnl" altLang="es-ES" sz="1800" b="1">
                <a:solidFill>
                  <a:srgbClr val="011570"/>
                </a:solidFill>
                <a:latin typeface="Arial" panose="020B0604020202020204" pitchFamily="34" charset="0"/>
              </a:endParaRPr>
            </a:p>
          </p:txBody>
        </p:sp>
      </p:grpSp>
      <p:grpSp>
        <p:nvGrpSpPr>
          <p:cNvPr id="628746" name="Group 10">
            <a:extLst>
              <a:ext uri="{FF2B5EF4-FFF2-40B4-BE49-F238E27FC236}">
                <a16:creationId xmlns:a16="http://schemas.microsoft.com/office/drawing/2014/main" id="{2426169C-6A50-4B8F-B207-621C396CDB90}"/>
              </a:ext>
            </a:extLst>
          </p:cNvPr>
          <p:cNvGrpSpPr>
            <a:grpSpLocks/>
          </p:cNvGrpSpPr>
          <p:nvPr/>
        </p:nvGrpSpPr>
        <p:grpSpPr bwMode="auto">
          <a:xfrm>
            <a:off x="6019800" y="2590801"/>
            <a:ext cx="3886200" cy="3332163"/>
            <a:chOff x="2832" y="1632"/>
            <a:chExt cx="2448" cy="2099"/>
          </a:xfrm>
        </p:grpSpPr>
        <p:pic>
          <p:nvPicPr>
            <p:cNvPr id="628747" name="Picture 11" descr="Caso 19 mod3 m.jpg                                             00003372N2                             C16D207E:">
              <a:extLst>
                <a:ext uri="{FF2B5EF4-FFF2-40B4-BE49-F238E27FC236}">
                  <a16:creationId xmlns:a16="http://schemas.microsoft.com/office/drawing/2014/main" id="{EDA5FE6D-06DE-4794-8D1D-F034CBF718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136" t="31921" r="2866" b="37837"/>
            <a:stretch>
              <a:fillRect/>
            </a:stretch>
          </p:blipFill>
          <p:spPr bwMode="auto">
            <a:xfrm>
              <a:off x="2832" y="1632"/>
              <a:ext cx="2448" cy="2099"/>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628748" name="Text Box 12">
              <a:extLst>
                <a:ext uri="{FF2B5EF4-FFF2-40B4-BE49-F238E27FC236}">
                  <a16:creationId xmlns:a16="http://schemas.microsoft.com/office/drawing/2014/main" id="{1B8AA769-4FE2-4F6F-BC59-DA55D595BB6D}"/>
                </a:ext>
              </a:extLst>
            </p:cNvPr>
            <p:cNvSpPr txBox="1">
              <a:spLocks noChangeArrowheads="1"/>
            </p:cNvSpPr>
            <p:nvPr/>
          </p:nvSpPr>
          <p:spPr bwMode="auto">
            <a:xfrm>
              <a:off x="2880" y="1680"/>
              <a:ext cx="23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s-ES_tradnl" altLang="es-ES" sz="1200" b="1">
                  <a:solidFill>
                    <a:srgbClr val="000000"/>
                  </a:solidFill>
                  <a:latin typeface="Arial" panose="020B0604020202020204" pitchFamily="34" charset="0"/>
                </a:rPr>
                <a:t>V5</a:t>
              </a:r>
            </a:p>
          </p:txBody>
        </p:sp>
      </p:grpSp>
      <p:sp>
        <p:nvSpPr>
          <p:cNvPr id="628749" name="Text Box 13">
            <a:extLst>
              <a:ext uri="{FF2B5EF4-FFF2-40B4-BE49-F238E27FC236}">
                <a16:creationId xmlns:a16="http://schemas.microsoft.com/office/drawing/2014/main" id="{4C76E72E-5F99-4874-910A-B771EBD887C5}"/>
              </a:ext>
            </a:extLst>
          </p:cNvPr>
          <p:cNvSpPr txBox="1">
            <a:spLocks noChangeArrowheads="1"/>
          </p:cNvSpPr>
          <p:nvPr/>
        </p:nvSpPr>
        <p:spPr bwMode="auto">
          <a:xfrm>
            <a:off x="6597650" y="5424488"/>
            <a:ext cx="2927350" cy="366712"/>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s-ES" altLang="es-ES" sz="1800" b="1">
                <a:solidFill>
                  <a:srgbClr val="011570"/>
                </a:solidFill>
                <a:latin typeface="Arial" panose="020B0604020202020204" pitchFamily="34" charset="0"/>
              </a:rPr>
              <a:t>HVI. Sobrecarga sistólica</a:t>
            </a:r>
            <a:endParaRPr lang="es-ES_tradnl" altLang="es-ES" sz="1800" b="1">
              <a:solidFill>
                <a:srgbClr val="011570"/>
              </a:solidFill>
              <a:latin typeface="Arial" panose="020B0604020202020204" pitchFamily="34" charset="0"/>
            </a:endParaRPr>
          </a:p>
        </p:txBody>
      </p:sp>
      <p:sp>
        <p:nvSpPr>
          <p:cNvPr id="628750" name="Rectangle 14">
            <a:extLst>
              <a:ext uri="{FF2B5EF4-FFF2-40B4-BE49-F238E27FC236}">
                <a16:creationId xmlns:a16="http://schemas.microsoft.com/office/drawing/2014/main" id="{C4C9828D-27D9-48F6-BE9D-94CF67CE3F93}"/>
              </a:ext>
            </a:extLst>
          </p:cNvPr>
          <p:cNvSpPr>
            <a:spLocks noChangeArrowheads="1"/>
          </p:cNvSpPr>
          <p:nvPr/>
        </p:nvSpPr>
        <p:spPr bwMode="auto">
          <a:xfrm>
            <a:off x="2819400" y="38989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r>
              <a:rPr lang="es-ES_tradnl" altLang="es-ES" dirty="0">
                <a:solidFill>
                  <a:srgbClr val="011570"/>
                </a:solidFill>
              </a:rPr>
              <a:t>Electrocardiograma</a:t>
            </a:r>
            <a:r>
              <a:rPr lang="es-ES_tradnl" altLang="es-ES" dirty="0">
                <a:solidFill>
                  <a:srgbClr val="FF6523"/>
                </a:solidFill>
              </a:rPr>
              <a:t> </a:t>
            </a:r>
            <a:br>
              <a:rPr lang="es-ES_tradnl" altLang="es-ES" dirty="0">
                <a:solidFill>
                  <a:srgbClr val="FF6523"/>
                </a:solidFill>
              </a:rPr>
            </a:br>
            <a:r>
              <a:rPr lang="es-ES_tradnl" altLang="es-ES" sz="2100" dirty="0">
                <a:solidFill>
                  <a:srgbClr val="AEAEAE"/>
                </a:solidFill>
              </a:rPr>
              <a:t>Varón de 55 años con elevación de la TA y dolor torácico severo</a:t>
            </a:r>
          </a:p>
        </p:txBody>
      </p:sp>
    </p:spTree>
    <p:extLst>
      <p:ext uri="{BB962C8B-B14F-4D97-AF65-F5344CB8AC3E}">
        <p14:creationId xmlns:p14="http://schemas.microsoft.com/office/powerpoint/2010/main" val="1388089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28740"/>
                                        </p:tgtEl>
                                        <p:attrNameLst>
                                          <p:attrName>style.visibility</p:attrName>
                                        </p:attrNameLst>
                                      </p:cBhvr>
                                      <p:to>
                                        <p:strVal val="visible"/>
                                      </p:to>
                                    </p:set>
                                    <p:anim calcmode="lin" valueType="num">
                                      <p:cBhvr>
                                        <p:cTn id="7" dur="500" fill="hold"/>
                                        <p:tgtEl>
                                          <p:spTgt spid="628740"/>
                                        </p:tgtEl>
                                        <p:attrNameLst>
                                          <p:attrName>ppt_w</p:attrName>
                                        </p:attrNameLst>
                                      </p:cBhvr>
                                      <p:tavLst>
                                        <p:tav tm="0">
                                          <p:val>
                                            <p:fltVal val="0"/>
                                          </p:val>
                                        </p:tav>
                                        <p:tav tm="100000">
                                          <p:val>
                                            <p:strVal val="#ppt_w"/>
                                          </p:val>
                                        </p:tav>
                                      </p:tavLst>
                                    </p:anim>
                                    <p:anim calcmode="lin" valueType="num">
                                      <p:cBhvr>
                                        <p:cTn id="8" dur="500" fill="hold"/>
                                        <p:tgtEl>
                                          <p:spTgt spid="62874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499"/>
                                          </p:stCondLst>
                                        </p:cTn>
                                        <p:tgtEl>
                                          <p:spTgt spid="62874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628746"/>
                                        </p:tgtEl>
                                        <p:attrNameLst>
                                          <p:attrName>style.visibility</p:attrName>
                                        </p:attrNameLst>
                                      </p:cBhvr>
                                      <p:to>
                                        <p:strVal val="visible"/>
                                      </p:to>
                                    </p:set>
                                    <p:anim calcmode="lin" valueType="num">
                                      <p:cBhvr>
                                        <p:cTn id="16" dur="500" fill="hold"/>
                                        <p:tgtEl>
                                          <p:spTgt spid="628746"/>
                                        </p:tgtEl>
                                        <p:attrNameLst>
                                          <p:attrName>ppt_w</p:attrName>
                                        </p:attrNameLst>
                                      </p:cBhvr>
                                      <p:tavLst>
                                        <p:tav tm="0">
                                          <p:val>
                                            <p:fltVal val="0"/>
                                          </p:val>
                                        </p:tav>
                                        <p:tav tm="100000">
                                          <p:val>
                                            <p:strVal val="#ppt_w"/>
                                          </p:val>
                                        </p:tav>
                                      </p:tavLst>
                                    </p:anim>
                                    <p:anim calcmode="lin" valueType="num">
                                      <p:cBhvr>
                                        <p:cTn id="17" dur="500" fill="hold"/>
                                        <p:tgtEl>
                                          <p:spTgt spid="628746"/>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628749"/>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6287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39" grpId="0" autoUpdateAnimBg="0"/>
      <p:bldP spid="628749"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a:extLst>
              <a:ext uri="{FF2B5EF4-FFF2-40B4-BE49-F238E27FC236}">
                <a16:creationId xmlns:a16="http://schemas.microsoft.com/office/drawing/2014/main" id="{73DB39EF-135C-4551-939B-09620758AB2D}"/>
              </a:ext>
            </a:extLst>
          </p:cNvPr>
          <p:cNvSpPr>
            <a:spLocks noGrp="1" noChangeArrowheads="1"/>
          </p:cNvSpPr>
          <p:nvPr>
            <p:ph type="body" idx="1"/>
          </p:nvPr>
        </p:nvSpPr>
        <p:spPr>
          <a:xfrm>
            <a:off x="2279650" y="1371601"/>
            <a:ext cx="8235950" cy="4835525"/>
          </a:xfrm>
        </p:spPr>
        <p:txBody>
          <a:bodyPr/>
          <a:lstStyle/>
          <a:p>
            <a:pPr marL="188913" indent="-188913" defTabSz="762000">
              <a:lnSpc>
                <a:spcPct val="90000"/>
              </a:lnSpc>
            </a:pPr>
            <a:r>
              <a:rPr lang="es-ES" altLang="es-ES"/>
              <a:t>Evolución</a:t>
            </a:r>
          </a:p>
          <a:p>
            <a:pPr marL="760413" lvl="1" indent="-381000" defTabSz="762000">
              <a:lnSpc>
                <a:spcPct val="90000"/>
              </a:lnSpc>
            </a:pPr>
            <a:r>
              <a:rPr lang="es-ES" altLang="es-ES"/>
              <a:t>RX tórax: ensanchamiento mediastino superior.</a:t>
            </a:r>
          </a:p>
          <a:p>
            <a:pPr marL="760413" lvl="1" indent="-381000" defTabSz="762000">
              <a:lnSpc>
                <a:spcPct val="90000"/>
              </a:lnSpc>
            </a:pPr>
            <a:r>
              <a:rPr lang="es-ES" altLang="es-ES"/>
              <a:t>Discreta cardiomegalia. Sin signos de ICC.</a:t>
            </a:r>
          </a:p>
          <a:p>
            <a:pPr marL="760413" lvl="1" indent="-381000" defTabSz="762000">
              <a:lnSpc>
                <a:spcPct val="90000"/>
              </a:lnSpc>
            </a:pPr>
            <a:r>
              <a:rPr lang="es-ES" altLang="es-ES">
                <a:solidFill>
                  <a:schemeClr val="folHlink"/>
                </a:solidFill>
              </a:rPr>
              <a:t>Ecocardiograma: disección aórtica proximal.</a:t>
            </a:r>
            <a:endParaRPr lang="es-ES" altLang="es-ES">
              <a:solidFill>
                <a:srgbClr val="FFFF00"/>
              </a:solidFill>
            </a:endParaRPr>
          </a:p>
          <a:p>
            <a:pPr marL="188913" indent="-188913" defTabSz="762000">
              <a:lnSpc>
                <a:spcPct val="90000"/>
              </a:lnSpc>
            </a:pPr>
            <a:r>
              <a:rPr lang="es-ES" altLang="es-ES"/>
              <a:t>Tratamiento</a:t>
            </a:r>
          </a:p>
          <a:p>
            <a:pPr marL="760413" lvl="1" indent="-381000" defTabSz="762000">
              <a:lnSpc>
                <a:spcPct val="90000"/>
              </a:lnSpc>
            </a:pPr>
            <a:r>
              <a:rPr lang="es-ES" altLang="es-ES"/>
              <a:t>Control de las cifras de TA (emergencia hipertensiva).</a:t>
            </a:r>
          </a:p>
          <a:p>
            <a:pPr marL="760413" lvl="1" indent="-381000" defTabSz="762000">
              <a:lnSpc>
                <a:spcPct val="90000"/>
              </a:lnSpc>
            </a:pPr>
            <a:r>
              <a:rPr lang="es-ES" altLang="es-ES"/>
              <a:t>Quirúrgico (disección tipo A). </a:t>
            </a:r>
          </a:p>
        </p:txBody>
      </p:sp>
      <p:sp>
        <p:nvSpPr>
          <p:cNvPr id="630787" name="Rectangle 3">
            <a:extLst>
              <a:ext uri="{FF2B5EF4-FFF2-40B4-BE49-F238E27FC236}">
                <a16:creationId xmlns:a16="http://schemas.microsoft.com/office/drawing/2014/main" id="{965FD978-2570-4109-995B-9A9796A0D981}"/>
              </a:ext>
            </a:extLst>
          </p:cNvPr>
          <p:cNvSpPr>
            <a:spLocks noChangeArrowheads="1"/>
          </p:cNvSpPr>
          <p:nvPr/>
        </p:nvSpPr>
        <p:spPr bwMode="auto">
          <a:xfrm>
            <a:off x="2649538" y="111543"/>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endParaRPr lang="es-ES_tradnl" altLang="es-ES" dirty="0">
              <a:solidFill>
                <a:srgbClr val="011570"/>
              </a:solidFill>
            </a:endParaRPr>
          </a:p>
          <a:p>
            <a:pPr fontAlgn="base">
              <a:lnSpc>
                <a:spcPct val="80000"/>
              </a:lnSpc>
              <a:spcBef>
                <a:spcPct val="0"/>
              </a:spcBef>
              <a:spcAft>
                <a:spcPct val="0"/>
              </a:spcAft>
            </a:pPr>
            <a:r>
              <a:rPr lang="es-ES_tradnl" altLang="es-ES" dirty="0">
                <a:solidFill>
                  <a:srgbClr val="011570"/>
                </a:solidFill>
              </a:rPr>
              <a:t>Electrocardiograma</a:t>
            </a:r>
            <a:r>
              <a:rPr lang="es-ES_tradnl" altLang="es-ES" dirty="0">
                <a:solidFill>
                  <a:srgbClr val="FF6523"/>
                </a:solidFill>
              </a:rPr>
              <a:t> </a:t>
            </a:r>
            <a:br>
              <a:rPr lang="es-ES_tradnl" altLang="es-ES" dirty="0">
                <a:solidFill>
                  <a:srgbClr val="FF6523"/>
                </a:solidFill>
              </a:rPr>
            </a:br>
            <a:r>
              <a:rPr lang="es-ES_tradnl" altLang="es-ES" sz="2100" dirty="0">
                <a:solidFill>
                  <a:srgbClr val="AEAEAE"/>
                </a:solidFill>
              </a:rPr>
              <a:t>Varón de 55 años con elevación de la TA y dolor torácico severo</a:t>
            </a:r>
          </a:p>
        </p:txBody>
      </p:sp>
    </p:spTree>
    <p:extLst>
      <p:ext uri="{BB962C8B-B14F-4D97-AF65-F5344CB8AC3E}">
        <p14:creationId xmlns:p14="http://schemas.microsoft.com/office/powerpoint/2010/main" val="1995533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2834" name="Rectangle 2">
            <a:extLst>
              <a:ext uri="{FF2B5EF4-FFF2-40B4-BE49-F238E27FC236}">
                <a16:creationId xmlns:a16="http://schemas.microsoft.com/office/drawing/2014/main" id="{B8C0505B-00C3-4D0E-BCC4-794B853B81C1}"/>
              </a:ext>
            </a:extLst>
          </p:cNvPr>
          <p:cNvSpPr>
            <a:spLocks noGrp="1" noChangeArrowheads="1"/>
          </p:cNvSpPr>
          <p:nvPr>
            <p:ph type="body" idx="1"/>
          </p:nvPr>
        </p:nvSpPr>
        <p:spPr>
          <a:xfrm>
            <a:off x="1524000" y="1219200"/>
            <a:ext cx="9144000" cy="762000"/>
          </a:xfrm>
        </p:spPr>
        <p:txBody>
          <a:bodyPr>
            <a:normAutofit fontScale="92500" lnSpcReduction="10000"/>
          </a:bodyPr>
          <a:lstStyle/>
          <a:p>
            <a:pPr marL="0" indent="0" algn="ctr" defTabSz="762000">
              <a:lnSpc>
                <a:spcPct val="90000"/>
              </a:lnSpc>
              <a:buNone/>
            </a:pPr>
            <a:r>
              <a:rPr lang="es-ES" altLang="es-ES" sz="2800"/>
              <a:t>Disección aórtica tipo A muy proximal. Derrame pericárdico. Colapso de a. derecha.</a:t>
            </a:r>
          </a:p>
        </p:txBody>
      </p:sp>
      <p:pic>
        <p:nvPicPr>
          <p:cNvPr id="632835" name="Picture 3">
            <a:extLst>
              <a:ext uri="{FF2B5EF4-FFF2-40B4-BE49-F238E27FC236}">
                <a16:creationId xmlns:a16="http://schemas.microsoft.com/office/drawing/2014/main" id="{5FDF0334-E6D4-4168-9644-E2771E94C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488" y="2135189"/>
            <a:ext cx="2921000" cy="219392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32836" name="Picture 4">
            <a:extLst>
              <a:ext uri="{FF2B5EF4-FFF2-40B4-BE49-F238E27FC236}">
                <a16:creationId xmlns:a16="http://schemas.microsoft.com/office/drawing/2014/main" id="{485113A5-BE56-4F7F-8D04-C135D59315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0963" y="2135189"/>
            <a:ext cx="2925762" cy="219392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32837" name="Picture 5">
            <a:extLst>
              <a:ext uri="{FF2B5EF4-FFF2-40B4-BE49-F238E27FC236}">
                <a16:creationId xmlns:a16="http://schemas.microsoft.com/office/drawing/2014/main" id="{60FEBC6E-3B60-4A60-A658-C4B2FCBFFF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489" y="4494214"/>
            <a:ext cx="2935287" cy="2198687"/>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32838" name="Picture 6">
            <a:extLst>
              <a:ext uri="{FF2B5EF4-FFF2-40B4-BE49-F238E27FC236}">
                <a16:creationId xmlns:a16="http://schemas.microsoft.com/office/drawing/2014/main" id="{B484CF77-0936-481E-AF1C-02BC95E349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0963" y="4484688"/>
            <a:ext cx="2944812" cy="220821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32839" name="Rectangle 7">
            <a:extLst>
              <a:ext uri="{FF2B5EF4-FFF2-40B4-BE49-F238E27FC236}">
                <a16:creationId xmlns:a16="http://schemas.microsoft.com/office/drawing/2014/main" id="{88F42DB6-E6CA-4541-92BD-A4DF4299B098}"/>
              </a:ext>
            </a:extLst>
          </p:cNvPr>
          <p:cNvSpPr>
            <a:spLocks noChangeArrowheads="1"/>
          </p:cNvSpPr>
          <p:nvPr/>
        </p:nvSpPr>
        <p:spPr bwMode="auto">
          <a:xfrm>
            <a:off x="2791326" y="2111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r>
              <a:rPr lang="es-ES_tradnl" altLang="es-ES" dirty="0">
                <a:solidFill>
                  <a:srgbClr val="011570"/>
                </a:solidFill>
              </a:rPr>
              <a:t>Disección aórtica: Eco</a:t>
            </a:r>
            <a:r>
              <a:rPr lang="es-ES_tradnl" altLang="es-ES" dirty="0">
                <a:solidFill>
                  <a:srgbClr val="FF6523"/>
                </a:solidFill>
              </a:rPr>
              <a:t> </a:t>
            </a:r>
            <a:br>
              <a:rPr lang="es-ES_tradnl" altLang="es-ES" dirty="0">
                <a:solidFill>
                  <a:srgbClr val="FF6523"/>
                </a:solidFill>
              </a:rPr>
            </a:br>
            <a:r>
              <a:rPr lang="es-ES_tradnl" altLang="es-ES" sz="2100" dirty="0">
                <a:solidFill>
                  <a:srgbClr val="AEAEAE"/>
                </a:solidFill>
              </a:rPr>
              <a:t>Varón de 55 años con elevación de la TA y dolor torácico severo</a:t>
            </a:r>
          </a:p>
        </p:txBody>
      </p:sp>
    </p:spTree>
    <p:extLst>
      <p:ext uri="{BB962C8B-B14F-4D97-AF65-F5344CB8AC3E}">
        <p14:creationId xmlns:p14="http://schemas.microsoft.com/office/powerpoint/2010/main" val="388117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28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4"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a:extLst>
              <a:ext uri="{FF2B5EF4-FFF2-40B4-BE49-F238E27FC236}">
                <a16:creationId xmlns:a16="http://schemas.microsoft.com/office/drawing/2014/main" id="{FFE469CA-7171-4F79-B8EA-0659F2E88F2E}"/>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357379" name="Rectangle 3">
            <a:extLst>
              <a:ext uri="{FF2B5EF4-FFF2-40B4-BE49-F238E27FC236}">
                <a16:creationId xmlns:a16="http://schemas.microsoft.com/office/drawing/2014/main" id="{75D5D685-1E9F-4966-89AB-451504B8CA9A}"/>
              </a:ext>
            </a:extLst>
          </p:cNvPr>
          <p:cNvSpPr>
            <a:spLocks noGrp="1" noChangeArrowheads="1"/>
          </p:cNvSpPr>
          <p:nvPr>
            <p:ph type="title"/>
          </p:nvPr>
        </p:nvSpPr>
        <p:spPr/>
        <p:txBody>
          <a:bodyPr/>
          <a:lstStyle/>
          <a:p>
            <a:endParaRPr lang="es-ES_tradnl" altLang="es-ES" dirty="0"/>
          </a:p>
        </p:txBody>
      </p:sp>
      <p:sp>
        <p:nvSpPr>
          <p:cNvPr id="357380" name="Rectangle 4">
            <a:extLst>
              <a:ext uri="{FF2B5EF4-FFF2-40B4-BE49-F238E27FC236}">
                <a16:creationId xmlns:a16="http://schemas.microsoft.com/office/drawing/2014/main" id="{AC20EA0C-893D-4F8A-965A-98F585922F87}"/>
              </a:ext>
            </a:extLst>
          </p:cNvPr>
          <p:cNvSpPr>
            <a:spLocks noGrp="1" noChangeArrowheads="1"/>
          </p:cNvSpPr>
          <p:nvPr>
            <p:ph type="body" idx="1"/>
          </p:nvPr>
        </p:nvSpPr>
        <p:spPr>
          <a:xfrm>
            <a:off x="1524000" y="2689226"/>
            <a:ext cx="9144000" cy="1490663"/>
          </a:xfrm>
        </p:spPr>
        <p:txBody>
          <a:bodyPr/>
          <a:lstStyle/>
          <a:p>
            <a:pPr marL="0" indent="0" algn="ctr">
              <a:buNone/>
            </a:pPr>
            <a:r>
              <a:rPr lang="es-ES" altLang="es-ES" sz="4400" noProof="1"/>
              <a:t>Síncope en varón </a:t>
            </a:r>
            <a:br>
              <a:rPr lang="es-ES" altLang="es-ES" sz="4400" noProof="1"/>
            </a:br>
            <a:r>
              <a:rPr lang="es-ES" altLang="es-ES" sz="4400" noProof="1"/>
              <a:t>con cardiopatía isquémica</a:t>
            </a:r>
            <a:endParaRPr lang="es-ES_tradnl" altLang="es-ES" b="0"/>
          </a:p>
        </p:txBody>
      </p:sp>
    </p:spTree>
    <p:extLst>
      <p:ext uri="{BB962C8B-B14F-4D97-AF65-F5344CB8AC3E}">
        <p14:creationId xmlns:p14="http://schemas.microsoft.com/office/powerpoint/2010/main" val="113836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Text Box 4">
            <a:extLst>
              <a:ext uri="{FF2B5EF4-FFF2-40B4-BE49-F238E27FC236}">
                <a16:creationId xmlns:a16="http://schemas.microsoft.com/office/drawing/2014/main" id="{601E4312-0C0B-4348-A782-C60390BF5749}"/>
              </a:ext>
            </a:extLst>
          </p:cNvPr>
          <p:cNvSpPr txBox="1">
            <a:spLocks noChangeArrowheads="1"/>
          </p:cNvSpPr>
          <p:nvPr/>
        </p:nvSpPr>
        <p:spPr bwMode="auto">
          <a:xfrm>
            <a:off x="10001250" y="304801"/>
            <a:ext cx="184150" cy="3968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es-ES_tradnl" altLang="es-ES" sz="2000" b="1">
              <a:solidFill>
                <a:srgbClr val="FFFFFF"/>
              </a:solidFill>
              <a:latin typeface="Times" panose="02020603050405020304" pitchFamily="18" charset="0"/>
            </a:endParaRPr>
          </a:p>
        </p:txBody>
      </p:sp>
      <p:sp>
        <p:nvSpPr>
          <p:cNvPr id="173061" name="Text Box 5">
            <a:extLst>
              <a:ext uri="{FF2B5EF4-FFF2-40B4-BE49-F238E27FC236}">
                <a16:creationId xmlns:a16="http://schemas.microsoft.com/office/drawing/2014/main" id="{C29F09D6-40B5-4A23-961E-B0AA151D11F4}"/>
              </a:ext>
            </a:extLst>
          </p:cNvPr>
          <p:cNvSpPr txBox="1">
            <a:spLocks noChangeArrowheads="1"/>
          </p:cNvSpPr>
          <p:nvPr/>
        </p:nvSpPr>
        <p:spPr bwMode="auto">
          <a:xfrm>
            <a:off x="1828800" y="1462089"/>
            <a:ext cx="8610600" cy="4795159"/>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8913" indent="-188913">
              <a:defRPr sz="2400">
                <a:solidFill>
                  <a:schemeClr val="tx1"/>
                </a:solidFill>
                <a:latin typeface="Times New Roman" panose="02020603050405020304" pitchFamily="18" charset="0"/>
              </a:defRPr>
            </a:lvl1pPr>
            <a:lvl2pPr marL="669925" indent="-1968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lnSpc>
                <a:spcPct val="80000"/>
              </a:lnSpc>
              <a:spcBef>
                <a:spcPct val="60000"/>
              </a:spcBef>
              <a:spcAft>
                <a:spcPct val="0"/>
              </a:spcAft>
              <a:buClr>
                <a:srgbClr val="E3BF1F"/>
              </a:buClr>
              <a:buSzPct val="90000"/>
              <a:buFont typeface="Wingdings" panose="05000000000000000000" pitchFamily="2" charset="2"/>
              <a:buChar char="§"/>
            </a:pPr>
            <a:r>
              <a:rPr lang="es-ES_tradnl" altLang="es-ES" sz="2800" b="1" dirty="0">
                <a:solidFill>
                  <a:srgbClr val="97BAFF"/>
                </a:solidFill>
                <a:latin typeface="Arial" panose="020B0604020202020204" pitchFamily="34" charset="0"/>
              </a:rPr>
              <a:t>Historia clínica</a:t>
            </a:r>
            <a:r>
              <a:rPr lang="es-ES_tradnl" altLang="es-ES" sz="2800" b="1" dirty="0">
                <a:solidFill>
                  <a:srgbClr val="FFFFFF"/>
                </a:solidFill>
                <a:latin typeface="Arial" panose="020B0604020202020204" pitchFamily="34" charset="0"/>
              </a:rPr>
              <a:t> </a:t>
            </a:r>
          </a:p>
          <a:p>
            <a:pPr lvl="1" fontAlgn="base">
              <a:lnSpc>
                <a:spcPct val="8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Varón, 50 años.</a:t>
            </a:r>
          </a:p>
          <a:p>
            <a:pPr lvl="1" fontAlgn="base">
              <a:lnSpc>
                <a:spcPct val="8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 AP:</a:t>
            </a:r>
          </a:p>
          <a:p>
            <a:pPr lvl="2" fontAlgn="base">
              <a:lnSpc>
                <a:spcPct val="80000"/>
              </a:lnSpc>
              <a:spcBef>
                <a:spcPct val="20000"/>
              </a:spcBef>
              <a:spcAft>
                <a:spcPct val="0"/>
              </a:spcAft>
              <a:buClr>
                <a:srgbClr val="97BAFF"/>
              </a:buClr>
              <a:buFont typeface="Times" panose="02020603050405020304" pitchFamily="18" charset="0"/>
              <a:buChar char="•"/>
            </a:pPr>
            <a:r>
              <a:rPr lang="es-ES_tradnl" altLang="es-ES" sz="2000" b="1" dirty="0">
                <a:solidFill>
                  <a:schemeClr val="tx2"/>
                </a:solidFill>
                <a:latin typeface="Arial" panose="020B0604020202020204" pitchFamily="34" charset="0"/>
              </a:rPr>
              <a:t> IAM en los meses previos.</a:t>
            </a:r>
          </a:p>
          <a:p>
            <a:pPr lvl="2" fontAlgn="base">
              <a:lnSpc>
                <a:spcPct val="80000"/>
              </a:lnSpc>
              <a:spcBef>
                <a:spcPct val="20000"/>
              </a:spcBef>
              <a:spcAft>
                <a:spcPct val="0"/>
              </a:spcAft>
              <a:buClr>
                <a:srgbClr val="97BAFF"/>
              </a:buClr>
              <a:buFont typeface="Times" panose="02020603050405020304" pitchFamily="18" charset="0"/>
              <a:buChar char="•"/>
            </a:pPr>
            <a:r>
              <a:rPr lang="es-ES_tradnl" altLang="es-ES" sz="2000" b="1" dirty="0">
                <a:solidFill>
                  <a:schemeClr val="tx2"/>
                </a:solidFill>
                <a:latin typeface="Arial" panose="020B0604020202020204" pitchFamily="34" charset="0"/>
              </a:rPr>
              <a:t> </a:t>
            </a:r>
            <a:r>
              <a:rPr lang="es-ES_tradnl" altLang="es-ES" sz="2000" b="1" dirty="0" err="1">
                <a:solidFill>
                  <a:schemeClr val="tx2"/>
                </a:solidFill>
                <a:latin typeface="Arial" panose="020B0604020202020204" pitchFamily="34" charset="0"/>
              </a:rPr>
              <a:t>Tto</a:t>
            </a:r>
            <a:r>
              <a:rPr lang="es-ES_tradnl" altLang="es-ES" sz="2000" b="1" dirty="0">
                <a:solidFill>
                  <a:schemeClr val="tx2"/>
                </a:solidFill>
                <a:latin typeface="Arial" panose="020B0604020202020204" pitchFamily="34" charset="0"/>
              </a:rPr>
              <a:t>.: IECA, </a:t>
            </a:r>
            <a:r>
              <a:rPr lang="es-ES_tradnl" altLang="es-ES" sz="2000" b="1" dirty="0" err="1">
                <a:solidFill>
                  <a:schemeClr val="tx2"/>
                </a:solidFill>
                <a:latin typeface="Arial" panose="020B0604020202020204" pitchFamily="34" charset="0"/>
              </a:rPr>
              <a:t>estatina</a:t>
            </a:r>
            <a:r>
              <a:rPr lang="es-ES_tradnl" altLang="es-ES" sz="2000" b="1" dirty="0">
                <a:solidFill>
                  <a:schemeClr val="tx2"/>
                </a:solidFill>
                <a:latin typeface="Arial" panose="020B0604020202020204" pitchFamily="34" charset="0"/>
              </a:rPr>
              <a:t>, AAS, </a:t>
            </a:r>
            <a:r>
              <a:rPr lang="es-ES_tradnl" altLang="es-ES" sz="2000" b="1" dirty="0" err="1">
                <a:solidFill>
                  <a:schemeClr val="tx2"/>
                </a:solidFill>
                <a:latin typeface="Arial" panose="020B0604020202020204" pitchFamily="34" charset="0"/>
              </a:rPr>
              <a:t>ß</a:t>
            </a:r>
            <a:r>
              <a:rPr lang="es-ES_tradnl" altLang="es-ES" sz="2000" b="1" dirty="0">
                <a:solidFill>
                  <a:schemeClr val="tx2"/>
                </a:solidFill>
                <a:latin typeface="Arial" panose="020B0604020202020204" pitchFamily="34" charset="0"/>
              </a:rPr>
              <a:t>-bloqueante.</a:t>
            </a:r>
          </a:p>
          <a:p>
            <a:pPr lvl="1" fontAlgn="base">
              <a:lnSpc>
                <a:spcPct val="8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 MC:</a:t>
            </a:r>
          </a:p>
          <a:p>
            <a:pPr lvl="2" fontAlgn="base">
              <a:lnSpc>
                <a:spcPct val="80000"/>
              </a:lnSpc>
              <a:spcBef>
                <a:spcPct val="20000"/>
              </a:spcBef>
              <a:spcAft>
                <a:spcPct val="0"/>
              </a:spcAft>
              <a:buClr>
                <a:srgbClr val="97BAFF"/>
              </a:buClr>
              <a:buFont typeface="Times" panose="02020603050405020304" pitchFamily="18" charset="0"/>
              <a:buChar char="•"/>
            </a:pPr>
            <a:r>
              <a:rPr lang="es-ES_tradnl" altLang="es-ES" sz="2000" b="1" dirty="0">
                <a:solidFill>
                  <a:schemeClr val="tx2"/>
                </a:solidFill>
                <a:latin typeface="Arial" panose="020B0604020202020204" pitchFamily="34" charset="0"/>
              </a:rPr>
              <a:t> Episodio de mareo y sudoración sin dolor precordial.</a:t>
            </a:r>
          </a:p>
          <a:p>
            <a:pPr lvl="2" fontAlgn="base">
              <a:lnSpc>
                <a:spcPct val="80000"/>
              </a:lnSpc>
              <a:spcBef>
                <a:spcPct val="20000"/>
              </a:spcBef>
              <a:spcAft>
                <a:spcPct val="0"/>
              </a:spcAft>
              <a:buClr>
                <a:srgbClr val="97BAFF"/>
              </a:buClr>
              <a:buFont typeface="Times" panose="02020603050405020304" pitchFamily="18" charset="0"/>
              <a:buChar char="•"/>
            </a:pPr>
            <a:r>
              <a:rPr lang="es-ES_tradnl" altLang="es-ES" sz="2000" b="1" dirty="0">
                <a:solidFill>
                  <a:schemeClr val="tx2"/>
                </a:solidFill>
                <a:latin typeface="Arial" panose="020B0604020202020204" pitchFamily="34" charset="0"/>
              </a:rPr>
              <a:t> Síncope tras toma de </a:t>
            </a:r>
            <a:r>
              <a:rPr lang="es-ES_tradnl" altLang="es-ES" sz="2000" b="1" dirty="0" err="1">
                <a:solidFill>
                  <a:schemeClr val="tx2"/>
                </a:solidFill>
                <a:latin typeface="Arial" panose="020B0604020202020204" pitchFamily="34" charset="0"/>
              </a:rPr>
              <a:t>cafinitrina</a:t>
            </a:r>
            <a:r>
              <a:rPr lang="es-ES_tradnl" altLang="es-ES" sz="2000" b="1" dirty="0">
                <a:solidFill>
                  <a:schemeClr val="tx2"/>
                </a:solidFill>
                <a:latin typeface="Arial" panose="020B0604020202020204" pitchFamily="34" charset="0"/>
              </a:rPr>
              <a:t>.</a:t>
            </a:r>
          </a:p>
          <a:p>
            <a:pPr lvl="2" fontAlgn="base">
              <a:lnSpc>
                <a:spcPct val="80000"/>
              </a:lnSpc>
              <a:spcBef>
                <a:spcPct val="20000"/>
              </a:spcBef>
              <a:spcAft>
                <a:spcPct val="0"/>
              </a:spcAft>
              <a:buClr>
                <a:srgbClr val="97BAFF"/>
              </a:buClr>
              <a:buFont typeface="Times" panose="02020603050405020304" pitchFamily="18" charset="0"/>
              <a:buChar char="•"/>
            </a:pPr>
            <a:r>
              <a:rPr lang="es-ES_tradnl" altLang="es-ES" sz="2000" b="1" dirty="0">
                <a:solidFill>
                  <a:schemeClr val="tx2"/>
                </a:solidFill>
                <a:latin typeface="Arial" panose="020B0604020202020204" pitchFamily="34" charset="0"/>
              </a:rPr>
              <a:t> Persiste mareado y sudoroso tras recuperación.</a:t>
            </a:r>
          </a:p>
          <a:p>
            <a:pPr fontAlgn="base">
              <a:lnSpc>
                <a:spcPct val="80000"/>
              </a:lnSpc>
              <a:spcBef>
                <a:spcPct val="60000"/>
              </a:spcBef>
              <a:spcAft>
                <a:spcPct val="0"/>
              </a:spcAft>
              <a:buClr>
                <a:srgbClr val="E3BF1F"/>
              </a:buClr>
              <a:buSzPct val="90000"/>
              <a:buFont typeface="Wingdings" panose="05000000000000000000" pitchFamily="2" charset="2"/>
              <a:buChar char="§"/>
            </a:pPr>
            <a:r>
              <a:rPr lang="es-ES_tradnl" altLang="es-ES" sz="2800" b="1" dirty="0">
                <a:solidFill>
                  <a:srgbClr val="FFFFFF"/>
                </a:solidFill>
                <a:latin typeface="Arial" panose="020B0604020202020204" pitchFamily="34" charset="0"/>
              </a:rPr>
              <a:t> </a:t>
            </a:r>
            <a:r>
              <a:rPr lang="es-ES_tradnl" altLang="es-ES" sz="2800" b="1" dirty="0">
                <a:solidFill>
                  <a:srgbClr val="97BAFF"/>
                </a:solidFill>
                <a:latin typeface="Arial" panose="020B0604020202020204" pitchFamily="34" charset="0"/>
              </a:rPr>
              <a:t>Exploración física</a:t>
            </a:r>
            <a:endParaRPr lang="es-ES_tradnl" altLang="es-ES" sz="2800" b="1" dirty="0">
              <a:solidFill>
                <a:srgbClr val="FFFFFF"/>
              </a:solidFill>
              <a:latin typeface="Arial" panose="020B0604020202020204" pitchFamily="34" charset="0"/>
            </a:endParaRPr>
          </a:p>
          <a:p>
            <a:pPr lvl="1" fontAlgn="base">
              <a:lnSpc>
                <a:spcPct val="80000"/>
              </a:lnSpc>
              <a:spcBef>
                <a:spcPct val="20000"/>
              </a:spcBef>
              <a:spcAft>
                <a:spcPct val="0"/>
              </a:spcAft>
              <a:buClr>
                <a:srgbClr val="FF6523"/>
              </a:buClr>
              <a:buFontTx/>
              <a:buChar char="–"/>
            </a:pPr>
            <a:r>
              <a:rPr lang="es-ES_tradnl" altLang="es-ES" b="1" dirty="0">
                <a:solidFill>
                  <a:srgbClr val="FFFFFF"/>
                </a:solidFill>
                <a:latin typeface="Arial" panose="020B0604020202020204" pitchFamily="34" charset="0"/>
              </a:rPr>
              <a:t> </a:t>
            </a:r>
            <a:r>
              <a:rPr lang="es-ES_tradnl" altLang="es-ES" b="1" dirty="0" err="1">
                <a:solidFill>
                  <a:schemeClr val="tx2"/>
                </a:solidFill>
                <a:latin typeface="Arial" panose="020B0604020202020204" pitchFamily="34" charset="0"/>
              </a:rPr>
              <a:t>Eupneico</a:t>
            </a:r>
            <a:r>
              <a:rPr lang="es-ES_tradnl" altLang="es-ES" b="1" dirty="0">
                <a:solidFill>
                  <a:schemeClr val="tx2"/>
                </a:solidFill>
                <a:latin typeface="Arial" panose="020B0604020202020204" pitchFamily="34" charset="0"/>
              </a:rPr>
              <a:t>, pálido.</a:t>
            </a:r>
          </a:p>
          <a:p>
            <a:pPr lvl="1" fontAlgn="base">
              <a:lnSpc>
                <a:spcPct val="8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 TA 80/60 </a:t>
            </a:r>
            <a:r>
              <a:rPr lang="es-ES_tradnl" altLang="es-ES" b="1" dirty="0" err="1">
                <a:solidFill>
                  <a:schemeClr val="tx2"/>
                </a:solidFill>
                <a:latin typeface="Arial" panose="020B0604020202020204" pitchFamily="34" charset="0"/>
              </a:rPr>
              <a:t>mmHg</a:t>
            </a:r>
            <a:r>
              <a:rPr lang="es-ES_tradnl" altLang="es-ES" b="1" dirty="0">
                <a:solidFill>
                  <a:schemeClr val="tx2"/>
                </a:solidFill>
                <a:latin typeface="Arial" panose="020B0604020202020204" pitchFamily="34" charset="0"/>
              </a:rPr>
              <a:t>.</a:t>
            </a:r>
          </a:p>
          <a:p>
            <a:pPr lvl="1" fontAlgn="base">
              <a:lnSpc>
                <a:spcPct val="8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 Rítmico a &gt; 100 </a:t>
            </a:r>
            <a:r>
              <a:rPr lang="es-ES_tradnl" altLang="es-ES" b="1" dirty="0" err="1">
                <a:solidFill>
                  <a:schemeClr val="tx2"/>
                </a:solidFill>
                <a:latin typeface="Arial" panose="020B0604020202020204" pitchFamily="34" charset="0"/>
              </a:rPr>
              <a:t>lpm</a:t>
            </a:r>
            <a:r>
              <a:rPr lang="es-ES_tradnl" altLang="es-ES" b="1" dirty="0">
                <a:solidFill>
                  <a:schemeClr val="tx2"/>
                </a:solidFill>
                <a:latin typeface="Arial" panose="020B0604020202020204" pitchFamily="34" charset="0"/>
              </a:rPr>
              <a:t>, sin signos de IC.</a:t>
            </a:r>
            <a:endParaRPr lang="es-ES" altLang="es-ES" sz="2000" dirty="0">
              <a:solidFill>
                <a:schemeClr val="tx2"/>
              </a:solidFill>
              <a:latin typeface="Times" panose="02020603050405020304" pitchFamily="18" charset="0"/>
            </a:endParaRPr>
          </a:p>
        </p:txBody>
      </p:sp>
      <p:sp>
        <p:nvSpPr>
          <p:cNvPr id="173063" name="Rectangle 7">
            <a:extLst>
              <a:ext uri="{FF2B5EF4-FFF2-40B4-BE49-F238E27FC236}">
                <a16:creationId xmlns:a16="http://schemas.microsoft.com/office/drawing/2014/main" id="{71B75349-7581-486F-8EF7-A437F132D1E2}"/>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gn="ctr" fontAlgn="base">
              <a:lnSpc>
                <a:spcPct val="80000"/>
              </a:lnSpc>
              <a:spcBef>
                <a:spcPct val="0"/>
              </a:spcBef>
              <a:spcAft>
                <a:spcPct val="0"/>
              </a:spcAft>
            </a:pPr>
            <a:r>
              <a:rPr lang="es-ES_tradnl" altLang="es-ES" sz="2200" dirty="0">
                <a:solidFill>
                  <a:srgbClr val="AEAEAE"/>
                </a:solidFill>
              </a:rPr>
              <a:t>Síncope en varón con cardiopatía isquémica</a:t>
            </a:r>
          </a:p>
        </p:txBody>
      </p:sp>
    </p:spTree>
    <p:extLst>
      <p:ext uri="{BB962C8B-B14F-4D97-AF65-F5344CB8AC3E}">
        <p14:creationId xmlns:p14="http://schemas.microsoft.com/office/powerpoint/2010/main" val="20407463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21" name="Text Box 17">
            <a:extLst>
              <a:ext uri="{FF2B5EF4-FFF2-40B4-BE49-F238E27FC236}">
                <a16:creationId xmlns:a16="http://schemas.microsoft.com/office/drawing/2014/main" id="{57AFD1B2-8CA6-4CBD-B654-E48CA6827347}"/>
              </a:ext>
            </a:extLst>
          </p:cNvPr>
          <p:cNvSpPr txBox="1">
            <a:spLocks noChangeArrowheads="1"/>
          </p:cNvSpPr>
          <p:nvPr/>
        </p:nvSpPr>
        <p:spPr bwMode="auto">
          <a:xfrm>
            <a:off x="1524000" y="1303339"/>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s-ES" altLang="es-ES" sz="3000" b="1">
                <a:solidFill>
                  <a:srgbClr val="FFFFFF"/>
                </a:solidFill>
                <a:latin typeface="Arial" panose="020B0604020202020204" pitchFamily="34" charset="0"/>
              </a:rPr>
              <a:t>Cicatriz anterior, ESV</a:t>
            </a:r>
          </a:p>
        </p:txBody>
      </p:sp>
      <p:pic>
        <p:nvPicPr>
          <p:cNvPr id="175126" name="Picture 22" descr="Caso5 mod4 mppt.jpg                                            00003309N2                             C16D207E:">
            <a:extLst>
              <a:ext uri="{FF2B5EF4-FFF2-40B4-BE49-F238E27FC236}">
                <a16:creationId xmlns:a16="http://schemas.microsoft.com/office/drawing/2014/main" id="{21E131CB-7FBF-462E-B12D-3EF728731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551" y="2095500"/>
            <a:ext cx="9001125" cy="41148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175131" name="Group 27">
            <a:extLst>
              <a:ext uri="{FF2B5EF4-FFF2-40B4-BE49-F238E27FC236}">
                <a16:creationId xmlns:a16="http://schemas.microsoft.com/office/drawing/2014/main" id="{9D7D5DF9-BB2F-4D0F-A9DD-933B3DD90BED}"/>
              </a:ext>
            </a:extLst>
          </p:cNvPr>
          <p:cNvGrpSpPr>
            <a:grpSpLocks/>
          </p:cNvGrpSpPr>
          <p:nvPr/>
        </p:nvGrpSpPr>
        <p:grpSpPr bwMode="auto">
          <a:xfrm>
            <a:off x="2259013" y="2605089"/>
            <a:ext cx="2463800" cy="3190875"/>
            <a:chOff x="2266" y="1529"/>
            <a:chExt cx="1552" cy="2010"/>
          </a:xfrm>
        </p:grpSpPr>
        <p:pic>
          <p:nvPicPr>
            <p:cNvPr id="175127" name="Picture 23" descr="Caso5 mod4 mppt.jpg                                            00003309N2                             C16D207E:">
              <a:extLst>
                <a:ext uri="{FF2B5EF4-FFF2-40B4-BE49-F238E27FC236}">
                  <a16:creationId xmlns:a16="http://schemas.microsoft.com/office/drawing/2014/main" id="{1AFD8E01-9D43-4048-90DC-45C87FCDA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067" t="50888" r="36525" b="28125"/>
            <a:stretch>
              <a:fillRect/>
            </a:stretch>
          </p:blipFill>
          <p:spPr bwMode="auto">
            <a:xfrm>
              <a:off x="2266" y="1529"/>
              <a:ext cx="1552" cy="201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75128" name="Rectangle 24">
              <a:extLst>
                <a:ext uri="{FF2B5EF4-FFF2-40B4-BE49-F238E27FC236}">
                  <a16:creationId xmlns:a16="http://schemas.microsoft.com/office/drawing/2014/main" id="{0ED8E0D4-CAF8-4046-A2F5-B60A5CCA77B5}"/>
                </a:ext>
              </a:extLst>
            </p:cNvPr>
            <p:cNvSpPr>
              <a:spLocks noChangeArrowheads="1"/>
            </p:cNvSpPr>
            <p:nvPr/>
          </p:nvSpPr>
          <p:spPr bwMode="auto">
            <a:xfrm>
              <a:off x="2314" y="1563"/>
              <a:ext cx="2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_tradnl" altLang="es-ES" sz="1400" b="1">
                  <a:solidFill>
                    <a:srgbClr val="000000"/>
                  </a:solidFill>
                  <a:latin typeface="Arial" panose="020B0604020202020204" pitchFamily="34" charset="0"/>
                </a:rPr>
                <a:t>V2</a:t>
              </a:r>
            </a:p>
          </p:txBody>
        </p:sp>
      </p:grpSp>
      <p:sp>
        <p:nvSpPr>
          <p:cNvPr id="175130" name="Text Box 26">
            <a:extLst>
              <a:ext uri="{FF2B5EF4-FFF2-40B4-BE49-F238E27FC236}">
                <a16:creationId xmlns:a16="http://schemas.microsoft.com/office/drawing/2014/main" id="{CFB6CA0F-EA51-4BA1-8F64-A5271028B1FA}"/>
              </a:ext>
            </a:extLst>
          </p:cNvPr>
          <p:cNvSpPr txBox="1">
            <a:spLocks noChangeArrowheads="1"/>
          </p:cNvSpPr>
          <p:nvPr/>
        </p:nvSpPr>
        <p:spPr bwMode="auto">
          <a:xfrm>
            <a:off x="2703513" y="4954589"/>
            <a:ext cx="15541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s-ES_tradnl" altLang="es-ES" sz="2000" b="1">
                <a:solidFill>
                  <a:srgbClr val="011570"/>
                </a:solidFill>
                <a:latin typeface="Arial" panose="020B0604020202020204" pitchFamily="34" charset="0"/>
              </a:rPr>
              <a:t>Onda Q</a:t>
            </a:r>
          </a:p>
          <a:p>
            <a:pPr algn="ctr" fontAlgn="base">
              <a:spcBef>
                <a:spcPct val="0"/>
              </a:spcBef>
              <a:spcAft>
                <a:spcPct val="0"/>
              </a:spcAft>
            </a:pPr>
            <a:r>
              <a:rPr lang="es-ES_tradnl" altLang="es-ES" sz="2000" b="1">
                <a:solidFill>
                  <a:srgbClr val="011570"/>
                </a:solidFill>
                <a:latin typeface="Arial" panose="020B0604020202020204" pitchFamily="34" charset="0"/>
              </a:rPr>
              <a:t>QRS ancho</a:t>
            </a:r>
          </a:p>
        </p:txBody>
      </p:sp>
      <p:grpSp>
        <p:nvGrpSpPr>
          <p:cNvPr id="175135" name="Group 31">
            <a:extLst>
              <a:ext uri="{FF2B5EF4-FFF2-40B4-BE49-F238E27FC236}">
                <a16:creationId xmlns:a16="http://schemas.microsoft.com/office/drawing/2014/main" id="{C36CA5FF-329E-4230-8EFB-E5E18621D107}"/>
              </a:ext>
            </a:extLst>
          </p:cNvPr>
          <p:cNvGrpSpPr>
            <a:grpSpLocks/>
          </p:cNvGrpSpPr>
          <p:nvPr/>
        </p:nvGrpSpPr>
        <p:grpSpPr bwMode="auto">
          <a:xfrm>
            <a:off x="5591175" y="2017713"/>
            <a:ext cx="4400550" cy="4635500"/>
            <a:chOff x="2807" y="1299"/>
            <a:chExt cx="2772" cy="2920"/>
          </a:xfrm>
        </p:grpSpPr>
        <p:pic>
          <p:nvPicPr>
            <p:cNvPr id="175133" name="Picture 29" descr="Caso5 mod4 mppt.jpg                                            00003309N2                             C16D207E:">
              <a:extLst>
                <a:ext uri="{FF2B5EF4-FFF2-40B4-BE49-F238E27FC236}">
                  <a16:creationId xmlns:a16="http://schemas.microsoft.com/office/drawing/2014/main" id="{18A7ACD0-3824-47A2-A2DC-1AAD307F2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791" t="2826" r="3703" b="47620"/>
            <a:stretch>
              <a:fillRect/>
            </a:stretch>
          </p:blipFill>
          <p:spPr bwMode="auto">
            <a:xfrm>
              <a:off x="2807" y="1299"/>
              <a:ext cx="2772" cy="292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75134" name="Rectangle 30">
              <a:extLst>
                <a:ext uri="{FF2B5EF4-FFF2-40B4-BE49-F238E27FC236}">
                  <a16:creationId xmlns:a16="http://schemas.microsoft.com/office/drawing/2014/main" id="{184DD87B-6B56-406C-B3AA-959CBC700708}"/>
                </a:ext>
              </a:extLst>
            </p:cNvPr>
            <p:cNvSpPr>
              <a:spLocks noChangeArrowheads="1"/>
            </p:cNvSpPr>
            <p:nvPr/>
          </p:nvSpPr>
          <p:spPr bwMode="auto">
            <a:xfrm>
              <a:off x="2865" y="1336"/>
              <a:ext cx="2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_tradnl" altLang="es-ES" sz="1400" b="1">
                  <a:solidFill>
                    <a:srgbClr val="000000"/>
                  </a:solidFill>
                  <a:latin typeface="Arial" panose="020B0604020202020204" pitchFamily="34" charset="0"/>
                </a:rPr>
                <a:t>V4</a:t>
              </a:r>
            </a:p>
          </p:txBody>
        </p:sp>
      </p:grpSp>
      <p:sp>
        <p:nvSpPr>
          <p:cNvPr id="175137" name="Rectangle 33">
            <a:extLst>
              <a:ext uri="{FF2B5EF4-FFF2-40B4-BE49-F238E27FC236}">
                <a16:creationId xmlns:a16="http://schemas.microsoft.com/office/drawing/2014/main" id="{EF49272F-616F-43A9-8799-2719FEDD2FB1}"/>
              </a:ext>
            </a:extLst>
          </p:cNvPr>
          <p:cNvSpPr>
            <a:spLocks noChangeArrowheads="1"/>
          </p:cNvSpPr>
          <p:nvPr/>
        </p:nvSpPr>
        <p:spPr bwMode="auto">
          <a:xfrm>
            <a:off x="3492500" y="29527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r>
              <a:rPr lang="es-ES_tradnl" altLang="es-ES" dirty="0">
                <a:solidFill>
                  <a:srgbClr val="011570"/>
                </a:solidFill>
              </a:rPr>
              <a:t>ECG basal [1]</a:t>
            </a:r>
            <a:br>
              <a:rPr lang="es-ES_tradnl" altLang="es-ES" dirty="0">
                <a:solidFill>
                  <a:srgbClr val="FF6523"/>
                </a:solidFill>
              </a:rPr>
            </a:br>
            <a:r>
              <a:rPr lang="es-ES_tradnl" altLang="es-ES" sz="2200" dirty="0">
                <a:solidFill>
                  <a:srgbClr val="AEAEAE"/>
                </a:solidFill>
              </a:rPr>
              <a:t>Síncope en varón con cardiopatía isquémica</a:t>
            </a:r>
          </a:p>
        </p:txBody>
      </p:sp>
    </p:spTree>
    <p:extLst>
      <p:ext uri="{BB962C8B-B14F-4D97-AF65-F5344CB8AC3E}">
        <p14:creationId xmlns:p14="http://schemas.microsoft.com/office/powerpoint/2010/main" val="3788313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75131"/>
                                        </p:tgtEl>
                                        <p:attrNameLst>
                                          <p:attrName>style.visibility</p:attrName>
                                        </p:attrNameLst>
                                      </p:cBhvr>
                                      <p:to>
                                        <p:strVal val="visible"/>
                                      </p:to>
                                    </p:set>
                                    <p:anim calcmode="lin" valueType="num">
                                      <p:cBhvr>
                                        <p:cTn id="7" dur="500" fill="hold"/>
                                        <p:tgtEl>
                                          <p:spTgt spid="175131"/>
                                        </p:tgtEl>
                                        <p:attrNameLst>
                                          <p:attrName>ppt_w</p:attrName>
                                        </p:attrNameLst>
                                      </p:cBhvr>
                                      <p:tavLst>
                                        <p:tav tm="0">
                                          <p:val>
                                            <p:fltVal val="0"/>
                                          </p:val>
                                        </p:tav>
                                        <p:tav tm="100000">
                                          <p:val>
                                            <p:strVal val="#ppt_w"/>
                                          </p:val>
                                        </p:tav>
                                      </p:tavLst>
                                    </p:anim>
                                    <p:anim calcmode="lin" valueType="num">
                                      <p:cBhvr>
                                        <p:cTn id="8" dur="500" fill="hold"/>
                                        <p:tgtEl>
                                          <p:spTgt spid="17513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7513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175135"/>
                                        </p:tgtEl>
                                        <p:attrNameLst>
                                          <p:attrName>style.visibility</p:attrName>
                                        </p:attrNameLst>
                                      </p:cBhvr>
                                      <p:to>
                                        <p:strVal val="visible"/>
                                      </p:to>
                                    </p:set>
                                    <p:anim calcmode="lin" valueType="num">
                                      <p:cBhvr>
                                        <p:cTn id="16" dur="500" fill="hold"/>
                                        <p:tgtEl>
                                          <p:spTgt spid="175135"/>
                                        </p:tgtEl>
                                        <p:attrNameLst>
                                          <p:attrName>ppt_w</p:attrName>
                                        </p:attrNameLst>
                                      </p:cBhvr>
                                      <p:tavLst>
                                        <p:tav tm="0">
                                          <p:val>
                                            <p:fltVal val="0"/>
                                          </p:val>
                                        </p:tav>
                                        <p:tav tm="100000">
                                          <p:val>
                                            <p:strVal val="#ppt_w"/>
                                          </p:val>
                                        </p:tav>
                                      </p:tavLst>
                                    </p:anim>
                                    <p:anim calcmode="lin" valueType="num">
                                      <p:cBhvr>
                                        <p:cTn id="17" dur="500" fill="hold"/>
                                        <p:tgtEl>
                                          <p:spTgt spid="175135"/>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75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1" grpId="0" autoUpdateAnimBg="0"/>
      <p:bldP spid="175130"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7074" name="Rectangle 2">
            <a:extLst>
              <a:ext uri="{FF2B5EF4-FFF2-40B4-BE49-F238E27FC236}">
                <a16:creationId xmlns:a16="http://schemas.microsoft.com/office/drawing/2014/main" id="{9D5981F8-04B1-48F5-9E0C-29BD66354AEC}"/>
              </a:ext>
            </a:extLst>
          </p:cNvPr>
          <p:cNvSpPr>
            <a:spLocks noChangeArrowheads="1"/>
          </p:cNvSpPr>
          <p:nvPr/>
        </p:nvSpPr>
        <p:spPr bwMode="auto">
          <a:xfrm>
            <a:off x="6238876" y="708969"/>
            <a:ext cx="3516313"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387075" name="Rectangle 3">
            <a:extLst>
              <a:ext uri="{FF2B5EF4-FFF2-40B4-BE49-F238E27FC236}">
                <a16:creationId xmlns:a16="http://schemas.microsoft.com/office/drawing/2014/main" id="{63599AB8-E8C2-4D22-B338-086A9430B196}"/>
              </a:ext>
            </a:extLst>
          </p:cNvPr>
          <p:cNvSpPr>
            <a:spLocks noGrp="1" noChangeArrowheads="1"/>
          </p:cNvSpPr>
          <p:nvPr>
            <p:ph type="body" idx="1"/>
          </p:nvPr>
        </p:nvSpPr>
        <p:spPr>
          <a:xfrm>
            <a:off x="1905000" y="1295400"/>
            <a:ext cx="8610600" cy="5105400"/>
          </a:xfrm>
        </p:spPr>
        <p:txBody>
          <a:bodyPr/>
          <a:lstStyle/>
          <a:p>
            <a:pPr>
              <a:lnSpc>
                <a:spcPct val="90000"/>
              </a:lnSpc>
            </a:pPr>
            <a:r>
              <a:rPr lang="es-ES_tradnl" altLang="es-ES">
                <a:solidFill>
                  <a:schemeClr val="accent2"/>
                </a:solidFill>
              </a:rPr>
              <a:t>Extrasístoles ventriculares</a:t>
            </a:r>
            <a:endParaRPr lang="es-ES_tradnl" altLang="es-ES"/>
          </a:p>
          <a:p>
            <a:pPr lvl="1">
              <a:lnSpc>
                <a:spcPct val="90000"/>
              </a:lnSpc>
            </a:pPr>
            <a:r>
              <a:rPr lang="es-ES_tradnl" altLang="es-ES"/>
              <a:t>Características al QRS, QRS &gt; 0,12 seg, pausa compensadora. Electrocardiográficas: QRS prematuro sin apreciarse onda P, QRS y ST de morfología anómala, onda T de polaridad opuesta. </a:t>
            </a:r>
          </a:p>
          <a:p>
            <a:pPr lvl="1">
              <a:lnSpc>
                <a:spcPct val="90000"/>
              </a:lnSpc>
            </a:pPr>
            <a:r>
              <a:rPr lang="es-ES_tradnl" altLang="es-ES"/>
              <a:t>Clasificación:</a:t>
            </a:r>
          </a:p>
          <a:p>
            <a:pPr lvl="2">
              <a:lnSpc>
                <a:spcPct val="90000"/>
              </a:lnSpc>
            </a:pPr>
            <a:r>
              <a:rPr lang="es-ES_tradnl" altLang="es-ES"/>
              <a:t>Aisladas </a:t>
            </a:r>
            <a:r>
              <a:rPr lang="es-ES_tradnl" altLang="es-ES" i="1"/>
              <a:t>vs</a:t>
            </a:r>
            <a:r>
              <a:rPr lang="es-ES_tradnl" altLang="es-ES"/>
              <a:t> frecuentes.</a:t>
            </a:r>
          </a:p>
          <a:p>
            <a:pPr lvl="2">
              <a:lnSpc>
                <a:spcPct val="90000"/>
              </a:lnSpc>
            </a:pPr>
            <a:r>
              <a:rPr lang="es-ES_tradnl" altLang="es-ES"/>
              <a:t>Unifocales </a:t>
            </a:r>
            <a:r>
              <a:rPr lang="es-ES_tradnl" altLang="es-ES" i="1"/>
              <a:t>vs</a:t>
            </a:r>
            <a:r>
              <a:rPr lang="es-ES_tradnl" altLang="es-ES"/>
              <a:t> multifocales.</a:t>
            </a:r>
          </a:p>
          <a:p>
            <a:pPr lvl="2">
              <a:lnSpc>
                <a:spcPct val="90000"/>
              </a:lnSpc>
            </a:pPr>
            <a:r>
              <a:rPr lang="es-ES_tradnl" altLang="es-ES"/>
              <a:t>Según periodicidad (bigeminadas, trigeminadas, cuadrigeminadas, etc.).</a:t>
            </a:r>
          </a:p>
          <a:p>
            <a:pPr lvl="2">
              <a:lnSpc>
                <a:spcPct val="90000"/>
              </a:lnSpc>
            </a:pPr>
            <a:r>
              <a:rPr lang="es-ES_tradnl" altLang="es-ES"/>
              <a:t>Dipletes, tripletes (2, 3 ESV seguidas).</a:t>
            </a:r>
          </a:p>
        </p:txBody>
      </p:sp>
    </p:spTree>
    <p:extLst>
      <p:ext uri="{BB962C8B-B14F-4D97-AF65-F5344CB8AC3E}">
        <p14:creationId xmlns:p14="http://schemas.microsoft.com/office/powerpoint/2010/main" val="2312591854"/>
      </p:ext>
    </p:extLst>
  </p:cSld>
  <p:clrMapOvr>
    <a:masterClrMapping/>
  </p:clrMapOvr>
  <p:transition spd="med">
    <p:strips dir="ld"/>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22" name="Rectangle 2">
            <a:extLst>
              <a:ext uri="{FF2B5EF4-FFF2-40B4-BE49-F238E27FC236}">
                <a16:creationId xmlns:a16="http://schemas.microsoft.com/office/drawing/2014/main" id="{6C28D365-8D8C-4029-B829-DF954D1580E4}"/>
              </a:ext>
            </a:extLst>
          </p:cNvPr>
          <p:cNvSpPr>
            <a:spLocks noChangeArrowheads="1"/>
          </p:cNvSpPr>
          <p:nvPr/>
        </p:nvSpPr>
        <p:spPr bwMode="auto">
          <a:xfrm>
            <a:off x="6238876" y="708969"/>
            <a:ext cx="3516313"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389123" name="Rectangle 3">
            <a:extLst>
              <a:ext uri="{FF2B5EF4-FFF2-40B4-BE49-F238E27FC236}">
                <a16:creationId xmlns:a16="http://schemas.microsoft.com/office/drawing/2014/main" id="{AE0C1E95-86E4-470B-965E-6B98DE2AEF82}"/>
              </a:ext>
            </a:extLst>
          </p:cNvPr>
          <p:cNvSpPr>
            <a:spLocks noGrp="1" noChangeArrowheads="1"/>
          </p:cNvSpPr>
          <p:nvPr>
            <p:ph type="body" idx="1"/>
          </p:nvPr>
        </p:nvSpPr>
        <p:spPr>
          <a:xfrm>
            <a:off x="1905000" y="1371600"/>
            <a:ext cx="8458200" cy="5105400"/>
          </a:xfrm>
        </p:spPr>
        <p:txBody>
          <a:bodyPr>
            <a:normAutofit lnSpcReduction="10000"/>
          </a:bodyPr>
          <a:lstStyle/>
          <a:p>
            <a:pPr>
              <a:lnSpc>
                <a:spcPct val="90000"/>
              </a:lnSpc>
            </a:pPr>
            <a:r>
              <a:rPr lang="es-ES_tradnl" altLang="es-ES" sz="2800">
                <a:solidFill>
                  <a:schemeClr val="accent2"/>
                </a:solidFill>
              </a:rPr>
              <a:t>Significación clínica de las ESV</a:t>
            </a:r>
            <a:endParaRPr lang="es-ES_tradnl" altLang="es-ES" sz="2800"/>
          </a:p>
          <a:p>
            <a:pPr lvl="1">
              <a:lnSpc>
                <a:spcPct val="90000"/>
              </a:lnSpc>
            </a:pPr>
            <a:r>
              <a:rPr lang="es-ES_tradnl" altLang="es-ES" sz="2400">
                <a:solidFill>
                  <a:schemeClr val="folHlink"/>
                </a:solidFill>
              </a:rPr>
              <a:t>ESV benignas o de bajo riesgo:</a:t>
            </a:r>
            <a:r>
              <a:rPr lang="es-ES_tradnl" altLang="es-ES" sz="2400"/>
              <a:t> en individuos sanos, sin aumento de mortalidad ni complicaciones (aun siendo frecuentes).</a:t>
            </a:r>
          </a:p>
          <a:p>
            <a:pPr lvl="1">
              <a:lnSpc>
                <a:spcPct val="90000"/>
              </a:lnSpc>
            </a:pPr>
            <a:r>
              <a:rPr lang="es-ES_tradnl" altLang="es-ES" sz="2400">
                <a:solidFill>
                  <a:schemeClr val="folHlink"/>
                </a:solidFill>
              </a:rPr>
              <a:t>ESV malignas o de alto riesgo:</a:t>
            </a:r>
            <a:r>
              <a:rPr lang="es-ES_tradnl" altLang="es-ES" sz="2400"/>
              <a:t> ante cardiopatías importantes (IAM agudo o episodio isquémico) o intoxicación por fármacos (por ej., digoxina) puede indicar aumento del automatismo ventricular y/o mecanismo de reentrada (lo cual puede favorecer la aparición de arritmias graves como TV o FV).</a:t>
            </a:r>
          </a:p>
          <a:p>
            <a:pPr lvl="1">
              <a:lnSpc>
                <a:spcPct val="90000"/>
              </a:lnSpc>
            </a:pPr>
            <a:r>
              <a:rPr lang="es-ES_tradnl" altLang="es-ES" sz="2400">
                <a:solidFill>
                  <a:schemeClr val="folHlink"/>
                </a:solidFill>
              </a:rPr>
              <a:t>ESV potencialmente malignas:</a:t>
            </a:r>
            <a:r>
              <a:rPr lang="es-ES_tradnl" altLang="es-ES" sz="2400"/>
              <a:t> las ESV frecuentes y/o repetitivas, asintomáticas o poco sintomáticas que aparecen en los cardiópatas, principalmente en la disfunción ventricular o la HVI.</a:t>
            </a:r>
          </a:p>
        </p:txBody>
      </p:sp>
    </p:spTree>
    <p:extLst>
      <p:ext uri="{BB962C8B-B14F-4D97-AF65-F5344CB8AC3E}">
        <p14:creationId xmlns:p14="http://schemas.microsoft.com/office/powerpoint/2010/main" val="487999942"/>
      </p:ext>
    </p:extLst>
  </p:cSld>
  <p:clrMapOvr>
    <a:masterClrMapping/>
  </p:clrMapOvr>
  <p:transition spd="med">
    <p:strips dir="l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7F4E87F3-9532-F343-BADB-E340BA651CD8}"/>
              </a:ext>
            </a:extLst>
          </p:cNvPr>
          <p:cNvSpPr>
            <a:spLocks noGrp="1" noChangeArrowheads="1"/>
          </p:cNvSpPr>
          <p:nvPr>
            <p:ph type="body" idx="1"/>
          </p:nvPr>
        </p:nvSpPr>
        <p:spPr>
          <a:xfrm>
            <a:off x="756249" y="1178645"/>
            <a:ext cx="10679501" cy="4856163"/>
          </a:xfrm>
        </p:spPr>
        <p:txBody>
          <a:bodyPr>
            <a:normAutofit fontScale="92500" lnSpcReduction="10000"/>
          </a:bodyPr>
          <a:lstStyle/>
          <a:p>
            <a:pPr marL="385763" indent="-385763">
              <a:lnSpc>
                <a:spcPct val="110000"/>
              </a:lnSpc>
              <a:buFont typeface="Times" pitchFamily="2" charset="0"/>
              <a:buAutoNum type="arabicPeriod"/>
            </a:pPr>
            <a:r>
              <a:rPr lang="es-ES" altLang="es-ES" sz="3200" dirty="0">
                <a:solidFill>
                  <a:schemeClr val="accent2"/>
                </a:solidFill>
              </a:rPr>
              <a:t>Isquemia </a:t>
            </a:r>
            <a:r>
              <a:rPr lang="es-ES" altLang="es-ES" sz="3200" dirty="0" err="1">
                <a:solidFill>
                  <a:schemeClr val="accent2"/>
                </a:solidFill>
              </a:rPr>
              <a:t>subendocárdica</a:t>
            </a:r>
            <a:r>
              <a:rPr lang="es-ES" altLang="es-ES" sz="3200" dirty="0"/>
              <a:t> (onda T alta): precoz y fugaz (minutos).</a:t>
            </a:r>
          </a:p>
          <a:p>
            <a:pPr marL="385763" indent="-385763">
              <a:lnSpc>
                <a:spcPct val="110000"/>
              </a:lnSpc>
              <a:buFont typeface="Times" pitchFamily="2" charset="0"/>
              <a:buAutoNum type="arabicPeriod"/>
            </a:pPr>
            <a:r>
              <a:rPr lang="es-ES" altLang="es-ES" sz="3200" dirty="0">
                <a:solidFill>
                  <a:schemeClr val="accent2"/>
                </a:solidFill>
              </a:rPr>
              <a:t>Lesión </a:t>
            </a:r>
            <a:r>
              <a:rPr lang="es-ES" altLang="es-ES" sz="3200" dirty="0" err="1">
                <a:solidFill>
                  <a:schemeClr val="accent2"/>
                </a:solidFill>
              </a:rPr>
              <a:t>subepicárdica</a:t>
            </a:r>
            <a:r>
              <a:rPr lang="es-ES" altLang="es-ES" sz="3200" dirty="0"/>
              <a:t> (ascenso de ST) desde inicio hasta 12-24 h.</a:t>
            </a:r>
          </a:p>
          <a:p>
            <a:pPr marL="385763" indent="-385763">
              <a:lnSpc>
                <a:spcPct val="110000"/>
              </a:lnSpc>
              <a:buFont typeface="Times" pitchFamily="2" charset="0"/>
              <a:buAutoNum type="arabicPeriod"/>
            </a:pPr>
            <a:r>
              <a:rPr lang="es-ES" altLang="es-ES" sz="3200" dirty="0">
                <a:solidFill>
                  <a:schemeClr val="accent2"/>
                </a:solidFill>
              </a:rPr>
              <a:t>Ondas Q</a:t>
            </a:r>
            <a:r>
              <a:rPr lang="es-ES" altLang="es-ES" sz="3200" dirty="0"/>
              <a:t> (necrosis) desde las 6 h. Indefinidamente salvo </a:t>
            </a:r>
            <a:r>
              <a:rPr lang="es-ES" altLang="es-ES" sz="3200" dirty="0" err="1"/>
              <a:t>reperfusión</a:t>
            </a:r>
            <a:r>
              <a:rPr lang="es-ES" altLang="es-ES" sz="3200" dirty="0"/>
              <a:t> precoz.</a:t>
            </a:r>
          </a:p>
          <a:p>
            <a:pPr marL="385763" indent="-385763">
              <a:lnSpc>
                <a:spcPct val="110000"/>
              </a:lnSpc>
              <a:buFont typeface="Times" pitchFamily="2" charset="0"/>
              <a:buAutoNum type="arabicPeriod"/>
            </a:pPr>
            <a:r>
              <a:rPr lang="es-ES" altLang="es-ES" sz="3200" dirty="0">
                <a:solidFill>
                  <a:schemeClr val="accent2"/>
                </a:solidFill>
              </a:rPr>
              <a:t>Inversión/aplanamiento ondas T</a:t>
            </a:r>
            <a:r>
              <a:rPr lang="es-ES" altLang="es-ES" sz="3200" dirty="0"/>
              <a:t> (isquemia </a:t>
            </a:r>
            <a:r>
              <a:rPr lang="es-ES" altLang="es-ES" sz="3200" dirty="0" err="1"/>
              <a:t>subepicárdica</a:t>
            </a:r>
            <a:r>
              <a:rPr lang="es-ES" altLang="es-ES" sz="3200" dirty="0"/>
              <a:t>) a partir 12-18 horas. En el 50% persisten meses o años.</a:t>
            </a:r>
          </a:p>
        </p:txBody>
      </p:sp>
      <p:sp>
        <p:nvSpPr>
          <p:cNvPr id="69635" name="Rectangle 3">
            <a:extLst>
              <a:ext uri="{FF2B5EF4-FFF2-40B4-BE49-F238E27FC236}">
                <a16:creationId xmlns:a16="http://schemas.microsoft.com/office/drawing/2014/main" id="{B0C65DCD-C35C-A148-96B3-E747939ABA56}"/>
              </a:ext>
            </a:extLst>
          </p:cNvPr>
          <p:cNvSpPr>
            <a:spLocks noChangeArrowheads="1"/>
          </p:cNvSpPr>
          <p:nvPr/>
        </p:nvSpPr>
        <p:spPr bwMode="auto">
          <a:xfrm>
            <a:off x="1963738" y="147638"/>
            <a:ext cx="86995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60000"/>
              </a:spcBef>
              <a:buClr>
                <a:schemeClr val="accent1"/>
              </a:buClr>
              <a:buSzPct val="90000"/>
              <a:buFont typeface="Wingdings"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algn="ctr" eaLnBrk="1" hangingPunct="1">
              <a:lnSpc>
                <a:spcPct val="80000"/>
              </a:lnSpc>
              <a:spcBef>
                <a:spcPct val="0"/>
              </a:spcBef>
              <a:buClrTx/>
              <a:buSzTx/>
              <a:buFontTx/>
              <a:buNone/>
            </a:pPr>
            <a:r>
              <a:rPr lang="es-ES" altLang="es-ES" sz="3600" dirty="0">
                <a:solidFill>
                  <a:schemeClr val="tx2"/>
                </a:solidFill>
              </a:rPr>
              <a:t>Cambios evolutivos en el IAM</a:t>
            </a:r>
            <a:r>
              <a:rPr lang="es-ES_tradnl" altLang="es-ES" sz="4400" dirty="0">
                <a:solidFill>
                  <a:schemeClr val="folHlink"/>
                </a:solidFill>
              </a:rPr>
              <a:t> </a:t>
            </a:r>
            <a:endParaRPr lang="es-ES_tradnl" altLang="es-ES" sz="2200" dirty="0">
              <a:solidFill>
                <a:schemeClr val="bg2"/>
              </a:solidFill>
            </a:endParaRPr>
          </a:p>
        </p:txBody>
      </p:sp>
    </p:spTree>
    <p:extLst>
      <p:ext uri="{BB962C8B-B14F-4D97-AF65-F5344CB8AC3E}">
        <p14:creationId xmlns:p14="http://schemas.microsoft.com/office/powerpoint/2010/main" val="377048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animEffect transition="in" filter="wipe(down)">
                                      <p:cBhvr>
                                        <p:cTn id="7" dur="500"/>
                                        <p:tgtEl>
                                          <p:spTgt spid="696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9634">
                                            <p:txEl>
                                              <p:pRg st="1" end="1"/>
                                            </p:txEl>
                                          </p:spTgt>
                                        </p:tgtEl>
                                        <p:attrNameLst>
                                          <p:attrName>style.visibility</p:attrName>
                                        </p:attrNameLst>
                                      </p:cBhvr>
                                      <p:to>
                                        <p:strVal val="visible"/>
                                      </p:to>
                                    </p:set>
                                    <p:animEffect transition="in" filter="wipe(down)">
                                      <p:cBhvr>
                                        <p:cTn id="12" dur="500"/>
                                        <p:tgtEl>
                                          <p:spTgt spid="696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9634">
                                            <p:txEl>
                                              <p:pRg st="2" end="2"/>
                                            </p:txEl>
                                          </p:spTgt>
                                        </p:tgtEl>
                                        <p:attrNameLst>
                                          <p:attrName>style.visibility</p:attrName>
                                        </p:attrNameLst>
                                      </p:cBhvr>
                                      <p:to>
                                        <p:strVal val="visible"/>
                                      </p:to>
                                    </p:set>
                                    <p:animEffect transition="in" filter="wipe(down)">
                                      <p:cBhvr>
                                        <p:cTn id="17" dur="500"/>
                                        <p:tgtEl>
                                          <p:spTgt spid="696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9634">
                                            <p:txEl>
                                              <p:pRg st="3" end="3"/>
                                            </p:txEl>
                                          </p:spTgt>
                                        </p:tgtEl>
                                        <p:attrNameLst>
                                          <p:attrName>style.visibility</p:attrName>
                                        </p:attrNameLst>
                                      </p:cBhvr>
                                      <p:to>
                                        <p:strVal val="visible"/>
                                      </p:to>
                                    </p:set>
                                    <p:animEffect transition="in" filter="wipe(down)">
                                      <p:cBhvr>
                                        <p:cTn id="22" dur="500"/>
                                        <p:tgtEl>
                                          <p:spTgt spid="696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Text Box 4">
            <a:extLst>
              <a:ext uri="{FF2B5EF4-FFF2-40B4-BE49-F238E27FC236}">
                <a16:creationId xmlns:a16="http://schemas.microsoft.com/office/drawing/2014/main" id="{6F00D64F-C2E6-4FA2-85EF-FEC6C85028BD}"/>
              </a:ext>
            </a:extLst>
          </p:cNvPr>
          <p:cNvSpPr txBox="1">
            <a:spLocks noChangeArrowheads="1"/>
          </p:cNvSpPr>
          <p:nvPr/>
        </p:nvSpPr>
        <p:spPr bwMode="auto">
          <a:xfrm>
            <a:off x="1524000" y="1077913"/>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s-ES" altLang="es-ES" sz="2800" b="1">
                <a:solidFill>
                  <a:srgbClr val="FFFFFF"/>
                </a:solidFill>
                <a:latin typeface="Arial" panose="020B0604020202020204" pitchFamily="34" charset="0"/>
              </a:rPr>
              <a:t>Taquicardia ventricular</a:t>
            </a:r>
          </a:p>
        </p:txBody>
      </p:sp>
      <p:pic>
        <p:nvPicPr>
          <p:cNvPr id="177160" name="Picture 8" descr="A9 mppt.jpg                                                    00003309N2                             C16D207E:">
            <a:extLst>
              <a:ext uri="{FF2B5EF4-FFF2-40B4-BE49-F238E27FC236}">
                <a16:creationId xmlns:a16="http://schemas.microsoft.com/office/drawing/2014/main" id="{6A4DD84A-FC50-4E2E-B04A-AF208EF64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276" y="1608138"/>
            <a:ext cx="6829425" cy="511651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177163" name="Group 11">
            <a:extLst>
              <a:ext uri="{FF2B5EF4-FFF2-40B4-BE49-F238E27FC236}">
                <a16:creationId xmlns:a16="http://schemas.microsoft.com/office/drawing/2014/main" id="{30B17FB8-4E2D-446B-A989-AE09A7F2A234}"/>
              </a:ext>
            </a:extLst>
          </p:cNvPr>
          <p:cNvGrpSpPr>
            <a:grpSpLocks/>
          </p:cNvGrpSpPr>
          <p:nvPr/>
        </p:nvGrpSpPr>
        <p:grpSpPr bwMode="auto">
          <a:xfrm>
            <a:off x="2241551" y="4076701"/>
            <a:ext cx="7904163" cy="2493963"/>
            <a:chOff x="453" y="1578"/>
            <a:chExt cx="4979" cy="1571"/>
          </a:xfrm>
        </p:grpSpPr>
        <p:pic>
          <p:nvPicPr>
            <p:cNvPr id="177161" name="Picture 9" descr="A9.jpg                                                         00002206N2                             C16D207E:">
              <a:extLst>
                <a:ext uri="{FF2B5EF4-FFF2-40B4-BE49-F238E27FC236}">
                  <a16:creationId xmlns:a16="http://schemas.microsoft.com/office/drawing/2014/main" id="{577C1DA4-832B-4C97-BC62-ECEEA5842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608" t="84598" r="37210" b="1421"/>
            <a:stretch>
              <a:fillRect/>
            </a:stretch>
          </p:blipFill>
          <p:spPr bwMode="auto">
            <a:xfrm>
              <a:off x="453" y="1578"/>
              <a:ext cx="4979" cy="1571"/>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77162" name="Rectangle 10">
              <a:extLst>
                <a:ext uri="{FF2B5EF4-FFF2-40B4-BE49-F238E27FC236}">
                  <a16:creationId xmlns:a16="http://schemas.microsoft.com/office/drawing/2014/main" id="{23FE2AF4-E9B0-45EB-82AC-F42502575EAB}"/>
                </a:ext>
              </a:extLst>
            </p:cNvPr>
            <p:cNvSpPr>
              <a:spLocks noChangeArrowheads="1"/>
            </p:cNvSpPr>
            <p:nvPr/>
          </p:nvSpPr>
          <p:spPr bwMode="auto">
            <a:xfrm>
              <a:off x="518" y="1627"/>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_tradnl" altLang="es-ES" sz="1400" b="1">
                  <a:solidFill>
                    <a:srgbClr val="000000"/>
                  </a:solidFill>
                  <a:latin typeface="Arial" panose="020B0604020202020204" pitchFamily="34" charset="0"/>
                </a:rPr>
                <a:t>II</a:t>
              </a:r>
            </a:p>
          </p:txBody>
        </p:sp>
      </p:grpSp>
      <p:sp>
        <p:nvSpPr>
          <p:cNvPr id="177165" name="Rectangle 13">
            <a:extLst>
              <a:ext uri="{FF2B5EF4-FFF2-40B4-BE49-F238E27FC236}">
                <a16:creationId xmlns:a16="http://schemas.microsoft.com/office/drawing/2014/main" id="{977DCFC4-5CA4-4C90-AE8B-49CF9E0A3FDD}"/>
              </a:ext>
            </a:extLst>
          </p:cNvPr>
          <p:cNvSpPr>
            <a:spLocks noChangeArrowheads="1"/>
          </p:cNvSpPr>
          <p:nvPr/>
        </p:nvSpPr>
        <p:spPr bwMode="auto">
          <a:xfrm>
            <a:off x="2986422" y="287336"/>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r>
              <a:rPr lang="es-ES" altLang="es-ES" dirty="0">
                <a:solidFill>
                  <a:srgbClr val="011570"/>
                </a:solidFill>
              </a:rPr>
              <a:t>ECG en la urgencia [2]</a:t>
            </a:r>
            <a:r>
              <a:rPr lang="es-ES_tradnl" altLang="es-ES" dirty="0">
                <a:solidFill>
                  <a:srgbClr val="FF6523"/>
                </a:solidFill>
              </a:rPr>
              <a:t> </a:t>
            </a:r>
            <a:br>
              <a:rPr lang="es-ES_tradnl" altLang="es-ES" dirty="0">
                <a:solidFill>
                  <a:srgbClr val="FF6523"/>
                </a:solidFill>
              </a:rPr>
            </a:br>
            <a:r>
              <a:rPr lang="es-ES_tradnl" altLang="es-ES" sz="2200" dirty="0">
                <a:solidFill>
                  <a:srgbClr val="AEAEAE"/>
                </a:solidFill>
              </a:rPr>
              <a:t>Síncope en varón con cardiopatía isquémica</a:t>
            </a:r>
          </a:p>
        </p:txBody>
      </p:sp>
    </p:spTree>
    <p:extLst>
      <p:ext uri="{BB962C8B-B14F-4D97-AF65-F5344CB8AC3E}">
        <p14:creationId xmlns:p14="http://schemas.microsoft.com/office/powerpoint/2010/main" val="2664171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77163"/>
                                        </p:tgtEl>
                                        <p:attrNameLst>
                                          <p:attrName>style.visibility</p:attrName>
                                        </p:attrNameLst>
                                      </p:cBhvr>
                                      <p:to>
                                        <p:strVal val="visible"/>
                                      </p:to>
                                    </p:set>
                                    <p:anim calcmode="lin" valueType="num">
                                      <p:cBhvr>
                                        <p:cTn id="7" dur="500" fill="hold"/>
                                        <p:tgtEl>
                                          <p:spTgt spid="177163"/>
                                        </p:tgtEl>
                                        <p:attrNameLst>
                                          <p:attrName>ppt_w</p:attrName>
                                        </p:attrNameLst>
                                      </p:cBhvr>
                                      <p:tavLst>
                                        <p:tav tm="0">
                                          <p:val>
                                            <p:fltVal val="0"/>
                                          </p:val>
                                        </p:tav>
                                        <p:tav tm="100000">
                                          <p:val>
                                            <p:strVal val="#ppt_w"/>
                                          </p:val>
                                        </p:tav>
                                      </p:tavLst>
                                    </p:anim>
                                    <p:anim calcmode="lin" valueType="num">
                                      <p:cBhvr>
                                        <p:cTn id="8" dur="500" fill="hold"/>
                                        <p:tgtEl>
                                          <p:spTgt spid="17716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77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a:extLst>
              <a:ext uri="{FF2B5EF4-FFF2-40B4-BE49-F238E27FC236}">
                <a16:creationId xmlns:a16="http://schemas.microsoft.com/office/drawing/2014/main" id="{86A5864B-1D13-4C3E-B389-5DAFC50743AF}"/>
              </a:ext>
            </a:extLst>
          </p:cNvPr>
          <p:cNvSpPr>
            <a:spLocks noGrp="1" noChangeArrowheads="1"/>
          </p:cNvSpPr>
          <p:nvPr>
            <p:ph type="title"/>
          </p:nvPr>
        </p:nvSpPr>
        <p:spPr/>
        <p:txBody>
          <a:bodyPr/>
          <a:lstStyle/>
          <a:p>
            <a:endParaRPr lang="es-ES_tradnl" altLang="es-ES" dirty="0"/>
          </a:p>
        </p:txBody>
      </p:sp>
      <p:sp>
        <p:nvSpPr>
          <p:cNvPr id="328707" name="Rectangle 3">
            <a:extLst>
              <a:ext uri="{FF2B5EF4-FFF2-40B4-BE49-F238E27FC236}">
                <a16:creationId xmlns:a16="http://schemas.microsoft.com/office/drawing/2014/main" id="{0A06EF83-9978-4DF2-964F-722CBAFC2EFD}"/>
              </a:ext>
            </a:extLst>
          </p:cNvPr>
          <p:cNvSpPr>
            <a:spLocks noGrp="1" noChangeArrowheads="1"/>
          </p:cNvSpPr>
          <p:nvPr>
            <p:ph type="body" idx="1"/>
          </p:nvPr>
        </p:nvSpPr>
        <p:spPr>
          <a:xfrm>
            <a:off x="1854200" y="2362201"/>
            <a:ext cx="8496300" cy="2138363"/>
          </a:xfrm>
        </p:spPr>
        <p:txBody>
          <a:bodyPr/>
          <a:lstStyle/>
          <a:p>
            <a:pPr marL="0" indent="0" algn="ctr">
              <a:buNone/>
            </a:pPr>
            <a:r>
              <a:rPr lang="es-ES_tradnl" altLang="es-ES" sz="4400"/>
              <a:t>Varón joven con fiebre, </a:t>
            </a:r>
            <a:br>
              <a:rPr lang="es-ES_tradnl" altLang="es-ES" sz="4400"/>
            </a:br>
            <a:r>
              <a:rPr lang="es-ES_tradnl" altLang="es-ES" sz="4400"/>
              <a:t>dolor torácico pleurítico </a:t>
            </a:r>
            <a:br>
              <a:rPr lang="es-ES_tradnl" altLang="es-ES" sz="4400"/>
            </a:br>
            <a:r>
              <a:rPr lang="es-ES_tradnl" altLang="es-ES" sz="4400"/>
              <a:t>y expectoración</a:t>
            </a:r>
          </a:p>
        </p:txBody>
      </p:sp>
    </p:spTree>
    <p:extLst>
      <p:ext uri="{BB962C8B-B14F-4D97-AF65-F5344CB8AC3E}">
        <p14:creationId xmlns:p14="http://schemas.microsoft.com/office/powerpoint/2010/main" val="40395602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a:extLst>
              <a:ext uri="{FF2B5EF4-FFF2-40B4-BE49-F238E27FC236}">
                <a16:creationId xmlns:a16="http://schemas.microsoft.com/office/drawing/2014/main" id="{B27D9E1C-A586-4AEF-8098-2FE5BD0DB767}"/>
              </a:ext>
            </a:extLst>
          </p:cNvPr>
          <p:cNvSpPr>
            <a:spLocks noGrp="1" noChangeArrowheads="1"/>
          </p:cNvSpPr>
          <p:nvPr>
            <p:ph type="body" idx="1"/>
          </p:nvPr>
        </p:nvSpPr>
        <p:spPr>
          <a:xfrm>
            <a:off x="2362200" y="1752600"/>
            <a:ext cx="7772400" cy="3581400"/>
          </a:xfrm>
        </p:spPr>
        <p:txBody>
          <a:bodyPr/>
          <a:lstStyle/>
          <a:p>
            <a:r>
              <a:rPr lang="es-ES_tradnl" altLang="es-ES">
                <a:solidFill>
                  <a:schemeClr val="accent2"/>
                </a:solidFill>
              </a:rPr>
              <a:t>Historia clínica</a:t>
            </a:r>
            <a:endParaRPr lang="es-ES_tradnl" altLang="es-ES"/>
          </a:p>
          <a:p>
            <a:pPr lvl="1"/>
            <a:r>
              <a:rPr lang="es-ES_tradnl" altLang="es-ES"/>
              <a:t>Varón de 36 años.</a:t>
            </a:r>
          </a:p>
          <a:p>
            <a:pPr lvl="1"/>
            <a:r>
              <a:rPr lang="es-ES_tradnl" altLang="es-ES"/>
              <a:t>Sin AP de interés.</a:t>
            </a:r>
          </a:p>
          <a:p>
            <a:pPr lvl="1"/>
            <a:r>
              <a:rPr lang="es-ES_tradnl" altLang="es-ES"/>
              <a:t>Ayer fiebre 39º C con tos y expectoración purulenta.</a:t>
            </a:r>
          </a:p>
          <a:p>
            <a:pPr lvl="1"/>
            <a:r>
              <a:rPr lang="es-ES_tradnl" altLang="es-ES"/>
              <a:t>Acude a urgencias por disnea y dolor torácico de características pleuríticas.</a:t>
            </a:r>
          </a:p>
        </p:txBody>
      </p:sp>
      <p:sp>
        <p:nvSpPr>
          <p:cNvPr id="330755" name="Rectangle 3">
            <a:extLst>
              <a:ext uri="{FF2B5EF4-FFF2-40B4-BE49-F238E27FC236}">
                <a16:creationId xmlns:a16="http://schemas.microsoft.com/office/drawing/2014/main" id="{434C5A4D-C08B-41D3-8C81-A4D0B9C8EC15}"/>
              </a:ext>
            </a:extLst>
          </p:cNvPr>
          <p:cNvSpPr>
            <a:spLocks noChangeArrowheads="1"/>
          </p:cNvSpPr>
          <p:nvPr/>
        </p:nvSpPr>
        <p:spPr bwMode="auto">
          <a:xfrm>
            <a:off x="2362200" y="219828"/>
            <a:ext cx="870585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sz="2200" dirty="0">
                <a:solidFill>
                  <a:srgbClr val="AEAEAE"/>
                </a:solidFill>
              </a:rPr>
            </a:br>
            <a:r>
              <a:rPr lang="es-ES_tradnl" altLang="es-ES" sz="2100" dirty="0">
                <a:solidFill>
                  <a:srgbClr val="AEAEAE"/>
                </a:solidFill>
              </a:rPr>
              <a:t>Varón joven con fiebre, dolor torácico pleurítico y expectoración</a:t>
            </a:r>
            <a:endParaRPr lang="es-ES_tradnl" altLang="es-ES" sz="6000" dirty="0">
              <a:solidFill>
                <a:srgbClr val="011570"/>
              </a:solidFill>
            </a:endParaRPr>
          </a:p>
        </p:txBody>
      </p:sp>
    </p:spTree>
    <p:extLst>
      <p:ext uri="{BB962C8B-B14F-4D97-AF65-F5344CB8AC3E}">
        <p14:creationId xmlns:p14="http://schemas.microsoft.com/office/powerpoint/2010/main" val="6371488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a:extLst>
              <a:ext uri="{FF2B5EF4-FFF2-40B4-BE49-F238E27FC236}">
                <a16:creationId xmlns:a16="http://schemas.microsoft.com/office/drawing/2014/main" id="{AF4A79EB-5BF3-4DC0-9FD7-9A759BE4FE71}"/>
              </a:ext>
            </a:extLst>
          </p:cNvPr>
          <p:cNvSpPr>
            <a:spLocks noGrp="1" noChangeArrowheads="1"/>
          </p:cNvSpPr>
          <p:nvPr>
            <p:ph type="body" idx="1"/>
          </p:nvPr>
        </p:nvSpPr>
        <p:spPr>
          <a:xfrm>
            <a:off x="2286000" y="1828800"/>
            <a:ext cx="7772400" cy="4114800"/>
          </a:xfrm>
        </p:spPr>
        <p:txBody>
          <a:bodyPr/>
          <a:lstStyle/>
          <a:p>
            <a:r>
              <a:rPr lang="es-ES_tradnl" altLang="es-ES">
                <a:solidFill>
                  <a:schemeClr val="accent2"/>
                </a:solidFill>
              </a:rPr>
              <a:t>Exploración física</a:t>
            </a:r>
            <a:endParaRPr lang="es-ES_tradnl" altLang="es-ES"/>
          </a:p>
          <a:p>
            <a:pPr lvl="1"/>
            <a:r>
              <a:rPr lang="es-ES_tradnl" altLang="es-ES"/>
              <a:t>TA 135/72, Tª 38,9ºC, taquipnea sin cianosis.</a:t>
            </a:r>
          </a:p>
          <a:p>
            <a:pPr lvl="1"/>
            <a:r>
              <a:rPr lang="es-ES_tradnl" altLang="es-ES"/>
              <a:t>AC: rítmico a 95 lpm.</a:t>
            </a:r>
          </a:p>
          <a:p>
            <a:pPr lvl="1"/>
            <a:r>
              <a:rPr lang="es-ES_tradnl" altLang="es-ES"/>
              <a:t>AP: MVC con crepitantes en región basal derecha.</a:t>
            </a:r>
          </a:p>
          <a:p>
            <a:pPr lvl="1"/>
            <a:r>
              <a:rPr lang="es-ES_tradnl" altLang="es-ES"/>
              <a:t>Resto de la exploración sin hallazgos.</a:t>
            </a:r>
          </a:p>
        </p:txBody>
      </p:sp>
      <p:sp>
        <p:nvSpPr>
          <p:cNvPr id="332803" name="Rectangle 3">
            <a:extLst>
              <a:ext uri="{FF2B5EF4-FFF2-40B4-BE49-F238E27FC236}">
                <a16:creationId xmlns:a16="http://schemas.microsoft.com/office/drawing/2014/main" id="{3F1F24F4-0E52-408B-8031-FD125F695488}"/>
              </a:ext>
            </a:extLst>
          </p:cNvPr>
          <p:cNvSpPr>
            <a:spLocks noChangeArrowheads="1"/>
          </p:cNvSpPr>
          <p:nvPr/>
        </p:nvSpPr>
        <p:spPr bwMode="auto">
          <a:xfrm>
            <a:off x="2127418" y="376238"/>
            <a:ext cx="870585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sz="2200" dirty="0">
                <a:solidFill>
                  <a:srgbClr val="AEAEAE"/>
                </a:solidFill>
              </a:rPr>
            </a:br>
            <a:r>
              <a:rPr lang="es-ES_tradnl" altLang="es-ES" sz="2100" dirty="0">
                <a:solidFill>
                  <a:srgbClr val="AEAEAE"/>
                </a:solidFill>
              </a:rPr>
              <a:t>Varón joven con fiebre, dolor torácico pleurítico y expectoración</a:t>
            </a:r>
            <a:endParaRPr lang="es-ES_tradnl" altLang="es-ES" sz="6000" dirty="0">
              <a:solidFill>
                <a:srgbClr val="011570"/>
              </a:solidFill>
            </a:endParaRPr>
          </a:p>
        </p:txBody>
      </p:sp>
    </p:spTree>
    <p:extLst>
      <p:ext uri="{BB962C8B-B14F-4D97-AF65-F5344CB8AC3E}">
        <p14:creationId xmlns:p14="http://schemas.microsoft.com/office/powerpoint/2010/main" val="29169139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4850" name="Rectangle 2">
            <a:extLst>
              <a:ext uri="{FF2B5EF4-FFF2-40B4-BE49-F238E27FC236}">
                <a16:creationId xmlns:a16="http://schemas.microsoft.com/office/drawing/2014/main" id="{E7F0FA43-CCB4-455A-8803-7F14F8A906D7}"/>
              </a:ext>
            </a:extLst>
          </p:cNvPr>
          <p:cNvSpPr>
            <a:spLocks noGrp="1" noChangeArrowheads="1"/>
          </p:cNvSpPr>
          <p:nvPr>
            <p:ph type="title"/>
          </p:nvPr>
        </p:nvSpPr>
        <p:spPr>
          <a:xfrm>
            <a:off x="2374232" y="466557"/>
            <a:ext cx="8686800" cy="762000"/>
          </a:xfrm>
          <a:noFill/>
          <a:ln/>
        </p:spPr>
        <p:txBody>
          <a:bodyPr>
            <a:normAutofit fontScale="90000"/>
          </a:bodyPr>
          <a:lstStyle/>
          <a:p>
            <a:pPr defTabSz="762000">
              <a:lnSpc>
                <a:spcPct val="90000"/>
              </a:lnSpc>
            </a:pPr>
            <a:r>
              <a:rPr lang="es-ES_tradnl" altLang="es-ES" sz="4300" dirty="0"/>
              <a:t>Electrocardiograma</a:t>
            </a:r>
            <a:br>
              <a:rPr lang="es-ES_tradnl" altLang="es-ES" sz="4300" dirty="0"/>
            </a:br>
            <a:r>
              <a:rPr lang="es-ES_tradnl" altLang="es-ES" sz="2100" dirty="0">
                <a:solidFill>
                  <a:schemeClr val="bg2"/>
                </a:solidFill>
              </a:rPr>
              <a:t>Varón joven con fiebre, dolor torácico pleurítico y expectoración</a:t>
            </a:r>
          </a:p>
        </p:txBody>
      </p:sp>
      <p:pic>
        <p:nvPicPr>
          <p:cNvPr id="334851" name="Picture 3" descr="29 mppt.jpg                                                    00002FF6N2                             C16D207E:">
            <a:extLst>
              <a:ext uri="{FF2B5EF4-FFF2-40B4-BE49-F238E27FC236}">
                <a16:creationId xmlns:a16="http://schemas.microsoft.com/office/drawing/2014/main" id="{6B21EFB0-AA19-40AA-8FEB-DB0FB0ECA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133600"/>
            <a:ext cx="9001125" cy="32766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347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D0CD2BF3-4D64-408C-ACF5-D2DFBC0A7383}"/>
              </a:ext>
            </a:extLst>
          </p:cNvPr>
          <p:cNvSpPr>
            <a:spLocks noGrp="1" noChangeArrowheads="1"/>
          </p:cNvSpPr>
          <p:nvPr>
            <p:ph type="title"/>
          </p:nvPr>
        </p:nvSpPr>
        <p:spPr>
          <a:xfrm>
            <a:off x="1836738" y="223837"/>
            <a:ext cx="8686800" cy="762000"/>
          </a:xfrm>
          <a:noFill/>
          <a:ln/>
        </p:spPr>
        <p:txBody>
          <a:bodyPr>
            <a:normAutofit fontScale="90000"/>
          </a:bodyPr>
          <a:lstStyle/>
          <a:p>
            <a:pPr algn="ctr" defTabSz="762000">
              <a:lnSpc>
                <a:spcPct val="90000"/>
              </a:lnSpc>
            </a:pPr>
            <a:r>
              <a:rPr lang="es-ES_tradnl" altLang="es-ES" sz="4300" dirty="0" err="1"/>
              <a:t>Rx</a:t>
            </a:r>
            <a:br>
              <a:rPr lang="es-ES_tradnl" altLang="es-ES" sz="4300" dirty="0"/>
            </a:br>
            <a:r>
              <a:rPr lang="es-ES_tradnl" altLang="es-ES" sz="2100" dirty="0">
                <a:solidFill>
                  <a:schemeClr val="bg2"/>
                </a:solidFill>
              </a:rPr>
              <a:t>Varón joven con fiebre, dolor torácico pleurítico y expectoración</a:t>
            </a:r>
            <a:r>
              <a:rPr lang="es-ES_tradnl" altLang="es-ES" sz="4300" dirty="0"/>
              <a:t> </a:t>
            </a:r>
          </a:p>
        </p:txBody>
      </p:sp>
      <p:pic>
        <p:nvPicPr>
          <p:cNvPr id="336899" name="Picture 3" descr="Neumonialobmedio">
            <a:extLst>
              <a:ext uri="{FF2B5EF4-FFF2-40B4-BE49-F238E27FC236}">
                <a16:creationId xmlns:a16="http://schemas.microsoft.com/office/drawing/2014/main" id="{6F652839-A35D-40D6-B529-BD580C752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1" y="1262063"/>
            <a:ext cx="6264275" cy="53721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4328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8946" name="Text Box 2">
            <a:extLst>
              <a:ext uri="{FF2B5EF4-FFF2-40B4-BE49-F238E27FC236}">
                <a16:creationId xmlns:a16="http://schemas.microsoft.com/office/drawing/2014/main" id="{D0BF1974-3E33-44F4-932F-A8FA7860D436}"/>
              </a:ext>
            </a:extLst>
          </p:cNvPr>
          <p:cNvSpPr txBox="1">
            <a:spLocks noChangeArrowheads="1"/>
          </p:cNvSpPr>
          <p:nvPr/>
        </p:nvSpPr>
        <p:spPr bwMode="auto">
          <a:xfrm>
            <a:off x="2057400" y="2362200"/>
            <a:ext cx="8339138"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8925" indent="-288925">
              <a:defRPr sz="2400">
                <a:solidFill>
                  <a:schemeClr val="tx1"/>
                </a:solidFill>
                <a:latin typeface="Times New Roman" panose="02020603050405020304" pitchFamily="18" charset="0"/>
              </a:defRPr>
            </a:lvl1pPr>
            <a:lvl2pPr marL="768350" indent="-288925">
              <a:defRPr sz="2400">
                <a:solidFill>
                  <a:schemeClr val="tx1"/>
                </a:solidFill>
                <a:latin typeface="Times New Roman" panose="02020603050405020304" pitchFamily="18" charset="0"/>
              </a:defRPr>
            </a:lvl2pPr>
            <a:lvl3pPr marL="958850">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spcBef>
                <a:spcPct val="60000"/>
              </a:spcBef>
              <a:spcAft>
                <a:spcPct val="0"/>
              </a:spcAft>
              <a:buClr>
                <a:srgbClr val="E3BF1F"/>
              </a:buClr>
              <a:buSzPct val="90000"/>
              <a:buFont typeface="Wingdings" panose="05000000000000000000" pitchFamily="2" charset="2"/>
              <a:buChar char="§"/>
            </a:pPr>
            <a:r>
              <a:rPr lang="es-ES_tradnl" altLang="es-ES" sz="3200" b="1" dirty="0">
                <a:solidFill>
                  <a:srgbClr val="97BAFF"/>
                </a:solidFill>
                <a:latin typeface="Arial" panose="020B0604020202020204" pitchFamily="34" charset="0"/>
              </a:rPr>
              <a:t>Diagnóstico clínico</a:t>
            </a:r>
            <a:endParaRPr lang="es-ES_tradnl" altLang="es-ES" sz="3200" b="1" dirty="0">
              <a:solidFill>
                <a:srgbClr val="FFFFFF"/>
              </a:solidFill>
              <a:latin typeface="Arial" panose="020B0604020202020204" pitchFamily="34" charset="0"/>
            </a:endParaRPr>
          </a:p>
          <a:p>
            <a:pPr lvl="1" fontAlgn="base">
              <a:spcBef>
                <a:spcPct val="60000"/>
              </a:spcBef>
              <a:spcAft>
                <a:spcPct val="0"/>
              </a:spcAft>
              <a:buClr>
                <a:srgbClr val="FF6523"/>
              </a:buClr>
              <a:buFontTx/>
              <a:buChar char="–"/>
            </a:pPr>
            <a:r>
              <a:rPr lang="es-ES_tradnl" altLang="es-ES" sz="2800" b="1" dirty="0">
                <a:solidFill>
                  <a:schemeClr val="tx2"/>
                </a:solidFill>
                <a:latin typeface="Arial" panose="020B0604020202020204" pitchFamily="34" charset="0"/>
              </a:rPr>
              <a:t>Infección respiratoria consolidativa (neumonía basal derecha).</a:t>
            </a:r>
            <a:endParaRPr lang="es-ES_tradnl" altLang="es-ES" b="1" dirty="0">
              <a:solidFill>
                <a:schemeClr val="tx2"/>
              </a:solidFill>
              <a:latin typeface="Arial" panose="020B0604020202020204" pitchFamily="34" charset="0"/>
            </a:endParaRPr>
          </a:p>
        </p:txBody>
      </p:sp>
      <p:sp>
        <p:nvSpPr>
          <p:cNvPr id="338947" name="Rectangle 3">
            <a:extLst>
              <a:ext uri="{FF2B5EF4-FFF2-40B4-BE49-F238E27FC236}">
                <a16:creationId xmlns:a16="http://schemas.microsoft.com/office/drawing/2014/main" id="{EDB23F5E-261A-48AF-BA6C-BE52E8F49328}"/>
              </a:ext>
            </a:extLst>
          </p:cNvPr>
          <p:cNvSpPr>
            <a:spLocks noChangeArrowheads="1"/>
          </p:cNvSpPr>
          <p:nvPr/>
        </p:nvSpPr>
        <p:spPr bwMode="auto">
          <a:xfrm>
            <a:off x="2223670" y="255922"/>
            <a:ext cx="870585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sz="2200" dirty="0">
                <a:solidFill>
                  <a:srgbClr val="AEAEAE"/>
                </a:solidFill>
              </a:rPr>
            </a:br>
            <a:r>
              <a:rPr lang="es-ES_tradnl" altLang="es-ES" sz="2100" dirty="0">
                <a:solidFill>
                  <a:srgbClr val="AEAEAE"/>
                </a:solidFill>
              </a:rPr>
              <a:t>Varón joven con fiebre, dolor torácico pleurítico y expectoración</a:t>
            </a:r>
            <a:endParaRPr lang="es-ES_tradnl" altLang="es-ES" sz="6000" dirty="0">
              <a:solidFill>
                <a:srgbClr val="011570"/>
              </a:solidFill>
            </a:endParaRPr>
          </a:p>
        </p:txBody>
      </p:sp>
    </p:spTree>
    <p:extLst>
      <p:ext uri="{BB962C8B-B14F-4D97-AF65-F5344CB8AC3E}">
        <p14:creationId xmlns:p14="http://schemas.microsoft.com/office/powerpoint/2010/main" val="158131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a:extLst>
              <a:ext uri="{FF2B5EF4-FFF2-40B4-BE49-F238E27FC236}">
                <a16:creationId xmlns:a16="http://schemas.microsoft.com/office/drawing/2014/main" id="{BA7B388F-FD03-461F-AD12-F92602B75378}"/>
              </a:ext>
            </a:extLst>
          </p:cNvPr>
          <p:cNvSpPr>
            <a:spLocks noChangeArrowheads="1"/>
          </p:cNvSpPr>
          <p:nvPr/>
        </p:nvSpPr>
        <p:spPr bwMode="auto">
          <a:xfrm>
            <a:off x="6238876" y="708969"/>
            <a:ext cx="3516313"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340995" name="Rectangle 3">
            <a:extLst>
              <a:ext uri="{FF2B5EF4-FFF2-40B4-BE49-F238E27FC236}">
                <a16:creationId xmlns:a16="http://schemas.microsoft.com/office/drawing/2014/main" id="{548163D9-F4C6-4D1E-8443-A8A6CEE946B8}"/>
              </a:ext>
            </a:extLst>
          </p:cNvPr>
          <p:cNvSpPr>
            <a:spLocks noGrp="1" noChangeArrowheads="1"/>
          </p:cNvSpPr>
          <p:nvPr>
            <p:ph type="body" idx="1"/>
          </p:nvPr>
        </p:nvSpPr>
        <p:spPr>
          <a:xfrm>
            <a:off x="649705" y="1219199"/>
            <a:ext cx="10948737" cy="5277854"/>
          </a:xfrm>
        </p:spPr>
        <p:txBody>
          <a:bodyPr>
            <a:normAutofit fontScale="92500" lnSpcReduction="20000"/>
          </a:bodyPr>
          <a:lstStyle/>
          <a:p>
            <a:pPr>
              <a:lnSpc>
                <a:spcPct val="90000"/>
              </a:lnSpc>
            </a:pPr>
            <a:r>
              <a:rPr lang="es-ES_tradnl" altLang="es-ES" sz="2400" dirty="0">
                <a:solidFill>
                  <a:schemeClr val="accent2"/>
                </a:solidFill>
              </a:rPr>
              <a:t>Elevación del ST</a:t>
            </a:r>
            <a:endParaRPr lang="es-ES_tradnl" altLang="es-ES" sz="2400" dirty="0"/>
          </a:p>
          <a:p>
            <a:pPr lvl="1">
              <a:lnSpc>
                <a:spcPct val="140000"/>
              </a:lnSpc>
            </a:pPr>
            <a:r>
              <a:rPr lang="es-ES_tradnl" altLang="es-ES" sz="2000" dirty="0"/>
              <a:t>Se considera normal una pequeña elevación tras la onda S en V2-V4 (ascenso del punto J), que es de carácter inespecífico.</a:t>
            </a:r>
          </a:p>
          <a:p>
            <a:pPr lvl="1">
              <a:lnSpc>
                <a:spcPct val="140000"/>
              </a:lnSpc>
            </a:pPr>
            <a:r>
              <a:rPr lang="es-ES_tradnl" altLang="es-ES" sz="2000" dirty="0"/>
              <a:t>Síndrome de repolarización precoz (hipertonía </a:t>
            </a:r>
            <a:r>
              <a:rPr lang="es-ES_tradnl" altLang="es-ES" sz="2000" dirty="0" err="1"/>
              <a:t>vagal</a:t>
            </a:r>
            <a:r>
              <a:rPr lang="es-ES_tradnl" altLang="es-ES" sz="2000" dirty="0"/>
              <a:t>, deportistas); ascenso del ST de concavidad superior que asciende desde el punto J hasta la onda T en múltiples derivaciones (II, III, </a:t>
            </a:r>
            <a:r>
              <a:rPr lang="es-ES_tradnl" altLang="es-ES" sz="2000" dirty="0" err="1"/>
              <a:t>aVF</a:t>
            </a:r>
            <a:r>
              <a:rPr lang="es-ES_tradnl" altLang="es-ES" sz="2000" dirty="0"/>
              <a:t>, V2-V6).</a:t>
            </a:r>
          </a:p>
          <a:p>
            <a:pPr lvl="1">
              <a:lnSpc>
                <a:spcPct val="140000"/>
              </a:lnSpc>
            </a:pPr>
            <a:r>
              <a:rPr lang="es-ES_tradnl" altLang="es-ES" sz="2000" dirty="0"/>
              <a:t>Pericarditis; ascenso de concavidad superior de forma difusa (cuando evoluciona la onda T puede invertirse).</a:t>
            </a:r>
          </a:p>
          <a:p>
            <a:pPr lvl="1">
              <a:lnSpc>
                <a:spcPct val="140000"/>
              </a:lnSpc>
            </a:pPr>
            <a:r>
              <a:rPr lang="es-ES_tradnl" altLang="es-ES" sz="2000" dirty="0"/>
              <a:t>BRIHH y crecimiento ventricular izquierdo (ondas S profundas con elevación del ST y ondas T positivas en V1-V3).</a:t>
            </a:r>
          </a:p>
          <a:p>
            <a:pPr lvl="1">
              <a:lnSpc>
                <a:spcPct val="140000"/>
              </a:lnSpc>
            </a:pPr>
            <a:r>
              <a:rPr lang="es-ES_tradnl" altLang="es-ES" sz="2000" dirty="0"/>
              <a:t>IAM (lesión </a:t>
            </a:r>
            <a:r>
              <a:rPr lang="es-ES_tradnl" altLang="es-ES" sz="2000" dirty="0" err="1"/>
              <a:t>subepicárdica</a:t>
            </a:r>
            <a:r>
              <a:rPr lang="es-ES_tradnl" altLang="es-ES" sz="2000" dirty="0"/>
              <a:t> o </a:t>
            </a:r>
            <a:r>
              <a:rPr lang="es-ES_tradnl" altLang="es-ES" sz="2000" dirty="0" err="1"/>
              <a:t>transmural</a:t>
            </a:r>
            <a:r>
              <a:rPr lang="es-ES_tradnl" altLang="es-ES" sz="2000" dirty="0"/>
              <a:t>) con elevación de convexidad superior. Espasmo coronario (angina de </a:t>
            </a:r>
            <a:r>
              <a:rPr lang="es-ES_tradnl" altLang="es-ES" sz="2000" dirty="0" err="1"/>
              <a:t>Prinsmetal</a:t>
            </a:r>
            <a:r>
              <a:rPr lang="es-ES_tradnl" altLang="es-ES" sz="2000" dirty="0"/>
              <a:t>).</a:t>
            </a:r>
          </a:p>
          <a:p>
            <a:pPr lvl="1">
              <a:lnSpc>
                <a:spcPct val="140000"/>
              </a:lnSpc>
            </a:pPr>
            <a:r>
              <a:rPr lang="es-ES_tradnl" altLang="es-ES" sz="2000" dirty="0"/>
              <a:t>Otros síndromes; </a:t>
            </a:r>
            <a:r>
              <a:rPr lang="es-ES_tradnl" altLang="es-ES" sz="2000" dirty="0" err="1"/>
              <a:t>Sd</a:t>
            </a:r>
            <a:r>
              <a:rPr lang="es-ES_tradnl" altLang="es-ES" sz="2000" dirty="0"/>
              <a:t>. de </a:t>
            </a:r>
            <a:r>
              <a:rPr lang="es-ES_tradnl" altLang="es-ES" sz="2000" dirty="0" err="1"/>
              <a:t>Brugada</a:t>
            </a:r>
            <a:r>
              <a:rPr lang="es-ES_tradnl" altLang="es-ES" sz="2000" dirty="0"/>
              <a:t>, </a:t>
            </a:r>
            <a:r>
              <a:rPr lang="es-ES_tradnl" altLang="es-ES" sz="2000" dirty="0" err="1"/>
              <a:t>hiperpotasemia</a:t>
            </a:r>
            <a:r>
              <a:rPr lang="es-ES_tradnl" altLang="es-ES" sz="2000" dirty="0"/>
              <a:t> severa, </a:t>
            </a:r>
            <a:r>
              <a:rPr lang="es-ES_tradnl" altLang="es-ES" sz="2000" dirty="0" err="1"/>
              <a:t>Sd</a:t>
            </a:r>
            <a:r>
              <a:rPr lang="es-ES_tradnl" altLang="es-ES" sz="2000" dirty="0"/>
              <a:t>. de Wolf-Parkinson-White, miocarditis, tumores o quistes cardiacos.</a:t>
            </a:r>
          </a:p>
        </p:txBody>
      </p:sp>
      <p:sp>
        <p:nvSpPr>
          <p:cNvPr id="340996" name="Rectangle 4">
            <a:extLst>
              <a:ext uri="{FF2B5EF4-FFF2-40B4-BE49-F238E27FC236}">
                <a16:creationId xmlns:a16="http://schemas.microsoft.com/office/drawing/2014/main" id="{40F7A619-2E61-4035-948C-56C29B78F8B8}"/>
              </a:ext>
            </a:extLst>
          </p:cNvPr>
          <p:cNvSpPr>
            <a:spLocks noChangeArrowheads="1"/>
          </p:cNvSpPr>
          <p:nvPr/>
        </p:nvSpPr>
        <p:spPr bwMode="auto">
          <a:xfrm>
            <a:off x="2199606" y="238922"/>
            <a:ext cx="870585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sz="2200" dirty="0">
                <a:solidFill>
                  <a:srgbClr val="AEAEAE"/>
                </a:solidFill>
              </a:rPr>
            </a:br>
            <a:r>
              <a:rPr lang="es-ES_tradnl" altLang="es-ES" sz="2100" dirty="0">
                <a:solidFill>
                  <a:srgbClr val="AEAEAE"/>
                </a:solidFill>
              </a:rPr>
              <a:t>Varón joven con fiebre, dolor torácico pleurítico y expectoración</a:t>
            </a:r>
            <a:endParaRPr lang="es-ES_tradnl" altLang="es-ES" sz="6000" dirty="0">
              <a:solidFill>
                <a:srgbClr val="011570"/>
              </a:solidFill>
            </a:endParaRPr>
          </a:p>
        </p:txBody>
      </p:sp>
    </p:spTree>
    <p:extLst>
      <p:ext uri="{BB962C8B-B14F-4D97-AF65-F5344CB8AC3E}">
        <p14:creationId xmlns:p14="http://schemas.microsoft.com/office/powerpoint/2010/main" val="2107970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E34346B8-E40E-4245-BF78-285520A3EA6E}"/>
              </a:ext>
            </a:extLst>
          </p:cNvPr>
          <p:cNvSpPr>
            <a:spLocks noChangeArrowheads="1"/>
          </p:cNvSpPr>
          <p:nvPr/>
        </p:nvSpPr>
        <p:spPr bwMode="auto">
          <a:xfrm>
            <a:off x="6238876" y="708969"/>
            <a:ext cx="3516313"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353283" name="Rectangle 3">
            <a:extLst>
              <a:ext uri="{FF2B5EF4-FFF2-40B4-BE49-F238E27FC236}">
                <a16:creationId xmlns:a16="http://schemas.microsoft.com/office/drawing/2014/main" id="{E15D0620-07F1-4744-B843-DA27D8723D2E}"/>
              </a:ext>
            </a:extLst>
          </p:cNvPr>
          <p:cNvSpPr>
            <a:spLocks noGrp="1" noChangeArrowheads="1"/>
          </p:cNvSpPr>
          <p:nvPr>
            <p:ph type="body" idx="1"/>
          </p:nvPr>
        </p:nvSpPr>
        <p:spPr>
          <a:xfrm>
            <a:off x="1981200" y="1371600"/>
            <a:ext cx="8305800" cy="5181600"/>
          </a:xfrm>
        </p:spPr>
        <p:txBody>
          <a:bodyPr/>
          <a:lstStyle/>
          <a:p>
            <a:pPr>
              <a:lnSpc>
                <a:spcPct val="90000"/>
              </a:lnSpc>
            </a:pPr>
            <a:r>
              <a:rPr lang="es-ES_tradnl" altLang="es-ES" sz="2800">
                <a:solidFill>
                  <a:schemeClr val="accent2"/>
                </a:solidFill>
              </a:rPr>
              <a:t>Alteraciones del ST en el paciente con disnea:</a:t>
            </a:r>
            <a:endParaRPr lang="es-ES_tradnl" altLang="es-ES" sz="2800"/>
          </a:p>
          <a:p>
            <a:pPr lvl="1">
              <a:lnSpc>
                <a:spcPct val="90000"/>
              </a:lnSpc>
            </a:pPr>
            <a:r>
              <a:rPr lang="es-ES_tradnl" altLang="es-ES" sz="2400"/>
              <a:t> </a:t>
            </a:r>
            <a:r>
              <a:rPr lang="es-ES_tradnl" altLang="es-ES" sz="2400">
                <a:solidFill>
                  <a:schemeClr val="folHlink"/>
                </a:solidFill>
              </a:rPr>
              <a:t>Descenso del ST:</a:t>
            </a:r>
            <a:endParaRPr lang="es-ES_tradnl" altLang="es-ES" sz="2400"/>
          </a:p>
          <a:p>
            <a:pPr lvl="2">
              <a:lnSpc>
                <a:spcPct val="90000"/>
              </a:lnSpc>
            </a:pPr>
            <a:r>
              <a:rPr lang="es-ES_tradnl" altLang="es-ES" sz="2000"/>
              <a:t>Hiperventilación.</a:t>
            </a:r>
          </a:p>
          <a:p>
            <a:pPr lvl="2">
              <a:lnSpc>
                <a:spcPct val="90000"/>
              </a:lnSpc>
            </a:pPr>
            <a:r>
              <a:rPr lang="es-ES_tradnl" altLang="es-ES" sz="2000"/>
              <a:t>Impregnación e intoxicación digitálica. Diuréticos.</a:t>
            </a:r>
          </a:p>
          <a:p>
            <a:pPr lvl="2">
              <a:lnSpc>
                <a:spcPct val="90000"/>
              </a:lnSpc>
            </a:pPr>
            <a:r>
              <a:rPr lang="es-ES_tradnl" altLang="es-ES" sz="2000"/>
              <a:t>Prolapso de la válvula mitral.</a:t>
            </a:r>
          </a:p>
          <a:p>
            <a:pPr lvl="2">
              <a:lnSpc>
                <a:spcPct val="90000"/>
              </a:lnSpc>
            </a:pPr>
            <a:r>
              <a:rPr lang="es-ES_tradnl" altLang="es-ES" sz="2000"/>
              <a:t>Embolismo pulmonar. Sobrecarga ventricular.</a:t>
            </a:r>
          </a:p>
          <a:p>
            <a:pPr lvl="1">
              <a:lnSpc>
                <a:spcPct val="90000"/>
              </a:lnSpc>
            </a:pPr>
            <a:r>
              <a:rPr lang="es-ES_tradnl" altLang="es-ES" sz="2400">
                <a:solidFill>
                  <a:schemeClr val="folHlink"/>
                </a:solidFill>
              </a:rPr>
              <a:t>Ascenso del ST:</a:t>
            </a:r>
          </a:p>
          <a:p>
            <a:pPr lvl="2">
              <a:lnSpc>
                <a:spcPct val="90000"/>
              </a:lnSpc>
            </a:pPr>
            <a:r>
              <a:rPr lang="es-ES_tradnl" altLang="es-ES" sz="2000"/>
              <a:t>Pericarditis aguda.</a:t>
            </a:r>
          </a:p>
          <a:p>
            <a:pPr lvl="2">
              <a:lnSpc>
                <a:spcPct val="90000"/>
              </a:lnSpc>
            </a:pPr>
            <a:r>
              <a:rPr lang="es-ES_tradnl" altLang="es-ES" sz="2000"/>
              <a:t>Cardioptía isquémica.</a:t>
            </a:r>
          </a:p>
          <a:p>
            <a:pPr lvl="2">
              <a:lnSpc>
                <a:spcPct val="90000"/>
              </a:lnSpc>
            </a:pPr>
            <a:r>
              <a:rPr lang="es-ES_tradnl" altLang="es-ES" sz="2000"/>
              <a:t>Algunos tumores cardiacos. Miocarditis.</a:t>
            </a:r>
          </a:p>
          <a:p>
            <a:pPr lvl="2">
              <a:lnSpc>
                <a:spcPct val="90000"/>
              </a:lnSpc>
            </a:pPr>
            <a:r>
              <a:rPr lang="es-ES_tradnl" altLang="es-ES" sz="2000"/>
              <a:t>Cor pulmonale agudo.</a:t>
            </a:r>
          </a:p>
          <a:p>
            <a:pPr lvl="2">
              <a:lnSpc>
                <a:spcPct val="90000"/>
              </a:lnSpc>
            </a:pPr>
            <a:r>
              <a:rPr lang="es-ES_tradnl" altLang="es-ES" sz="2000"/>
              <a:t>Alteraciones hidroelectrolíticas (hiperpotasemia).</a:t>
            </a:r>
          </a:p>
          <a:p>
            <a:pPr lvl="2">
              <a:lnSpc>
                <a:spcPct val="90000"/>
              </a:lnSpc>
            </a:pPr>
            <a:endParaRPr lang="es-ES_tradnl" altLang="es-ES" sz="2000"/>
          </a:p>
        </p:txBody>
      </p:sp>
      <p:sp>
        <p:nvSpPr>
          <p:cNvPr id="353284" name="Rectangle 4">
            <a:extLst>
              <a:ext uri="{FF2B5EF4-FFF2-40B4-BE49-F238E27FC236}">
                <a16:creationId xmlns:a16="http://schemas.microsoft.com/office/drawing/2014/main" id="{0476FB6A-D4F5-4E82-ABD7-924455096DB6}"/>
              </a:ext>
            </a:extLst>
          </p:cNvPr>
          <p:cNvSpPr>
            <a:spLocks noChangeArrowheads="1"/>
          </p:cNvSpPr>
          <p:nvPr/>
        </p:nvSpPr>
        <p:spPr bwMode="auto">
          <a:xfrm>
            <a:off x="2259765" y="327672"/>
            <a:ext cx="870585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sz="2200" dirty="0">
                <a:solidFill>
                  <a:srgbClr val="AEAEAE"/>
                </a:solidFill>
              </a:rPr>
            </a:br>
            <a:r>
              <a:rPr lang="es-ES_tradnl" altLang="es-ES" sz="2100" dirty="0">
                <a:solidFill>
                  <a:srgbClr val="AEAEAE"/>
                </a:solidFill>
              </a:rPr>
              <a:t>Varón joven con fiebre, dolor torácico pleurítico y expectoración</a:t>
            </a:r>
            <a:endParaRPr lang="es-ES_tradnl" altLang="es-ES" sz="6000" dirty="0">
              <a:solidFill>
                <a:srgbClr val="011570"/>
              </a:solidFill>
            </a:endParaRPr>
          </a:p>
        </p:txBody>
      </p:sp>
    </p:spTree>
    <p:extLst>
      <p:ext uri="{BB962C8B-B14F-4D97-AF65-F5344CB8AC3E}">
        <p14:creationId xmlns:p14="http://schemas.microsoft.com/office/powerpoint/2010/main" val="24393007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F33580FC-A513-442E-87CF-4BE68C1DDE22}"/>
              </a:ext>
            </a:extLst>
          </p:cNvPr>
          <p:cNvSpPr>
            <a:spLocks noChangeArrowheads="1"/>
          </p:cNvSpPr>
          <p:nvPr/>
        </p:nvSpPr>
        <p:spPr bwMode="auto">
          <a:xfrm>
            <a:off x="6238876" y="708969"/>
            <a:ext cx="3516313"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355331" name="Rectangle 3">
            <a:extLst>
              <a:ext uri="{FF2B5EF4-FFF2-40B4-BE49-F238E27FC236}">
                <a16:creationId xmlns:a16="http://schemas.microsoft.com/office/drawing/2014/main" id="{9FD1C23E-D503-4AAE-B445-AAAD96435242}"/>
              </a:ext>
            </a:extLst>
          </p:cNvPr>
          <p:cNvSpPr>
            <a:spLocks noGrp="1" noChangeArrowheads="1"/>
          </p:cNvSpPr>
          <p:nvPr>
            <p:ph type="body" idx="1"/>
          </p:nvPr>
        </p:nvSpPr>
        <p:spPr>
          <a:xfrm>
            <a:off x="2171700" y="1143000"/>
            <a:ext cx="8267700" cy="533400"/>
          </a:xfrm>
        </p:spPr>
        <p:txBody>
          <a:bodyPr/>
          <a:lstStyle/>
          <a:p>
            <a:pPr>
              <a:lnSpc>
                <a:spcPct val="90000"/>
              </a:lnSpc>
            </a:pPr>
            <a:r>
              <a:rPr lang="es-ES_tradnl" altLang="es-ES">
                <a:solidFill>
                  <a:schemeClr val="accent2"/>
                </a:solidFill>
              </a:rPr>
              <a:t>Patrones de elevación del ST:</a:t>
            </a:r>
            <a:endParaRPr lang="es-ES_tradnl" altLang="es-ES"/>
          </a:p>
        </p:txBody>
      </p:sp>
      <p:pic>
        <p:nvPicPr>
          <p:cNvPr id="355332" name="Picture 4">
            <a:extLst>
              <a:ext uri="{FF2B5EF4-FFF2-40B4-BE49-F238E27FC236}">
                <a16:creationId xmlns:a16="http://schemas.microsoft.com/office/drawing/2014/main" id="{D06D91F1-E4A1-426C-8C79-83C19D20CDF3}"/>
              </a:ext>
            </a:extLst>
          </p:cNvPr>
          <p:cNvPicPr>
            <a:picLocks noChangeAspect="1" noChangeArrowheads="1"/>
          </p:cNvPicPr>
          <p:nvPr/>
        </p:nvPicPr>
        <p:blipFill>
          <a:blip r:embed="rId3">
            <a:lum bright="24000" contrast="40000"/>
            <a:extLst>
              <a:ext uri="{28A0092B-C50C-407E-A947-70E740481C1C}">
                <a14:useLocalDpi xmlns:a14="http://schemas.microsoft.com/office/drawing/2010/main" val="0"/>
              </a:ext>
            </a:extLst>
          </a:blip>
          <a:srcRect/>
          <a:stretch>
            <a:fillRect/>
          </a:stretch>
        </p:blipFill>
        <p:spPr bwMode="auto">
          <a:xfrm>
            <a:off x="2351088" y="1708151"/>
            <a:ext cx="1871662" cy="1687513"/>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5333" name="Picture 5">
            <a:extLst>
              <a:ext uri="{FF2B5EF4-FFF2-40B4-BE49-F238E27FC236}">
                <a16:creationId xmlns:a16="http://schemas.microsoft.com/office/drawing/2014/main" id="{25937BBA-4AA2-4ED9-BD45-03D541CE8BA8}"/>
              </a:ext>
            </a:extLst>
          </p:cNvPr>
          <p:cNvPicPr>
            <a:picLocks noChangeAspect="1" noChangeArrowheads="1"/>
          </p:cNvPicPr>
          <p:nvPr/>
        </p:nvPicPr>
        <p:blipFill>
          <a:blip r:embed="rId4">
            <a:lum bright="24000" contrast="40000"/>
            <a:extLst>
              <a:ext uri="{28A0092B-C50C-407E-A947-70E740481C1C}">
                <a14:useLocalDpi xmlns:a14="http://schemas.microsoft.com/office/drawing/2010/main" val="0"/>
              </a:ext>
            </a:extLst>
          </a:blip>
          <a:srcRect/>
          <a:stretch>
            <a:fillRect/>
          </a:stretch>
        </p:blipFill>
        <p:spPr bwMode="auto">
          <a:xfrm>
            <a:off x="7464425" y="1781176"/>
            <a:ext cx="2624138" cy="1622425"/>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5334" name="Picture 6">
            <a:extLst>
              <a:ext uri="{FF2B5EF4-FFF2-40B4-BE49-F238E27FC236}">
                <a16:creationId xmlns:a16="http://schemas.microsoft.com/office/drawing/2014/main" id="{0D40EB59-AC83-411C-A32D-B94262E4F123}"/>
              </a:ext>
            </a:extLst>
          </p:cNvPr>
          <p:cNvPicPr>
            <a:picLocks noChangeAspect="1" noChangeArrowheads="1"/>
          </p:cNvPicPr>
          <p:nvPr/>
        </p:nvPicPr>
        <p:blipFill>
          <a:blip r:embed="rId5">
            <a:lum bright="24000" contrast="40000"/>
            <a:extLst>
              <a:ext uri="{28A0092B-C50C-407E-A947-70E740481C1C}">
                <a14:useLocalDpi xmlns:a14="http://schemas.microsoft.com/office/drawing/2010/main" val="0"/>
              </a:ext>
            </a:extLst>
          </a:blip>
          <a:srcRect/>
          <a:stretch>
            <a:fillRect/>
          </a:stretch>
        </p:blipFill>
        <p:spPr bwMode="auto">
          <a:xfrm>
            <a:off x="2279651" y="3797300"/>
            <a:ext cx="2049463" cy="1620838"/>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5335" name="Picture 7">
            <a:extLst>
              <a:ext uri="{FF2B5EF4-FFF2-40B4-BE49-F238E27FC236}">
                <a16:creationId xmlns:a16="http://schemas.microsoft.com/office/drawing/2014/main" id="{A9E7276B-F657-4F46-ACF1-94E87A5A99D9}"/>
              </a:ext>
            </a:extLst>
          </p:cNvPr>
          <p:cNvPicPr>
            <a:picLocks noChangeAspect="1" noChangeArrowheads="1"/>
          </p:cNvPicPr>
          <p:nvPr/>
        </p:nvPicPr>
        <p:blipFill>
          <a:blip r:embed="rId6">
            <a:lum bright="24000" contrast="40000"/>
            <a:extLst>
              <a:ext uri="{28A0092B-C50C-407E-A947-70E740481C1C}">
                <a14:useLocalDpi xmlns:a14="http://schemas.microsoft.com/office/drawing/2010/main" val="0"/>
              </a:ext>
            </a:extLst>
          </a:blip>
          <a:srcRect/>
          <a:stretch>
            <a:fillRect/>
          </a:stretch>
        </p:blipFill>
        <p:spPr bwMode="auto">
          <a:xfrm>
            <a:off x="4727576" y="1781176"/>
            <a:ext cx="2303463" cy="1522413"/>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5336" name="Picture 8">
            <a:extLst>
              <a:ext uri="{FF2B5EF4-FFF2-40B4-BE49-F238E27FC236}">
                <a16:creationId xmlns:a16="http://schemas.microsoft.com/office/drawing/2014/main" id="{FE5C3E3D-CC17-43CE-9E2B-A6DE363A3D0C}"/>
              </a:ext>
            </a:extLst>
          </p:cNvPr>
          <p:cNvPicPr>
            <a:picLocks noChangeAspect="1" noChangeArrowheads="1"/>
          </p:cNvPicPr>
          <p:nvPr/>
        </p:nvPicPr>
        <p:blipFill>
          <a:blip r:embed="rId7">
            <a:lum bright="24000" contrast="40000"/>
            <a:extLst>
              <a:ext uri="{28A0092B-C50C-407E-A947-70E740481C1C}">
                <a14:useLocalDpi xmlns:a14="http://schemas.microsoft.com/office/drawing/2010/main" val="0"/>
              </a:ext>
            </a:extLst>
          </a:blip>
          <a:srcRect/>
          <a:stretch>
            <a:fillRect/>
          </a:stretch>
        </p:blipFill>
        <p:spPr bwMode="auto">
          <a:xfrm>
            <a:off x="7608889" y="3581400"/>
            <a:ext cx="2052637" cy="1987550"/>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5337" name="Picture 9">
            <a:extLst>
              <a:ext uri="{FF2B5EF4-FFF2-40B4-BE49-F238E27FC236}">
                <a16:creationId xmlns:a16="http://schemas.microsoft.com/office/drawing/2014/main" id="{F56FD2FB-93EF-464F-9B22-82F36EEDBDE5}"/>
              </a:ext>
            </a:extLst>
          </p:cNvPr>
          <p:cNvPicPr>
            <a:picLocks noChangeAspect="1" noChangeArrowheads="1"/>
          </p:cNvPicPr>
          <p:nvPr/>
        </p:nvPicPr>
        <p:blipFill>
          <a:blip r:embed="rId8">
            <a:lum bright="24000" contrast="40000"/>
            <a:extLst>
              <a:ext uri="{28A0092B-C50C-407E-A947-70E740481C1C}">
                <a14:useLocalDpi xmlns:a14="http://schemas.microsoft.com/office/drawing/2010/main" val="0"/>
              </a:ext>
            </a:extLst>
          </a:blip>
          <a:srcRect/>
          <a:stretch>
            <a:fillRect/>
          </a:stretch>
        </p:blipFill>
        <p:spPr bwMode="auto">
          <a:xfrm>
            <a:off x="4800601" y="3724275"/>
            <a:ext cx="2193925" cy="1784350"/>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5338" name="Text Box 10">
            <a:extLst>
              <a:ext uri="{FF2B5EF4-FFF2-40B4-BE49-F238E27FC236}">
                <a16:creationId xmlns:a16="http://schemas.microsoft.com/office/drawing/2014/main" id="{F912431E-26F1-4C2D-9EA3-4B22878396A8}"/>
              </a:ext>
            </a:extLst>
          </p:cNvPr>
          <p:cNvSpPr txBox="1">
            <a:spLocks noChangeArrowheads="1"/>
          </p:cNvSpPr>
          <p:nvPr/>
        </p:nvSpPr>
        <p:spPr bwMode="auto">
          <a:xfrm>
            <a:off x="1847850" y="5715001"/>
            <a:ext cx="88201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70000"/>
              </a:lnSpc>
              <a:spcBef>
                <a:spcPct val="25000"/>
              </a:spcBef>
              <a:spcAft>
                <a:spcPct val="0"/>
              </a:spcAft>
            </a:pPr>
            <a:r>
              <a:rPr lang="es-ES" altLang="es-ES" sz="2400" b="1">
                <a:solidFill>
                  <a:srgbClr val="33CC33"/>
                </a:solidFill>
                <a:latin typeface="Arial" panose="020B0604020202020204" pitchFamily="34" charset="0"/>
              </a:rPr>
              <a:t>Patrón sugestivo de variante de la normalidad</a:t>
            </a:r>
          </a:p>
          <a:p>
            <a:pPr fontAlgn="base">
              <a:lnSpc>
                <a:spcPct val="70000"/>
              </a:lnSpc>
              <a:spcBef>
                <a:spcPct val="25000"/>
              </a:spcBef>
              <a:spcAft>
                <a:spcPct val="0"/>
              </a:spcAft>
            </a:pPr>
            <a:r>
              <a:rPr lang="es-ES" altLang="es-ES" sz="2400" b="1">
                <a:solidFill>
                  <a:srgbClr val="FF6523"/>
                </a:solidFill>
                <a:latin typeface="Arial" panose="020B0604020202020204" pitchFamily="34" charset="0"/>
              </a:rPr>
              <a:t>Patrón sugestivo de IAM</a:t>
            </a:r>
          </a:p>
        </p:txBody>
      </p:sp>
      <p:sp>
        <p:nvSpPr>
          <p:cNvPr id="355339" name="Oval 11">
            <a:extLst>
              <a:ext uri="{FF2B5EF4-FFF2-40B4-BE49-F238E27FC236}">
                <a16:creationId xmlns:a16="http://schemas.microsoft.com/office/drawing/2014/main" id="{160CA15F-E837-4B1C-AC5E-B63D0B00EA8D}"/>
              </a:ext>
            </a:extLst>
          </p:cNvPr>
          <p:cNvSpPr>
            <a:spLocks noChangeArrowheads="1"/>
          </p:cNvSpPr>
          <p:nvPr/>
        </p:nvSpPr>
        <p:spPr bwMode="auto">
          <a:xfrm>
            <a:off x="2640013" y="1708151"/>
            <a:ext cx="1295400" cy="1368425"/>
          </a:xfrm>
          <a:prstGeom prst="ellipse">
            <a:avLst/>
          </a:prstGeom>
          <a:noFill/>
          <a:ln w="38100">
            <a:solidFill>
              <a:schemeClr val="folHlink"/>
            </a:solidFill>
            <a:round/>
            <a:headEnd/>
            <a:tailEnd/>
          </a:ln>
          <a:effectLst/>
          <a:extLst>
            <a:ext uri="{909E8E84-426E-40DD-AFC4-6F175D3DCCD1}">
              <a14:hiddenFill xmlns:a14="http://schemas.microsoft.com/office/drawing/2010/main">
                <a:solidFill>
                  <a:srgbClr val="CC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355340" name="Oval 12">
            <a:extLst>
              <a:ext uri="{FF2B5EF4-FFF2-40B4-BE49-F238E27FC236}">
                <a16:creationId xmlns:a16="http://schemas.microsoft.com/office/drawing/2014/main" id="{8DFC80C9-041A-4A1C-BAA2-B737E0B7DBA3}"/>
              </a:ext>
            </a:extLst>
          </p:cNvPr>
          <p:cNvSpPr>
            <a:spLocks noChangeArrowheads="1"/>
          </p:cNvSpPr>
          <p:nvPr/>
        </p:nvSpPr>
        <p:spPr bwMode="auto">
          <a:xfrm>
            <a:off x="5375275" y="3581400"/>
            <a:ext cx="1295400" cy="1943100"/>
          </a:xfrm>
          <a:prstGeom prst="ellipse">
            <a:avLst/>
          </a:prstGeom>
          <a:noFill/>
          <a:ln w="38100">
            <a:solidFill>
              <a:schemeClr val="folHlink"/>
            </a:solidFill>
            <a:round/>
            <a:headEnd/>
            <a:tailEnd/>
          </a:ln>
          <a:effectLst/>
          <a:extLst>
            <a:ext uri="{909E8E84-426E-40DD-AFC4-6F175D3DCCD1}">
              <a14:hiddenFill xmlns:a14="http://schemas.microsoft.com/office/drawing/2010/main">
                <a:solidFill>
                  <a:srgbClr val="CC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355341" name="Oval 13">
            <a:extLst>
              <a:ext uri="{FF2B5EF4-FFF2-40B4-BE49-F238E27FC236}">
                <a16:creationId xmlns:a16="http://schemas.microsoft.com/office/drawing/2014/main" id="{9FBE13BC-7DD8-4722-8FEF-C022BC67A0A3}"/>
              </a:ext>
            </a:extLst>
          </p:cNvPr>
          <p:cNvSpPr>
            <a:spLocks noChangeArrowheads="1"/>
          </p:cNvSpPr>
          <p:nvPr/>
        </p:nvSpPr>
        <p:spPr bwMode="auto">
          <a:xfrm>
            <a:off x="7896225" y="1852613"/>
            <a:ext cx="1944688" cy="1295400"/>
          </a:xfrm>
          <a:prstGeom prst="ellipse">
            <a:avLst/>
          </a:prstGeom>
          <a:noFill/>
          <a:ln w="38100">
            <a:solidFill>
              <a:schemeClr val="folHlink"/>
            </a:solidFill>
            <a:round/>
            <a:headEnd/>
            <a:tailEnd/>
          </a:ln>
          <a:effectLst/>
          <a:extLst>
            <a:ext uri="{909E8E84-426E-40DD-AFC4-6F175D3DCCD1}">
              <a14:hiddenFill xmlns:a14="http://schemas.microsoft.com/office/drawing/2010/main">
                <a:solidFill>
                  <a:srgbClr val="CC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355342" name="Oval 14">
            <a:extLst>
              <a:ext uri="{FF2B5EF4-FFF2-40B4-BE49-F238E27FC236}">
                <a16:creationId xmlns:a16="http://schemas.microsoft.com/office/drawing/2014/main" id="{EF5E9677-0456-4B0C-A77A-C67617935021}"/>
              </a:ext>
            </a:extLst>
          </p:cNvPr>
          <p:cNvSpPr>
            <a:spLocks noChangeArrowheads="1"/>
          </p:cNvSpPr>
          <p:nvPr/>
        </p:nvSpPr>
        <p:spPr bwMode="auto">
          <a:xfrm>
            <a:off x="5087938" y="2068513"/>
            <a:ext cx="1079500" cy="1223962"/>
          </a:xfrm>
          <a:prstGeom prst="ellipse">
            <a:avLst/>
          </a:prstGeom>
          <a:noFill/>
          <a:ln w="38100">
            <a:solidFill>
              <a:srgbClr val="33CC33"/>
            </a:solidFill>
            <a:round/>
            <a:headEnd/>
            <a:tailEnd/>
          </a:ln>
          <a:effectLst/>
          <a:extLst>
            <a:ext uri="{909E8E84-426E-40DD-AFC4-6F175D3DCCD1}">
              <a14:hiddenFill xmlns:a14="http://schemas.microsoft.com/office/drawing/2010/main">
                <a:solidFill>
                  <a:srgbClr val="CC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355343" name="Oval 15">
            <a:extLst>
              <a:ext uri="{FF2B5EF4-FFF2-40B4-BE49-F238E27FC236}">
                <a16:creationId xmlns:a16="http://schemas.microsoft.com/office/drawing/2014/main" id="{AA262CB1-1682-4CF9-8742-5F87476C3830}"/>
              </a:ext>
            </a:extLst>
          </p:cNvPr>
          <p:cNvSpPr>
            <a:spLocks noChangeArrowheads="1"/>
          </p:cNvSpPr>
          <p:nvPr/>
        </p:nvSpPr>
        <p:spPr bwMode="auto">
          <a:xfrm>
            <a:off x="2424113" y="3724275"/>
            <a:ext cx="1511300" cy="1657350"/>
          </a:xfrm>
          <a:prstGeom prst="ellipse">
            <a:avLst/>
          </a:prstGeom>
          <a:noFill/>
          <a:ln w="38100">
            <a:solidFill>
              <a:srgbClr val="33CC33"/>
            </a:solidFill>
            <a:round/>
            <a:headEnd/>
            <a:tailEnd/>
          </a:ln>
          <a:effectLst/>
          <a:extLst>
            <a:ext uri="{909E8E84-426E-40DD-AFC4-6F175D3DCCD1}">
              <a14:hiddenFill xmlns:a14="http://schemas.microsoft.com/office/drawing/2010/main">
                <a:solidFill>
                  <a:srgbClr val="CC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355344" name="Oval 16">
            <a:extLst>
              <a:ext uri="{FF2B5EF4-FFF2-40B4-BE49-F238E27FC236}">
                <a16:creationId xmlns:a16="http://schemas.microsoft.com/office/drawing/2014/main" id="{D723FE4D-82F7-4FF8-B40A-6DB7F0D7E272}"/>
              </a:ext>
            </a:extLst>
          </p:cNvPr>
          <p:cNvSpPr>
            <a:spLocks noChangeArrowheads="1"/>
          </p:cNvSpPr>
          <p:nvPr/>
        </p:nvSpPr>
        <p:spPr bwMode="auto">
          <a:xfrm>
            <a:off x="7967664" y="3508375"/>
            <a:ext cx="1368425" cy="2089150"/>
          </a:xfrm>
          <a:prstGeom prst="ellipse">
            <a:avLst/>
          </a:prstGeom>
          <a:noFill/>
          <a:ln w="38100">
            <a:solidFill>
              <a:srgbClr val="33CC33"/>
            </a:solidFill>
            <a:round/>
            <a:headEnd/>
            <a:tailEnd/>
          </a:ln>
          <a:effectLst/>
          <a:extLst>
            <a:ext uri="{909E8E84-426E-40DD-AFC4-6F175D3DCCD1}">
              <a14:hiddenFill xmlns:a14="http://schemas.microsoft.com/office/drawing/2010/main">
                <a:solidFill>
                  <a:srgbClr val="CC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355345" name="Rectangle 17">
            <a:extLst>
              <a:ext uri="{FF2B5EF4-FFF2-40B4-BE49-F238E27FC236}">
                <a16:creationId xmlns:a16="http://schemas.microsoft.com/office/drawing/2014/main" id="{8960C7E3-D757-4380-9326-905AE14F0B9B}"/>
              </a:ext>
            </a:extLst>
          </p:cNvPr>
          <p:cNvSpPr>
            <a:spLocks noChangeArrowheads="1"/>
          </p:cNvSpPr>
          <p:nvPr/>
        </p:nvSpPr>
        <p:spPr bwMode="auto">
          <a:xfrm>
            <a:off x="2279651" y="271463"/>
            <a:ext cx="870585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sz="2200" dirty="0">
                <a:solidFill>
                  <a:srgbClr val="AEAEAE"/>
                </a:solidFill>
              </a:rPr>
            </a:br>
            <a:r>
              <a:rPr lang="es-ES_tradnl" altLang="es-ES" sz="2100" dirty="0">
                <a:solidFill>
                  <a:srgbClr val="AEAEAE"/>
                </a:solidFill>
              </a:rPr>
              <a:t>Varón joven con fiebre, dolor torácico pleurítico y expectoración</a:t>
            </a:r>
            <a:endParaRPr lang="es-ES_tradnl" altLang="es-ES" sz="6000" dirty="0">
              <a:solidFill>
                <a:srgbClr val="011570"/>
              </a:solidFill>
            </a:endParaRPr>
          </a:p>
        </p:txBody>
      </p:sp>
    </p:spTree>
    <p:extLst>
      <p:ext uri="{BB962C8B-B14F-4D97-AF65-F5344CB8AC3E}">
        <p14:creationId xmlns:p14="http://schemas.microsoft.com/office/powerpoint/2010/main" val="2520158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5533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5533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35533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355334"/>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499"/>
                                          </p:stCondLst>
                                        </p:cTn>
                                        <p:tgtEl>
                                          <p:spTgt spid="355337"/>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0"/>
                                  </p:stCondLst>
                                  <p:childTnLst>
                                    <p:set>
                                      <p:cBhvr>
                                        <p:cTn id="21" dur="1" fill="hold">
                                          <p:stCondLst>
                                            <p:cond delay="499"/>
                                          </p:stCondLst>
                                        </p:cTn>
                                        <p:tgtEl>
                                          <p:spTgt spid="355336"/>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355338"/>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499"/>
                                          </p:stCondLst>
                                        </p:cTn>
                                        <p:tgtEl>
                                          <p:spTgt spid="35534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nodeType="afterEffect">
                                  <p:stCondLst>
                                    <p:cond delay="0"/>
                                  </p:stCondLst>
                                  <p:childTnLst>
                                    <p:set>
                                      <p:cBhvr>
                                        <p:cTn id="32" dur="1" fill="hold">
                                          <p:stCondLst>
                                            <p:cond delay="499"/>
                                          </p:stCondLst>
                                        </p:cTn>
                                        <p:tgtEl>
                                          <p:spTgt spid="355342"/>
                                        </p:tgtEl>
                                        <p:attrNameLst>
                                          <p:attrName>style.visibility</p:attrName>
                                        </p:attrNameLst>
                                      </p:cBhvr>
                                      <p:to>
                                        <p:strVal val="visible"/>
                                      </p:to>
                                    </p:set>
                                  </p:childTnLst>
                                </p:cTn>
                              </p:par>
                            </p:childTnLst>
                          </p:cTn>
                        </p:par>
                        <p:par>
                          <p:cTn id="33" fill="hold" nodeType="afterGroup">
                            <p:stCondLst>
                              <p:cond delay="1000"/>
                            </p:stCondLst>
                            <p:childTnLst>
                              <p:par>
                                <p:cTn id="34" presetID="1" presetClass="entr" presetSubtype="0" fill="hold" nodeType="afterEffect">
                                  <p:stCondLst>
                                    <p:cond delay="0"/>
                                  </p:stCondLst>
                                  <p:childTnLst>
                                    <p:set>
                                      <p:cBhvr>
                                        <p:cTn id="35" dur="1" fill="hold">
                                          <p:stCondLst>
                                            <p:cond delay="499"/>
                                          </p:stCondLst>
                                        </p:cTn>
                                        <p:tgtEl>
                                          <p:spTgt spid="35534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355339"/>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nodeType="afterEffect">
                                  <p:stCondLst>
                                    <p:cond delay="0"/>
                                  </p:stCondLst>
                                  <p:childTnLst>
                                    <p:set>
                                      <p:cBhvr>
                                        <p:cTn id="42" dur="1" fill="hold">
                                          <p:stCondLst>
                                            <p:cond delay="499"/>
                                          </p:stCondLst>
                                        </p:cTn>
                                        <p:tgtEl>
                                          <p:spTgt spid="355340"/>
                                        </p:tgtEl>
                                        <p:attrNameLst>
                                          <p:attrName>style.visibility</p:attrName>
                                        </p:attrNameLst>
                                      </p:cBhvr>
                                      <p:to>
                                        <p:strVal val="visible"/>
                                      </p:to>
                                    </p:set>
                                  </p:childTnLst>
                                </p:cTn>
                              </p:par>
                            </p:childTnLst>
                          </p:cTn>
                        </p:par>
                        <p:par>
                          <p:cTn id="43" fill="hold" nodeType="afterGroup">
                            <p:stCondLst>
                              <p:cond delay="1000"/>
                            </p:stCondLst>
                            <p:childTnLst>
                              <p:par>
                                <p:cTn id="44" presetID="1" presetClass="entr" presetSubtype="0" fill="hold" nodeType="afterEffect">
                                  <p:stCondLst>
                                    <p:cond delay="0"/>
                                  </p:stCondLst>
                                  <p:childTnLst>
                                    <p:set>
                                      <p:cBhvr>
                                        <p:cTn id="45" dur="1" fill="hold">
                                          <p:stCondLst>
                                            <p:cond delay="499"/>
                                          </p:stCondLst>
                                        </p:cTn>
                                        <p:tgtEl>
                                          <p:spTgt spid="355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2">
            <a:extLst>
              <a:ext uri="{FF2B5EF4-FFF2-40B4-BE49-F238E27FC236}">
                <a16:creationId xmlns:a16="http://schemas.microsoft.com/office/drawing/2014/main" id="{69E86091-2390-1B4F-973E-2F47A1CE2C34}"/>
              </a:ext>
            </a:extLst>
          </p:cNvPr>
          <p:cNvGrpSpPr>
            <a:grpSpLocks/>
          </p:cNvGrpSpPr>
          <p:nvPr/>
        </p:nvGrpSpPr>
        <p:grpSpPr bwMode="auto">
          <a:xfrm>
            <a:off x="2133601" y="981076"/>
            <a:ext cx="8278813" cy="5764213"/>
            <a:chOff x="456" y="618"/>
            <a:chExt cx="5215" cy="3631"/>
          </a:xfrm>
        </p:grpSpPr>
        <p:sp>
          <p:nvSpPr>
            <p:cNvPr id="71685" name="Text Box 3">
              <a:extLst>
                <a:ext uri="{FF2B5EF4-FFF2-40B4-BE49-F238E27FC236}">
                  <a16:creationId xmlns:a16="http://schemas.microsoft.com/office/drawing/2014/main" id="{2FFAEB84-E05E-5D4B-8BE4-7F6167BC126E}"/>
                </a:ext>
              </a:extLst>
            </p:cNvPr>
            <p:cNvSpPr txBox="1">
              <a:spLocks noChangeArrowheads="1"/>
            </p:cNvSpPr>
            <p:nvPr/>
          </p:nvSpPr>
          <p:spPr bwMode="auto">
            <a:xfrm>
              <a:off x="496" y="618"/>
              <a:ext cx="5167" cy="252"/>
            </a:xfrm>
            <a:prstGeom prst="rect">
              <a:avLst/>
            </a:prstGeom>
            <a:solidFill>
              <a:schemeClr val="tx2"/>
            </a:solidFill>
            <a:ln w="28575">
              <a:solidFill>
                <a:schemeClr val="accent2"/>
              </a:solidFill>
              <a:miter lim="800000"/>
              <a:headEnd/>
              <a:tailEnd/>
            </a:ln>
          </p:spPr>
          <p:txBody>
            <a:bodyPr>
              <a:spAutoFit/>
            </a:bodyPr>
            <a:lstStyle>
              <a:lvl1pPr>
                <a:spcBef>
                  <a:spcPct val="60000"/>
                </a:spcBef>
                <a:buClr>
                  <a:schemeClr val="accent1"/>
                </a:buClr>
                <a:buSzPct val="90000"/>
                <a:buFont typeface="Wingdings" pitchFamily="2" charset="2"/>
                <a:buChar char="§"/>
                <a:tabLst>
                  <a:tab pos="3340100" algn="ctr"/>
                  <a:tab pos="6286500" algn="ctr"/>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3340100" algn="ctr"/>
                  <a:tab pos="6286500" algn="ctr"/>
                </a:tabLst>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tabLst>
                  <a:tab pos="3340100" algn="ctr"/>
                  <a:tab pos="6286500" algn="ctr"/>
                </a:tabLst>
                <a:defRPr sz="2400" b="1">
                  <a:solidFill>
                    <a:schemeClr val="tx1"/>
                  </a:solidFill>
                  <a:latin typeface="Arial" panose="020B0604020202020204" pitchFamily="34" charset="0"/>
                </a:defRPr>
              </a:lvl3pPr>
              <a:lvl4pPr marL="1600200" indent="-228600">
                <a:spcBef>
                  <a:spcPct val="20000"/>
                </a:spcBef>
                <a:buChar char="–"/>
                <a:tabLst>
                  <a:tab pos="3340100" algn="ctr"/>
                  <a:tab pos="6286500" algn="ctr"/>
                </a:tabLst>
                <a:defRPr sz="2000" b="1">
                  <a:solidFill>
                    <a:schemeClr val="tx1"/>
                  </a:solidFill>
                  <a:latin typeface="Arial" panose="020B0604020202020204" pitchFamily="34" charset="0"/>
                </a:defRPr>
              </a:lvl4pPr>
              <a:lvl5pPr marL="2057400" indent="-228600">
                <a:spcBef>
                  <a:spcPct val="20000"/>
                </a:spcBef>
                <a:buChar char="»"/>
                <a:tabLst>
                  <a:tab pos="3340100" algn="ctr"/>
                  <a:tab pos="6286500" algn="ctr"/>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340100" algn="ctr"/>
                  <a:tab pos="6286500" algn="ctr"/>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340100" algn="ctr"/>
                  <a:tab pos="6286500" algn="ctr"/>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340100" algn="ctr"/>
                  <a:tab pos="6286500" algn="ctr"/>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340100" algn="ctr"/>
                  <a:tab pos="6286500" algn="ctr"/>
                </a:tabLst>
                <a:defRPr sz="2000" b="1">
                  <a:solidFill>
                    <a:schemeClr val="tx1"/>
                  </a:solidFill>
                  <a:latin typeface="Arial" panose="020B0604020202020204" pitchFamily="34" charset="0"/>
                </a:defRPr>
              </a:lvl9pPr>
            </a:lstStyle>
            <a:p>
              <a:pPr>
                <a:spcBef>
                  <a:spcPct val="50000"/>
                </a:spcBef>
                <a:buClrTx/>
                <a:buSzTx/>
                <a:buFontTx/>
                <a:buNone/>
              </a:pPr>
              <a:r>
                <a:rPr lang="es-ES_tradnl" altLang="es-ES" sz="2000"/>
                <a:t>Fases	Tiempo	ECG</a:t>
              </a:r>
            </a:p>
          </p:txBody>
        </p:sp>
        <p:sp>
          <p:nvSpPr>
            <p:cNvPr id="71686" name="Text Box 4">
              <a:extLst>
                <a:ext uri="{FF2B5EF4-FFF2-40B4-BE49-F238E27FC236}">
                  <a16:creationId xmlns:a16="http://schemas.microsoft.com/office/drawing/2014/main" id="{D5948D2A-40CA-F043-BC2A-B7EA7DC6E601}"/>
                </a:ext>
              </a:extLst>
            </p:cNvPr>
            <p:cNvSpPr txBox="1">
              <a:spLocks noChangeArrowheads="1"/>
            </p:cNvSpPr>
            <p:nvPr/>
          </p:nvSpPr>
          <p:spPr bwMode="auto">
            <a:xfrm>
              <a:off x="456" y="1090"/>
              <a:ext cx="3393" cy="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SzPct val="90000"/>
                <a:buFont typeface="Wingdings" pitchFamily="2" charset="2"/>
                <a:buChar char="§"/>
                <a:tabLst>
                  <a:tab pos="3429000" algn="ctr"/>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3429000" algn="ctr"/>
                </a:tabLst>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tabLst>
                  <a:tab pos="3429000" algn="ctr"/>
                </a:tabLst>
                <a:defRPr sz="2400" b="1">
                  <a:solidFill>
                    <a:schemeClr val="tx1"/>
                  </a:solidFill>
                  <a:latin typeface="Arial" panose="020B0604020202020204" pitchFamily="34" charset="0"/>
                </a:defRPr>
              </a:lvl3pPr>
              <a:lvl4pPr marL="1600200" indent="-228600">
                <a:spcBef>
                  <a:spcPct val="20000"/>
                </a:spcBef>
                <a:buChar char="–"/>
                <a:tabLst>
                  <a:tab pos="3429000" algn="ctr"/>
                </a:tabLst>
                <a:defRPr sz="2000" b="1">
                  <a:solidFill>
                    <a:schemeClr val="tx1"/>
                  </a:solidFill>
                  <a:latin typeface="Arial" panose="020B0604020202020204" pitchFamily="34" charset="0"/>
                </a:defRPr>
              </a:lvl4pPr>
              <a:lvl5pPr marL="2057400" indent="-228600">
                <a:spcBef>
                  <a:spcPct val="20000"/>
                </a:spcBef>
                <a:buChar char="»"/>
                <a:tabLst>
                  <a:tab pos="3429000" algn="ctr"/>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429000" algn="ctr"/>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429000" algn="ctr"/>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429000" algn="ctr"/>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429000" algn="ctr"/>
                </a:tabLst>
                <a:defRPr sz="2000" b="1">
                  <a:solidFill>
                    <a:schemeClr val="tx1"/>
                  </a:solidFill>
                  <a:latin typeface="Arial" panose="020B0604020202020204" pitchFamily="34" charset="0"/>
                </a:defRPr>
              </a:lvl9pPr>
            </a:lstStyle>
            <a:p>
              <a:pPr>
                <a:spcBef>
                  <a:spcPct val="50000"/>
                </a:spcBef>
                <a:buClrTx/>
                <a:buSzTx/>
                <a:buFontTx/>
                <a:buNone/>
              </a:pPr>
              <a:r>
                <a:rPr lang="es-ES_tradnl" altLang="es-ES" sz="1800">
                  <a:solidFill>
                    <a:schemeClr val="accent2"/>
                  </a:solidFill>
                </a:rPr>
                <a:t>Fase inicial</a:t>
              </a:r>
              <a:r>
                <a:rPr lang="es-ES_tradnl" altLang="es-ES" sz="1800"/>
                <a:t>	Pocos minutos</a:t>
              </a:r>
            </a:p>
            <a:p>
              <a:pPr>
                <a:lnSpc>
                  <a:spcPct val="350000"/>
                </a:lnSpc>
                <a:spcBef>
                  <a:spcPct val="50000"/>
                </a:spcBef>
                <a:buClrTx/>
                <a:buSzTx/>
                <a:buFontTx/>
                <a:buNone/>
              </a:pPr>
              <a:r>
                <a:rPr lang="es-ES_tradnl" altLang="es-ES" sz="1800">
                  <a:solidFill>
                    <a:schemeClr val="accent2"/>
                  </a:solidFill>
                </a:rPr>
                <a:t>Primera fase</a:t>
              </a:r>
              <a:r>
                <a:rPr lang="es-ES_tradnl" altLang="es-ES" sz="1800"/>
                <a:t>	Hasta 6 horas</a:t>
              </a:r>
            </a:p>
            <a:p>
              <a:pPr>
                <a:lnSpc>
                  <a:spcPct val="350000"/>
                </a:lnSpc>
                <a:spcBef>
                  <a:spcPct val="50000"/>
                </a:spcBef>
                <a:buClrTx/>
                <a:buSzTx/>
                <a:buFontTx/>
                <a:buNone/>
              </a:pPr>
              <a:r>
                <a:rPr lang="es-ES_tradnl" altLang="es-ES" sz="1800">
                  <a:solidFill>
                    <a:schemeClr val="accent2"/>
                  </a:solidFill>
                </a:rPr>
                <a:t>Fase intermedia</a:t>
              </a:r>
              <a:r>
                <a:rPr lang="es-ES_tradnl" altLang="es-ES" sz="1800"/>
                <a:t>	&gt; 6 horas</a:t>
              </a:r>
            </a:p>
            <a:p>
              <a:pPr>
                <a:lnSpc>
                  <a:spcPct val="350000"/>
                </a:lnSpc>
                <a:spcBef>
                  <a:spcPct val="50000"/>
                </a:spcBef>
                <a:buClrTx/>
                <a:buSzTx/>
                <a:buFontTx/>
                <a:buNone/>
              </a:pPr>
              <a:r>
                <a:rPr lang="es-ES_tradnl" altLang="es-ES" sz="1800">
                  <a:solidFill>
                    <a:schemeClr val="accent2"/>
                  </a:solidFill>
                </a:rPr>
                <a:t>Fase avanzada</a:t>
              </a:r>
              <a:r>
                <a:rPr lang="es-ES_tradnl" altLang="es-ES" sz="1800"/>
                <a:t>	Días</a:t>
              </a:r>
            </a:p>
            <a:p>
              <a:pPr>
                <a:lnSpc>
                  <a:spcPct val="350000"/>
                </a:lnSpc>
                <a:spcBef>
                  <a:spcPct val="50000"/>
                </a:spcBef>
                <a:buClrTx/>
                <a:buSzTx/>
                <a:buFontTx/>
                <a:buNone/>
              </a:pPr>
              <a:r>
                <a:rPr lang="es-ES_tradnl" altLang="es-ES" sz="1800">
                  <a:solidFill>
                    <a:schemeClr val="accent2"/>
                  </a:solidFill>
                </a:rPr>
                <a:t>Fase crónica</a:t>
              </a:r>
              <a:r>
                <a:rPr lang="es-ES_tradnl" altLang="es-ES" sz="1800"/>
                <a:t>	Residual</a:t>
              </a:r>
            </a:p>
          </p:txBody>
        </p:sp>
        <p:pic>
          <p:nvPicPr>
            <p:cNvPr id="71687" name="Picture 5">
              <a:extLst>
                <a:ext uri="{FF2B5EF4-FFF2-40B4-BE49-F238E27FC236}">
                  <a16:creationId xmlns:a16="http://schemas.microsoft.com/office/drawing/2014/main" id="{B0B0DD43-666B-DF42-A269-797770BBD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0980"/>
            <a:stretch>
              <a:fillRect/>
            </a:stretch>
          </p:blipFill>
          <p:spPr bwMode="auto">
            <a:xfrm>
              <a:off x="3960" y="892"/>
              <a:ext cx="1143"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6">
              <a:extLst>
                <a:ext uri="{FF2B5EF4-FFF2-40B4-BE49-F238E27FC236}">
                  <a16:creationId xmlns:a16="http://schemas.microsoft.com/office/drawing/2014/main" id="{D520518A-F76E-F348-BFA1-55E092F50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372" b="46907"/>
            <a:stretch>
              <a:fillRect/>
            </a:stretch>
          </p:blipFill>
          <p:spPr bwMode="auto">
            <a:xfrm>
              <a:off x="3392" y="2212"/>
              <a:ext cx="1143"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7">
              <a:extLst>
                <a:ext uri="{FF2B5EF4-FFF2-40B4-BE49-F238E27FC236}">
                  <a16:creationId xmlns:a16="http://schemas.microsoft.com/office/drawing/2014/main" id="{1F3B4CD7-41C0-824E-B4A6-3572D3167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805" b="63477"/>
            <a:stretch>
              <a:fillRect/>
            </a:stretch>
          </p:blipFill>
          <p:spPr bwMode="auto">
            <a:xfrm>
              <a:off x="3960" y="1540"/>
              <a:ext cx="1143"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8">
              <a:extLst>
                <a:ext uri="{FF2B5EF4-FFF2-40B4-BE49-F238E27FC236}">
                  <a16:creationId xmlns:a16="http://schemas.microsoft.com/office/drawing/2014/main" id="{8943419E-6422-254D-83E0-6BCA287A0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7609" b="32904"/>
            <a:stretch>
              <a:fillRect/>
            </a:stretch>
          </p:blipFill>
          <p:spPr bwMode="auto">
            <a:xfrm>
              <a:off x="4528" y="2212"/>
              <a:ext cx="1143" cy="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Picture 9">
              <a:extLst>
                <a:ext uri="{FF2B5EF4-FFF2-40B4-BE49-F238E27FC236}">
                  <a16:creationId xmlns:a16="http://schemas.microsoft.com/office/drawing/2014/main" id="{16719D35-8BE5-2146-A1E1-8DF35B3DC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4410" b="15869"/>
            <a:stretch>
              <a:fillRect/>
            </a:stretch>
          </p:blipFill>
          <p:spPr bwMode="auto">
            <a:xfrm>
              <a:off x="3960" y="2876"/>
              <a:ext cx="1143"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Picture 10">
              <a:extLst>
                <a:ext uri="{FF2B5EF4-FFF2-40B4-BE49-F238E27FC236}">
                  <a16:creationId xmlns:a16="http://schemas.microsoft.com/office/drawing/2014/main" id="{BCF1D4F9-D4A2-BF40-AD32-0271A6994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0513" b="230"/>
            <a:stretch>
              <a:fillRect/>
            </a:stretch>
          </p:blipFill>
          <p:spPr bwMode="auto">
            <a:xfrm>
              <a:off x="3960" y="3548"/>
              <a:ext cx="1143"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693" name="Group 11">
              <a:extLst>
                <a:ext uri="{FF2B5EF4-FFF2-40B4-BE49-F238E27FC236}">
                  <a16:creationId xmlns:a16="http://schemas.microsoft.com/office/drawing/2014/main" id="{57C09FCD-E0E8-B546-B8DC-843880BDC5A4}"/>
                </a:ext>
              </a:extLst>
            </p:cNvPr>
            <p:cNvGrpSpPr>
              <a:grpSpLocks/>
            </p:cNvGrpSpPr>
            <p:nvPr/>
          </p:nvGrpSpPr>
          <p:grpSpPr bwMode="auto">
            <a:xfrm>
              <a:off x="504" y="1550"/>
              <a:ext cx="5160" cy="2666"/>
              <a:chOff x="504" y="1550"/>
              <a:chExt cx="4872" cy="2666"/>
            </a:xfrm>
          </p:grpSpPr>
          <p:sp>
            <p:nvSpPr>
              <p:cNvPr id="71700" name="Line 12">
                <a:extLst>
                  <a:ext uri="{FF2B5EF4-FFF2-40B4-BE49-F238E27FC236}">
                    <a16:creationId xmlns:a16="http://schemas.microsoft.com/office/drawing/2014/main" id="{FE918604-2A0F-C247-8015-17EA9A92F366}"/>
                  </a:ext>
                </a:extLst>
              </p:cNvPr>
              <p:cNvSpPr>
                <a:spLocks noChangeShapeType="1"/>
              </p:cNvSpPr>
              <p:nvPr/>
            </p:nvSpPr>
            <p:spPr bwMode="auto">
              <a:xfrm>
                <a:off x="504" y="4216"/>
                <a:ext cx="4872"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71701" name="Line 13">
                <a:extLst>
                  <a:ext uri="{FF2B5EF4-FFF2-40B4-BE49-F238E27FC236}">
                    <a16:creationId xmlns:a16="http://schemas.microsoft.com/office/drawing/2014/main" id="{01C1D197-9278-D94F-B3AE-481507836661}"/>
                  </a:ext>
                </a:extLst>
              </p:cNvPr>
              <p:cNvSpPr>
                <a:spLocks noChangeShapeType="1"/>
              </p:cNvSpPr>
              <p:nvPr/>
            </p:nvSpPr>
            <p:spPr bwMode="auto">
              <a:xfrm>
                <a:off x="504" y="3549"/>
                <a:ext cx="4872" cy="0"/>
              </a:xfrm>
              <a:prstGeom prst="line">
                <a:avLst/>
              </a:prstGeom>
              <a:noFill/>
              <a:ln w="25400" cap="rnd">
                <a:solidFill>
                  <a:schemeClr val="folHlink"/>
                </a:solidFill>
                <a:prstDash val="sysDot"/>
                <a:round/>
                <a:headEnd/>
                <a:tailEnd/>
              </a:ln>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71702" name="Line 14">
                <a:extLst>
                  <a:ext uri="{FF2B5EF4-FFF2-40B4-BE49-F238E27FC236}">
                    <a16:creationId xmlns:a16="http://schemas.microsoft.com/office/drawing/2014/main" id="{828196AA-9D1F-DF42-AFE8-C285F1F1F340}"/>
                  </a:ext>
                </a:extLst>
              </p:cNvPr>
              <p:cNvSpPr>
                <a:spLocks noChangeShapeType="1"/>
              </p:cNvSpPr>
              <p:nvPr/>
            </p:nvSpPr>
            <p:spPr bwMode="auto">
              <a:xfrm>
                <a:off x="504" y="2883"/>
                <a:ext cx="4872" cy="0"/>
              </a:xfrm>
              <a:prstGeom prst="line">
                <a:avLst/>
              </a:prstGeom>
              <a:noFill/>
              <a:ln w="25400" cap="rnd">
                <a:solidFill>
                  <a:schemeClr val="folHlink"/>
                </a:solidFill>
                <a:prstDash val="sysDot"/>
                <a:round/>
                <a:headEnd/>
                <a:tailEnd/>
              </a:ln>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71703" name="Line 15">
                <a:extLst>
                  <a:ext uri="{FF2B5EF4-FFF2-40B4-BE49-F238E27FC236}">
                    <a16:creationId xmlns:a16="http://schemas.microsoft.com/office/drawing/2014/main" id="{6812D904-28DB-9E43-B3EF-5D3269C17D32}"/>
                  </a:ext>
                </a:extLst>
              </p:cNvPr>
              <p:cNvSpPr>
                <a:spLocks noChangeShapeType="1"/>
              </p:cNvSpPr>
              <p:nvPr/>
            </p:nvSpPr>
            <p:spPr bwMode="auto">
              <a:xfrm>
                <a:off x="504" y="2216"/>
                <a:ext cx="4872" cy="0"/>
              </a:xfrm>
              <a:prstGeom prst="line">
                <a:avLst/>
              </a:prstGeom>
              <a:noFill/>
              <a:ln w="25400" cap="rnd">
                <a:solidFill>
                  <a:schemeClr val="folHlink"/>
                </a:solidFill>
                <a:prstDash val="sysDot"/>
                <a:round/>
                <a:headEnd/>
                <a:tailEnd/>
              </a:ln>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71704" name="Line 16">
                <a:extLst>
                  <a:ext uri="{FF2B5EF4-FFF2-40B4-BE49-F238E27FC236}">
                    <a16:creationId xmlns:a16="http://schemas.microsoft.com/office/drawing/2014/main" id="{86460E41-085A-DE48-BB90-CDA48FE21FDA}"/>
                  </a:ext>
                </a:extLst>
              </p:cNvPr>
              <p:cNvSpPr>
                <a:spLocks noChangeShapeType="1"/>
              </p:cNvSpPr>
              <p:nvPr/>
            </p:nvSpPr>
            <p:spPr bwMode="auto">
              <a:xfrm>
                <a:off x="504" y="1550"/>
                <a:ext cx="4872" cy="0"/>
              </a:xfrm>
              <a:prstGeom prst="line">
                <a:avLst/>
              </a:prstGeom>
              <a:noFill/>
              <a:ln w="25400" cap="rnd">
                <a:solidFill>
                  <a:schemeClr val="folHlink"/>
                </a:solidFill>
                <a:prstDash val="sysDot"/>
                <a:round/>
                <a:headEnd/>
                <a:tailEnd/>
              </a:ln>
              <a:extLst>
                <a:ext uri="{909E8E84-426E-40DD-AFC4-6F175D3DCCD1}">
                  <a14:hiddenFill xmlns:a14="http://schemas.microsoft.com/office/drawing/2010/main">
                    <a:noFill/>
                  </a14:hiddenFill>
                </a:ext>
              </a:extLst>
            </p:spPr>
            <p:txBody>
              <a:bodyPr wrap="none" anchor="ctr">
                <a:spAutoFit/>
              </a:bodyPr>
              <a:lstStyle/>
              <a:p>
                <a:endParaRPr lang="es-ES"/>
              </a:p>
            </p:txBody>
          </p:sp>
        </p:grpSp>
        <p:sp>
          <p:nvSpPr>
            <p:cNvPr id="71694" name="AutoShape 17">
              <a:extLst>
                <a:ext uri="{FF2B5EF4-FFF2-40B4-BE49-F238E27FC236}">
                  <a16:creationId xmlns:a16="http://schemas.microsoft.com/office/drawing/2014/main" id="{49DF7018-D581-7448-8F44-D5E6F44EBD0E}"/>
                </a:ext>
              </a:extLst>
            </p:cNvPr>
            <p:cNvSpPr>
              <a:spLocks noChangeArrowheads="1"/>
            </p:cNvSpPr>
            <p:nvPr/>
          </p:nvSpPr>
          <p:spPr bwMode="auto">
            <a:xfrm>
              <a:off x="4712" y="1191"/>
              <a:ext cx="104" cy="322"/>
            </a:xfrm>
            <a:prstGeom prst="upArrow">
              <a:avLst>
                <a:gd name="adj1" fmla="val 50000"/>
                <a:gd name="adj2" fmla="val 61538"/>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71695" name="AutoShape 18">
              <a:extLst>
                <a:ext uri="{FF2B5EF4-FFF2-40B4-BE49-F238E27FC236}">
                  <a16:creationId xmlns:a16="http://schemas.microsoft.com/office/drawing/2014/main" id="{9AF0F82D-2E97-9240-AE0E-DAFE462E2AE2}"/>
                </a:ext>
              </a:extLst>
            </p:cNvPr>
            <p:cNvSpPr>
              <a:spLocks noChangeArrowheads="1"/>
            </p:cNvSpPr>
            <p:nvPr/>
          </p:nvSpPr>
          <p:spPr bwMode="auto">
            <a:xfrm>
              <a:off x="4544" y="1799"/>
              <a:ext cx="104" cy="322"/>
            </a:xfrm>
            <a:prstGeom prst="upArrow">
              <a:avLst>
                <a:gd name="adj1" fmla="val 50000"/>
                <a:gd name="adj2" fmla="val 61538"/>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71696" name="AutoShape 19">
              <a:extLst>
                <a:ext uri="{FF2B5EF4-FFF2-40B4-BE49-F238E27FC236}">
                  <a16:creationId xmlns:a16="http://schemas.microsoft.com/office/drawing/2014/main" id="{21EA38DF-602A-AA48-94CD-15264A07A500}"/>
                </a:ext>
              </a:extLst>
            </p:cNvPr>
            <p:cNvSpPr>
              <a:spLocks noChangeArrowheads="1"/>
            </p:cNvSpPr>
            <p:nvPr/>
          </p:nvSpPr>
          <p:spPr bwMode="auto">
            <a:xfrm>
              <a:off x="4688" y="3927"/>
              <a:ext cx="104" cy="322"/>
            </a:xfrm>
            <a:prstGeom prst="upArrow">
              <a:avLst>
                <a:gd name="adj1" fmla="val 50000"/>
                <a:gd name="adj2" fmla="val 61538"/>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71697" name="AutoShape 20">
              <a:extLst>
                <a:ext uri="{FF2B5EF4-FFF2-40B4-BE49-F238E27FC236}">
                  <a16:creationId xmlns:a16="http://schemas.microsoft.com/office/drawing/2014/main" id="{CC3F5CF5-B91F-4949-87E7-64F1084910C9}"/>
                </a:ext>
              </a:extLst>
            </p:cNvPr>
            <p:cNvSpPr>
              <a:spLocks noChangeArrowheads="1"/>
            </p:cNvSpPr>
            <p:nvPr/>
          </p:nvSpPr>
          <p:spPr bwMode="auto">
            <a:xfrm rot="10800000">
              <a:off x="3848" y="2243"/>
              <a:ext cx="112" cy="214"/>
            </a:xfrm>
            <a:prstGeom prst="upArrow">
              <a:avLst>
                <a:gd name="adj1" fmla="val 48000"/>
                <a:gd name="adj2" fmla="val 75995"/>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71698" name="AutoShape 21">
              <a:extLst>
                <a:ext uri="{FF2B5EF4-FFF2-40B4-BE49-F238E27FC236}">
                  <a16:creationId xmlns:a16="http://schemas.microsoft.com/office/drawing/2014/main" id="{4DCC18EA-97C4-3840-80CB-5DA137F3E5BE}"/>
                </a:ext>
              </a:extLst>
            </p:cNvPr>
            <p:cNvSpPr>
              <a:spLocks noChangeArrowheads="1"/>
            </p:cNvSpPr>
            <p:nvPr/>
          </p:nvSpPr>
          <p:spPr bwMode="auto">
            <a:xfrm rot="8538014">
              <a:off x="3772" y="2284"/>
              <a:ext cx="100" cy="325"/>
            </a:xfrm>
            <a:prstGeom prst="upArrow">
              <a:avLst>
                <a:gd name="adj1" fmla="val 48000"/>
                <a:gd name="adj2" fmla="val 75995"/>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sp>
          <p:nvSpPr>
            <p:cNvPr id="71699" name="AutoShape 22">
              <a:extLst>
                <a:ext uri="{FF2B5EF4-FFF2-40B4-BE49-F238E27FC236}">
                  <a16:creationId xmlns:a16="http://schemas.microsoft.com/office/drawing/2014/main" id="{2DE236B5-638E-5948-A2E0-D80E8BEE184E}"/>
                </a:ext>
              </a:extLst>
            </p:cNvPr>
            <p:cNvSpPr>
              <a:spLocks noChangeArrowheads="1"/>
            </p:cNvSpPr>
            <p:nvPr/>
          </p:nvSpPr>
          <p:spPr bwMode="auto">
            <a:xfrm rot="10800000">
              <a:off x="5264" y="2259"/>
              <a:ext cx="104" cy="322"/>
            </a:xfrm>
            <a:prstGeom prst="upArrow">
              <a:avLst>
                <a:gd name="adj1" fmla="val 50000"/>
                <a:gd name="adj2" fmla="val 61538"/>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grpSp>
      <p:sp>
        <p:nvSpPr>
          <p:cNvPr id="71683" name="Rectangle 23">
            <a:extLst>
              <a:ext uri="{FF2B5EF4-FFF2-40B4-BE49-F238E27FC236}">
                <a16:creationId xmlns:a16="http://schemas.microsoft.com/office/drawing/2014/main" id="{F308730F-1110-B84E-86D1-C33336C5A6AD}"/>
              </a:ext>
            </a:extLst>
          </p:cNvPr>
          <p:cNvSpPr>
            <a:spLocks noChangeArrowheads="1"/>
          </p:cNvSpPr>
          <p:nvPr/>
        </p:nvSpPr>
        <p:spPr bwMode="auto">
          <a:xfrm>
            <a:off x="1963738" y="147638"/>
            <a:ext cx="86995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60000"/>
              </a:spcBef>
              <a:buClr>
                <a:schemeClr val="accent1"/>
              </a:buClr>
              <a:buSzPct val="90000"/>
              <a:buFont typeface="Wingdings"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algn="ctr" eaLnBrk="1" hangingPunct="1">
              <a:lnSpc>
                <a:spcPct val="80000"/>
              </a:lnSpc>
              <a:spcBef>
                <a:spcPct val="0"/>
              </a:spcBef>
              <a:buClrTx/>
              <a:buSzTx/>
              <a:buFontTx/>
              <a:buNone/>
            </a:pPr>
            <a:r>
              <a:rPr lang="es-ES" altLang="es-ES" sz="3600" dirty="0">
                <a:solidFill>
                  <a:schemeClr val="tx2"/>
                </a:solidFill>
              </a:rPr>
              <a:t>Cambios evolutivos en el IAM</a:t>
            </a:r>
            <a:r>
              <a:rPr lang="es-ES_tradnl" altLang="es-ES" sz="4400" dirty="0">
                <a:solidFill>
                  <a:schemeClr val="folHlink"/>
                </a:solidFill>
              </a:rPr>
              <a:t> </a:t>
            </a:r>
            <a:endParaRPr lang="es-ES_tradnl" altLang="es-ES" sz="2200" dirty="0">
              <a:solidFill>
                <a:schemeClr val="bg2"/>
              </a:solidFill>
            </a:endParaRPr>
          </a:p>
        </p:txBody>
      </p:sp>
      <p:sp>
        <p:nvSpPr>
          <p:cNvPr id="2" name="Rectángulo 1">
            <a:extLst>
              <a:ext uri="{FF2B5EF4-FFF2-40B4-BE49-F238E27FC236}">
                <a16:creationId xmlns:a16="http://schemas.microsoft.com/office/drawing/2014/main" id="{ACEA4DEF-FF87-8A48-B65D-1B72FED2F876}"/>
              </a:ext>
            </a:extLst>
          </p:cNvPr>
          <p:cNvSpPr/>
          <p:nvPr/>
        </p:nvSpPr>
        <p:spPr>
          <a:xfrm>
            <a:off x="1759789" y="1381126"/>
            <a:ext cx="9230264" cy="1069975"/>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25">
            <a:extLst>
              <a:ext uri="{FF2B5EF4-FFF2-40B4-BE49-F238E27FC236}">
                <a16:creationId xmlns:a16="http://schemas.microsoft.com/office/drawing/2014/main" id="{892B809F-AFCD-674E-BD91-02D747F79006}"/>
              </a:ext>
            </a:extLst>
          </p:cNvPr>
          <p:cNvSpPr/>
          <p:nvPr/>
        </p:nvSpPr>
        <p:spPr>
          <a:xfrm>
            <a:off x="1790699" y="2481685"/>
            <a:ext cx="9230264" cy="1069975"/>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a:extLst>
              <a:ext uri="{FF2B5EF4-FFF2-40B4-BE49-F238E27FC236}">
                <a16:creationId xmlns:a16="http://schemas.microsoft.com/office/drawing/2014/main" id="{8AD083BC-12AE-8441-BB05-0F4121DA5C70}"/>
              </a:ext>
            </a:extLst>
          </p:cNvPr>
          <p:cNvSpPr/>
          <p:nvPr/>
        </p:nvSpPr>
        <p:spPr>
          <a:xfrm>
            <a:off x="1790699" y="3485731"/>
            <a:ext cx="9230264" cy="1069975"/>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FD5E6BBD-0150-5540-BAD8-4DBC0BA7E7BF}"/>
              </a:ext>
            </a:extLst>
          </p:cNvPr>
          <p:cNvSpPr/>
          <p:nvPr/>
        </p:nvSpPr>
        <p:spPr>
          <a:xfrm>
            <a:off x="1742535" y="4570867"/>
            <a:ext cx="9230264" cy="1069975"/>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ED87D52F-0953-7841-B40A-AD951EDB4129}"/>
              </a:ext>
            </a:extLst>
          </p:cNvPr>
          <p:cNvSpPr/>
          <p:nvPr/>
        </p:nvSpPr>
        <p:spPr>
          <a:xfrm>
            <a:off x="1742535" y="5656847"/>
            <a:ext cx="9230264" cy="1069975"/>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3798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28" grpId="0" animBg="1"/>
      <p:bldP spid="2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a:extLst>
              <a:ext uri="{FF2B5EF4-FFF2-40B4-BE49-F238E27FC236}">
                <a16:creationId xmlns:a16="http://schemas.microsoft.com/office/drawing/2014/main" id="{8841E1FA-C4ED-49D5-8565-C126A898DFEE}"/>
              </a:ext>
            </a:extLst>
          </p:cNvPr>
          <p:cNvSpPr>
            <a:spLocks noGrp="1" noChangeArrowheads="1"/>
          </p:cNvSpPr>
          <p:nvPr>
            <p:ph type="title"/>
          </p:nvPr>
        </p:nvSpPr>
        <p:spPr/>
        <p:txBody>
          <a:bodyPr/>
          <a:lstStyle/>
          <a:p>
            <a:endParaRPr lang="es-ES_tradnl" altLang="es-ES" dirty="0"/>
          </a:p>
        </p:txBody>
      </p:sp>
      <p:sp>
        <p:nvSpPr>
          <p:cNvPr id="618499" name="Rectangle 3">
            <a:extLst>
              <a:ext uri="{FF2B5EF4-FFF2-40B4-BE49-F238E27FC236}">
                <a16:creationId xmlns:a16="http://schemas.microsoft.com/office/drawing/2014/main" id="{30EA8E0E-31B1-4B9C-9925-BE3078EC1DDE}"/>
              </a:ext>
            </a:extLst>
          </p:cNvPr>
          <p:cNvSpPr>
            <a:spLocks noGrp="1" noChangeArrowheads="1"/>
          </p:cNvSpPr>
          <p:nvPr>
            <p:ph type="body" idx="1"/>
          </p:nvPr>
        </p:nvSpPr>
        <p:spPr>
          <a:xfrm>
            <a:off x="1524000" y="2667000"/>
            <a:ext cx="9144000" cy="1600200"/>
          </a:xfrm>
          <a:noFill/>
          <a:ln/>
        </p:spPr>
        <p:txBody>
          <a:bodyPr/>
          <a:lstStyle/>
          <a:p>
            <a:pPr marL="0" indent="0" algn="ctr">
              <a:buNone/>
            </a:pPr>
            <a:r>
              <a:rPr lang="es-ES_tradnl" altLang="es-ES" sz="4400"/>
              <a:t>Estudio por dolores </a:t>
            </a:r>
            <a:br>
              <a:rPr lang="es-ES_tradnl" altLang="es-ES" sz="4400"/>
            </a:br>
            <a:r>
              <a:rPr lang="es-ES_tradnl" altLang="es-ES" sz="4400"/>
              <a:t>torácicos atípicos</a:t>
            </a:r>
          </a:p>
        </p:txBody>
      </p:sp>
    </p:spTree>
    <p:extLst>
      <p:ext uri="{BB962C8B-B14F-4D97-AF65-F5344CB8AC3E}">
        <p14:creationId xmlns:p14="http://schemas.microsoft.com/office/powerpoint/2010/main" val="540120579"/>
      </p:ext>
    </p:extLst>
  </p:cSld>
  <p:clrMapOvr>
    <a:masterClrMapping/>
  </p:clrMapOvr>
  <p:transition spd="med">
    <p:strips/>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Text Box 2">
            <a:extLst>
              <a:ext uri="{FF2B5EF4-FFF2-40B4-BE49-F238E27FC236}">
                <a16:creationId xmlns:a16="http://schemas.microsoft.com/office/drawing/2014/main" id="{9D7DE96D-5B92-48C1-A363-B71ABC93AE2B}"/>
              </a:ext>
            </a:extLst>
          </p:cNvPr>
          <p:cNvSpPr txBox="1">
            <a:spLocks noChangeArrowheads="1"/>
          </p:cNvSpPr>
          <p:nvPr/>
        </p:nvSpPr>
        <p:spPr bwMode="auto">
          <a:xfrm>
            <a:off x="2127250" y="1181101"/>
            <a:ext cx="838835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6850" indent="-196850">
              <a:defRPr sz="2400">
                <a:solidFill>
                  <a:schemeClr val="tx1"/>
                </a:solidFill>
                <a:latin typeface="Times New Roman" panose="02020603050405020304" pitchFamily="18" charset="0"/>
              </a:defRPr>
            </a:lvl1pPr>
            <a:lvl2pPr marL="663575" indent="-206375">
              <a:defRPr sz="2400">
                <a:solidFill>
                  <a:schemeClr val="tx1"/>
                </a:solidFill>
                <a:latin typeface="Times New Roman" panose="02020603050405020304" pitchFamily="18" charset="0"/>
              </a:defRPr>
            </a:lvl2pPr>
            <a:lvl3pPr marL="1144588" indent="-230188">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lnSpc>
                <a:spcPct val="90000"/>
              </a:lnSpc>
              <a:spcBef>
                <a:spcPct val="60000"/>
              </a:spcBef>
              <a:spcAft>
                <a:spcPct val="0"/>
              </a:spcAft>
              <a:buClr>
                <a:srgbClr val="E3BF1F"/>
              </a:buClr>
              <a:buSzPct val="90000"/>
              <a:buFont typeface="Wingdings" panose="05000000000000000000" pitchFamily="2" charset="2"/>
              <a:buChar char="§"/>
            </a:pPr>
            <a:r>
              <a:rPr lang="es-ES_tradnl" altLang="es-ES" sz="2800" b="1" dirty="0">
                <a:solidFill>
                  <a:srgbClr val="97BAFF"/>
                </a:solidFill>
                <a:latin typeface="Arial" panose="020B0604020202020204" pitchFamily="34" charset="0"/>
              </a:rPr>
              <a:t>Historia clínica</a:t>
            </a:r>
            <a:endParaRPr lang="es-ES_tradnl" altLang="es-ES" sz="2800" b="1" dirty="0">
              <a:solidFill>
                <a:srgbClr val="FFFFFF"/>
              </a:solidFill>
              <a:latin typeface="Arial" panose="020B0604020202020204" pitchFamily="34" charset="0"/>
            </a:endParaRP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Varón de 45 años de origen tailandés.</a:t>
            </a: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AP: sin FRCV conocidos.</a:t>
            </a: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MC: episodios de mareo-inestabilidad relacionado con exceso de trabajo. Dolores torácicos que define como punzantes de pocos minutos (a veces segundos) relacionados con cierto nerviosismo.</a:t>
            </a:r>
          </a:p>
          <a:p>
            <a:pPr fontAlgn="base">
              <a:lnSpc>
                <a:spcPct val="90000"/>
              </a:lnSpc>
              <a:spcBef>
                <a:spcPct val="60000"/>
              </a:spcBef>
              <a:spcAft>
                <a:spcPct val="0"/>
              </a:spcAft>
              <a:buClr>
                <a:srgbClr val="E3BF1F"/>
              </a:buClr>
              <a:buSzPct val="90000"/>
              <a:buFont typeface="Wingdings" panose="05000000000000000000" pitchFamily="2" charset="2"/>
              <a:buChar char="§"/>
            </a:pPr>
            <a:r>
              <a:rPr lang="es-ES_tradnl" altLang="es-ES" sz="2800" b="1" dirty="0">
                <a:solidFill>
                  <a:srgbClr val="97BAFF"/>
                </a:solidFill>
                <a:latin typeface="Arial" panose="020B0604020202020204" pitchFamily="34" charset="0"/>
              </a:rPr>
              <a:t>Exploración física</a:t>
            </a:r>
            <a:endParaRPr lang="es-ES_tradnl" altLang="es-ES" sz="2800" b="1" dirty="0">
              <a:solidFill>
                <a:srgbClr val="FFFFFF"/>
              </a:solidFill>
              <a:latin typeface="Arial" panose="020B0604020202020204" pitchFamily="34" charset="0"/>
            </a:endParaRP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TA </a:t>
            </a:r>
            <a:r>
              <a:rPr lang="pt-BR" altLang="es-ES" b="1" dirty="0">
                <a:solidFill>
                  <a:schemeClr val="tx2"/>
                </a:solidFill>
                <a:latin typeface="Arial" panose="020B0604020202020204" pitchFamily="34" charset="0"/>
              </a:rPr>
              <a:t>135/82 mmHg.     </a:t>
            </a: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AC y AP normales.</a:t>
            </a: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Examen cardiovascular y neurológico sin alteraciones.</a:t>
            </a:r>
            <a:endParaRPr lang="es-ES_tradnl" altLang="es-ES" sz="1800" b="1" dirty="0">
              <a:solidFill>
                <a:schemeClr val="tx2"/>
              </a:solidFill>
              <a:latin typeface="Arial" panose="020B0604020202020204" pitchFamily="34" charset="0"/>
            </a:endParaRPr>
          </a:p>
        </p:txBody>
      </p:sp>
      <p:sp>
        <p:nvSpPr>
          <p:cNvPr id="619523" name="Rectangle 3">
            <a:extLst>
              <a:ext uri="{FF2B5EF4-FFF2-40B4-BE49-F238E27FC236}">
                <a16:creationId xmlns:a16="http://schemas.microsoft.com/office/drawing/2014/main" id="{EB7BB0A7-62B3-4A6C-B88D-BDE8F8B41F24}"/>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dirty="0">
                <a:solidFill>
                  <a:srgbClr val="FF6523"/>
                </a:solidFill>
              </a:rPr>
            </a:br>
            <a:r>
              <a:rPr lang="es-ES" altLang="es-ES" sz="2200" dirty="0">
                <a:solidFill>
                  <a:srgbClr val="AEAEAE"/>
                </a:solidFill>
              </a:rPr>
              <a:t>Estudio por dolores torácicos atípicos</a:t>
            </a:r>
            <a:endParaRPr lang="es-ES_tradnl" altLang="es-ES" sz="2200" dirty="0">
              <a:solidFill>
                <a:srgbClr val="AEAEAE"/>
              </a:solidFill>
            </a:endParaRPr>
          </a:p>
        </p:txBody>
      </p:sp>
    </p:spTree>
    <p:extLst>
      <p:ext uri="{BB962C8B-B14F-4D97-AF65-F5344CB8AC3E}">
        <p14:creationId xmlns:p14="http://schemas.microsoft.com/office/powerpoint/2010/main" val="3773242262"/>
      </p:ext>
    </p:extLst>
  </p:cSld>
  <p:clrMapOvr>
    <a:masterClrMapping/>
  </p:clrMapOvr>
  <p:transition spd="med">
    <p:strips/>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Caso 26 mod3 mppt.jpg                                          00003372N2                             C16D207E:">
            <a:extLst>
              <a:ext uri="{FF2B5EF4-FFF2-40B4-BE49-F238E27FC236}">
                <a16:creationId xmlns:a16="http://schemas.microsoft.com/office/drawing/2014/main" id="{20E23DDA-2872-40BC-8F93-68BC2DF7D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9" y="2133601"/>
            <a:ext cx="9001125" cy="4367213"/>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21571" name="Rectangle 3">
            <a:extLst>
              <a:ext uri="{FF2B5EF4-FFF2-40B4-BE49-F238E27FC236}">
                <a16:creationId xmlns:a16="http://schemas.microsoft.com/office/drawing/2014/main" id="{3FB8CA65-72C0-4993-A6F8-E08258CBC37A}"/>
              </a:ext>
            </a:extLst>
          </p:cNvPr>
          <p:cNvSpPr>
            <a:spLocks noChangeArrowheads="1"/>
          </p:cNvSpPr>
          <p:nvPr/>
        </p:nvSpPr>
        <p:spPr bwMode="auto">
          <a:xfrm>
            <a:off x="1524000" y="121920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60000"/>
              </a:spcBef>
              <a:buClr>
                <a:schemeClr val="accent1"/>
              </a:buClr>
              <a:buSzPct val="90000"/>
              <a:buFont typeface="Wingdings" panose="05000000000000000000" pitchFamily="2" charset="2"/>
              <a:buChar char="§"/>
              <a:defRPr sz="3200" b="1">
                <a:solidFill>
                  <a:schemeClr val="tx1"/>
                </a:solidFill>
                <a:latin typeface="Arial" panose="020B0604020202020204" pitchFamily="34" charset="0"/>
              </a:defRPr>
            </a:lvl1pPr>
            <a:lvl2pPr marL="852488" indent="-285750">
              <a:spcBef>
                <a:spcPct val="20000"/>
              </a:spcBef>
              <a:buClr>
                <a:schemeClr val="folHlink"/>
              </a:buClr>
              <a:buChar char="–"/>
              <a:defRPr sz="2800" b="1">
                <a:solidFill>
                  <a:schemeClr val="tx1"/>
                </a:solidFill>
                <a:latin typeface="Arial" panose="020B0604020202020204" pitchFamily="34" charset="0"/>
              </a:defRPr>
            </a:lvl2pPr>
            <a:lvl3pPr marL="1271588" indent="-228600">
              <a:spcBef>
                <a:spcPct val="20000"/>
              </a:spcBef>
              <a:buClr>
                <a:srgbClr val="97BAFF"/>
              </a:buClr>
              <a:buFont typeface="Times" panose="02020603050405020304" pitchFamily="18" charset="0"/>
              <a:buChar char="•"/>
              <a:defRPr sz="2400" b="1">
                <a:solidFill>
                  <a:schemeClr val="tx1"/>
                </a:solidFill>
                <a:latin typeface="Arial" panose="020B0604020202020204" pitchFamily="34" charset="0"/>
              </a:defRPr>
            </a:lvl3pPr>
            <a:lvl4pPr marL="1690688" indent="-228600">
              <a:spcBef>
                <a:spcPct val="20000"/>
              </a:spcBef>
              <a:buChar char="–"/>
              <a:defRPr sz="2000" b="1">
                <a:solidFill>
                  <a:schemeClr val="tx1"/>
                </a:solidFill>
                <a:latin typeface="Arial" panose="020B0604020202020204" pitchFamily="34" charset="0"/>
              </a:defRPr>
            </a:lvl4pPr>
            <a:lvl5pPr marL="2109788" indent="-228600">
              <a:spcBef>
                <a:spcPct val="20000"/>
              </a:spcBef>
              <a:buChar char="»"/>
              <a:defRPr sz="2000" b="1">
                <a:solidFill>
                  <a:schemeClr val="tx1"/>
                </a:solidFill>
                <a:latin typeface="Arial" panose="020B0604020202020204" pitchFamily="34" charset="0"/>
              </a:defRPr>
            </a:lvl5pPr>
            <a:lvl6pPr marL="2566988" indent="-228600" fontAlgn="base">
              <a:spcBef>
                <a:spcPct val="20000"/>
              </a:spcBef>
              <a:spcAft>
                <a:spcPct val="0"/>
              </a:spcAft>
              <a:buChar char="»"/>
              <a:defRPr sz="2000" b="1">
                <a:solidFill>
                  <a:schemeClr val="tx1"/>
                </a:solidFill>
                <a:latin typeface="Arial" panose="020B0604020202020204" pitchFamily="34" charset="0"/>
              </a:defRPr>
            </a:lvl6pPr>
            <a:lvl7pPr marL="3024188" indent="-228600" fontAlgn="base">
              <a:spcBef>
                <a:spcPct val="20000"/>
              </a:spcBef>
              <a:spcAft>
                <a:spcPct val="0"/>
              </a:spcAft>
              <a:buChar char="»"/>
              <a:defRPr sz="2000" b="1">
                <a:solidFill>
                  <a:schemeClr val="tx1"/>
                </a:solidFill>
                <a:latin typeface="Arial" panose="020B0604020202020204" pitchFamily="34" charset="0"/>
              </a:defRPr>
            </a:lvl7pPr>
            <a:lvl8pPr marL="3481388" indent="-228600" fontAlgn="base">
              <a:spcBef>
                <a:spcPct val="20000"/>
              </a:spcBef>
              <a:spcAft>
                <a:spcPct val="0"/>
              </a:spcAft>
              <a:buChar char="»"/>
              <a:defRPr sz="2000" b="1">
                <a:solidFill>
                  <a:schemeClr val="tx1"/>
                </a:solidFill>
                <a:latin typeface="Arial" panose="020B0604020202020204" pitchFamily="34" charset="0"/>
              </a:defRPr>
            </a:lvl8pPr>
            <a:lvl9pPr marL="3938588" indent="-228600" fontAlgn="base">
              <a:spcBef>
                <a:spcPct val="20000"/>
              </a:spcBef>
              <a:spcAft>
                <a:spcPct val="0"/>
              </a:spcAft>
              <a:buChar char="»"/>
              <a:defRPr sz="2000" b="1">
                <a:solidFill>
                  <a:schemeClr val="tx1"/>
                </a:solidFill>
                <a:latin typeface="Arial" panose="020B0604020202020204" pitchFamily="34" charset="0"/>
              </a:defRPr>
            </a:lvl9pPr>
          </a:lstStyle>
          <a:p>
            <a:pPr algn="ctr" fontAlgn="base">
              <a:spcAft>
                <a:spcPct val="0"/>
              </a:spcAft>
              <a:buClr>
                <a:srgbClr val="E3BF1F"/>
              </a:buClr>
              <a:buNone/>
            </a:pPr>
            <a:r>
              <a:rPr lang="es-ES_tradnl" altLang="es-ES" sz="2400">
                <a:solidFill>
                  <a:srgbClr val="FFFFFF"/>
                </a:solidFill>
              </a:rPr>
              <a:t>Ritmo sinusal. Morfología de BRD con ascenso del ST </a:t>
            </a:r>
            <a:br>
              <a:rPr lang="es-ES_tradnl" altLang="es-ES" sz="2400">
                <a:solidFill>
                  <a:srgbClr val="FFFFFF"/>
                </a:solidFill>
              </a:rPr>
            </a:br>
            <a:r>
              <a:rPr lang="es-ES_tradnl" altLang="es-ES" sz="2400">
                <a:solidFill>
                  <a:srgbClr val="FFFFFF"/>
                </a:solidFill>
              </a:rPr>
              <a:t>en precordiales derechas: síndrome de Brugada</a:t>
            </a:r>
          </a:p>
        </p:txBody>
      </p:sp>
      <p:grpSp>
        <p:nvGrpSpPr>
          <p:cNvPr id="621572" name="Group 4">
            <a:extLst>
              <a:ext uri="{FF2B5EF4-FFF2-40B4-BE49-F238E27FC236}">
                <a16:creationId xmlns:a16="http://schemas.microsoft.com/office/drawing/2014/main" id="{7F4B724C-8FC3-41F5-9165-38E5CF08C32D}"/>
              </a:ext>
            </a:extLst>
          </p:cNvPr>
          <p:cNvGrpSpPr>
            <a:grpSpLocks/>
          </p:cNvGrpSpPr>
          <p:nvPr/>
        </p:nvGrpSpPr>
        <p:grpSpPr bwMode="auto">
          <a:xfrm>
            <a:off x="2819401" y="2514600"/>
            <a:ext cx="3128963" cy="3348038"/>
            <a:chOff x="624" y="1920"/>
            <a:chExt cx="1971" cy="2109"/>
          </a:xfrm>
        </p:grpSpPr>
        <p:pic>
          <p:nvPicPr>
            <p:cNvPr id="621573" name="Picture 5" descr="Caso 26 mod3 m.jpg                                             00003372N2                             C16D207E:">
              <a:extLst>
                <a:ext uri="{FF2B5EF4-FFF2-40B4-BE49-F238E27FC236}">
                  <a16:creationId xmlns:a16="http://schemas.microsoft.com/office/drawing/2014/main" id="{167BE86F-F551-4750-8051-8B4841E75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606" t="4988" r="27196" b="70300"/>
            <a:stretch>
              <a:fillRect/>
            </a:stretch>
          </p:blipFill>
          <p:spPr bwMode="auto">
            <a:xfrm>
              <a:off x="624" y="1920"/>
              <a:ext cx="1971" cy="2109"/>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621574" name="Text Box 6">
              <a:extLst>
                <a:ext uri="{FF2B5EF4-FFF2-40B4-BE49-F238E27FC236}">
                  <a16:creationId xmlns:a16="http://schemas.microsoft.com/office/drawing/2014/main" id="{7178D6EB-CB5E-4525-8029-28908A0193C1}"/>
                </a:ext>
              </a:extLst>
            </p:cNvPr>
            <p:cNvSpPr txBox="1">
              <a:spLocks noChangeArrowheads="1"/>
            </p:cNvSpPr>
            <p:nvPr/>
          </p:nvSpPr>
          <p:spPr bwMode="auto">
            <a:xfrm>
              <a:off x="672" y="2004"/>
              <a:ext cx="253" cy="192"/>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s-ES_tradnl" altLang="es-ES" sz="1400" b="1">
                  <a:solidFill>
                    <a:srgbClr val="000000"/>
                  </a:solidFill>
                  <a:latin typeface="Arial" panose="020B0604020202020204" pitchFamily="34" charset="0"/>
                </a:rPr>
                <a:t>V1</a:t>
              </a:r>
              <a:endParaRPr lang="es-ES_tradnl" altLang="es-ES" sz="1400" baseline="30000">
                <a:solidFill>
                  <a:srgbClr val="FFFFFF"/>
                </a:solidFill>
                <a:latin typeface="Times" panose="02020603050405020304" pitchFamily="18" charset="0"/>
              </a:endParaRPr>
            </a:p>
          </p:txBody>
        </p:sp>
      </p:grpSp>
      <p:sp>
        <p:nvSpPr>
          <p:cNvPr id="621575" name="Rectangle 7">
            <a:extLst>
              <a:ext uri="{FF2B5EF4-FFF2-40B4-BE49-F238E27FC236}">
                <a16:creationId xmlns:a16="http://schemas.microsoft.com/office/drawing/2014/main" id="{43FEB780-F206-4FB1-BCD2-832B523E692E}"/>
              </a:ext>
            </a:extLst>
          </p:cNvPr>
          <p:cNvSpPr>
            <a:spLocks noChangeArrowheads="1"/>
          </p:cNvSpPr>
          <p:nvPr/>
        </p:nvSpPr>
        <p:spPr bwMode="auto">
          <a:xfrm>
            <a:off x="6400800" y="2590800"/>
            <a:ext cx="914400" cy="762000"/>
          </a:xfrm>
          <a:prstGeom prst="rect">
            <a:avLst/>
          </a:prstGeom>
          <a:solidFill>
            <a:schemeClr val="accent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621576" name="Rectangle 8">
            <a:extLst>
              <a:ext uri="{FF2B5EF4-FFF2-40B4-BE49-F238E27FC236}">
                <a16:creationId xmlns:a16="http://schemas.microsoft.com/office/drawing/2014/main" id="{D1EB61E3-8734-4EC8-9124-08268B7351E8}"/>
              </a:ext>
            </a:extLst>
          </p:cNvPr>
          <p:cNvSpPr>
            <a:spLocks noChangeArrowheads="1"/>
          </p:cNvSpPr>
          <p:nvPr/>
        </p:nvSpPr>
        <p:spPr bwMode="auto">
          <a:xfrm>
            <a:off x="6400800" y="3543300"/>
            <a:ext cx="914400" cy="762000"/>
          </a:xfrm>
          <a:prstGeom prst="rect">
            <a:avLst/>
          </a:prstGeom>
          <a:solidFill>
            <a:schemeClr val="accent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grpSp>
        <p:nvGrpSpPr>
          <p:cNvPr id="621577" name="Group 9">
            <a:extLst>
              <a:ext uri="{FF2B5EF4-FFF2-40B4-BE49-F238E27FC236}">
                <a16:creationId xmlns:a16="http://schemas.microsoft.com/office/drawing/2014/main" id="{E4CDF055-25FF-4D1D-AD36-A92D32AD45A8}"/>
              </a:ext>
            </a:extLst>
          </p:cNvPr>
          <p:cNvGrpSpPr>
            <a:grpSpLocks/>
          </p:cNvGrpSpPr>
          <p:nvPr/>
        </p:nvGrpSpPr>
        <p:grpSpPr bwMode="auto">
          <a:xfrm>
            <a:off x="7162801" y="2514600"/>
            <a:ext cx="3128963" cy="3352800"/>
            <a:chOff x="3360" y="1920"/>
            <a:chExt cx="1971" cy="2112"/>
          </a:xfrm>
        </p:grpSpPr>
        <p:pic>
          <p:nvPicPr>
            <p:cNvPr id="621578" name="Picture 10" descr="Caso 26 mod3 m.jpg                                             00003372N2                             C16D207E:">
              <a:extLst>
                <a:ext uri="{FF2B5EF4-FFF2-40B4-BE49-F238E27FC236}">
                  <a16:creationId xmlns:a16="http://schemas.microsoft.com/office/drawing/2014/main" id="{ED0432E6-1D48-4C35-898D-06C356F1D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606" t="28050" r="27196" b="47198"/>
            <a:stretch>
              <a:fillRect/>
            </a:stretch>
          </p:blipFill>
          <p:spPr bwMode="auto">
            <a:xfrm>
              <a:off x="3360" y="1920"/>
              <a:ext cx="1971" cy="2112"/>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621579" name="Text Box 11">
              <a:extLst>
                <a:ext uri="{FF2B5EF4-FFF2-40B4-BE49-F238E27FC236}">
                  <a16:creationId xmlns:a16="http://schemas.microsoft.com/office/drawing/2014/main" id="{B37D92A4-2595-4775-A9E4-38CEE18A5563}"/>
                </a:ext>
              </a:extLst>
            </p:cNvPr>
            <p:cNvSpPr txBox="1">
              <a:spLocks noChangeArrowheads="1"/>
            </p:cNvSpPr>
            <p:nvPr/>
          </p:nvSpPr>
          <p:spPr bwMode="auto">
            <a:xfrm>
              <a:off x="3408" y="1985"/>
              <a:ext cx="253" cy="192"/>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s-ES_tradnl" altLang="es-ES" sz="1400" b="1">
                  <a:solidFill>
                    <a:srgbClr val="000000"/>
                  </a:solidFill>
                  <a:latin typeface="Arial" panose="020B0604020202020204" pitchFamily="34" charset="0"/>
                </a:rPr>
                <a:t>V2</a:t>
              </a:r>
              <a:endParaRPr lang="es-ES_tradnl" altLang="es-ES" sz="1400" baseline="30000">
                <a:solidFill>
                  <a:srgbClr val="FFFFFF"/>
                </a:solidFill>
                <a:latin typeface="Times" panose="02020603050405020304" pitchFamily="18" charset="0"/>
              </a:endParaRPr>
            </a:p>
          </p:txBody>
        </p:sp>
      </p:grpSp>
      <p:sp>
        <p:nvSpPr>
          <p:cNvPr id="621580" name="Rectangle 12">
            <a:extLst>
              <a:ext uri="{FF2B5EF4-FFF2-40B4-BE49-F238E27FC236}">
                <a16:creationId xmlns:a16="http://schemas.microsoft.com/office/drawing/2014/main" id="{9C485BC8-79FE-4305-B043-69D810337183}"/>
              </a:ext>
            </a:extLst>
          </p:cNvPr>
          <p:cNvSpPr>
            <a:spLocks noChangeArrowheads="1"/>
          </p:cNvSpPr>
          <p:nvPr/>
        </p:nvSpPr>
        <p:spPr bwMode="auto">
          <a:xfrm>
            <a:off x="3290889" y="395286"/>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r>
              <a:rPr lang="es-ES" altLang="es-ES" dirty="0">
                <a:solidFill>
                  <a:srgbClr val="011570"/>
                </a:solidFill>
              </a:rPr>
              <a:t>ECG basal [1]</a:t>
            </a:r>
            <a:r>
              <a:rPr lang="es-ES_tradnl" altLang="es-ES" dirty="0">
                <a:solidFill>
                  <a:srgbClr val="FF6523"/>
                </a:solidFill>
              </a:rPr>
              <a:t> </a:t>
            </a:r>
            <a:br>
              <a:rPr lang="es-ES_tradnl" altLang="es-ES" dirty="0">
                <a:solidFill>
                  <a:srgbClr val="FF6523"/>
                </a:solidFill>
              </a:rPr>
            </a:br>
            <a:r>
              <a:rPr lang="es-ES" altLang="es-ES" sz="2200" dirty="0">
                <a:solidFill>
                  <a:srgbClr val="AEAEAE"/>
                </a:solidFill>
              </a:rPr>
              <a:t>Estudio por dolores torácicos atípicos</a:t>
            </a:r>
            <a:endParaRPr lang="es-ES_tradnl" altLang="es-ES" sz="2200" dirty="0">
              <a:solidFill>
                <a:srgbClr val="AEAEAE"/>
              </a:solidFill>
            </a:endParaRPr>
          </a:p>
        </p:txBody>
      </p:sp>
    </p:spTree>
    <p:extLst>
      <p:ext uri="{BB962C8B-B14F-4D97-AF65-F5344CB8AC3E}">
        <p14:creationId xmlns:p14="http://schemas.microsoft.com/office/powerpoint/2010/main" val="2280650621"/>
      </p:ext>
    </p:extLst>
  </p:cSld>
  <p:clrMapOvr>
    <a:masterClrMapping/>
  </p:clrMapOvr>
  <p:transition spd="med">
    <p:strip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1575"/>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16" fill="hold" nodeType="afterEffect">
                                  <p:stCondLst>
                                    <p:cond delay="0"/>
                                  </p:stCondLst>
                                  <p:childTnLst>
                                    <p:set>
                                      <p:cBhvr>
                                        <p:cTn id="9" dur="1" fill="hold">
                                          <p:stCondLst>
                                            <p:cond delay="0"/>
                                          </p:stCondLst>
                                        </p:cTn>
                                        <p:tgtEl>
                                          <p:spTgt spid="621572"/>
                                        </p:tgtEl>
                                        <p:attrNameLst>
                                          <p:attrName>style.visibility</p:attrName>
                                        </p:attrNameLst>
                                      </p:cBhvr>
                                      <p:to>
                                        <p:strVal val="visible"/>
                                      </p:to>
                                    </p:set>
                                    <p:anim calcmode="lin" valueType="num">
                                      <p:cBhvr>
                                        <p:cTn id="10" dur="500" fill="hold"/>
                                        <p:tgtEl>
                                          <p:spTgt spid="621572"/>
                                        </p:tgtEl>
                                        <p:attrNameLst>
                                          <p:attrName>ppt_w</p:attrName>
                                        </p:attrNameLst>
                                      </p:cBhvr>
                                      <p:tavLst>
                                        <p:tav tm="0">
                                          <p:val>
                                            <p:fltVal val="0"/>
                                          </p:val>
                                        </p:tav>
                                        <p:tav tm="100000">
                                          <p:val>
                                            <p:strVal val="#ppt_w"/>
                                          </p:val>
                                        </p:tav>
                                      </p:tavLst>
                                    </p:anim>
                                    <p:anim calcmode="lin" valueType="num">
                                      <p:cBhvr>
                                        <p:cTn id="11" dur="500" fill="hold"/>
                                        <p:tgtEl>
                                          <p:spTgt spid="621572"/>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621576"/>
                                        </p:tgtEl>
                                        <p:attrNameLst>
                                          <p:attrName>style.visibility</p:attrName>
                                        </p:attrNameLst>
                                      </p:cBhvr>
                                      <p:to>
                                        <p:strVal val="visible"/>
                                      </p:to>
                                    </p:set>
                                  </p:childTnLst>
                                </p:cTn>
                              </p:par>
                            </p:childTnLst>
                          </p:cTn>
                        </p:par>
                        <p:par>
                          <p:cTn id="16" fill="hold" nodeType="afterGroup">
                            <p:stCondLst>
                              <p:cond delay="500"/>
                            </p:stCondLst>
                            <p:childTnLst>
                              <p:par>
                                <p:cTn id="17" presetID="23" presetClass="entr" presetSubtype="16" fill="hold" nodeType="afterEffect">
                                  <p:stCondLst>
                                    <p:cond delay="0"/>
                                  </p:stCondLst>
                                  <p:childTnLst>
                                    <p:set>
                                      <p:cBhvr>
                                        <p:cTn id="18" dur="1" fill="hold">
                                          <p:stCondLst>
                                            <p:cond delay="0"/>
                                          </p:stCondLst>
                                        </p:cTn>
                                        <p:tgtEl>
                                          <p:spTgt spid="621577"/>
                                        </p:tgtEl>
                                        <p:attrNameLst>
                                          <p:attrName>style.visibility</p:attrName>
                                        </p:attrNameLst>
                                      </p:cBhvr>
                                      <p:to>
                                        <p:strVal val="visible"/>
                                      </p:to>
                                    </p:set>
                                    <p:anim calcmode="lin" valueType="num">
                                      <p:cBhvr>
                                        <p:cTn id="19" dur="500" fill="hold"/>
                                        <p:tgtEl>
                                          <p:spTgt spid="621577"/>
                                        </p:tgtEl>
                                        <p:attrNameLst>
                                          <p:attrName>ppt_w</p:attrName>
                                        </p:attrNameLst>
                                      </p:cBhvr>
                                      <p:tavLst>
                                        <p:tav tm="0">
                                          <p:val>
                                            <p:fltVal val="0"/>
                                          </p:val>
                                        </p:tav>
                                        <p:tav tm="100000">
                                          <p:val>
                                            <p:strVal val="#ppt_w"/>
                                          </p:val>
                                        </p:tav>
                                      </p:tavLst>
                                    </p:anim>
                                    <p:anim calcmode="lin" valueType="num">
                                      <p:cBhvr>
                                        <p:cTn id="20" dur="500" fill="hold"/>
                                        <p:tgtEl>
                                          <p:spTgt spid="621577"/>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621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1"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Text Box 2">
            <a:extLst>
              <a:ext uri="{FF2B5EF4-FFF2-40B4-BE49-F238E27FC236}">
                <a16:creationId xmlns:a16="http://schemas.microsoft.com/office/drawing/2014/main" id="{F20A29F5-80AE-41C7-B8DF-75E4C2836FE0}"/>
              </a:ext>
            </a:extLst>
          </p:cNvPr>
          <p:cNvSpPr txBox="1">
            <a:spLocks noChangeArrowheads="1"/>
          </p:cNvSpPr>
          <p:nvPr/>
        </p:nvSpPr>
        <p:spPr bwMode="auto">
          <a:xfrm>
            <a:off x="2068514" y="1600201"/>
            <a:ext cx="8294687" cy="452431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a:defRPr sz="2400">
                <a:solidFill>
                  <a:schemeClr val="tx1"/>
                </a:solidFill>
                <a:latin typeface="Times New Roman" panose="02020603050405020304" pitchFamily="18" charset="0"/>
              </a:defRPr>
            </a:lvl1pPr>
            <a:lvl2pPr marL="668338" indent="-187325">
              <a:defRPr sz="2400">
                <a:solidFill>
                  <a:schemeClr val="tx1"/>
                </a:solidFill>
                <a:latin typeface="Times New Roman" panose="02020603050405020304" pitchFamily="18" charset="0"/>
              </a:defRPr>
            </a:lvl2pPr>
            <a:lvl3pPr marL="1047750" indent="-188913">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fontAlgn="base">
              <a:spcBef>
                <a:spcPct val="60000"/>
              </a:spcBef>
              <a:spcAft>
                <a:spcPct val="0"/>
              </a:spcAft>
              <a:buClr>
                <a:srgbClr val="E3BF1F"/>
              </a:buClr>
              <a:buSzPct val="90000"/>
            </a:pPr>
            <a:r>
              <a:rPr lang="es-ES_tradnl" altLang="es-ES" b="1" dirty="0">
                <a:solidFill>
                  <a:srgbClr val="97BAFF"/>
                </a:solidFill>
                <a:latin typeface="Arial" panose="020B0604020202020204" pitchFamily="34" charset="0"/>
              </a:rPr>
              <a:t>SÍNDROME DE BRUGADA</a:t>
            </a:r>
            <a:r>
              <a:rPr lang="es-ES_tradnl" altLang="es-ES" b="1" dirty="0">
                <a:solidFill>
                  <a:srgbClr val="FFFFFF"/>
                </a:solidFill>
                <a:latin typeface="Arial" panose="020B0604020202020204" pitchFamily="34" charset="0"/>
              </a:rPr>
              <a:t> </a:t>
            </a:r>
          </a:p>
          <a:p>
            <a:pPr fontAlgn="base">
              <a:spcBef>
                <a:spcPct val="60000"/>
              </a:spcBef>
              <a:spcAft>
                <a:spcPct val="0"/>
              </a:spcAft>
              <a:buClr>
                <a:srgbClr val="E3BF1F"/>
              </a:buClr>
              <a:buSzPct val="90000"/>
              <a:buFont typeface="Wingdings" panose="05000000000000000000" pitchFamily="2" charset="2"/>
              <a:buChar char="§"/>
            </a:pPr>
            <a:r>
              <a:rPr lang="es-ES_tradnl" altLang="es-ES" b="1" dirty="0">
                <a:solidFill>
                  <a:srgbClr val="97BAFF"/>
                </a:solidFill>
                <a:latin typeface="Arial" panose="020B0604020202020204" pitchFamily="34" charset="0"/>
              </a:rPr>
              <a:t>Diagnóstico:</a:t>
            </a:r>
            <a:r>
              <a:rPr lang="es-ES_tradnl" altLang="es-ES" b="1" dirty="0">
                <a:solidFill>
                  <a:srgbClr val="FFFFFF"/>
                </a:solidFill>
                <a:latin typeface="Arial" panose="020B0604020202020204" pitchFamily="34" charset="0"/>
              </a:rPr>
              <a:t> cambios en ECG con o sin síntomas. </a:t>
            </a:r>
          </a:p>
          <a:p>
            <a:pPr lvl="1" fontAlgn="base">
              <a:spcBef>
                <a:spcPct val="20000"/>
              </a:spcBef>
              <a:spcAft>
                <a:spcPct val="0"/>
              </a:spcAft>
              <a:buClr>
                <a:srgbClr val="FF6523"/>
              </a:buClr>
              <a:buFontTx/>
              <a:buChar char="–"/>
            </a:pPr>
            <a:r>
              <a:rPr lang="es-ES_tradnl" altLang="es-ES" sz="2000" b="1" dirty="0">
                <a:solidFill>
                  <a:schemeClr val="tx2"/>
                </a:solidFill>
                <a:latin typeface="Arial" panose="020B0604020202020204" pitchFamily="34" charset="0"/>
              </a:rPr>
              <a:t>Elevación del ST con patrón BRD en precordiales derechas.</a:t>
            </a:r>
          </a:p>
          <a:p>
            <a:pPr lvl="1" fontAlgn="base">
              <a:spcBef>
                <a:spcPct val="20000"/>
              </a:spcBef>
              <a:spcAft>
                <a:spcPct val="0"/>
              </a:spcAft>
              <a:buClr>
                <a:srgbClr val="FF6523"/>
              </a:buClr>
              <a:buFontTx/>
              <a:buChar char="–"/>
            </a:pPr>
            <a:r>
              <a:rPr lang="es-ES_tradnl" altLang="es-ES" sz="2000" b="1" dirty="0">
                <a:solidFill>
                  <a:schemeClr val="tx2"/>
                </a:solidFill>
                <a:latin typeface="Arial" panose="020B0604020202020204" pitchFamily="34" charset="0"/>
              </a:rPr>
              <a:t>Riesgo aumentado de síncope y muerte súbita (MS):</a:t>
            </a:r>
          </a:p>
          <a:p>
            <a:pPr lvl="2" fontAlgn="base">
              <a:spcBef>
                <a:spcPct val="20000"/>
              </a:spcBef>
              <a:spcAft>
                <a:spcPct val="0"/>
              </a:spcAft>
              <a:buClr>
                <a:srgbClr val="97BAFF"/>
              </a:buClr>
              <a:buFont typeface="Times" panose="02020603050405020304" pitchFamily="18" charset="0"/>
              <a:buChar char="•"/>
            </a:pPr>
            <a:r>
              <a:rPr lang="es-ES_tradnl" altLang="es-ES" sz="1800" b="1" dirty="0">
                <a:solidFill>
                  <a:schemeClr val="tx2"/>
                </a:solidFill>
                <a:latin typeface="Arial" panose="020B0604020202020204" pitchFamily="34" charset="0"/>
              </a:rPr>
              <a:t> 4-10 MS / 10.000 </a:t>
            </a:r>
            <a:r>
              <a:rPr lang="es-ES_tradnl" altLang="es-ES" sz="1800" b="1" dirty="0" err="1">
                <a:solidFill>
                  <a:schemeClr val="tx2"/>
                </a:solidFill>
                <a:latin typeface="Arial" panose="020B0604020202020204" pitchFamily="34" charset="0"/>
              </a:rPr>
              <a:t>hb</a:t>
            </a:r>
            <a:r>
              <a:rPr lang="es-ES_tradnl" altLang="es-ES" sz="1800" b="1" dirty="0">
                <a:solidFill>
                  <a:schemeClr val="tx2"/>
                </a:solidFill>
                <a:latin typeface="Arial" panose="020B0604020202020204" pitchFamily="34" charset="0"/>
              </a:rPr>
              <a:t>. en zonas orientales (Tailandia).</a:t>
            </a:r>
          </a:p>
          <a:p>
            <a:pPr lvl="2" fontAlgn="base">
              <a:spcBef>
                <a:spcPct val="20000"/>
              </a:spcBef>
              <a:spcAft>
                <a:spcPct val="0"/>
              </a:spcAft>
              <a:buClr>
                <a:srgbClr val="97BAFF"/>
              </a:buClr>
              <a:buFont typeface="Times" panose="02020603050405020304" pitchFamily="18" charset="0"/>
              <a:buChar char="•"/>
            </a:pPr>
            <a:r>
              <a:rPr lang="es-ES_tradnl" altLang="es-ES" sz="1800" b="1" dirty="0">
                <a:solidFill>
                  <a:schemeClr val="tx2"/>
                </a:solidFill>
                <a:latin typeface="Arial" panose="020B0604020202020204" pitchFamily="34" charset="0"/>
              </a:rPr>
              <a:t> Causa más frecuente de MS en jóvenes (“grito en la noche”).</a:t>
            </a:r>
          </a:p>
          <a:p>
            <a:pPr lvl="1" fontAlgn="base">
              <a:spcBef>
                <a:spcPct val="20000"/>
              </a:spcBef>
              <a:spcAft>
                <a:spcPct val="0"/>
              </a:spcAft>
              <a:buClr>
                <a:srgbClr val="FF6523"/>
              </a:buClr>
              <a:buFontTx/>
              <a:buChar char="–"/>
            </a:pPr>
            <a:r>
              <a:rPr lang="es-ES_tradnl" altLang="es-ES" sz="2000" b="1" dirty="0">
                <a:solidFill>
                  <a:schemeClr val="tx2"/>
                </a:solidFill>
                <a:latin typeface="Arial" panose="020B0604020202020204" pitchFamily="34" charset="0"/>
              </a:rPr>
              <a:t>Frecuente el ECG normal en condiciones basales.</a:t>
            </a:r>
          </a:p>
          <a:p>
            <a:pPr fontAlgn="base">
              <a:spcBef>
                <a:spcPct val="60000"/>
              </a:spcBef>
              <a:spcAft>
                <a:spcPct val="0"/>
              </a:spcAft>
              <a:buClr>
                <a:srgbClr val="E3BF1F"/>
              </a:buClr>
              <a:buSzPct val="90000"/>
              <a:buFont typeface="Wingdings" panose="05000000000000000000" pitchFamily="2" charset="2"/>
              <a:buChar char="§"/>
            </a:pPr>
            <a:r>
              <a:rPr lang="es-ES_tradnl" altLang="es-ES" b="1" dirty="0">
                <a:solidFill>
                  <a:srgbClr val="97BAFF"/>
                </a:solidFill>
                <a:latin typeface="Arial" panose="020B0604020202020204" pitchFamily="34" charset="0"/>
              </a:rPr>
              <a:t>Otros estudios</a:t>
            </a:r>
          </a:p>
          <a:p>
            <a:pPr lvl="1" fontAlgn="base">
              <a:spcBef>
                <a:spcPct val="20000"/>
              </a:spcBef>
              <a:spcAft>
                <a:spcPct val="0"/>
              </a:spcAft>
              <a:buClr>
                <a:srgbClr val="FF6523"/>
              </a:buClr>
              <a:buFontTx/>
              <a:buChar char="–"/>
            </a:pPr>
            <a:r>
              <a:rPr lang="es-ES_tradnl" altLang="es-ES" sz="2000" b="1" dirty="0">
                <a:solidFill>
                  <a:schemeClr val="tx2"/>
                </a:solidFill>
                <a:latin typeface="Arial" panose="020B0604020202020204" pitchFamily="34" charset="0"/>
              </a:rPr>
              <a:t>EEF con </a:t>
            </a:r>
            <a:r>
              <a:rPr lang="es-ES_tradnl" altLang="es-ES" sz="2000" b="1" dirty="0" err="1">
                <a:solidFill>
                  <a:schemeClr val="tx2"/>
                </a:solidFill>
                <a:latin typeface="Arial" panose="020B0604020202020204" pitchFamily="34" charset="0"/>
              </a:rPr>
              <a:t>Ajmalina</a:t>
            </a:r>
            <a:r>
              <a:rPr lang="es-ES_tradnl" altLang="es-ES" sz="2000" b="1" dirty="0">
                <a:solidFill>
                  <a:schemeClr val="tx2"/>
                </a:solidFill>
                <a:latin typeface="Arial" panose="020B0604020202020204" pitchFamily="34" charset="0"/>
              </a:rPr>
              <a:t> o </a:t>
            </a:r>
            <a:r>
              <a:rPr lang="es-ES_tradnl" altLang="es-ES" sz="2000" b="1" dirty="0" err="1">
                <a:solidFill>
                  <a:schemeClr val="tx2"/>
                </a:solidFill>
                <a:latin typeface="Arial" panose="020B0604020202020204" pitchFamily="34" charset="0"/>
              </a:rPr>
              <a:t>procainamida</a:t>
            </a:r>
            <a:r>
              <a:rPr lang="es-ES_tradnl" altLang="es-ES" sz="2000" b="1" dirty="0">
                <a:solidFill>
                  <a:schemeClr val="tx2"/>
                </a:solidFill>
                <a:latin typeface="Arial" panose="020B0604020202020204" pitchFamily="34" charset="0"/>
              </a:rPr>
              <a:t> iv </a:t>
            </a:r>
            <a:r>
              <a:rPr lang="es-ES_tradnl" altLang="es-ES" sz="2000" b="1" dirty="0">
                <a:solidFill>
                  <a:schemeClr val="tx2"/>
                </a:solidFill>
                <a:latin typeface="Arial" panose="020B0604020202020204" pitchFamily="34" charset="0"/>
                <a:sym typeface="Wingdings" panose="05000000000000000000" pitchFamily="2" charset="2"/>
              </a:rPr>
              <a:t> </a:t>
            </a:r>
            <a:r>
              <a:rPr lang="es-ES_tradnl" altLang="es-ES" sz="2000" b="1" dirty="0">
                <a:solidFill>
                  <a:schemeClr val="tx2"/>
                </a:solidFill>
                <a:latin typeface="Arial" panose="020B0604020202020204" pitchFamily="34" charset="0"/>
              </a:rPr>
              <a:t>en casos dudosos.</a:t>
            </a:r>
          </a:p>
          <a:p>
            <a:pPr lvl="1" fontAlgn="base">
              <a:spcBef>
                <a:spcPct val="20000"/>
              </a:spcBef>
              <a:spcAft>
                <a:spcPct val="0"/>
              </a:spcAft>
              <a:buClr>
                <a:srgbClr val="FF6523"/>
              </a:buClr>
              <a:buFontTx/>
              <a:buChar char="–"/>
            </a:pPr>
            <a:r>
              <a:rPr lang="es-ES_tradnl" altLang="es-ES" sz="2000" b="1" dirty="0">
                <a:solidFill>
                  <a:schemeClr val="tx2"/>
                </a:solidFill>
                <a:latin typeface="Arial" panose="020B0604020202020204" pitchFamily="34" charset="0"/>
              </a:rPr>
              <a:t>Sin cardiopatía estructural (eco normal).</a:t>
            </a:r>
          </a:p>
          <a:p>
            <a:pPr lvl="1" fontAlgn="base">
              <a:spcBef>
                <a:spcPct val="20000"/>
              </a:spcBef>
              <a:spcAft>
                <a:spcPct val="0"/>
              </a:spcAft>
              <a:buClr>
                <a:srgbClr val="FF6523"/>
              </a:buClr>
              <a:buFontTx/>
              <a:buChar char="–"/>
            </a:pPr>
            <a:r>
              <a:rPr lang="es-ES_tradnl" altLang="es-ES" sz="2000" b="1" dirty="0">
                <a:solidFill>
                  <a:schemeClr val="tx2"/>
                </a:solidFill>
                <a:latin typeface="Arial" panose="020B0604020202020204" pitchFamily="34" charset="0"/>
              </a:rPr>
              <a:t>Obligado el ESTUDIO FAMILIAR (herencia AD).</a:t>
            </a:r>
            <a:endParaRPr lang="es-ES" altLang="es-ES" sz="1600" b="1" dirty="0">
              <a:solidFill>
                <a:schemeClr val="tx2"/>
              </a:solidFill>
              <a:latin typeface="Arial" panose="020B0604020202020204" pitchFamily="34" charset="0"/>
            </a:endParaRPr>
          </a:p>
        </p:txBody>
      </p:sp>
      <p:sp>
        <p:nvSpPr>
          <p:cNvPr id="622595" name="Rectangle 3">
            <a:extLst>
              <a:ext uri="{FF2B5EF4-FFF2-40B4-BE49-F238E27FC236}">
                <a16:creationId xmlns:a16="http://schemas.microsoft.com/office/drawing/2014/main" id="{F6227BA5-8916-438D-A176-0D821B8524F8}"/>
              </a:ext>
            </a:extLst>
          </p:cNvPr>
          <p:cNvSpPr>
            <a:spLocks noChangeArrowheads="1"/>
          </p:cNvSpPr>
          <p:nvPr/>
        </p:nvSpPr>
        <p:spPr bwMode="auto">
          <a:xfrm>
            <a:off x="2068514" y="400301"/>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gn="ctr" fontAlgn="base">
              <a:lnSpc>
                <a:spcPct val="80000"/>
              </a:lnSpc>
              <a:spcBef>
                <a:spcPct val="0"/>
              </a:spcBef>
              <a:spcAft>
                <a:spcPct val="0"/>
              </a:spcAft>
            </a:pPr>
            <a:r>
              <a:rPr lang="es-ES" altLang="es-ES" dirty="0">
                <a:solidFill>
                  <a:srgbClr val="011570"/>
                </a:solidFill>
              </a:rPr>
              <a:t>Evolución</a:t>
            </a:r>
            <a:r>
              <a:rPr lang="es-ES_tradnl" altLang="es-ES" dirty="0">
                <a:solidFill>
                  <a:srgbClr val="FF6523"/>
                </a:solidFill>
              </a:rPr>
              <a:t> </a:t>
            </a:r>
            <a:br>
              <a:rPr lang="es-ES_tradnl" altLang="es-ES" dirty="0">
                <a:solidFill>
                  <a:srgbClr val="FF6523"/>
                </a:solidFill>
              </a:rPr>
            </a:br>
            <a:r>
              <a:rPr lang="es-ES" altLang="es-ES" sz="2200" dirty="0">
                <a:solidFill>
                  <a:srgbClr val="AEAEAE"/>
                </a:solidFill>
              </a:rPr>
              <a:t>Estudio por dolores torácicos atípicos</a:t>
            </a:r>
            <a:endParaRPr lang="es-ES_tradnl" altLang="es-ES" sz="2200" dirty="0">
              <a:solidFill>
                <a:srgbClr val="AEAEAE"/>
              </a:solidFill>
            </a:endParaRPr>
          </a:p>
        </p:txBody>
      </p:sp>
    </p:spTree>
    <p:extLst>
      <p:ext uri="{BB962C8B-B14F-4D97-AF65-F5344CB8AC3E}">
        <p14:creationId xmlns:p14="http://schemas.microsoft.com/office/powerpoint/2010/main" val="971840629"/>
      </p:ext>
    </p:extLst>
  </p:cSld>
  <p:clrMapOvr>
    <a:masterClrMapping/>
  </p:clrMapOvr>
  <p:transition spd="med">
    <p:strips/>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Text Box 2">
            <a:extLst>
              <a:ext uri="{FF2B5EF4-FFF2-40B4-BE49-F238E27FC236}">
                <a16:creationId xmlns:a16="http://schemas.microsoft.com/office/drawing/2014/main" id="{9B9517BA-B353-46B3-BBED-D898737F0046}"/>
              </a:ext>
            </a:extLst>
          </p:cNvPr>
          <p:cNvSpPr txBox="1">
            <a:spLocks noChangeArrowheads="1"/>
          </p:cNvSpPr>
          <p:nvPr/>
        </p:nvSpPr>
        <p:spPr bwMode="auto">
          <a:xfrm>
            <a:off x="1905001" y="436563"/>
            <a:ext cx="811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s-ES_tradnl" altLang="es-ES" sz="2400">
                <a:solidFill>
                  <a:srgbClr val="FFFFFF"/>
                </a:solidFill>
                <a:latin typeface="Arial" panose="020B0604020202020204" pitchFamily="34" charset="0"/>
              </a:rPr>
              <a:t>Z-19</a:t>
            </a:r>
          </a:p>
        </p:txBody>
      </p:sp>
      <p:sp>
        <p:nvSpPr>
          <p:cNvPr id="623619" name="Text Box 3">
            <a:extLst>
              <a:ext uri="{FF2B5EF4-FFF2-40B4-BE49-F238E27FC236}">
                <a16:creationId xmlns:a16="http://schemas.microsoft.com/office/drawing/2014/main" id="{FC1B491C-C7DE-4DFB-A8D9-D9ADEF83B9EF}"/>
              </a:ext>
            </a:extLst>
          </p:cNvPr>
          <p:cNvSpPr txBox="1">
            <a:spLocks noChangeArrowheads="1"/>
          </p:cNvSpPr>
          <p:nvPr/>
        </p:nvSpPr>
        <p:spPr bwMode="auto">
          <a:xfrm>
            <a:off x="9372600" y="6324601"/>
            <a:ext cx="111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a:solidFill>
                  <a:srgbClr val="FFFFFF"/>
                </a:solidFill>
                <a:latin typeface="Times New Roman" panose="02020603050405020304" pitchFamily="18" charset="0"/>
              </a:rPr>
              <a:t>Z 19 (1/2)</a:t>
            </a:r>
          </a:p>
        </p:txBody>
      </p:sp>
      <p:sp>
        <p:nvSpPr>
          <p:cNvPr id="623620" name="Text Box 4">
            <a:extLst>
              <a:ext uri="{FF2B5EF4-FFF2-40B4-BE49-F238E27FC236}">
                <a16:creationId xmlns:a16="http://schemas.microsoft.com/office/drawing/2014/main" id="{D09BEB0B-0013-44B9-A59B-311BDA8BF239}"/>
              </a:ext>
            </a:extLst>
          </p:cNvPr>
          <p:cNvSpPr txBox="1">
            <a:spLocks noChangeArrowheads="1"/>
          </p:cNvSpPr>
          <p:nvPr/>
        </p:nvSpPr>
        <p:spPr bwMode="auto">
          <a:xfrm>
            <a:off x="1524000" y="1828801"/>
            <a:ext cx="6324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s-ES" altLang="es-ES" sz="2400" b="1">
                <a:solidFill>
                  <a:srgbClr val="FFFFFF"/>
                </a:solidFill>
                <a:latin typeface="Arial" panose="020B0604020202020204" pitchFamily="34" charset="0"/>
              </a:rPr>
              <a:t>Ascenso de ST con morfología BRD </a:t>
            </a:r>
            <a:br>
              <a:rPr lang="es-ES" altLang="es-ES" sz="2400" b="1">
                <a:solidFill>
                  <a:srgbClr val="FFFFFF"/>
                </a:solidFill>
                <a:latin typeface="Arial" panose="020B0604020202020204" pitchFamily="34" charset="0"/>
              </a:rPr>
            </a:br>
            <a:r>
              <a:rPr lang="es-ES" altLang="es-ES" sz="2400" b="1">
                <a:solidFill>
                  <a:srgbClr val="FFFFFF"/>
                </a:solidFill>
                <a:latin typeface="Arial" panose="020B0604020202020204" pitchFamily="34" charset="0"/>
              </a:rPr>
              <a:t>en precordiales derechas</a:t>
            </a:r>
            <a:endParaRPr lang="es-ES_tradnl" altLang="es-ES" sz="2400" b="1">
              <a:solidFill>
                <a:srgbClr val="FFFFFF"/>
              </a:solidFill>
              <a:latin typeface="Arial" panose="020B0604020202020204" pitchFamily="34" charset="0"/>
            </a:endParaRPr>
          </a:p>
        </p:txBody>
      </p:sp>
      <p:pic>
        <p:nvPicPr>
          <p:cNvPr id="623621" name="Picture 5" descr="Z19 mppt.jpg                                                   00003372N2                             C16D207E:">
            <a:extLst>
              <a:ext uri="{FF2B5EF4-FFF2-40B4-BE49-F238E27FC236}">
                <a16:creationId xmlns:a16="http://schemas.microsoft.com/office/drawing/2014/main" id="{493FAF42-D0F4-4555-8709-213492C24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9" y="3124201"/>
            <a:ext cx="9001125" cy="200342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23622" name="Picture 6" descr=" Z19 m.jpg                                                      00003372N2                             C16D207E:">
            <a:extLst>
              <a:ext uri="{FF2B5EF4-FFF2-40B4-BE49-F238E27FC236}">
                <a16:creationId xmlns:a16="http://schemas.microsoft.com/office/drawing/2014/main" id="{73531CA7-DD44-447C-AB7A-A36A13016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125" t="11781" r="40276" b="6261"/>
          <a:stretch>
            <a:fillRect/>
          </a:stretch>
        </p:blipFill>
        <p:spPr bwMode="auto">
          <a:xfrm>
            <a:off x="7924800" y="1295400"/>
            <a:ext cx="2514600" cy="533400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623623" name="Rectangle 7">
            <a:extLst>
              <a:ext uri="{FF2B5EF4-FFF2-40B4-BE49-F238E27FC236}">
                <a16:creationId xmlns:a16="http://schemas.microsoft.com/office/drawing/2014/main" id="{2CACDB7E-5F9D-4553-B048-2E6102288756}"/>
              </a:ext>
            </a:extLst>
          </p:cNvPr>
          <p:cNvSpPr>
            <a:spLocks noChangeArrowheads="1"/>
          </p:cNvSpPr>
          <p:nvPr/>
        </p:nvSpPr>
        <p:spPr bwMode="auto">
          <a:xfrm>
            <a:off x="2132180" y="243682"/>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gn="ctr" fontAlgn="base">
              <a:lnSpc>
                <a:spcPct val="80000"/>
              </a:lnSpc>
              <a:spcBef>
                <a:spcPct val="0"/>
              </a:spcBef>
              <a:spcAft>
                <a:spcPct val="0"/>
              </a:spcAft>
            </a:pPr>
            <a:r>
              <a:rPr lang="es-ES_tradnl" altLang="es-ES" sz="3700" dirty="0">
                <a:solidFill>
                  <a:srgbClr val="011570"/>
                </a:solidFill>
              </a:rPr>
              <a:t>ECG de un hijo asintomático</a:t>
            </a:r>
            <a:br>
              <a:rPr lang="es-ES_tradnl" altLang="es-ES" dirty="0">
                <a:solidFill>
                  <a:srgbClr val="FFFF00"/>
                </a:solidFill>
              </a:rPr>
            </a:br>
            <a:r>
              <a:rPr lang="es-ES" altLang="es-ES" sz="2200" dirty="0">
                <a:solidFill>
                  <a:srgbClr val="AEAEAE"/>
                </a:solidFill>
              </a:rPr>
              <a:t>Estudio por dolores torácicos atípicos</a:t>
            </a:r>
            <a:endParaRPr lang="es-ES_tradnl" altLang="es-ES" sz="2200" dirty="0">
              <a:solidFill>
                <a:srgbClr val="AEAEAE"/>
              </a:solidFill>
            </a:endParaRPr>
          </a:p>
        </p:txBody>
      </p:sp>
    </p:spTree>
    <p:extLst>
      <p:ext uri="{BB962C8B-B14F-4D97-AF65-F5344CB8AC3E}">
        <p14:creationId xmlns:p14="http://schemas.microsoft.com/office/powerpoint/2010/main" val="3792073035"/>
      </p:ext>
    </p:extLst>
  </p:cSld>
  <p:clrMapOvr>
    <a:masterClrMapping/>
  </p:clrMapOvr>
  <p:transition spd="med">
    <p:strip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23622"/>
                                        </p:tgtEl>
                                        <p:attrNameLst>
                                          <p:attrName>style.visibility</p:attrName>
                                        </p:attrNameLst>
                                      </p:cBhvr>
                                      <p:to>
                                        <p:strVal val="visible"/>
                                      </p:to>
                                    </p:set>
                                    <p:anim calcmode="lin" valueType="num">
                                      <p:cBhvr>
                                        <p:cTn id="7" dur="500" fill="hold"/>
                                        <p:tgtEl>
                                          <p:spTgt spid="623622"/>
                                        </p:tgtEl>
                                        <p:attrNameLst>
                                          <p:attrName>ppt_w</p:attrName>
                                        </p:attrNameLst>
                                      </p:cBhvr>
                                      <p:tavLst>
                                        <p:tav tm="0">
                                          <p:val>
                                            <p:fltVal val="0"/>
                                          </p:val>
                                        </p:tav>
                                        <p:tav tm="100000">
                                          <p:val>
                                            <p:strVal val="#ppt_w"/>
                                          </p:val>
                                        </p:tav>
                                      </p:tavLst>
                                    </p:anim>
                                    <p:anim calcmode="lin" valueType="num">
                                      <p:cBhvr>
                                        <p:cTn id="8" dur="500" fill="hold"/>
                                        <p:tgtEl>
                                          <p:spTgt spid="62362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623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20"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Text Box 2">
            <a:extLst>
              <a:ext uri="{FF2B5EF4-FFF2-40B4-BE49-F238E27FC236}">
                <a16:creationId xmlns:a16="http://schemas.microsoft.com/office/drawing/2014/main" id="{030332BB-C411-470E-BC12-6A23B6968EB1}"/>
              </a:ext>
            </a:extLst>
          </p:cNvPr>
          <p:cNvSpPr txBox="1">
            <a:spLocks noChangeArrowheads="1"/>
          </p:cNvSpPr>
          <p:nvPr/>
        </p:nvSpPr>
        <p:spPr bwMode="auto">
          <a:xfrm>
            <a:off x="2133600" y="1371600"/>
            <a:ext cx="8229600" cy="4832092"/>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a:defRPr sz="2400">
                <a:solidFill>
                  <a:schemeClr val="tx1"/>
                </a:solidFill>
                <a:latin typeface="Times New Roman" panose="02020603050405020304" pitchFamily="18" charset="0"/>
              </a:defRPr>
            </a:lvl1pPr>
            <a:lvl2pPr marL="673100" indent="-296863">
              <a:defRPr sz="2400">
                <a:solidFill>
                  <a:schemeClr val="tx1"/>
                </a:solidFill>
                <a:latin typeface="Times New Roman" panose="02020603050405020304" pitchFamily="18" charset="0"/>
              </a:defRPr>
            </a:lvl2pPr>
            <a:lvl3pPr marL="1150938" indent="-287338">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fontAlgn="base">
              <a:spcBef>
                <a:spcPct val="60000"/>
              </a:spcBef>
              <a:spcAft>
                <a:spcPct val="0"/>
              </a:spcAft>
              <a:buClr>
                <a:srgbClr val="E3BF1F"/>
              </a:buClr>
              <a:buSzPct val="90000"/>
              <a:buFont typeface="Wingdings" panose="05000000000000000000" pitchFamily="2" charset="2"/>
              <a:buChar char="§"/>
            </a:pPr>
            <a:r>
              <a:rPr lang="es-ES_tradnl" altLang="es-ES" sz="2800" b="1" dirty="0">
                <a:solidFill>
                  <a:srgbClr val="97BAFF"/>
                </a:solidFill>
                <a:latin typeface="Arial" panose="020B0604020202020204" pitchFamily="34" charset="0"/>
              </a:rPr>
              <a:t>Pronóstico</a:t>
            </a:r>
          </a:p>
          <a:p>
            <a:pPr lvl="1" fontAlgn="base">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Desfavorable en casos de síncope o MS recuperada.  </a:t>
            </a:r>
          </a:p>
          <a:p>
            <a:pPr lvl="1" fontAlgn="base">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Incluso en sujetos con ECG anormal y asintomáticos.</a:t>
            </a:r>
          </a:p>
          <a:p>
            <a:pPr fontAlgn="base">
              <a:spcBef>
                <a:spcPct val="60000"/>
              </a:spcBef>
              <a:spcAft>
                <a:spcPct val="0"/>
              </a:spcAft>
              <a:buClr>
                <a:srgbClr val="E3BF1F"/>
              </a:buClr>
              <a:buSzPct val="90000"/>
              <a:buFont typeface="Wingdings" panose="05000000000000000000" pitchFamily="2" charset="2"/>
              <a:buChar char="§"/>
            </a:pPr>
            <a:r>
              <a:rPr lang="es-ES_tradnl" altLang="es-ES" sz="2800" b="1" dirty="0">
                <a:solidFill>
                  <a:srgbClr val="97BAFF"/>
                </a:solidFill>
                <a:latin typeface="Arial" panose="020B0604020202020204" pitchFamily="34" charset="0"/>
              </a:rPr>
              <a:t>Tratamiento</a:t>
            </a:r>
          </a:p>
          <a:p>
            <a:pPr lvl="1" fontAlgn="base">
              <a:spcBef>
                <a:spcPct val="20000"/>
              </a:spcBef>
              <a:spcAft>
                <a:spcPct val="0"/>
              </a:spcAft>
              <a:buClr>
                <a:srgbClr val="FF6523"/>
              </a:buClr>
              <a:buFontTx/>
              <a:buChar char="–"/>
            </a:pPr>
            <a:r>
              <a:rPr lang="es-ES_tradnl" altLang="es-ES" b="1" dirty="0" err="1">
                <a:solidFill>
                  <a:schemeClr val="tx2"/>
                </a:solidFill>
                <a:latin typeface="Arial" panose="020B0604020202020204" pitchFamily="34" charset="0"/>
              </a:rPr>
              <a:t>Antiarrítmicos</a:t>
            </a:r>
            <a:r>
              <a:rPr lang="es-ES_tradnl" altLang="es-ES" b="1" dirty="0">
                <a:solidFill>
                  <a:schemeClr val="tx2"/>
                </a:solidFill>
                <a:latin typeface="Arial" panose="020B0604020202020204" pitchFamily="34" charset="0"/>
              </a:rPr>
              <a:t> (BB o </a:t>
            </a:r>
            <a:r>
              <a:rPr lang="es-ES_tradnl" altLang="es-ES" b="1" dirty="0" err="1">
                <a:solidFill>
                  <a:schemeClr val="tx2"/>
                </a:solidFill>
                <a:latin typeface="Arial" panose="020B0604020202020204" pitchFamily="34" charset="0"/>
              </a:rPr>
              <a:t>amiodarona</a:t>
            </a:r>
            <a:r>
              <a:rPr lang="es-ES_tradnl" altLang="es-ES" b="1" dirty="0">
                <a:solidFill>
                  <a:schemeClr val="tx2"/>
                </a:solidFill>
                <a:latin typeface="Arial" panose="020B0604020202020204" pitchFamily="34" charset="0"/>
              </a:rPr>
              <a:t>):</a:t>
            </a:r>
          </a:p>
          <a:p>
            <a:pPr lvl="2" fontAlgn="base">
              <a:spcBef>
                <a:spcPct val="20000"/>
              </a:spcBef>
              <a:spcAft>
                <a:spcPct val="0"/>
              </a:spcAft>
              <a:buClr>
                <a:srgbClr val="97BAFF"/>
              </a:buClr>
              <a:buFont typeface="Times" panose="02020603050405020304" pitchFamily="18" charset="0"/>
              <a:buChar char="•"/>
            </a:pPr>
            <a:r>
              <a:rPr lang="es-ES_tradnl" altLang="es-ES" sz="2000" b="1" dirty="0">
                <a:solidFill>
                  <a:schemeClr val="tx2"/>
                </a:solidFill>
                <a:latin typeface="Arial" panose="020B0604020202020204" pitchFamily="34" charset="0"/>
              </a:rPr>
              <a:t>No previenen la MS.</a:t>
            </a:r>
          </a:p>
          <a:p>
            <a:pPr lvl="2" fontAlgn="base">
              <a:spcBef>
                <a:spcPct val="20000"/>
              </a:spcBef>
              <a:spcAft>
                <a:spcPct val="0"/>
              </a:spcAft>
              <a:buClr>
                <a:srgbClr val="97BAFF"/>
              </a:buClr>
              <a:buFont typeface="Times" panose="02020603050405020304" pitchFamily="18" charset="0"/>
              <a:buChar char="•"/>
            </a:pPr>
            <a:r>
              <a:rPr lang="es-ES_tradnl" altLang="es-ES" sz="2000" b="1" dirty="0">
                <a:solidFill>
                  <a:schemeClr val="tx2"/>
                </a:solidFill>
                <a:latin typeface="Arial" panose="020B0604020202020204" pitchFamily="34" charset="0"/>
              </a:rPr>
              <a:t>Pueden mejorar el ECG basal (enmascaramiento…).</a:t>
            </a:r>
          </a:p>
          <a:p>
            <a:pPr lvl="1" fontAlgn="base">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Candidatos a implantar desfibrilador (DAE) si existe riesgo de MS </a:t>
            </a:r>
            <a:r>
              <a:rPr lang="es-ES_tradnl" altLang="es-ES" b="1" dirty="0">
                <a:solidFill>
                  <a:srgbClr val="FF6523"/>
                </a:solidFill>
                <a:latin typeface="Arial" panose="020B0604020202020204" pitchFamily="34" charset="0"/>
              </a:rPr>
              <a:t>(estratificación).</a:t>
            </a:r>
            <a:endParaRPr lang="es-ES" altLang="es-ES" b="1" dirty="0">
              <a:solidFill>
                <a:srgbClr val="FFFF00"/>
              </a:solidFill>
              <a:latin typeface="Arial" panose="020B0604020202020204" pitchFamily="34" charset="0"/>
            </a:endParaRPr>
          </a:p>
        </p:txBody>
      </p:sp>
      <p:sp>
        <p:nvSpPr>
          <p:cNvPr id="624643" name="Rectangle 3">
            <a:extLst>
              <a:ext uri="{FF2B5EF4-FFF2-40B4-BE49-F238E27FC236}">
                <a16:creationId xmlns:a16="http://schemas.microsoft.com/office/drawing/2014/main" id="{E571D656-A1D1-43F1-9760-708989B8B737}"/>
              </a:ext>
            </a:extLst>
          </p:cNvPr>
          <p:cNvSpPr>
            <a:spLocks noChangeArrowheads="1"/>
          </p:cNvSpPr>
          <p:nvPr/>
        </p:nvSpPr>
        <p:spPr bwMode="auto">
          <a:xfrm>
            <a:off x="1987802" y="232827"/>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gn="ctr" fontAlgn="base">
              <a:lnSpc>
                <a:spcPct val="80000"/>
              </a:lnSpc>
              <a:spcBef>
                <a:spcPct val="0"/>
              </a:spcBef>
              <a:spcAft>
                <a:spcPct val="0"/>
              </a:spcAft>
            </a:pPr>
            <a:r>
              <a:rPr lang="es-ES_tradnl" altLang="es-ES" dirty="0">
                <a:solidFill>
                  <a:srgbClr val="011570"/>
                </a:solidFill>
              </a:rPr>
              <a:t>Síndrome de </a:t>
            </a:r>
            <a:r>
              <a:rPr lang="es-ES_tradnl" altLang="es-ES" dirty="0" err="1">
                <a:solidFill>
                  <a:srgbClr val="011570"/>
                </a:solidFill>
              </a:rPr>
              <a:t>Brugada</a:t>
            </a:r>
            <a:r>
              <a:rPr lang="es-ES_tradnl" altLang="es-ES" dirty="0">
                <a:solidFill>
                  <a:srgbClr val="FF6523"/>
                </a:solidFill>
              </a:rPr>
              <a:t> </a:t>
            </a:r>
            <a:br>
              <a:rPr lang="es-ES_tradnl" altLang="es-ES" dirty="0">
                <a:solidFill>
                  <a:srgbClr val="FF6523"/>
                </a:solidFill>
              </a:rPr>
            </a:br>
            <a:r>
              <a:rPr lang="es-ES" altLang="es-ES" sz="2200" dirty="0">
                <a:solidFill>
                  <a:srgbClr val="AEAEAE"/>
                </a:solidFill>
              </a:rPr>
              <a:t>Estudio por dolores torácicos atípicos</a:t>
            </a:r>
            <a:endParaRPr lang="es-ES_tradnl" altLang="es-ES" sz="2200" dirty="0">
              <a:solidFill>
                <a:srgbClr val="AEAEAE"/>
              </a:solidFill>
            </a:endParaRPr>
          </a:p>
        </p:txBody>
      </p:sp>
    </p:spTree>
    <p:extLst>
      <p:ext uri="{BB962C8B-B14F-4D97-AF65-F5344CB8AC3E}">
        <p14:creationId xmlns:p14="http://schemas.microsoft.com/office/powerpoint/2010/main" val="1823014173"/>
      </p:ext>
    </p:extLst>
  </p:cSld>
  <p:clrMapOvr>
    <a:masterClrMapping/>
  </p:clrMapOvr>
  <p:transition spd="med">
    <p:strips/>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2F0E4E31-66AD-584E-B44B-6DDB3E82F551}"/>
              </a:ext>
            </a:extLst>
          </p:cNvPr>
          <p:cNvSpPr>
            <a:spLocks noGrp="1" noChangeArrowheads="1"/>
          </p:cNvSpPr>
          <p:nvPr>
            <p:ph type="title"/>
          </p:nvPr>
        </p:nvSpPr>
        <p:spPr/>
        <p:txBody>
          <a:bodyPr/>
          <a:lstStyle/>
          <a:p>
            <a:endParaRPr lang="es-ES_tradnl" altLang="es-ES" dirty="0"/>
          </a:p>
        </p:txBody>
      </p:sp>
      <p:sp>
        <p:nvSpPr>
          <p:cNvPr id="234499" name="Rectangle 3">
            <a:extLst>
              <a:ext uri="{FF2B5EF4-FFF2-40B4-BE49-F238E27FC236}">
                <a16:creationId xmlns:a16="http://schemas.microsoft.com/office/drawing/2014/main" id="{FC56F9B1-6BF6-1840-8D10-568A5F563F75}"/>
              </a:ext>
            </a:extLst>
          </p:cNvPr>
          <p:cNvSpPr>
            <a:spLocks noGrp="1" noChangeArrowheads="1"/>
          </p:cNvSpPr>
          <p:nvPr>
            <p:ph type="body" idx="1"/>
          </p:nvPr>
        </p:nvSpPr>
        <p:spPr>
          <a:xfrm>
            <a:off x="1524000" y="2667001"/>
            <a:ext cx="9144000" cy="1698625"/>
          </a:xfrm>
        </p:spPr>
        <p:txBody>
          <a:bodyPr/>
          <a:lstStyle/>
          <a:p>
            <a:pPr marL="0" indent="0" algn="ctr">
              <a:buNone/>
            </a:pPr>
            <a:r>
              <a:rPr lang="es-ES_tradnl" altLang="es-ES" sz="4400"/>
              <a:t>Varón de 32 años </a:t>
            </a:r>
            <a:br>
              <a:rPr lang="es-ES_tradnl" altLang="es-ES" sz="4400"/>
            </a:br>
            <a:r>
              <a:rPr lang="es-ES_tradnl" altLang="es-ES" sz="4400"/>
              <a:t>con disnea y dolor pleurítico</a:t>
            </a:r>
          </a:p>
        </p:txBody>
      </p:sp>
    </p:spTree>
    <p:extLst>
      <p:ext uri="{BB962C8B-B14F-4D97-AF65-F5344CB8AC3E}">
        <p14:creationId xmlns:p14="http://schemas.microsoft.com/office/powerpoint/2010/main" val="2675283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D92B24CF-73F1-554C-936B-3258F8D770FC}"/>
              </a:ext>
            </a:extLst>
          </p:cNvPr>
          <p:cNvSpPr>
            <a:spLocks noGrp="1" noChangeArrowheads="1"/>
          </p:cNvSpPr>
          <p:nvPr>
            <p:ph type="body" idx="1"/>
          </p:nvPr>
        </p:nvSpPr>
        <p:spPr>
          <a:xfrm>
            <a:off x="2171700" y="1371601"/>
            <a:ext cx="7962900" cy="4951413"/>
          </a:xfrm>
        </p:spPr>
        <p:txBody>
          <a:bodyPr/>
          <a:lstStyle/>
          <a:p>
            <a:r>
              <a:rPr lang="es-ES_tradnl" altLang="es-ES">
                <a:solidFill>
                  <a:schemeClr val="accent2"/>
                </a:solidFill>
              </a:rPr>
              <a:t>Historia clínica</a:t>
            </a:r>
            <a:endParaRPr lang="es-ES_tradnl" altLang="es-ES"/>
          </a:p>
          <a:p>
            <a:pPr lvl="1"/>
            <a:r>
              <a:rPr lang="es-ES_tradnl" altLang="es-ES"/>
              <a:t>Varon de 32 años.</a:t>
            </a:r>
          </a:p>
          <a:p>
            <a:pPr lvl="1"/>
            <a:r>
              <a:rPr lang="es-ES_tradnl" altLang="es-ES"/>
              <a:t>AP: fumador, consumo ocasional de alcohol y cocaína.</a:t>
            </a:r>
          </a:p>
          <a:p>
            <a:pPr lvl="1"/>
            <a:r>
              <a:rPr lang="es-ES_tradnl" altLang="es-ES"/>
              <a:t>Acude a su médico de atención primaria refiriendo disnea leve con los esfuerzos importantes junto con molestia-dolor retroesternal que aumenta con la inspiración profunda.</a:t>
            </a:r>
          </a:p>
        </p:txBody>
      </p:sp>
      <p:sp>
        <p:nvSpPr>
          <p:cNvPr id="236547" name="Rectangle 3">
            <a:extLst>
              <a:ext uri="{FF2B5EF4-FFF2-40B4-BE49-F238E27FC236}">
                <a16:creationId xmlns:a16="http://schemas.microsoft.com/office/drawing/2014/main" id="{B0EAFC5E-F3EB-0349-9553-D41776C8EBCF}"/>
              </a:ext>
            </a:extLst>
          </p:cNvPr>
          <p:cNvSpPr>
            <a:spLocks noGrp="1" noChangeArrowheads="1"/>
          </p:cNvSpPr>
          <p:nvPr>
            <p:ph type="title"/>
          </p:nvPr>
        </p:nvSpPr>
        <p:spPr>
          <a:xfrm>
            <a:off x="2771441" y="267954"/>
            <a:ext cx="8699500" cy="842962"/>
          </a:xfrm>
          <a:noFill/>
          <a:ln/>
        </p:spPr>
        <p:txBody>
          <a:bodyPr>
            <a:normAutofit fontScale="90000"/>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32 años con disnea y dolor pleurítico</a:t>
            </a:r>
            <a:endParaRPr lang="es-ES_tradnl" altLang="es-ES" sz="6000" dirty="0"/>
          </a:p>
        </p:txBody>
      </p:sp>
    </p:spTree>
    <p:extLst>
      <p:ext uri="{BB962C8B-B14F-4D97-AF65-F5344CB8AC3E}">
        <p14:creationId xmlns:p14="http://schemas.microsoft.com/office/powerpoint/2010/main" val="37398450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04A8E670-B145-C045-9BD6-B91E5F8FF0D2}"/>
              </a:ext>
            </a:extLst>
          </p:cNvPr>
          <p:cNvSpPr>
            <a:spLocks noGrp="1" noChangeArrowheads="1"/>
          </p:cNvSpPr>
          <p:nvPr>
            <p:ph type="body" idx="1"/>
          </p:nvPr>
        </p:nvSpPr>
        <p:spPr>
          <a:xfrm>
            <a:off x="2171700" y="2124076"/>
            <a:ext cx="7658100" cy="2055813"/>
          </a:xfrm>
        </p:spPr>
        <p:txBody>
          <a:bodyPr/>
          <a:lstStyle/>
          <a:p>
            <a:r>
              <a:rPr lang="es-ES_tradnl" altLang="es-ES">
                <a:solidFill>
                  <a:schemeClr val="accent2"/>
                </a:solidFill>
              </a:rPr>
              <a:t>Exploración física</a:t>
            </a:r>
            <a:endParaRPr lang="es-ES_tradnl" altLang="es-ES"/>
          </a:p>
          <a:p>
            <a:pPr lvl="1"/>
            <a:r>
              <a:rPr lang="es-ES_tradnl" altLang="es-ES"/>
              <a:t>Eupneico en reposo, febrícula, buen estado general, Ac y Ap normales, sin otros hallazgos significativos.</a:t>
            </a:r>
          </a:p>
        </p:txBody>
      </p:sp>
      <p:sp>
        <p:nvSpPr>
          <p:cNvPr id="238595" name="Rectangle 3">
            <a:extLst>
              <a:ext uri="{FF2B5EF4-FFF2-40B4-BE49-F238E27FC236}">
                <a16:creationId xmlns:a16="http://schemas.microsoft.com/office/drawing/2014/main" id="{12906BCA-67C6-2841-9889-BF1213073A32}"/>
              </a:ext>
            </a:extLst>
          </p:cNvPr>
          <p:cNvSpPr>
            <a:spLocks noGrp="1" noChangeArrowheads="1"/>
          </p:cNvSpPr>
          <p:nvPr>
            <p:ph type="title"/>
          </p:nvPr>
        </p:nvSpPr>
        <p:spPr>
          <a:xfrm>
            <a:off x="3012072" y="195764"/>
            <a:ext cx="8699500" cy="842962"/>
          </a:xfrm>
          <a:noFill/>
          <a:ln/>
        </p:spPr>
        <p:txBody>
          <a:bodyPr>
            <a:normAutofit fontScale="90000"/>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32 años con disnea y dolor pleurítico</a:t>
            </a:r>
            <a:endParaRPr lang="es-ES_tradnl" altLang="es-ES" sz="6000" dirty="0"/>
          </a:p>
        </p:txBody>
      </p:sp>
    </p:spTree>
    <p:extLst>
      <p:ext uri="{BB962C8B-B14F-4D97-AF65-F5344CB8AC3E}">
        <p14:creationId xmlns:p14="http://schemas.microsoft.com/office/powerpoint/2010/main" val="12293088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1C326AC6-E559-B64A-8BFB-AE36BEFFF68C}"/>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40643" name="Rectangle 3">
            <a:extLst>
              <a:ext uri="{FF2B5EF4-FFF2-40B4-BE49-F238E27FC236}">
                <a16:creationId xmlns:a16="http://schemas.microsoft.com/office/drawing/2014/main" id="{9E2DD137-0F04-4F45-B1D8-E89072F49A24}"/>
              </a:ext>
            </a:extLst>
          </p:cNvPr>
          <p:cNvSpPr>
            <a:spLocks noGrp="1" noChangeArrowheads="1"/>
          </p:cNvSpPr>
          <p:nvPr>
            <p:ph type="title"/>
          </p:nvPr>
        </p:nvSpPr>
        <p:spPr>
          <a:xfrm>
            <a:off x="2602832" y="436396"/>
            <a:ext cx="8580438" cy="762000"/>
          </a:xfrm>
          <a:noFill/>
          <a:ln/>
        </p:spPr>
        <p:txBody>
          <a:bodyPr>
            <a:normAutofit fontScale="90000"/>
          </a:bodyPr>
          <a:lstStyle/>
          <a:p>
            <a:pPr defTabSz="762000">
              <a:lnSpc>
                <a:spcPct val="80000"/>
              </a:lnSpc>
            </a:pPr>
            <a:r>
              <a:rPr lang="es-ES_tradnl" altLang="es-ES" dirty="0"/>
              <a:t>Electrocardiograma [1]</a:t>
            </a:r>
            <a:br>
              <a:rPr lang="es-ES_tradnl" altLang="es-ES" dirty="0"/>
            </a:br>
            <a:r>
              <a:rPr lang="es-ES_tradnl" altLang="es-ES" sz="2200" dirty="0">
                <a:solidFill>
                  <a:schemeClr val="bg2"/>
                </a:solidFill>
              </a:rPr>
              <a:t>Varón de 32 años con disnea y dolor pleurítico</a:t>
            </a:r>
          </a:p>
        </p:txBody>
      </p:sp>
      <p:pic>
        <p:nvPicPr>
          <p:cNvPr id="240644" name="Picture 4">
            <a:extLst>
              <a:ext uri="{FF2B5EF4-FFF2-40B4-BE49-F238E27FC236}">
                <a16:creationId xmlns:a16="http://schemas.microsoft.com/office/drawing/2014/main" id="{2D77AA20-13AB-9748-A96D-72C02CE32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551" y="2057401"/>
            <a:ext cx="9001125" cy="3148013"/>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80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63AA5E7-DD3A-3D4C-A288-F8A13B3D5308}"/>
              </a:ext>
            </a:extLst>
          </p:cNvPr>
          <p:cNvPicPr>
            <a:picLocks noChangeAspect="1"/>
          </p:cNvPicPr>
          <p:nvPr/>
        </p:nvPicPr>
        <p:blipFill>
          <a:blip r:embed="rId2"/>
          <a:stretch>
            <a:fillRect/>
          </a:stretch>
        </p:blipFill>
        <p:spPr>
          <a:xfrm>
            <a:off x="0" y="1017916"/>
            <a:ext cx="12192000" cy="5840083"/>
          </a:xfrm>
          <a:prstGeom prst="rect">
            <a:avLst/>
          </a:prstGeom>
        </p:spPr>
      </p:pic>
      <p:sp>
        <p:nvSpPr>
          <p:cNvPr id="3" name="CuadroTexto 2">
            <a:extLst>
              <a:ext uri="{FF2B5EF4-FFF2-40B4-BE49-F238E27FC236}">
                <a16:creationId xmlns:a16="http://schemas.microsoft.com/office/drawing/2014/main" id="{3F4533D9-A6A9-C44B-8160-E8BF2E430987}"/>
              </a:ext>
            </a:extLst>
          </p:cNvPr>
          <p:cNvSpPr txBox="1"/>
          <p:nvPr/>
        </p:nvSpPr>
        <p:spPr>
          <a:xfrm>
            <a:off x="713232" y="387585"/>
            <a:ext cx="11436626" cy="523220"/>
          </a:xfrm>
          <a:prstGeom prst="rect">
            <a:avLst/>
          </a:prstGeom>
          <a:noFill/>
        </p:spPr>
        <p:txBody>
          <a:bodyPr wrap="square" rtlCol="0">
            <a:spAutoFit/>
          </a:bodyPr>
          <a:lstStyle/>
          <a:p>
            <a:pPr algn="ctr"/>
            <a:r>
              <a:rPr lang="es-ES" sz="2800" b="1" dirty="0">
                <a:solidFill>
                  <a:schemeClr val="accent1">
                    <a:lumMod val="50000"/>
                  </a:schemeClr>
                </a:solidFill>
              </a:rPr>
              <a:t>¿Qué tipo de alteración de conducción </a:t>
            </a:r>
            <a:r>
              <a:rPr lang="es-ES" sz="2800" b="1" dirty="0" err="1">
                <a:solidFill>
                  <a:schemeClr val="accent1">
                    <a:lumMod val="50000"/>
                  </a:schemeClr>
                </a:solidFill>
              </a:rPr>
              <a:t>apreciais</a:t>
            </a:r>
            <a:r>
              <a:rPr lang="es-ES" sz="2800" b="1" dirty="0">
                <a:solidFill>
                  <a:schemeClr val="accent1">
                    <a:lumMod val="50000"/>
                  </a:schemeClr>
                </a:solidFill>
              </a:rPr>
              <a:t>?</a:t>
            </a:r>
          </a:p>
        </p:txBody>
      </p:sp>
      <p:sp>
        <p:nvSpPr>
          <p:cNvPr id="4" name="CuadroTexto 3">
            <a:extLst>
              <a:ext uri="{FF2B5EF4-FFF2-40B4-BE49-F238E27FC236}">
                <a16:creationId xmlns:a16="http://schemas.microsoft.com/office/drawing/2014/main" id="{8722834B-EAB2-2241-99F7-4641ABBC5DEA}"/>
              </a:ext>
            </a:extLst>
          </p:cNvPr>
          <p:cNvSpPr txBox="1"/>
          <p:nvPr/>
        </p:nvSpPr>
        <p:spPr>
          <a:xfrm>
            <a:off x="0" y="25198"/>
            <a:ext cx="713232" cy="523220"/>
          </a:xfrm>
          <a:prstGeom prst="rect">
            <a:avLst/>
          </a:prstGeom>
          <a:noFill/>
        </p:spPr>
        <p:txBody>
          <a:bodyPr wrap="square" rtlCol="0">
            <a:spAutoFit/>
          </a:bodyPr>
          <a:lstStyle/>
          <a:p>
            <a:pPr algn="ctr"/>
            <a:r>
              <a:rPr lang="es-ES" sz="2800" b="1" dirty="0">
                <a:solidFill>
                  <a:srgbClr val="C00000">
                    <a:alpha val="44000"/>
                  </a:srgbClr>
                </a:solidFill>
              </a:rPr>
              <a:t>(5)</a:t>
            </a:r>
          </a:p>
        </p:txBody>
      </p:sp>
    </p:spTree>
    <p:extLst>
      <p:ext uri="{BB962C8B-B14F-4D97-AF65-F5344CB8AC3E}">
        <p14:creationId xmlns:p14="http://schemas.microsoft.com/office/powerpoint/2010/main" val="32086387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95F7432B-251A-244D-A50E-5FE149602041}"/>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42691" name="Text Box 3">
            <a:extLst>
              <a:ext uri="{FF2B5EF4-FFF2-40B4-BE49-F238E27FC236}">
                <a16:creationId xmlns:a16="http://schemas.microsoft.com/office/drawing/2014/main" id="{A29831CD-E2A9-6941-B2D4-7F327C5C932C}"/>
              </a:ext>
            </a:extLst>
          </p:cNvPr>
          <p:cNvSpPr txBox="1">
            <a:spLocks noChangeArrowheads="1"/>
          </p:cNvSpPr>
          <p:nvPr/>
        </p:nvSpPr>
        <p:spPr bwMode="auto">
          <a:xfrm>
            <a:off x="2971800" y="2286000"/>
            <a:ext cx="5562600"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8925" indent="-288925">
              <a:defRPr sz="2400">
                <a:solidFill>
                  <a:schemeClr val="tx1"/>
                </a:solidFill>
                <a:latin typeface="Times New Roman" panose="02020603050405020304" pitchFamily="18" charset="0"/>
              </a:defRPr>
            </a:lvl1pPr>
            <a:lvl2pPr marL="768350" indent="-288925">
              <a:defRPr sz="2400">
                <a:solidFill>
                  <a:schemeClr val="tx1"/>
                </a:solidFill>
                <a:latin typeface="Times New Roman" panose="02020603050405020304" pitchFamily="18" charset="0"/>
              </a:defRPr>
            </a:lvl2pPr>
            <a:lvl3pPr marL="958850">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60000"/>
              </a:spcBef>
              <a:buClr>
                <a:schemeClr val="accent1"/>
              </a:buClr>
              <a:buSzPct val="90000"/>
              <a:buFont typeface="Wingdings" pitchFamily="2" charset="2"/>
              <a:buChar char="§"/>
            </a:pPr>
            <a:r>
              <a:rPr lang="es-ES_tradnl" altLang="es-ES" sz="3200" b="1">
                <a:solidFill>
                  <a:schemeClr val="accent2"/>
                </a:solidFill>
                <a:latin typeface="Arial" panose="020B0604020202020204" pitchFamily="34" charset="0"/>
              </a:rPr>
              <a:t>Diagnóstico clínico</a:t>
            </a:r>
            <a:endParaRPr lang="es-ES_tradnl" altLang="es-ES" sz="3200" b="1">
              <a:latin typeface="Arial" panose="020B0604020202020204" pitchFamily="34" charset="0"/>
            </a:endParaRPr>
          </a:p>
          <a:p>
            <a:pPr lvl="1">
              <a:spcBef>
                <a:spcPct val="60000"/>
              </a:spcBef>
              <a:buClr>
                <a:schemeClr val="folHlink"/>
              </a:buClr>
              <a:buFontTx/>
              <a:buChar char="–"/>
            </a:pPr>
            <a:r>
              <a:rPr lang="es-ES_tradnl" altLang="es-ES" sz="2800" b="1">
                <a:latin typeface="Arial" panose="020B0604020202020204" pitchFamily="34" charset="0"/>
              </a:rPr>
              <a:t>Cuadro gripal, pautándose tratamiento sintomático.</a:t>
            </a:r>
            <a:endParaRPr lang="es-ES_tradnl" altLang="es-ES" sz="3200" b="1">
              <a:latin typeface="Arial" panose="020B0604020202020204" pitchFamily="34" charset="0"/>
            </a:endParaRPr>
          </a:p>
        </p:txBody>
      </p:sp>
      <p:sp>
        <p:nvSpPr>
          <p:cNvPr id="242692" name="Rectangle 4">
            <a:extLst>
              <a:ext uri="{FF2B5EF4-FFF2-40B4-BE49-F238E27FC236}">
                <a16:creationId xmlns:a16="http://schemas.microsoft.com/office/drawing/2014/main" id="{F74BE2D1-CF16-EA40-A180-D5E2B8B55E6E}"/>
              </a:ext>
            </a:extLst>
          </p:cNvPr>
          <p:cNvSpPr>
            <a:spLocks noGrp="1" noChangeArrowheads="1"/>
          </p:cNvSpPr>
          <p:nvPr>
            <p:ph type="title"/>
          </p:nvPr>
        </p:nvSpPr>
        <p:spPr>
          <a:xfrm>
            <a:off x="2747378" y="281505"/>
            <a:ext cx="8699500" cy="842962"/>
          </a:xfrm>
          <a:noFill/>
          <a:ln/>
        </p:spPr>
        <p:txBody>
          <a:bodyPr>
            <a:normAutofit fontScale="90000"/>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32 años con disnea y dolor pleurítico</a:t>
            </a:r>
            <a:endParaRPr lang="es-ES_tradnl" altLang="es-ES" sz="6000" dirty="0"/>
          </a:p>
        </p:txBody>
      </p:sp>
    </p:spTree>
    <p:extLst>
      <p:ext uri="{BB962C8B-B14F-4D97-AF65-F5344CB8AC3E}">
        <p14:creationId xmlns:p14="http://schemas.microsoft.com/office/powerpoint/2010/main" val="36213952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D354439D-9EB5-F54A-B980-7162C43D01BC}"/>
              </a:ext>
            </a:extLst>
          </p:cNvPr>
          <p:cNvSpPr>
            <a:spLocks noGrp="1" noChangeArrowheads="1"/>
          </p:cNvSpPr>
          <p:nvPr>
            <p:ph type="body" idx="1"/>
          </p:nvPr>
        </p:nvSpPr>
        <p:spPr>
          <a:xfrm>
            <a:off x="2286000" y="2286001"/>
            <a:ext cx="7962900" cy="2665413"/>
          </a:xfrm>
        </p:spPr>
        <p:txBody>
          <a:bodyPr/>
          <a:lstStyle/>
          <a:p>
            <a:r>
              <a:rPr lang="es-ES_tradnl" altLang="es-ES">
                <a:solidFill>
                  <a:schemeClr val="accent2"/>
                </a:solidFill>
              </a:rPr>
              <a:t>Historia clínica</a:t>
            </a:r>
            <a:endParaRPr lang="es-ES_tradnl" altLang="es-ES"/>
          </a:p>
          <a:p>
            <a:pPr lvl="1"/>
            <a:r>
              <a:rPr lang="es-ES_tradnl" altLang="es-ES"/>
              <a:t>El paciente regresa 6 días después refiriendo aumento de la disnea e intensificación del dolor torácico que no ha cedido a pesar de tratamiento.</a:t>
            </a:r>
          </a:p>
        </p:txBody>
      </p:sp>
      <p:sp>
        <p:nvSpPr>
          <p:cNvPr id="244739" name="Rectangle 3">
            <a:extLst>
              <a:ext uri="{FF2B5EF4-FFF2-40B4-BE49-F238E27FC236}">
                <a16:creationId xmlns:a16="http://schemas.microsoft.com/office/drawing/2014/main" id="{A16BE9E2-1EBC-BB43-8590-17A821CCE72C}"/>
              </a:ext>
            </a:extLst>
          </p:cNvPr>
          <p:cNvSpPr>
            <a:spLocks noGrp="1" noChangeArrowheads="1"/>
          </p:cNvSpPr>
          <p:nvPr>
            <p:ph type="title"/>
          </p:nvPr>
        </p:nvSpPr>
        <p:spPr>
          <a:xfrm>
            <a:off x="2602999" y="436396"/>
            <a:ext cx="8699500" cy="842962"/>
          </a:xfrm>
          <a:noFill/>
          <a:ln/>
        </p:spPr>
        <p:txBody>
          <a:bodyPr>
            <a:normAutofit fontScale="90000"/>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32 años con disnea y dolor pleurítico</a:t>
            </a:r>
            <a:endParaRPr lang="es-ES_tradnl" altLang="es-ES" sz="6000" dirty="0"/>
          </a:p>
        </p:txBody>
      </p:sp>
    </p:spTree>
    <p:extLst>
      <p:ext uri="{BB962C8B-B14F-4D97-AF65-F5344CB8AC3E}">
        <p14:creationId xmlns:p14="http://schemas.microsoft.com/office/powerpoint/2010/main" val="41186623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AD3B3E50-B3D2-8745-9A9D-593F26D2DF23}"/>
              </a:ext>
            </a:extLst>
          </p:cNvPr>
          <p:cNvSpPr>
            <a:spLocks noGrp="1" noChangeArrowheads="1"/>
          </p:cNvSpPr>
          <p:nvPr>
            <p:ph type="body" idx="1"/>
          </p:nvPr>
        </p:nvSpPr>
        <p:spPr>
          <a:xfrm>
            <a:off x="2171700" y="1981201"/>
            <a:ext cx="7962900" cy="3427413"/>
          </a:xfrm>
        </p:spPr>
        <p:txBody>
          <a:bodyPr/>
          <a:lstStyle/>
          <a:p>
            <a:r>
              <a:rPr lang="es-ES_tradnl" altLang="es-ES">
                <a:solidFill>
                  <a:schemeClr val="accent2"/>
                </a:solidFill>
              </a:rPr>
              <a:t>Exploración física</a:t>
            </a:r>
            <a:endParaRPr lang="es-ES_tradnl" altLang="es-ES"/>
          </a:p>
          <a:p>
            <a:pPr lvl="1"/>
            <a:r>
              <a:rPr lang="es-ES_tradnl" altLang="es-ES"/>
              <a:t>TA: 125/74 mmHg, FC 87 lpm, Tª 37,2 ºC.</a:t>
            </a:r>
          </a:p>
          <a:p>
            <a:pPr lvl="1"/>
            <a:r>
              <a:rPr lang="es-ES_tradnl" altLang="es-ES"/>
              <a:t>CyC: sin hallazgos.</a:t>
            </a:r>
          </a:p>
          <a:p>
            <a:pPr lvl="1"/>
            <a:r>
              <a:rPr lang="es-ES_tradnl" altLang="es-ES"/>
              <a:t>AC: rítmico, sin soplos. </a:t>
            </a:r>
          </a:p>
          <a:p>
            <a:pPr lvl="1"/>
            <a:r>
              <a:rPr lang="es-ES_tradnl" altLang="es-ES"/>
              <a:t>AP: MVC.</a:t>
            </a:r>
          </a:p>
          <a:p>
            <a:pPr lvl="1"/>
            <a:r>
              <a:rPr lang="es-ES_tradnl" altLang="es-ES"/>
              <a:t>Abdomen y MMII sin hallazgos.</a:t>
            </a:r>
          </a:p>
        </p:txBody>
      </p:sp>
      <p:sp>
        <p:nvSpPr>
          <p:cNvPr id="246787" name="Rectangle 3">
            <a:extLst>
              <a:ext uri="{FF2B5EF4-FFF2-40B4-BE49-F238E27FC236}">
                <a16:creationId xmlns:a16="http://schemas.microsoft.com/office/drawing/2014/main" id="{0CEEC546-3341-B24C-B08D-57C43FC28AED}"/>
              </a:ext>
            </a:extLst>
          </p:cNvPr>
          <p:cNvSpPr>
            <a:spLocks noGrp="1" noChangeArrowheads="1"/>
          </p:cNvSpPr>
          <p:nvPr>
            <p:ph type="title"/>
          </p:nvPr>
        </p:nvSpPr>
        <p:spPr>
          <a:xfrm>
            <a:off x="2771441" y="508585"/>
            <a:ext cx="8699500" cy="842962"/>
          </a:xfrm>
          <a:noFill/>
          <a:ln/>
        </p:spPr>
        <p:txBody>
          <a:bodyPr>
            <a:normAutofit fontScale="90000"/>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32 años con disnea y dolor pleurítico</a:t>
            </a:r>
            <a:endParaRPr lang="es-ES_tradnl" altLang="es-ES" sz="6000" dirty="0"/>
          </a:p>
        </p:txBody>
      </p:sp>
    </p:spTree>
    <p:extLst>
      <p:ext uri="{BB962C8B-B14F-4D97-AF65-F5344CB8AC3E}">
        <p14:creationId xmlns:p14="http://schemas.microsoft.com/office/powerpoint/2010/main" val="32360045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1026">
            <a:extLst>
              <a:ext uri="{FF2B5EF4-FFF2-40B4-BE49-F238E27FC236}">
                <a16:creationId xmlns:a16="http://schemas.microsoft.com/office/drawing/2014/main" id="{B5DA2A08-7111-994F-8499-952EAB5CD0BC}"/>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48835" name="Rectangle 1027">
            <a:extLst>
              <a:ext uri="{FF2B5EF4-FFF2-40B4-BE49-F238E27FC236}">
                <a16:creationId xmlns:a16="http://schemas.microsoft.com/office/drawing/2014/main" id="{234B80B6-747F-B544-9B7C-65ACE38EF926}"/>
              </a:ext>
            </a:extLst>
          </p:cNvPr>
          <p:cNvSpPr>
            <a:spLocks noGrp="1" noChangeArrowheads="1"/>
          </p:cNvSpPr>
          <p:nvPr>
            <p:ph type="title"/>
          </p:nvPr>
        </p:nvSpPr>
        <p:spPr>
          <a:xfrm>
            <a:off x="2554706" y="743467"/>
            <a:ext cx="8580438" cy="762000"/>
          </a:xfrm>
          <a:noFill/>
          <a:ln/>
        </p:spPr>
        <p:txBody>
          <a:bodyPr>
            <a:normAutofit fontScale="90000"/>
          </a:bodyPr>
          <a:lstStyle/>
          <a:p>
            <a:pPr defTabSz="762000">
              <a:lnSpc>
                <a:spcPct val="80000"/>
              </a:lnSpc>
            </a:pPr>
            <a:r>
              <a:rPr lang="es-ES_tradnl" altLang="es-ES" dirty="0"/>
              <a:t>Electrocardiograma [2]</a:t>
            </a:r>
            <a:br>
              <a:rPr lang="es-ES_tradnl" altLang="es-ES" dirty="0"/>
            </a:br>
            <a:r>
              <a:rPr lang="es-ES_tradnl" altLang="es-ES" sz="2200" dirty="0">
                <a:solidFill>
                  <a:schemeClr val="bg2"/>
                </a:solidFill>
              </a:rPr>
              <a:t>Varón de 32 años con disnea y dolor pleurítico</a:t>
            </a:r>
          </a:p>
        </p:txBody>
      </p:sp>
      <p:pic>
        <p:nvPicPr>
          <p:cNvPr id="248836" name="Picture 1028">
            <a:extLst>
              <a:ext uri="{FF2B5EF4-FFF2-40B4-BE49-F238E27FC236}">
                <a16:creationId xmlns:a16="http://schemas.microsoft.com/office/drawing/2014/main" id="{5026F5C8-22CC-3F4F-BCD3-AD6AFEDEC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286001"/>
            <a:ext cx="9001125" cy="26447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5923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a:extLst>
              <a:ext uri="{FF2B5EF4-FFF2-40B4-BE49-F238E27FC236}">
                <a16:creationId xmlns:a16="http://schemas.microsoft.com/office/drawing/2014/main" id="{6F51015C-97D8-C54A-A551-6B8E75526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7150" y="1062039"/>
            <a:ext cx="4667250" cy="5589587"/>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50883" name="Rectangle 3">
            <a:extLst>
              <a:ext uri="{FF2B5EF4-FFF2-40B4-BE49-F238E27FC236}">
                <a16:creationId xmlns:a16="http://schemas.microsoft.com/office/drawing/2014/main" id="{E1C66B85-2394-9343-B67D-7D3F18FC2292}"/>
              </a:ext>
            </a:extLst>
          </p:cNvPr>
          <p:cNvSpPr>
            <a:spLocks noGrp="1" noChangeArrowheads="1"/>
          </p:cNvSpPr>
          <p:nvPr>
            <p:ph type="title"/>
          </p:nvPr>
        </p:nvSpPr>
        <p:spPr>
          <a:xfrm>
            <a:off x="2759409" y="63418"/>
            <a:ext cx="8699500" cy="842962"/>
          </a:xfrm>
          <a:noFill/>
          <a:ln/>
        </p:spPr>
        <p:txBody>
          <a:bodyPr>
            <a:normAutofit fontScale="90000"/>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32 años con disnea y dolor pleurítico</a:t>
            </a:r>
            <a:endParaRPr lang="es-ES_tradnl" altLang="es-ES" sz="6000" dirty="0"/>
          </a:p>
        </p:txBody>
      </p:sp>
    </p:spTree>
    <p:extLst>
      <p:ext uri="{BB962C8B-B14F-4D97-AF65-F5344CB8AC3E}">
        <p14:creationId xmlns:p14="http://schemas.microsoft.com/office/powerpoint/2010/main" val="4327194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a:extLst>
              <a:ext uri="{FF2B5EF4-FFF2-40B4-BE49-F238E27FC236}">
                <a16:creationId xmlns:a16="http://schemas.microsoft.com/office/drawing/2014/main" id="{A4C41449-CE07-9845-B430-D8BC1F789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7"/>
          <a:stretch>
            <a:fillRect/>
          </a:stretch>
        </p:blipFill>
        <p:spPr bwMode="auto">
          <a:xfrm>
            <a:off x="1851026" y="1981201"/>
            <a:ext cx="8512175" cy="3548063"/>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52931" name="Rectangle 3">
            <a:extLst>
              <a:ext uri="{FF2B5EF4-FFF2-40B4-BE49-F238E27FC236}">
                <a16:creationId xmlns:a16="http://schemas.microsoft.com/office/drawing/2014/main" id="{92D3264B-53FF-2843-9859-3240BD0E72EA}"/>
              </a:ext>
            </a:extLst>
          </p:cNvPr>
          <p:cNvSpPr>
            <a:spLocks noGrp="1" noChangeArrowheads="1"/>
          </p:cNvSpPr>
          <p:nvPr>
            <p:ph type="title"/>
          </p:nvPr>
        </p:nvSpPr>
        <p:spPr>
          <a:xfrm>
            <a:off x="2554872" y="243891"/>
            <a:ext cx="8699500" cy="842962"/>
          </a:xfrm>
          <a:noFill/>
          <a:ln/>
        </p:spPr>
        <p:txBody>
          <a:bodyPr>
            <a:normAutofit fontScale="90000"/>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32 años con disnea y dolor pleurítico</a:t>
            </a:r>
            <a:endParaRPr lang="es-ES_tradnl" altLang="es-ES" sz="6000" dirty="0"/>
          </a:p>
        </p:txBody>
      </p:sp>
    </p:spTree>
    <p:extLst>
      <p:ext uri="{BB962C8B-B14F-4D97-AF65-F5344CB8AC3E}">
        <p14:creationId xmlns:p14="http://schemas.microsoft.com/office/powerpoint/2010/main" val="292327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93430F56-52D1-3F46-8440-B0AF437A342E}"/>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54979" name="Text Box 3">
            <a:extLst>
              <a:ext uri="{FF2B5EF4-FFF2-40B4-BE49-F238E27FC236}">
                <a16:creationId xmlns:a16="http://schemas.microsoft.com/office/drawing/2014/main" id="{F43C2BFF-0D83-2F47-A159-7E604AF8B6A5}"/>
              </a:ext>
            </a:extLst>
          </p:cNvPr>
          <p:cNvSpPr txBox="1">
            <a:spLocks noChangeArrowheads="1"/>
          </p:cNvSpPr>
          <p:nvPr/>
        </p:nvSpPr>
        <p:spPr bwMode="auto">
          <a:xfrm>
            <a:off x="2209800" y="2362200"/>
            <a:ext cx="7494588" cy="211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8925" indent="-288925">
              <a:defRPr sz="2400">
                <a:solidFill>
                  <a:schemeClr val="tx1"/>
                </a:solidFill>
                <a:latin typeface="Times New Roman" panose="02020603050405020304" pitchFamily="18" charset="0"/>
              </a:defRPr>
            </a:lvl1pPr>
            <a:lvl2pPr marL="768350" indent="-288925">
              <a:defRPr sz="2400">
                <a:solidFill>
                  <a:schemeClr val="tx1"/>
                </a:solidFill>
                <a:latin typeface="Times New Roman" panose="02020603050405020304" pitchFamily="18" charset="0"/>
              </a:defRPr>
            </a:lvl2pPr>
            <a:lvl3pPr marL="958850">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60000"/>
              </a:spcBef>
              <a:buClr>
                <a:schemeClr val="accent1"/>
              </a:buClr>
              <a:buSzPct val="90000"/>
              <a:buFont typeface="Wingdings" pitchFamily="2" charset="2"/>
              <a:buChar char="§"/>
            </a:pPr>
            <a:r>
              <a:rPr lang="es-ES_tradnl" altLang="es-ES" sz="3200" b="1">
                <a:solidFill>
                  <a:schemeClr val="accent2"/>
                </a:solidFill>
                <a:latin typeface="Arial" panose="020B0604020202020204" pitchFamily="34" charset="0"/>
              </a:rPr>
              <a:t>Diagnóstico clínico</a:t>
            </a:r>
            <a:endParaRPr lang="es-ES_tradnl" altLang="es-ES" sz="3200" b="1">
              <a:latin typeface="Arial" panose="020B0604020202020204" pitchFamily="34" charset="0"/>
            </a:endParaRPr>
          </a:p>
          <a:p>
            <a:pPr lvl="1">
              <a:spcBef>
                <a:spcPct val="60000"/>
              </a:spcBef>
              <a:buClr>
                <a:schemeClr val="folHlink"/>
              </a:buClr>
              <a:buFontTx/>
              <a:buChar char="–"/>
            </a:pPr>
            <a:r>
              <a:rPr lang="es-ES_tradnl" altLang="es-ES" sz="2800" b="1">
                <a:latin typeface="Arial" panose="020B0604020202020204" pitchFamily="34" charset="0"/>
              </a:rPr>
              <a:t>Pericarditis aguda no complicada (mínimo derrame pericárdico con estabilidad hemodinámica).</a:t>
            </a:r>
            <a:endParaRPr lang="es-ES_tradnl" altLang="es-ES" sz="3200" b="1">
              <a:latin typeface="Arial" panose="020B0604020202020204" pitchFamily="34" charset="0"/>
            </a:endParaRPr>
          </a:p>
        </p:txBody>
      </p:sp>
      <p:sp>
        <p:nvSpPr>
          <p:cNvPr id="254980" name="Rectangle 4">
            <a:extLst>
              <a:ext uri="{FF2B5EF4-FFF2-40B4-BE49-F238E27FC236}">
                <a16:creationId xmlns:a16="http://schemas.microsoft.com/office/drawing/2014/main" id="{63F786EC-859C-B04B-AA0E-FC3AAC62D102}"/>
              </a:ext>
            </a:extLst>
          </p:cNvPr>
          <p:cNvSpPr>
            <a:spLocks noGrp="1" noChangeArrowheads="1"/>
          </p:cNvSpPr>
          <p:nvPr>
            <p:ph type="title"/>
          </p:nvPr>
        </p:nvSpPr>
        <p:spPr>
          <a:xfrm>
            <a:off x="2436811" y="281505"/>
            <a:ext cx="8699500" cy="842962"/>
          </a:xfrm>
          <a:noFill/>
          <a:ln/>
        </p:spPr>
        <p:txBody>
          <a:bodyPr>
            <a:normAutofit fontScale="90000"/>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32 años con disnea y dolor pleurítico</a:t>
            </a:r>
            <a:endParaRPr lang="es-ES_tradnl" altLang="es-ES" sz="6000" dirty="0"/>
          </a:p>
        </p:txBody>
      </p:sp>
    </p:spTree>
    <p:extLst>
      <p:ext uri="{BB962C8B-B14F-4D97-AF65-F5344CB8AC3E}">
        <p14:creationId xmlns:p14="http://schemas.microsoft.com/office/powerpoint/2010/main" val="20361880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A00EFC32-ECFB-624C-904D-929A6C642424}"/>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57027" name="Rectangle 3">
            <a:extLst>
              <a:ext uri="{FF2B5EF4-FFF2-40B4-BE49-F238E27FC236}">
                <a16:creationId xmlns:a16="http://schemas.microsoft.com/office/drawing/2014/main" id="{5D7F59DA-0876-C541-BD91-0C5150E2A898}"/>
              </a:ext>
            </a:extLst>
          </p:cNvPr>
          <p:cNvSpPr>
            <a:spLocks noGrp="1" noChangeArrowheads="1"/>
          </p:cNvSpPr>
          <p:nvPr>
            <p:ph type="body" idx="1"/>
          </p:nvPr>
        </p:nvSpPr>
        <p:spPr>
          <a:xfrm>
            <a:off x="1981200" y="1989139"/>
            <a:ext cx="8458200" cy="4035425"/>
          </a:xfrm>
        </p:spPr>
        <p:txBody>
          <a:bodyPr/>
          <a:lstStyle/>
          <a:p>
            <a:r>
              <a:rPr lang="es-ES_tradnl" altLang="es-ES" sz="2400">
                <a:solidFill>
                  <a:schemeClr val="folHlink"/>
                </a:solidFill>
              </a:rPr>
              <a:t>Primera fase:</a:t>
            </a:r>
            <a:r>
              <a:rPr lang="es-ES_tradnl" altLang="es-ES" sz="2400"/>
              <a:t> </a:t>
            </a:r>
          </a:p>
          <a:p>
            <a:pPr lvl="1"/>
            <a:r>
              <a:rPr lang="es-ES_tradnl" altLang="es-ES" sz="2000"/>
              <a:t>Ascenso del segmento ST de concavidad superior con ondas T positivas y altas, de presentación difusa (abarca la mayoría de las derivaciones). El segmento PR puede estar descendido.</a:t>
            </a:r>
          </a:p>
          <a:p>
            <a:r>
              <a:rPr lang="es-ES_tradnl" altLang="es-ES" sz="2400">
                <a:solidFill>
                  <a:schemeClr val="folHlink"/>
                </a:solidFill>
              </a:rPr>
              <a:t>Segunda fase:</a:t>
            </a:r>
            <a:r>
              <a:rPr lang="es-ES_tradnl" altLang="es-ES" sz="2400"/>
              <a:t> </a:t>
            </a:r>
          </a:p>
          <a:p>
            <a:pPr lvl="1"/>
            <a:r>
              <a:rPr lang="es-ES_tradnl" altLang="es-ES" sz="2000"/>
              <a:t>Normalización del segmento ST e inversión de la onda T.</a:t>
            </a:r>
          </a:p>
          <a:p>
            <a:r>
              <a:rPr lang="es-ES_tradnl" altLang="es-ES" sz="2400"/>
              <a:t>Si se presenta derrame pericárdico: disminución del voltaje del QRS en todas las derivaciones o alternancia eléctrica.</a:t>
            </a:r>
          </a:p>
        </p:txBody>
      </p:sp>
      <p:sp>
        <p:nvSpPr>
          <p:cNvPr id="257028" name="Rectangle 4">
            <a:extLst>
              <a:ext uri="{FF2B5EF4-FFF2-40B4-BE49-F238E27FC236}">
                <a16:creationId xmlns:a16="http://schemas.microsoft.com/office/drawing/2014/main" id="{6DE2D46E-6DA4-0546-ADE6-6CDF1AC6F89E}"/>
              </a:ext>
            </a:extLst>
          </p:cNvPr>
          <p:cNvSpPr>
            <a:spLocks noChangeArrowheads="1"/>
          </p:cNvSpPr>
          <p:nvPr/>
        </p:nvSpPr>
        <p:spPr bwMode="auto">
          <a:xfrm>
            <a:off x="2020888" y="1306513"/>
            <a:ext cx="2932112"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latin typeface="Arial" panose="020B0604020202020204" pitchFamily="34" charset="0"/>
              </a:defRPr>
            </a:lvl1pPr>
            <a:lvl2pPr>
              <a:defRPr sz="4400" b="1">
                <a:solidFill>
                  <a:schemeClr val="tx2"/>
                </a:solidFill>
                <a:latin typeface="Arial" panose="020B0604020202020204" pitchFamily="34" charset="0"/>
              </a:defRPr>
            </a:lvl2pPr>
            <a:lvl3pPr>
              <a:defRPr sz="4400" b="1">
                <a:solidFill>
                  <a:schemeClr val="tx2"/>
                </a:solidFill>
                <a:latin typeface="Arial" panose="020B0604020202020204" pitchFamily="34" charset="0"/>
              </a:defRPr>
            </a:lvl3pPr>
            <a:lvl4pPr>
              <a:defRPr sz="4400" b="1">
                <a:solidFill>
                  <a:schemeClr val="tx2"/>
                </a:solidFill>
                <a:latin typeface="Arial" panose="020B0604020202020204" pitchFamily="34" charset="0"/>
              </a:defRPr>
            </a:lvl4pPr>
            <a:lvl5pPr>
              <a:defRPr sz="4400" b="1">
                <a:solidFill>
                  <a:schemeClr val="tx2"/>
                </a:solidFill>
                <a:latin typeface="Arial" panose="020B0604020202020204" pitchFamily="34" charset="0"/>
              </a:defRPr>
            </a:lvl5pPr>
            <a:lvl6pPr marL="457200" fontAlgn="base">
              <a:spcBef>
                <a:spcPct val="0"/>
              </a:spcBef>
              <a:spcAft>
                <a:spcPct val="0"/>
              </a:spcAft>
              <a:defRPr sz="4400" b="1">
                <a:solidFill>
                  <a:schemeClr val="tx2"/>
                </a:solidFill>
                <a:latin typeface="Arial" panose="020B0604020202020204" pitchFamily="34" charset="0"/>
              </a:defRPr>
            </a:lvl6pPr>
            <a:lvl7pPr marL="914400" fontAlgn="base">
              <a:spcBef>
                <a:spcPct val="0"/>
              </a:spcBef>
              <a:spcAft>
                <a:spcPct val="0"/>
              </a:spcAft>
              <a:defRPr sz="4400" b="1">
                <a:solidFill>
                  <a:schemeClr val="tx2"/>
                </a:solidFill>
                <a:latin typeface="Arial" panose="020B0604020202020204" pitchFamily="34" charset="0"/>
              </a:defRPr>
            </a:lvl7pPr>
            <a:lvl8pPr marL="1371600" fontAlgn="base">
              <a:spcBef>
                <a:spcPct val="0"/>
              </a:spcBef>
              <a:spcAft>
                <a:spcPct val="0"/>
              </a:spcAft>
              <a:defRPr sz="4400" b="1">
                <a:solidFill>
                  <a:schemeClr val="tx2"/>
                </a:solidFill>
                <a:latin typeface="Arial" panose="020B0604020202020204" pitchFamily="34" charset="0"/>
              </a:defRPr>
            </a:lvl8pPr>
            <a:lvl9pPr marL="1828800" fontAlgn="base">
              <a:spcBef>
                <a:spcPct val="0"/>
              </a:spcBef>
              <a:spcAft>
                <a:spcPct val="0"/>
              </a:spcAft>
              <a:defRPr sz="4400" b="1">
                <a:solidFill>
                  <a:schemeClr val="tx2"/>
                </a:solidFill>
                <a:latin typeface="Arial" panose="020B0604020202020204" pitchFamily="34" charset="0"/>
              </a:defRPr>
            </a:lvl9pPr>
          </a:lstStyle>
          <a:p>
            <a:r>
              <a:rPr lang="es-ES_tradnl" altLang="es-ES" sz="3200">
                <a:solidFill>
                  <a:schemeClr val="accent2"/>
                </a:solidFill>
              </a:rPr>
              <a:t>Pericarditis</a:t>
            </a:r>
          </a:p>
        </p:txBody>
      </p:sp>
      <p:sp>
        <p:nvSpPr>
          <p:cNvPr id="257029" name="Rectangle 5">
            <a:extLst>
              <a:ext uri="{FF2B5EF4-FFF2-40B4-BE49-F238E27FC236}">
                <a16:creationId xmlns:a16="http://schemas.microsoft.com/office/drawing/2014/main" id="{7F012E93-FE46-3B40-8AB7-836F6DDAA7F5}"/>
              </a:ext>
            </a:extLst>
          </p:cNvPr>
          <p:cNvSpPr>
            <a:spLocks noGrp="1" noChangeArrowheads="1"/>
          </p:cNvSpPr>
          <p:nvPr>
            <p:ph type="title"/>
          </p:nvPr>
        </p:nvSpPr>
        <p:spPr>
          <a:xfrm>
            <a:off x="2554872" y="96839"/>
            <a:ext cx="8699500" cy="842962"/>
          </a:xfrm>
          <a:noFill/>
          <a:ln/>
        </p:spPr>
        <p:txBody>
          <a:bodyPr>
            <a:normAutofit fontScale="90000"/>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32 años con disnea y dolor pleurítico</a:t>
            </a:r>
            <a:endParaRPr lang="es-ES_tradnl" altLang="es-ES" sz="6000" dirty="0"/>
          </a:p>
        </p:txBody>
      </p:sp>
    </p:spTree>
    <p:extLst>
      <p:ext uri="{BB962C8B-B14F-4D97-AF65-F5344CB8AC3E}">
        <p14:creationId xmlns:p14="http://schemas.microsoft.com/office/powerpoint/2010/main" val="25239503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C0DD1A59-AEF3-2449-A01B-63BCAA8E6065}"/>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59075" name="Rectangle 3">
            <a:extLst>
              <a:ext uri="{FF2B5EF4-FFF2-40B4-BE49-F238E27FC236}">
                <a16:creationId xmlns:a16="http://schemas.microsoft.com/office/drawing/2014/main" id="{02BDD3FE-3E3B-B54F-8826-AA06FFD8AA30}"/>
              </a:ext>
            </a:extLst>
          </p:cNvPr>
          <p:cNvSpPr>
            <a:spLocks noGrp="1" noChangeArrowheads="1"/>
          </p:cNvSpPr>
          <p:nvPr>
            <p:ph type="body" idx="1"/>
          </p:nvPr>
        </p:nvSpPr>
        <p:spPr>
          <a:xfrm>
            <a:off x="1847851" y="2043114"/>
            <a:ext cx="4043363" cy="581025"/>
          </a:xfrm>
        </p:spPr>
        <p:txBody>
          <a:bodyPr/>
          <a:lstStyle/>
          <a:p>
            <a:pPr marL="88900" indent="-88900"/>
            <a:r>
              <a:rPr lang="es-ES_tradnl" altLang="es-ES">
                <a:solidFill>
                  <a:schemeClr val="folHlink"/>
                </a:solidFill>
              </a:rPr>
              <a:t> Primera fase: </a:t>
            </a:r>
          </a:p>
        </p:txBody>
      </p:sp>
      <p:pic>
        <p:nvPicPr>
          <p:cNvPr id="259076" name="Picture 4">
            <a:extLst>
              <a:ext uri="{FF2B5EF4-FFF2-40B4-BE49-F238E27FC236}">
                <a16:creationId xmlns:a16="http://schemas.microsoft.com/office/drawing/2014/main" id="{9FA7D797-8F7A-E64E-9275-C9A7C21E6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1143000"/>
            <a:ext cx="4589463" cy="558958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59077" name="Rectangle 5">
            <a:extLst>
              <a:ext uri="{FF2B5EF4-FFF2-40B4-BE49-F238E27FC236}">
                <a16:creationId xmlns:a16="http://schemas.microsoft.com/office/drawing/2014/main" id="{E4B9F51B-B233-4F47-9CCC-F881875226C4}"/>
              </a:ext>
            </a:extLst>
          </p:cNvPr>
          <p:cNvSpPr>
            <a:spLocks noChangeArrowheads="1"/>
          </p:cNvSpPr>
          <p:nvPr/>
        </p:nvSpPr>
        <p:spPr bwMode="auto">
          <a:xfrm>
            <a:off x="1847851" y="2227264"/>
            <a:ext cx="4043363" cy="357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88900" indent="-88900">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444500" indent="-176213">
              <a:spcBef>
                <a:spcPct val="20000"/>
              </a:spcBef>
              <a:buClr>
                <a:schemeClr val="folHlink"/>
              </a:buClr>
              <a:buChar char="–"/>
              <a:defRPr sz="2800" b="1">
                <a:solidFill>
                  <a:schemeClr val="tx1"/>
                </a:solidFill>
                <a:latin typeface="Arial" panose="020B0604020202020204" pitchFamily="34" charset="0"/>
              </a:defRPr>
            </a:lvl2pPr>
            <a:lvl3pPr marL="1150938"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fontAlgn="base">
              <a:spcBef>
                <a:spcPct val="20000"/>
              </a:spcBef>
              <a:spcAft>
                <a:spcPct val="0"/>
              </a:spcAft>
              <a:buChar char="»"/>
              <a:defRPr sz="2000" b="1">
                <a:solidFill>
                  <a:schemeClr val="tx1"/>
                </a:solidFill>
                <a:latin typeface="Arial" panose="020B0604020202020204" pitchFamily="34" charset="0"/>
              </a:defRPr>
            </a:lvl6pPr>
            <a:lvl7pPr marL="2971800" indent="-228600" fontAlgn="base">
              <a:spcBef>
                <a:spcPct val="20000"/>
              </a:spcBef>
              <a:spcAft>
                <a:spcPct val="0"/>
              </a:spcAft>
              <a:buChar char="»"/>
              <a:defRPr sz="2000" b="1">
                <a:solidFill>
                  <a:schemeClr val="tx1"/>
                </a:solidFill>
                <a:latin typeface="Arial" panose="020B0604020202020204" pitchFamily="34" charset="0"/>
              </a:defRPr>
            </a:lvl7pPr>
            <a:lvl8pPr marL="3429000" indent="-228600" fontAlgn="base">
              <a:spcBef>
                <a:spcPct val="20000"/>
              </a:spcBef>
              <a:spcAft>
                <a:spcPct val="0"/>
              </a:spcAft>
              <a:buChar char="»"/>
              <a:defRPr sz="2000" b="1">
                <a:solidFill>
                  <a:schemeClr val="tx1"/>
                </a:solidFill>
                <a:latin typeface="Arial" panose="020B0604020202020204" pitchFamily="34" charset="0"/>
              </a:defRPr>
            </a:lvl8pPr>
            <a:lvl9pPr marL="3886200" indent="-228600" fontAlgn="base">
              <a:spcBef>
                <a:spcPct val="20000"/>
              </a:spcBef>
              <a:spcAft>
                <a:spcPct val="0"/>
              </a:spcAft>
              <a:buChar char="»"/>
              <a:defRPr sz="2000" b="1">
                <a:solidFill>
                  <a:schemeClr val="tx1"/>
                </a:solidFill>
                <a:latin typeface="Arial" panose="020B0604020202020204" pitchFamily="34" charset="0"/>
              </a:defRPr>
            </a:lvl9pPr>
          </a:lstStyle>
          <a:p>
            <a:pPr>
              <a:lnSpc>
                <a:spcPct val="90000"/>
              </a:lnSpc>
              <a:buFont typeface="Wingdings" pitchFamily="2" charset="2"/>
              <a:buNone/>
            </a:pPr>
            <a:endParaRPr lang="es-ES_tradnl" altLang="es-ES"/>
          </a:p>
          <a:p>
            <a:pPr lvl="1">
              <a:lnSpc>
                <a:spcPct val="90000"/>
              </a:lnSpc>
            </a:pPr>
            <a:r>
              <a:rPr lang="es-ES_tradnl" altLang="es-ES" sz="2400"/>
              <a:t>Ascenso del segmento ST de concavidad superior con ondas T positivas y altas, de presentación difusa (abarca la mayoría de las derivaciones). El segmento PR puede estar descendido.</a:t>
            </a:r>
          </a:p>
        </p:txBody>
      </p:sp>
      <p:sp>
        <p:nvSpPr>
          <p:cNvPr id="259078" name="Rectangle 6">
            <a:extLst>
              <a:ext uri="{FF2B5EF4-FFF2-40B4-BE49-F238E27FC236}">
                <a16:creationId xmlns:a16="http://schemas.microsoft.com/office/drawing/2014/main" id="{6CCE1D95-E355-D043-BF05-ADC92CC7D15D}"/>
              </a:ext>
            </a:extLst>
          </p:cNvPr>
          <p:cNvSpPr>
            <a:spLocks noChangeArrowheads="1"/>
          </p:cNvSpPr>
          <p:nvPr/>
        </p:nvSpPr>
        <p:spPr bwMode="auto">
          <a:xfrm>
            <a:off x="1925638" y="1343026"/>
            <a:ext cx="2932112"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latin typeface="Arial" panose="020B0604020202020204" pitchFamily="34" charset="0"/>
              </a:defRPr>
            </a:lvl1pPr>
            <a:lvl2pPr>
              <a:defRPr sz="4400" b="1">
                <a:solidFill>
                  <a:schemeClr val="tx2"/>
                </a:solidFill>
                <a:latin typeface="Arial" panose="020B0604020202020204" pitchFamily="34" charset="0"/>
              </a:defRPr>
            </a:lvl2pPr>
            <a:lvl3pPr>
              <a:defRPr sz="4400" b="1">
                <a:solidFill>
                  <a:schemeClr val="tx2"/>
                </a:solidFill>
                <a:latin typeface="Arial" panose="020B0604020202020204" pitchFamily="34" charset="0"/>
              </a:defRPr>
            </a:lvl3pPr>
            <a:lvl4pPr>
              <a:defRPr sz="4400" b="1">
                <a:solidFill>
                  <a:schemeClr val="tx2"/>
                </a:solidFill>
                <a:latin typeface="Arial" panose="020B0604020202020204" pitchFamily="34" charset="0"/>
              </a:defRPr>
            </a:lvl4pPr>
            <a:lvl5pPr>
              <a:defRPr sz="4400" b="1">
                <a:solidFill>
                  <a:schemeClr val="tx2"/>
                </a:solidFill>
                <a:latin typeface="Arial" panose="020B0604020202020204" pitchFamily="34" charset="0"/>
              </a:defRPr>
            </a:lvl5pPr>
            <a:lvl6pPr marL="457200" fontAlgn="base">
              <a:spcBef>
                <a:spcPct val="0"/>
              </a:spcBef>
              <a:spcAft>
                <a:spcPct val="0"/>
              </a:spcAft>
              <a:defRPr sz="4400" b="1">
                <a:solidFill>
                  <a:schemeClr val="tx2"/>
                </a:solidFill>
                <a:latin typeface="Arial" panose="020B0604020202020204" pitchFamily="34" charset="0"/>
              </a:defRPr>
            </a:lvl6pPr>
            <a:lvl7pPr marL="914400" fontAlgn="base">
              <a:spcBef>
                <a:spcPct val="0"/>
              </a:spcBef>
              <a:spcAft>
                <a:spcPct val="0"/>
              </a:spcAft>
              <a:defRPr sz="4400" b="1">
                <a:solidFill>
                  <a:schemeClr val="tx2"/>
                </a:solidFill>
                <a:latin typeface="Arial" panose="020B0604020202020204" pitchFamily="34" charset="0"/>
              </a:defRPr>
            </a:lvl7pPr>
            <a:lvl8pPr marL="1371600" fontAlgn="base">
              <a:spcBef>
                <a:spcPct val="0"/>
              </a:spcBef>
              <a:spcAft>
                <a:spcPct val="0"/>
              </a:spcAft>
              <a:defRPr sz="4400" b="1">
                <a:solidFill>
                  <a:schemeClr val="tx2"/>
                </a:solidFill>
                <a:latin typeface="Arial" panose="020B0604020202020204" pitchFamily="34" charset="0"/>
              </a:defRPr>
            </a:lvl8pPr>
            <a:lvl9pPr marL="1828800" fontAlgn="base">
              <a:spcBef>
                <a:spcPct val="0"/>
              </a:spcBef>
              <a:spcAft>
                <a:spcPct val="0"/>
              </a:spcAft>
              <a:defRPr sz="4400" b="1">
                <a:solidFill>
                  <a:schemeClr val="tx2"/>
                </a:solidFill>
                <a:latin typeface="Arial" panose="020B0604020202020204" pitchFamily="34" charset="0"/>
              </a:defRPr>
            </a:lvl9pPr>
          </a:lstStyle>
          <a:p>
            <a:r>
              <a:rPr lang="es-ES_tradnl" altLang="es-ES" sz="3600">
                <a:solidFill>
                  <a:schemeClr val="accent2"/>
                </a:solidFill>
              </a:rPr>
              <a:t>Pericarditis</a:t>
            </a:r>
          </a:p>
        </p:txBody>
      </p:sp>
      <p:sp>
        <p:nvSpPr>
          <p:cNvPr id="259079" name="Rectangle 7">
            <a:extLst>
              <a:ext uri="{FF2B5EF4-FFF2-40B4-BE49-F238E27FC236}">
                <a16:creationId xmlns:a16="http://schemas.microsoft.com/office/drawing/2014/main" id="{8AFF3FBD-34AF-1C4C-A326-44C4D81687A3}"/>
              </a:ext>
            </a:extLst>
          </p:cNvPr>
          <p:cNvSpPr>
            <a:spLocks noGrp="1" noChangeArrowheads="1"/>
          </p:cNvSpPr>
          <p:nvPr>
            <p:ph type="title"/>
          </p:nvPr>
        </p:nvSpPr>
        <p:spPr>
          <a:xfrm>
            <a:off x="2699252" y="61121"/>
            <a:ext cx="8699500" cy="842962"/>
          </a:xfrm>
          <a:noFill/>
          <a:ln/>
        </p:spPr>
        <p:txBody>
          <a:bodyPr>
            <a:normAutofit fontScale="90000"/>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32 años con disnea y dolor pleurítico</a:t>
            </a:r>
            <a:endParaRPr lang="es-ES_tradnl" altLang="es-ES" sz="6000" dirty="0"/>
          </a:p>
        </p:txBody>
      </p:sp>
    </p:spTree>
    <p:extLst>
      <p:ext uri="{BB962C8B-B14F-4D97-AF65-F5344CB8AC3E}">
        <p14:creationId xmlns:p14="http://schemas.microsoft.com/office/powerpoint/2010/main" val="2639735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9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9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D36192D3-7CB1-5A4A-91BE-60A172A80ED8}"/>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61123" name="Rectangle 3">
            <a:extLst>
              <a:ext uri="{FF2B5EF4-FFF2-40B4-BE49-F238E27FC236}">
                <a16:creationId xmlns:a16="http://schemas.microsoft.com/office/drawing/2014/main" id="{6CF0B9EF-C3DD-674D-9FB7-78C6584652C7}"/>
              </a:ext>
            </a:extLst>
          </p:cNvPr>
          <p:cNvSpPr>
            <a:spLocks noGrp="1" noChangeArrowheads="1"/>
          </p:cNvSpPr>
          <p:nvPr>
            <p:ph type="body" idx="1"/>
          </p:nvPr>
        </p:nvSpPr>
        <p:spPr>
          <a:xfrm>
            <a:off x="6456364" y="2138363"/>
            <a:ext cx="3838575" cy="569912"/>
          </a:xfrm>
        </p:spPr>
        <p:txBody>
          <a:bodyPr/>
          <a:lstStyle/>
          <a:p>
            <a:pPr>
              <a:lnSpc>
                <a:spcPct val="90000"/>
              </a:lnSpc>
            </a:pPr>
            <a:r>
              <a:rPr lang="es-ES_tradnl" altLang="es-ES">
                <a:solidFill>
                  <a:schemeClr val="folHlink"/>
                </a:solidFill>
              </a:rPr>
              <a:t>Segunda fase: </a:t>
            </a:r>
          </a:p>
        </p:txBody>
      </p:sp>
      <p:pic>
        <p:nvPicPr>
          <p:cNvPr id="261124" name="Picture 4">
            <a:extLst>
              <a:ext uri="{FF2B5EF4-FFF2-40B4-BE49-F238E27FC236}">
                <a16:creationId xmlns:a16="http://schemas.microsoft.com/office/drawing/2014/main" id="{884C9998-111F-A64A-8547-6A7481458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088" y="1131889"/>
            <a:ext cx="4648200" cy="566102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61125" name="Rectangle 5">
            <a:extLst>
              <a:ext uri="{FF2B5EF4-FFF2-40B4-BE49-F238E27FC236}">
                <a16:creationId xmlns:a16="http://schemas.microsoft.com/office/drawing/2014/main" id="{6424FCAA-66D2-014B-A9F1-7E0B7F8FAEB3}"/>
              </a:ext>
            </a:extLst>
          </p:cNvPr>
          <p:cNvSpPr>
            <a:spLocks noChangeArrowheads="1"/>
          </p:cNvSpPr>
          <p:nvPr/>
        </p:nvSpPr>
        <p:spPr bwMode="auto">
          <a:xfrm>
            <a:off x="6311900" y="2370139"/>
            <a:ext cx="4356100" cy="183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fontAlgn="base">
              <a:spcBef>
                <a:spcPct val="20000"/>
              </a:spcBef>
              <a:spcAft>
                <a:spcPct val="0"/>
              </a:spcAft>
              <a:buChar char="»"/>
              <a:defRPr sz="2000" b="1">
                <a:solidFill>
                  <a:schemeClr val="tx1"/>
                </a:solidFill>
                <a:latin typeface="Arial" panose="020B0604020202020204" pitchFamily="34" charset="0"/>
              </a:defRPr>
            </a:lvl6pPr>
            <a:lvl7pPr marL="2971800" indent="-228600" fontAlgn="base">
              <a:spcBef>
                <a:spcPct val="20000"/>
              </a:spcBef>
              <a:spcAft>
                <a:spcPct val="0"/>
              </a:spcAft>
              <a:buChar char="»"/>
              <a:defRPr sz="2000" b="1">
                <a:solidFill>
                  <a:schemeClr val="tx1"/>
                </a:solidFill>
                <a:latin typeface="Arial" panose="020B0604020202020204" pitchFamily="34" charset="0"/>
              </a:defRPr>
            </a:lvl7pPr>
            <a:lvl8pPr marL="3429000" indent="-228600" fontAlgn="base">
              <a:spcBef>
                <a:spcPct val="20000"/>
              </a:spcBef>
              <a:spcAft>
                <a:spcPct val="0"/>
              </a:spcAft>
              <a:buChar char="»"/>
              <a:defRPr sz="2000" b="1">
                <a:solidFill>
                  <a:schemeClr val="tx1"/>
                </a:solidFill>
                <a:latin typeface="Arial" panose="020B0604020202020204" pitchFamily="34" charset="0"/>
              </a:defRPr>
            </a:lvl8pPr>
            <a:lvl9pPr marL="3886200" indent="-228600" fontAlgn="base">
              <a:spcBef>
                <a:spcPct val="20000"/>
              </a:spcBef>
              <a:spcAft>
                <a:spcPct val="0"/>
              </a:spcAft>
              <a:buChar char="»"/>
              <a:defRPr sz="2000" b="1">
                <a:solidFill>
                  <a:schemeClr val="tx1"/>
                </a:solidFill>
                <a:latin typeface="Arial" panose="020B0604020202020204" pitchFamily="34" charset="0"/>
              </a:defRPr>
            </a:lvl9pPr>
          </a:lstStyle>
          <a:p>
            <a:pPr>
              <a:buFont typeface="Wingdings" pitchFamily="2" charset="2"/>
              <a:buNone/>
            </a:pPr>
            <a:endParaRPr lang="es-ES_tradnl" altLang="es-ES"/>
          </a:p>
          <a:p>
            <a:pPr lvl="1"/>
            <a:r>
              <a:rPr lang="es-ES_tradnl" altLang="es-ES" sz="2400"/>
              <a:t>Normalización del segmento ST e inversión de la onda T.</a:t>
            </a:r>
          </a:p>
        </p:txBody>
      </p:sp>
      <p:sp>
        <p:nvSpPr>
          <p:cNvPr id="261126" name="Rectangle 6">
            <a:extLst>
              <a:ext uri="{FF2B5EF4-FFF2-40B4-BE49-F238E27FC236}">
                <a16:creationId xmlns:a16="http://schemas.microsoft.com/office/drawing/2014/main" id="{2012467C-D165-4943-9BB1-CBACAF93C0A9}"/>
              </a:ext>
            </a:extLst>
          </p:cNvPr>
          <p:cNvSpPr>
            <a:spLocks noChangeArrowheads="1"/>
          </p:cNvSpPr>
          <p:nvPr/>
        </p:nvSpPr>
        <p:spPr bwMode="auto">
          <a:xfrm>
            <a:off x="6561138" y="1343026"/>
            <a:ext cx="2932112"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latin typeface="Arial" panose="020B0604020202020204" pitchFamily="34" charset="0"/>
              </a:defRPr>
            </a:lvl1pPr>
            <a:lvl2pPr>
              <a:defRPr sz="4400" b="1">
                <a:solidFill>
                  <a:schemeClr val="tx2"/>
                </a:solidFill>
                <a:latin typeface="Arial" panose="020B0604020202020204" pitchFamily="34" charset="0"/>
              </a:defRPr>
            </a:lvl2pPr>
            <a:lvl3pPr>
              <a:defRPr sz="4400" b="1">
                <a:solidFill>
                  <a:schemeClr val="tx2"/>
                </a:solidFill>
                <a:latin typeface="Arial" panose="020B0604020202020204" pitchFamily="34" charset="0"/>
              </a:defRPr>
            </a:lvl3pPr>
            <a:lvl4pPr>
              <a:defRPr sz="4400" b="1">
                <a:solidFill>
                  <a:schemeClr val="tx2"/>
                </a:solidFill>
                <a:latin typeface="Arial" panose="020B0604020202020204" pitchFamily="34" charset="0"/>
              </a:defRPr>
            </a:lvl4pPr>
            <a:lvl5pPr>
              <a:defRPr sz="4400" b="1">
                <a:solidFill>
                  <a:schemeClr val="tx2"/>
                </a:solidFill>
                <a:latin typeface="Arial" panose="020B0604020202020204" pitchFamily="34" charset="0"/>
              </a:defRPr>
            </a:lvl5pPr>
            <a:lvl6pPr marL="457200" fontAlgn="base">
              <a:spcBef>
                <a:spcPct val="0"/>
              </a:spcBef>
              <a:spcAft>
                <a:spcPct val="0"/>
              </a:spcAft>
              <a:defRPr sz="4400" b="1">
                <a:solidFill>
                  <a:schemeClr val="tx2"/>
                </a:solidFill>
                <a:latin typeface="Arial" panose="020B0604020202020204" pitchFamily="34" charset="0"/>
              </a:defRPr>
            </a:lvl6pPr>
            <a:lvl7pPr marL="914400" fontAlgn="base">
              <a:spcBef>
                <a:spcPct val="0"/>
              </a:spcBef>
              <a:spcAft>
                <a:spcPct val="0"/>
              </a:spcAft>
              <a:defRPr sz="4400" b="1">
                <a:solidFill>
                  <a:schemeClr val="tx2"/>
                </a:solidFill>
                <a:latin typeface="Arial" panose="020B0604020202020204" pitchFamily="34" charset="0"/>
              </a:defRPr>
            </a:lvl7pPr>
            <a:lvl8pPr marL="1371600" fontAlgn="base">
              <a:spcBef>
                <a:spcPct val="0"/>
              </a:spcBef>
              <a:spcAft>
                <a:spcPct val="0"/>
              </a:spcAft>
              <a:defRPr sz="4400" b="1">
                <a:solidFill>
                  <a:schemeClr val="tx2"/>
                </a:solidFill>
                <a:latin typeface="Arial" panose="020B0604020202020204" pitchFamily="34" charset="0"/>
              </a:defRPr>
            </a:lvl8pPr>
            <a:lvl9pPr marL="1828800" fontAlgn="base">
              <a:spcBef>
                <a:spcPct val="0"/>
              </a:spcBef>
              <a:spcAft>
                <a:spcPct val="0"/>
              </a:spcAft>
              <a:defRPr sz="4400" b="1">
                <a:solidFill>
                  <a:schemeClr val="tx2"/>
                </a:solidFill>
                <a:latin typeface="Arial" panose="020B0604020202020204" pitchFamily="34" charset="0"/>
              </a:defRPr>
            </a:lvl9pPr>
          </a:lstStyle>
          <a:p>
            <a:r>
              <a:rPr lang="es-ES_tradnl" altLang="es-ES" sz="3600">
                <a:solidFill>
                  <a:schemeClr val="accent2"/>
                </a:solidFill>
              </a:rPr>
              <a:t>Pericarditis</a:t>
            </a:r>
          </a:p>
        </p:txBody>
      </p:sp>
      <p:sp>
        <p:nvSpPr>
          <p:cNvPr id="261127" name="Rectangle 7">
            <a:extLst>
              <a:ext uri="{FF2B5EF4-FFF2-40B4-BE49-F238E27FC236}">
                <a16:creationId xmlns:a16="http://schemas.microsoft.com/office/drawing/2014/main" id="{00BE20B4-A0D3-8A49-A1E9-40618467F05F}"/>
              </a:ext>
            </a:extLst>
          </p:cNvPr>
          <p:cNvSpPr>
            <a:spLocks noGrp="1" noChangeArrowheads="1"/>
          </p:cNvSpPr>
          <p:nvPr>
            <p:ph type="title"/>
          </p:nvPr>
        </p:nvSpPr>
        <p:spPr>
          <a:xfrm>
            <a:off x="2723314" y="-30696"/>
            <a:ext cx="8699500" cy="842962"/>
          </a:xfrm>
          <a:noFill/>
          <a:ln/>
        </p:spPr>
        <p:txBody>
          <a:bodyPr>
            <a:normAutofit fontScale="90000"/>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32 años con disnea y dolor pleurítico</a:t>
            </a:r>
            <a:endParaRPr lang="es-ES_tradnl" altLang="es-ES" sz="6000" dirty="0"/>
          </a:p>
        </p:txBody>
      </p:sp>
    </p:spTree>
    <p:extLst>
      <p:ext uri="{BB962C8B-B14F-4D97-AF65-F5344CB8AC3E}">
        <p14:creationId xmlns:p14="http://schemas.microsoft.com/office/powerpoint/2010/main" val="454188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61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1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4533D9-A6A9-C44B-8160-E8BF2E430987}"/>
              </a:ext>
            </a:extLst>
          </p:cNvPr>
          <p:cNvSpPr txBox="1"/>
          <p:nvPr/>
        </p:nvSpPr>
        <p:spPr>
          <a:xfrm>
            <a:off x="377687" y="255237"/>
            <a:ext cx="11436626" cy="523220"/>
          </a:xfrm>
          <a:prstGeom prst="rect">
            <a:avLst/>
          </a:prstGeom>
          <a:noFill/>
        </p:spPr>
        <p:txBody>
          <a:bodyPr wrap="square" rtlCol="0">
            <a:spAutoFit/>
          </a:bodyPr>
          <a:lstStyle/>
          <a:p>
            <a:pPr algn="ctr"/>
            <a:r>
              <a:rPr lang="es-ES" sz="2800" b="1" dirty="0">
                <a:solidFill>
                  <a:schemeClr val="accent1">
                    <a:lumMod val="50000"/>
                  </a:schemeClr>
                </a:solidFill>
              </a:rPr>
              <a:t>Paciente con IAM </a:t>
            </a:r>
            <a:r>
              <a:rPr lang="es-ES" sz="2800" b="1" dirty="0" err="1">
                <a:solidFill>
                  <a:schemeClr val="accent1">
                    <a:lumMod val="50000"/>
                  </a:schemeClr>
                </a:solidFill>
              </a:rPr>
              <a:t>anteroseptal</a:t>
            </a:r>
            <a:r>
              <a:rPr lang="es-ES" sz="2800" b="1" dirty="0">
                <a:solidFill>
                  <a:schemeClr val="accent1">
                    <a:lumMod val="50000"/>
                  </a:schemeClr>
                </a:solidFill>
              </a:rPr>
              <a:t> ¿Qué tiempo de evolución tiene?</a:t>
            </a:r>
          </a:p>
        </p:txBody>
      </p:sp>
      <p:sp>
        <p:nvSpPr>
          <p:cNvPr id="4" name="CuadroTexto 3">
            <a:extLst>
              <a:ext uri="{FF2B5EF4-FFF2-40B4-BE49-F238E27FC236}">
                <a16:creationId xmlns:a16="http://schemas.microsoft.com/office/drawing/2014/main" id="{8722834B-EAB2-2241-99F7-4641ABBC5DEA}"/>
              </a:ext>
            </a:extLst>
          </p:cNvPr>
          <p:cNvSpPr txBox="1"/>
          <p:nvPr/>
        </p:nvSpPr>
        <p:spPr>
          <a:xfrm>
            <a:off x="0" y="25198"/>
            <a:ext cx="877824" cy="523220"/>
          </a:xfrm>
          <a:prstGeom prst="rect">
            <a:avLst/>
          </a:prstGeom>
          <a:noFill/>
        </p:spPr>
        <p:txBody>
          <a:bodyPr wrap="square" rtlCol="0">
            <a:spAutoFit/>
          </a:bodyPr>
          <a:lstStyle/>
          <a:p>
            <a:pPr algn="ctr"/>
            <a:r>
              <a:rPr lang="es-ES" sz="2800" b="1" dirty="0">
                <a:solidFill>
                  <a:srgbClr val="C00000">
                    <a:alpha val="44000"/>
                  </a:srgbClr>
                </a:solidFill>
              </a:rPr>
              <a:t>(13)</a:t>
            </a:r>
          </a:p>
        </p:txBody>
      </p:sp>
      <p:pic>
        <p:nvPicPr>
          <p:cNvPr id="5" name="Imagen 4">
            <a:extLst>
              <a:ext uri="{FF2B5EF4-FFF2-40B4-BE49-F238E27FC236}">
                <a16:creationId xmlns:a16="http://schemas.microsoft.com/office/drawing/2014/main" id="{0F77C817-7984-5A40-B4F7-EA7D10959E80}"/>
              </a:ext>
            </a:extLst>
          </p:cNvPr>
          <p:cNvPicPr>
            <a:picLocks noChangeAspect="1"/>
          </p:cNvPicPr>
          <p:nvPr/>
        </p:nvPicPr>
        <p:blipFill>
          <a:blip r:embed="rId2"/>
          <a:stretch>
            <a:fillRect/>
          </a:stretch>
        </p:blipFill>
        <p:spPr>
          <a:xfrm>
            <a:off x="0" y="917052"/>
            <a:ext cx="12192000" cy="5940948"/>
          </a:xfrm>
          <a:prstGeom prst="rect">
            <a:avLst/>
          </a:prstGeom>
        </p:spPr>
      </p:pic>
    </p:spTree>
    <p:extLst>
      <p:ext uri="{BB962C8B-B14F-4D97-AF65-F5344CB8AC3E}">
        <p14:creationId xmlns:p14="http://schemas.microsoft.com/office/powerpoint/2010/main" val="22573509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B838A13B-B762-7C40-8E8D-1E6FC7082737}"/>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63171" name="Text Box 3">
            <a:extLst>
              <a:ext uri="{FF2B5EF4-FFF2-40B4-BE49-F238E27FC236}">
                <a16:creationId xmlns:a16="http://schemas.microsoft.com/office/drawing/2014/main" id="{218C178F-AF76-0C43-9313-42000488FC10}"/>
              </a:ext>
            </a:extLst>
          </p:cNvPr>
          <p:cNvSpPr txBox="1">
            <a:spLocks noChangeArrowheads="1"/>
          </p:cNvSpPr>
          <p:nvPr/>
        </p:nvSpPr>
        <p:spPr bwMode="auto">
          <a:xfrm>
            <a:off x="1905000" y="2259014"/>
            <a:ext cx="8458200" cy="363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defRPr sz="2400">
                <a:solidFill>
                  <a:schemeClr val="tx1"/>
                </a:solidFill>
                <a:latin typeface="Times New Roman" panose="02020603050405020304" pitchFamily="18" charset="0"/>
              </a:defRPr>
            </a:lvl1pPr>
            <a:lvl2pPr marL="682625" indent="-20637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0" hangingPunct="0">
              <a:spcBef>
                <a:spcPct val="40000"/>
              </a:spcBef>
              <a:buClr>
                <a:schemeClr val="accent1"/>
              </a:buClr>
              <a:buSzPct val="100000"/>
              <a:buFont typeface="Wingdings" pitchFamily="2" charset="2"/>
              <a:buChar char="§"/>
            </a:pPr>
            <a:r>
              <a:rPr lang="es-ES_tradnl" altLang="es-ES" b="1">
                <a:latin typeface="Arial" panose="020B0604020202020204" pitchFamily="34" charset="0"/>
              </a:rPr>
              <a:t>Paciente más joven sin factores de riesgo cardiovascular.</a:t>
            </a:r>
          </a:p>
          <a:p>
            <a:pPr eaLnBrk="0" hangingPunct="0">
              <a:spcBef>
                <a:spcPct val="40000"/>
              </a:spcBef>
              <a:buClr>
                <a:schemeClr val="accent1"/>
              </a:buClr>
              <a:buSzPct val="100000"/>
              <a:buFont typeface="Wingdings" pitchFamily="2" charset="2"/>
              <a:buChar char="§"/>
            </a:pPr>
            <a:r>
              <a:rPr lang="es-ES_tradnl" altLang="es-ES" b="1">
                <a:latin typeface="Arial" panose="020B0604020202020204" pitchFamily="34" charset="0"/>
              </a:rPr>
              <a:t>Dolor torácico (características pleuríticas, puede ser prolongado, modificación con la postura).</a:t>
            </a:r>
          </a:p>
          <a:p>
            <a:pPr eaLnBrk="0" hangingPunct="0">
              <a:spcBef>
                <a:spcPct val="40000"/>
              </a:spcBef>
              <a:buClr>
                <a:schemeClr val="accent1"/>
              </a:buClr>
              <a:buSzPct val="100000"/>
              <a:buFont typeface="Wingdings" pitchFamily="2" charset="2"/>
              <a:buChar char="§"/>
            </a:pPr>
            <a:r>
              <a:rPr lang="es-ES_tradnl" altLang="es-ES" b="1">
                <a:latin typeface="Arial" panose="020B0604020202020204" pitchFamily="34" charset="0"/>
              </a:rPr>
              <a:t>Clínica acompañante (disnea, fiebre, taquicardia, malestar, debilidad, escalofrios).</a:t>
            </a:r>
          </a:p>
          <a:p>
            <a:pPr eaLnBrk="0" hangingPunct="0">
              <a:spcBef>
                <a:spcPct val="40000"/>
              </a:spcBef>
              <a:buClr>
                <a:schemeClr val="accent1"/>
              </a:buClr>
              <a:buSzPct val="100000"/>
              <a:buFont typeface="Wingdings" pitchFamily="2" charset="2"/>
              <a:buChar char="§"/>
            </a:pPr>
            <a:r>
              <a:rPr lang="es-ES_tradnl" altLang="es-ES" b="1">
                <a:latin typeface="Arial" panose="020B0604020202020204" pitchFamily="34" charset="0"/>
              </a:rPr>
              <a:t>Exploración física (roce pericárdico)</a:t>
            </a:r>
          </a:p>
          <a:p>
            <a:pPr eaLnBrk="0" hangingPunct="0">
              <a:spcBef>
                <a:spcPct val="40000"/>
              </a:spcBef>
              <a:buClr>
                <a:schemeClr val="accent1"/>
              </a:buClr>
              <a:buSzPct val="100000"/>
              <a:buFont typeface="Wingdings" pitchFamily="2" charset="2"/>
              <a:buChar char="§"/>
            </a:pPr>
            <a:r>
              <a:rPr lang="es-ES_tradnl" altLang="es-ES" b="1">
                <a:latin typeface="Arial" panose="020B0604020202020204" pitchFamily="34" charset="0"/>
              </a:rPr>
              <a:t>Pruebas complementarias (hallazgos en el ECG).</a:t>
            </a:r>
            <a:endParaRPr lang="es-ES_tradnl" altLang="es-ES" sz="2200" b="1">
              <a:latin typeface="Arial" panose="020B0604020202020204" pitchFamily="34" charset="0"/>
            </a:endParaRPr>
          </a:p>
        </p:txBody>
      </p:sp>
      <p:sp>
        <p:nvSpPr>
          <p:cNvPr id="263172" name="Rectangle 4">
            <a:extLst>
              <a:ext uri="{FF2B5EF4-FFF2-40B4-BE49-F238E27FC236}">
                <a16:creationId xmlns:a16="http://schemas.microsoft.com/office/drawing/2014/main" id="{28652181-AD22-584F-8041-5C42FFC5AE51}"/>
              </a:ext>
            </a:extLst>
          </p:cNvPr>
          <p:cNvSpPr>
            <a:spLocks noChangeArrowheads="1"/>
          </p:cNvSpPr>
          <p:nvPr/>
        </p:nvSpPr>
        <p:spPr bwMode="auto">
          <a:xfrm>
            <a:off x="1952625" y="1450975"/>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latin typeface="Arial" panose="020B0604020202020204" pitchFamily="34" charset="0"/>
              </a:defRPr>
            </a:lvl1pPr>
            <a:lvl2pPr>
              <a:defRPr sz="4400" b="1">
                <a:solidFill>
                  <a:schemeClr val="tx2"/>
                </a:solidFill>
                <a:latin typeface="Arial" panose="020B0604020202020204" pitchFamily="34" charset="0"/>
              </a:defRPr>
            </a:lvl2pPr>
            <a:lvl3pPr>
              <a:defRPr sz="4400" b="1">
                <a:solidFill>
                  <a:schemeClr val="tx2"/>
                </a:solidFill>
                <a:latin typeface="Arial" panose="020B0604020202020204" pitchFamily="34" charset="0"/>
              </a:defRPr>
            </a:lvl3pPr>
            <a:lvl4pPr>
              <a:defRPr sz="4400" b="1">
                <a:solidFill>
                  <a:schemeClr val="tx2"/>
                </a:solidFill>
                <a:latin typeface="Arial" panose="020B0604020202020204" pitchFamily="34" charset="0"/>
              </a:defRPr>
            </a:lvl4pPr>
            <a:lvl5pPr>
              <a:defRPr sz="4400" b="1">
                <a:solidFill>
                  <a:schemeClr val="tx2"/>
                </a:solidFill>
                <a:latin typeface="Arial" panose="020B0604020202020204" pitchFamily="34" charset="0"/>
              </a:defRPr>
            </a:lvl5pPr>
            <a:lvl6pPr marL="457200" fontAlgn="base">
              <a:spcBef>
                <a:spcPct val="0"/>
              </a:spcBef>
              <a:spcAft>
                <a:spcPct val="0"/>
              </a:spcAft>
              <a:defRPr sz="4400" b="1">
                <a:solidFill>
                  <a:schemeClr val="tx2"/>
                </a:solidFill>
                <a:latin typeface="Arial" panose="020B0604020202020204" pitchFamily="34" charset="0"/>
              </a:defRPr>
            </a:lvl6pPr>
            <a:lvl7pPr marL="914400" fontAlgn="base">
              <a:spcBef>
                <a:spcPct val="0"/>
              </a:spcBef>
              <a:spcAft>
                <a:spcPct val="0"/>
              </a:spcAft>
              <a:defRPr sz="4400" b="1">
                <a:solidFill>
                  <a:schemeClr val="tx2"/>
                </a:solidFill>
                <a:latin typeface="Arial" panose="020B0604020202020204" pitchFamily="34" charset="0"/>
              </a:defRPr>
            </a:lvl7pPr>
            <a:lvl8pPr marL="1371600" fontAlgn="base">
              <a:spcBef>
                <a:spcPct val="0"/>
              </a:spcBef>
              <a:spcAft>
                <a:spcPct val="0"/>
              </a:spcAft>
              <a:defRPr sz="4400" b="1">
                <a:solidFill>
                  <a:schemeClr val="tx2"/>
                </a:solidFill>
                <a:latin typeface="Arial" panose="020B0604020202020204" pitchFamily="34" charset="0"/>
              </a:defRPr>
            </a:lvl8pPr>
            <a:lvl9pPr marL="1828800" fontAlgn="base">
              <a:spcBef>
                <a:spcPct val="0"/>
              </a:spcBef>
              <a:spcAft>
                <a:spcPct val="0"/>
              </a:spcAft>
              <a:defRPr sz="4400" b="1">
                <a:solidFill>
                  <a:schemeClr val="tx2"/>
                </a:solidFill>
                <a:latin typeface="Arial" panose="020B0604020202020204" pitchFamily="34" charset="0"/>
              </a:defRPr>
            </a:lvl9pPr>
          </a:lstStyle>
          <a:p>
            <a:r>
              <a:rPr lang="es-ES_tradnl" altLang="es-ES" sz="3600">
                <a:solidFill>
                  <a:schemeClr val="accent2"/>
                </a:solidFill>
              </a:rPr>
              <a:t>Pericarditis </a:t>
            </a:r>
            <a:r>
              <a:rPr lang="es-ES_tradnl" altLang="es-ES" sz="3600" i="1">
                <a:solidFill>
                  <a:schemeClr val="accent2"/>
                </a:solidFill>
              </a:rPr>
              <a:t>vs</a:t>
            </a:r>
            <a:r>
              <a:rPr lang="es-ES_tradnl" altLang="es-ES" sz="3600">
                <a:solidFill>
                  <a:schemeClr val="accent2"/>
                </a:solidFill>
              </a:rPr>
              <a:t> IAM</a:t>
            </a:r>
          </a:p>
        </p:txBody>
      </p:sp>
      <p:sp>
        <p:nvSpPr>
          <p:cNvPr id="263173" name="Rectangle 5">
            <a:extLst>
              <a:ext uri="{FF2B5EF4-FFF2-40B4-BE49-F238E27FC236}">
                <a16:creationId xmlns:a16="http://schemas.microsoft.com/office/drawing/2014/main" id="{9A3030A4-A9B9-AB4D-ABF8-253B4310D84B}"/>
              </a:ext>
            </a:extLst>
          </p:cNvPr>
          <p:cNvSpPr>
            <a:spLocks noGrp="1" noChangeArrowheads="1"/>
          </p:cNvSpPr>
          <p:nvPr>
            <p:ph type="title"/>
          </p:nvPr>
        </p:nvSpPr>
        <p:spPr>
          <a:xfrm>
            <a:off x="2578935" y="125959"/>
            <a:ext cx="8699500" cy="842962"/>
          </a:xfrm>
          <a:noFill/>
          <a:ln/>
        </p:spPr>
        <p:txBody>
          <a:bodyPr>
            <a:normAutofit fontScale="90000"/>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32 años con disnea y dolor pleurítico</a:t>
            </a:r>
            <a:endParaRPr lang="es-ES_tradnl" altLang="es-ES" sz="6000" dirty="0"/>
          </a:p>
        </p:txBody>
      </p:sp>
    </p:spTree>
    <p:extLst>
      <p:ext uri="{BB962C8B-B14F-4D97-AF65-F5344CB8AC3E}">
        <p14:creationId xmlns:p14="http://schemas.microsoft.com/office/powerpoint/2010/main" val="6208294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0E8994F7-01B6-324D-A306-ADCF8C4CB1D9}"/>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65219" name="Rectangle 3">
            <a:extLst>
              <a:ext uri="{FF2B5EF4-FFF2-40B4-BE49-F238E27FC236}">
                <a16:creationId xmlns:a16="http://schemas.microsoft.com/office/drawing/2014/main" id="{8953FB3E-5651-6A4F-8139-BA7339AEA1E9}"/>
              </a:ext>
            </a:extLst>
          </p:cNvPr>
          <p:cNvSpPr>
            <a:spLocks noGrp="1" noChangeArrowheads="1"/>
          </p:cNvSpPr>
          <p:nvPr>
            <p:ph type="body" idx="1"/>
          </p:nvPr>
        </p:nvSpPr>
        <p:spPr>
          <a:xfrm>
            <a:off x="1774826" y="1371600"/>
            <a:ext cx="8664575" cy="4908550"/>
          </a:xfrm>
        </p:spPr>
        <p:txBody>
          <a:bodyPr/>
          <a:lstStyle/>
          <a:p>
            <a:pPr marL="174625" indent="-174625"/>
            <a:r>
              <a:rPr lang="es-ES_tradnl" altLang="es-ES" sz="2400">
                <a:solidFill>
                  <a:schemeClr val="accent2"/>
                </a:solidFill>
              </a:rPr>
              <a:t>Elementos no característicos de la pericarditis:</a:t>
            </a:r>
            <a:r>
              <a:rPr lang="es-ES_tradnl" altLang="es-ES" sz="2800"/>
              <a:t> </a:t>
            </a:r>
            <a:endParaRPr lang="es-ES_tradnl" altLang="es-ES" sz="1400"/>
          </a:p>
          <a:p>
            <a:pPr marL="960438" lvl="1" indent="-300038">
              <a:lnSpc>
                <a:spcPct val="80000"/>
              </a:lnSpc>
              <a:spcBef>
                <a:spcPct val="57000"/>
              </a:spcBef>
              <a:buNone/>
            </a:pPr>
            <a:r>
              <a:rPr lang="es-ES_tradnl" altLang="es-ES" sz="2000"/>
              <a:t>Imagen especular del ascenso del ST en alguna derivación.</a:t>
            </a:r>
          </a:p>
          <a:p>
            <a:pPr marL="960438" lvl="1" indent="-300038">
              <a:lnSpc>
                <a:spcPct val="80000"/>
              </a:lnSpc>
              <a:spcBef>
                <a:spcPct val="80000"/>
              </a:spcBef>
              <a:buNone/>
            </a:pPr>
            <a:r>
              <a:rPr lang="es-ES_tradnl" altLang="es-ES" sz="2000"/>
              <a:t>ST sin alteraciones.</a:t>
            </a:r>
          </a:p>
          <a:p>
            <a:pPr marL="960438" lvl="1" indent="-300038">
              <a:lnSpc>
                <a:spcPct val="80000"/>
              </a:lnSpc>
              <a:spcBef>
                <a:spcPct val="80000"/>
              </a:spcBef>
              <a:buNone/>
            </a:pPr>
            <a:r>
              <a:rPr lang="es-ES_tradnl" altLang="es-ES" sz="2000"/>
              <a:t>Ascenso del ST localizado en V2-V5.</a:t>
            </a:r>
          </a:p>
          <a:p>
            <a:pPr marL="960438" lvl="1" indent="-300038">
              <a:lnSpc>
                <a:spcPct val="80000"/>
              </a:lnSpc>
              <a:spcBef>
                <a:spcPct val="80000"/>
              </a:spcBef>
              <a:buNone/>
            </a:pPr>
            <a:r>
              <a:rPr lang="es-ES_tradnl" altLang="es-ES" sz="2000"/>
              <a:t>Ondas T positivas.</a:t>
            </a:r>
          </a:p>
          <a:p>
            <a:pPr marL="960438" lvl="1" indent="-300038">
              <a:lnSpc>
                <a:spcPct val="80000"/>
              </a:lnSpc>
              <a:spcBef>
                <a:spcPct val="80000"/>
              </a:spcBef>
              <a:buNone/>
            </a:pPr>
            <a:r>
              <a:rPr lang="es-ES_tradnl" altLang="es-ES" sz="2000"/>
              <a:t>Ondas T negativas.</a:t>
            </a:r>
          </a:p>
          <a:p>
            <a:pPr marL="960438" lvl="1" indent="-300038">
              <a:lnSpc>
                <a:spcPct val="80000"/>
              </a:lnSpc>
              <a:spcBef>
                <a:spcPct val="80000"/>
              </a:spcBef>
              <a:buNone/>
            </a:pPr>
            <a:r>
              <a:rPr lang="es-ES_tradnl" altLang="es-ES" sz="2000"/>
              <a:t>Presencia de ondas Q patológicas.</a:t>
            </a:r>
          </a:p>
          <a:p>
            <a:pPr marL="960438" lvl="1" indent="-300038">
              <a:lnSpc>
                <a:spcPct val="80000"/>
              </a:lnSpc>
              <a:spcBef>
                <a:spcPct val="80000"/>
              </a:spcBef>
              <a:buNone/>
            </a:pPr>
            <a:r>
              <a:rPr lang="es-ES_tradnl" altLang="es-ES" sz="2000"/>
              <a:t>Descenso del ST.</a:t>
            </a:r>
          </a:p>
          <a:p>
            <a:pPr marL="960438" lvl="1" indent="-300038">
              <a:lnSpc>
                <a:spcPct val="80000"/>
              </a:lnSpc>
              <a:spcBef>
                <a:spcPct val="80000"/>
              </a:spcBef>
              <a:buNone/>
            </a:pPr>
            <a:r>
              <a:rPr lang="es-ES_tradnl" altLang="es-ES" sz="2000"/>
              <a:t>Reducción generalizada de los voltajes.</a:t>
            </a:r>
          </a:p>
          <a:p>
            <a:pPr marL="960438" lvl="1" indent="-300038">
              <a:lnSpc>
                <a:spcPct val="80000"/>
              </a:lnSpc>
              <a:spcBef>
                <a:spcPct val="80000"/>
              </a:spcBef>
              <a:buNone/>
            </a:pPr>
            <a:r>
              <a:rPr lang="es-ES_tradnl" altLang="es-ES" sz="2000"/>
              <a:t>Aparición de novo de BCRIHH.</a:t>
            </a:r>
            <a:endParaRPr lang="es-ES_tradnl" altLang="es-ES" sz="2400"/>
          </a:p>
        </p:txBody>
      </p:sp>
      <p:grpSp>
        <p:nvGrpSpPr>
          <p:cNvPr id="265220" name="Group 4">
            <a:extLst>
              <a:ext uri="{FF2B5EF4-FFF2-40B4-BE49-F238E27FC236}">
                <a16:creationId xmlns:a16="http://schemas.microsoft.com/office/drawing/2014/main" id="{895ACA3E-F46A-B44C-B50A-25E271064ADF}"/>
              </a:ext>
            </a:extLst>
          </p:cNvPr>
          <p:cNvGrpSpPr>
            <a:grpSpLocks/>
          </p:cNvGrpSpPr>
          <p:nvPr/>
        </p:nvGrpSpPr>
        <p:grpSpPr bwMode="auto">
          <a:xfrm>
            <a:off x="4843464" y="2330451"/>
            <a:ext cx="5824537" cy="3286125"/>
            <a:chOff x="2091" y="1468"/>
            <a:chExt cx="3669" cy="2070"/>
          </a:xfrm>
        </p:grpSpPr>
        <p:sp>
          <p:nvSpPr>
            <p:cNvPr id="265221" name="Text Box 5">
              <a:extLst>
                <a:ext uri="{FF2B5EF4-FFF2-40B4-BE49-F238E27FC236}">
                  <a16:creationId xmlns:a16="http://schemas.microsoft.com/office/drawing/2014/main" id="{ED38AB38-E8C9-394A-A323-EB163CC665AE}"/>
                </a:ext>
              </a:extLst>
            </p:cNvPr>
            <p:cNvSpPr txBox="1">
              <a:spLocks noChangeArrowheads="1"/>
            </p:cNvSpPr>
            <p:nvPr/>
          </p:nvSpPr>
          <p:spPr bwMode="auto">
            <a:xfrm>
              <a:off x="2220" y="1468"/>
              <a:ext cx="24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b="1">
                  <a:solidFill>
                    <a:schemeClr val="accent2"/>
                  </a:solidFill>
                  <a:latin typeface="Arial" panose="020B0604020202020204" pitchFamily="34" charset="0"/>
                </a:rPr>
                <a:t>(en la fase intermedia)</a:t>
              </a:r>
            </a:p>
          </p:txBody>
        </p:sp>
        <p:sp>
          <p:nvSpPr>
            <p:cNvPr id="265222" name="Text Box 6">
              <a:extLst>
                <a:ext uri="{FF2B5EF4-FFF2-40B4-BE49-F238E27FC236}">
                  <a16:creationId xmlns:a16="http://schemas.microsoft.com/office/drawing/2014/main" id="{3687BCDD-57D9-314E-8EC9-31D22955803D}"/>
                </a:ext>
              </a:extLst>
            </p:cNvPr>
            <p:cNvSpPr txBox="1">
              <a:spLocks noChangeArrowheads="1"/>
            </p:cNvSpPr>
            <p:nvPr/>
          </p:nvSpPr>
          <p:spPr bwMode="auto">
            <a:xfrm>
              <a:off x="2091" y="2083"/>
              <a:ext cx="24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b="1">
                  <a:solidFill>
                    <a:schemeClr val="accent2"/>
                  </a:solidFill>
                  <a:latin typeface="Arial" panose="020B0604020202020204" pitchFamily="34" charset="0"/>
                </a:rPr>
                <a:t>(en la fase inicial)</a:t>
              </a:r>
            </a:p>
          </p:txBody>
        </p:sp>
        <p:sp>
          <p:nvSpPr>
            <p:cNvPr id="265223" name="Text Box 7">
              <a:extLst>
                <a:ext uri="{FF2B5EF4-FFF2-40B4-BE49-F238E27FC236}">
                  <a16:creationId xmlns:a16="http://schemas.microsoft.com/office/drawing/2014/main" id="{17662CA9-9929-2349-BD16-77D39044FE68}"/>
                </a:ext>
              </a:extLst>
            </p:cNvPr>
            <p:cNvSpPr txBox="1">
              <a:spLocks noChangeArrowheads="1"/>
            </p:cNvSpPr>
            <p:nvPr/>
          </p:nvSpPr>
          <p:spPr bwMode="auto">
            <a:xfrm>
              <a:off x="2164" y="2381"/>
              <a:ext cx="24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b="1">
                  <a:solidFill>
                    <a:schemeClr val="accent2"/>
                  </a:solidFill>
                  <a:latin typeface="Arial" panose="020B0604020202020204" pitchFamily="34" charset="0"/>
                </a:rPr>
                <a:t>(en la segunda fase)</a:t>
              </a:r>
            </a:p>
          </p:txBody>
        </p:sp>
        <p:sp>
          <p:nvSpPr>
            <p:cNvPr id="265224" name="Text Box 8">
              <a:extLst>
                <a:ext uri="{FF2B5EF4-FFF2-40B4-BE49-F238E27FC236}">
                  <a16:creationId xmlns:a16="http://schemas.microsoft.com/office/drawing/2014/main" id="{9FF23B28-092C-D146-B040-0DF8FE887DA0}"/>
                </a:ext>
              </a:extLst>
            </p:cNvPr>
            <p:cNvSpPr txBox="1">
              <a:spLocks noChangeArrowheads="1"/>
            </p:cNvSpPr>
            <p:nvPr/>
          </p:nvSpPr>
          <p:spPr bwMode="auto">
            <a:xfrm>
              <a:off x="3664" y="3324"/>
              <a:ext cx="2096" cy="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s-ES" altLang="es-ES" b="1">
                  <a:solidFill>
                    <a:schemeClr val="accent2"/>
                  </a:solidFill>
                  <a:latin typeface="Arial" panose="020B0604020202020204" pitchFamily="34" charset="0"/>
                </a:rPr>
                <a:t>(si derrame pericárdico)</a:t>
              </a:r>
            </a:p>
          </p:txBody>
        </p:sp>
      </p:grpSp>
      <p:grpSp>
        <p:nvGrpSpPr>
          <p:cNvPr id="265225" name="Group 9">
            <a:extLst>
              <a:ext uri="{FF2B5EF4-FFF2-40B4-BE49-F238E27FC236}">
                <a16:creationId xmlns:a16="http://schemas.microsoft.com/office/drawing/2014/main" id="{718568C0-4DC9-D74F-AF57-19D5EAA9EE38}"/>
              </a:ext>
            </a:extLst>
          </p:cNvPr>
          <p:cNvGrpSpPr>
            <a:grpSpLocks/>
          </p:cNvGrpSpPr>
          <p:nvPr/>
        </p:nvGrpSpPr>
        <p:grpSpPr bwMode="auto">
          <a:xfrm>
            <a:off x="1776414" y="1938338"/>
            <a:ext cx="638175" cy="4089400"/>
            <a:chOff x="159" y="1221"/>
            <a:chExt cx="402" cy="2576"/>
          </a:xfrm>
        </p:grpSpPr>
        <p:grpSp>
          <p:nvGrpSpPr>
            <p:cNvPr id="265226" name="Group 10">
              <a:extLst>
                <a:ext uri="{FF2B5EF4-FFF2-40B4-BE49-F238E27FC236}">
                  <a16:creationId xmlns:a16="http://schemas.microsoft.com/office/drawing/2014/main" id="{A403ADE2-AC21-F14B-A7D3-F8D719397B97}"/>
                </a:ext>
              </a:extLst>
            </p:cNvPr>
            <p:cNvGrpSpPr>
              <a:grpSpLocks/>
            </p:cNvGrpSpPr>
            <p:nvPr/>
          </p:nvGrpSpPr>
          <p:grpSpPr bwMode="auto">
            <a:xfrm>
              <a:off x="159" y="1221"/>
              <a:ext cx="400" cy="144"/>
              <a:chOff x="192" y="1216"/>
              <a:chExt cx="400" cy="144"/>
            </a:xfrm>
          </p:grpSpPr>
          <p:sp>
            <p:nvSpPr>
              <p:cNvPr id="265227" name="AutoShape 11">
                <a:extLst>
                  <a:ext uri="{FF2B5EF4-FFF2-40B4-BE49-F238E27FC236}">
                    <a16:creationId xmlns:a16="http://schemas.microsoft.com/office/drawing/2014/main" id="{00A15DEE-ACDD-D24D-8D90-393974199527}"/>
                  </a:ext>
                </a:extLst>
              </p:cNvPr>
              <p:cNvSpPr>
                <a:spLocks noChangeArrowheads="1"/>
              </p:cNvSpPr>
              <p:nvPr/>
            </p:nvSpPr>
            <p:spPr bwMode="auto">
              <a:xfrm>
                <a:off x="192" y="1216"/>
                <a:ext cx="181" cy="13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nvGrpSpPr>
              <p:cNvPr id="265228" name="Group 12">
                <a:extLst>
                  <a:ext uri="{FF2B5EF4-FFF2-40B4-BE49-F238E27FC236}">
                    <a16:creationId xmlns:a16="http://schemas.microsoft.com/office/drawing/2014/main" id="{10D09AA0-8917-E14C-AA4B-4C3F34D71AEF}"/>
                  </a:ext>
                </a:extLst>
              </p:cNvPr>
              <p:cNvGrpSpPr>
                <a:grpSpLocks/>
              </p:cNvGrpSpPr>
              <p:nvPr/>
            </p:nvGrpSpPr>
            <p:grpSpPr bwMode="auto">
              <a:xfrm>
                <a:off x="440" y="1216"/>
                <a:ext cx="152" cy="144"/>
                <a:chOff x="5336" y="2872"/>
                <a:chExt cx="152" cy="144"/>
              </a:xfrm>
            </p:grpSpPr>
            <p:sp>
              <p:nvSpPr>
                <p:cNvPr id="265229" name="Rectangle 13">
                  <a:extLst>
                    <a:ext uri="{FF2B5EF4-FFF2-40B4-BE49-F238E27FC236}">
                      <a16:creationId xmlns:a16="http://schemas.microsoft.com/office/drawing/2014/main" id="{A95E0BFA-23BB-9B4E-B8F2-7A5F81247E37}"/>
                    </a:ext>
                  </a:extLst>
                </p:cNvPr>
                <p:cNvSpPr>
                  <a:spLocks noChangeArrowheads="1"/>
                </p:cNvSpPr>
                <p:nvPr/>
              </p:nvSpPr>
              <p:spPr bwMode="auto">
                <a:xfrm>
                  <a:off x="5336" y="2872"/>
                  <a:ext cx="152" cy="144"/>
                </a:xfrm>
                <a:prstGeom prst="rect">
                  <a:avLst/>
                </a:prstGeom>
                <a:noFill/>
                <a:ln w="1905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65230" name="Line 14">
                  <a:extLst>
                    <a:ext uri="{FF2B5EF4-FFF2-40B4-BE49-F238E27FC236}">
                      <a16:creationId xmlns:a16="http://schemas.microsoft.com/office/drawing/2014/main" id="{4C85EF05-2BD7-6243-BC1D-D77FC3F3B145}"/>
                    </a:ext>
                  </a:extLst>
                </p:cNvPr>
                <p:cNvSpPr>
                  <a:spLocks noChangeShapeType="1"/>
                </p:cNvSpPr>
                <p:nvPr/>
              </p:nvSpPr>
              <p:spPr bwMode="auto">
                <a:xfrm>
                  <a:off x="5368" y="2904"/>
                  <a:ext cx="88" cy="8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65231" name="Line 15">
                  <a:extLst>
                    <a:ext uri="{FF2B5EF4-FFF2-40B4-BE49-F238E27FC236}">
                      <a16:creationId xmlns:a16="http://schemas.microsoft.com/office/drawing/2014/main" id="{5DE4C654-6C06-F54F-A851-24B3F21ABD19}"/>
                    </a:ext>
                  </a:extLst>
                </p:cNvPr>
                <p:cNvSpPr>
                  <a:spLocks noChangeShapeType="1"/>
                </p:cNvSpPr>
                <p:nvPr/>
              </p:nvSpPr>
              <p:spPr bwMode="auto">
                <a:xfrm flipH="1">
                  <a:off x="5368" y="2896"/>
                  <a:ext cx="80" cy="96"/>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grpSp>
          <p:nvGrpSpPr>
            <p:cNvPr id="265232" name="Group 16">
              <a:extLst>
                <a:ext uri="{FF2B5EF4-FFF2-40B4-BE49-F238E27FC236}">
                  <a16:creationId xmlns:a16="http://schemas.microsoft.com/office/drawing/2014/main" id="{5CAF57D1-968E-5E47-931D-FAE0D9F2E945}"/>
                </a:ext>
              </a:extLst>
            </p:cNvPr>
            <p:cNvGrpSpPr>
              <a:grpSpLocks/>
            </p:cNvGrpSpPr>
            <p:nvPr/>
          </p:nvGrpSpPr>
          <p:grpSpPr bwMode="auto">
            <a:xfrm>
              <a:off x="159" y="1497"/>
              <a:ext cx="402" cy="149"/>
              <a:chOff x="192" y="1716"/>
              <a:chExt cx="402" cy="149"/>
            </a:xfrm>
          </p:grpSpPr>
          <p:grpSp>
            <p:nvGrpSpPr>
              <p:cNvPr id="265233" name="Group 17">
                <a:extLst>
                  <a:ext uri="{FF2B5EF4-FFF2-40B4-BE49-F238E27FC236}">
                    <a16:creationId xmlns:a16="http://schemas.microsoft.com/office/drawing/2014/main" id="{A54EBAC6-DAE0-2A4C-A776-AAEC658740D2}"/>
                  </a:ext>
                </a:extLst>
              </p:cNvPr>
              <p:cNvGrpSpPr>
                <a:grpSpLocks/>
              </p:cNvGrpSpPr>
              <p:nvPr/>
            </p:nvGrpSpPr>
            <p:grpSpPr bwMode="auto">
              <a:xfrm>
                <a:off x="438" y="1716"/>
                <a:ext cx="156" cy="149"/>
                <a:chOff x="396" y="2155"/>
                <a:chExt cx="156" cy="149"/>
              </a:xfrm>
            </p:grpSpPr>
            <p:sp>
              <p:nvSpPr>
                <p:cNvPr id="265234" name="Rectangle 18">
                  <a:extLst>
                    <a:ext uri="{FF2B5EF4-FFF2-40B4-BE49-F238E27FC236}">
                      <a16:creationId xmlns:a16="http://schemas.microsoft.com/office/drawing/2014/main" id="{ECCD8F9C-36B4-7A4B-ABD8-A13F460A998F}"/>
                    </a:ext>
                  </a:extLst>
                </p:cNvPr>
                <p:cNvSpPr>
                  <a:spLocks noChangeArrowheads="1"/>
                </p:cNvSpPr>
                <p:nvPr/>
              </p:nvSpPr>
              <p:spPr bwMode="auto">
                <a:xfrm>
                  <a:off x="396" y="2160"/>
                  <a:ext cx="152" cy="144"/>
                </a:xfrm>
                <a:prstGeom prst="rect">
                  <a:avLst/>
                </a:prstGeom>
                <a:noFill/>
                <a:ln w="19050">
                  <a:solidFill>
                    <a:srgbClr val="069C2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65235" name="Freeform 19">
                  <a:extLst>
                    <a:ext uri="{FF2B5EF4-FFF2-40B4-BE49-F238E27FC236}">
                      <a16:creationId xmlns:a16="http://schemas.microsoft.com/office/drawing/2014/main" id="{80FECD7C-3F84-A949-9705-D33E70C19A24}"/>
                    </a:ext>
                  </a:extLst>
                </p:cNvPr>
                <p:cNvSpPr>
                  <a:spLocks/>
                </p:cNvSpPr>
                <p:nvPr/>
              </p:nvSpPr>
              <p:spPr bwMode="auto">
                <a:xfrm>
                  <a:off x="429" y="2155"/>
                  <a:ext cx="123" cy="117"/>
                </a:xfrm>
                <a:custGeom>
                  <a:avLst/>
                  <a:gdLst>
                    <a:gd name="T0" fmla="*/ 0 w 123"/>
                    <a:gd name="T1" fmla="*/ 58 h 117"/>
                    <a:gd name="T2" fmla="*/ 38 w 123"/>
                    <a:gd name="T3" fmla="*/ 117 h 117"/>
                    <a:gd name="T4" fmla="*/ 80 w 123"/>
                    <a:gd name="T5" fmla="*/ 42 h 117"/>
                    <a:gd name="T6" fmla="*/ 123 w 123"/>
                    <a:gd name="T7" fmla="*/ 0 h 117"/>
                  </a:gdLst>
                  <a:ahLst/>
                  <a:cxnLst>
                    <a:cxn ang="0">
                      <a:pos x="T0" y="T1"/>
                    </a:cxn>
                    <a:cxn ang="0">
                      <a:pos x="T2" y="T3"/>
                    </a:cxn>
                    <a:cxn ang="0">
                      <a:pos x="T4" y="T5"/>
                    </a:cxn>
                    <a:cxn ang="0">
                      <a:pos x="T6" y="T7"/>
                    </a:cxn>
                  </a:cxnLst>
                  <a:rect l="0" t="0" r="r" b="b"/>
                  <a:pathLst>
                    <a:path w="123" h="117">
                      <a:moveTo>
                        <a:pt x="0" y="58"/>
                      </a:moveTo>
                      <a:lnTo>
                        <a:pt x="38" y="117"/>
                      </a:lnTo>
                      <a:cubicBezTo>
                        <a:pt x="46" y="88"/>
                        <a:pt x="67" y="64"/>
                        <a:pt x="80" y="42"/>
                      </a:cubicBezTo>
                      <a:lnTo>
                        <a:pt x="123" y="0"/>
                      </a:lnTo>
                    </a:path>
                  </a:pathLst>
                </a:custGeom>
                <a:noFill/>
                <a:ln w="38100" cmpd="sng">
                  <a:solidFill>
                    <a:srgbClr val="069C2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sp>
            <p:nvSpPr>
              <p:cNvPr id="265236" name="AutoShape 20">
                <a:extLst>
                  <a:ext uri="{FF2B5EF4-FFF2-40B4-BE49-F238E27FC236}">
                    <a16:creationId xmlns:a16="http://schemas.microsoft.com/office/drawing/2014/main" id="{3C9DE890-1156-194D-96C7-346604BAC42C}"/>
                  </a:ext>
                </a:extLst>
              </p:cNvPr>
              <p:cNvSpPr>
                <a:spLocks noChangeArrowheads="1"/>
              </p:cNvSpPr>
              <p:nvPr/>
            </p:nvSpPr>
            <p:spPr bwMode="auto">
              <a:xfrm>
                <a:off x="192" y="1720"/>
                <a:ext cx="181" cy="13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nvGrpSpPr>
            <p:cNvPr id="265237" name="Group 21">
              <a:extLst>
                <a:ext uri="{FF2B5EF4-FFF2-40B4-BE49-F238E27FC236}">
                  <a16:creationId xmlns:a16="http://schemas.microsoft.com/office/drawing/2014/main" id="{EE61EA93-F760-974A-A8ED-729E068080A2}"/>
                </a:ext>
              </a:extLst>
            </p:cNvPr>
            <p:cNvGrpSpPr>
              <a:grpSpLocks/>
            </p:cNvGrpSpPr>
            <p:nvPr/>
          </p:nvGrpSpPr>
          <p:grpSpPr bwMode="auto">
            <a:xfrm>
              <a:off x="159" y="1819"/>
              <a:ext cx="400" cy="144"/>
              <a:chOff x="192" y="1216"/>
              <a:chExt cx="400" cy="144"/>
            </a:xfrm>
          </p:grpSpPr>
          <p:sp>
            <p:nvSpPr>
              <p:cNvPr id="265238" name="AutoShape 22">
                <a:extLst>
                  <a:ext uri="{FF2B5EF4-FFF2-40B4-BE49-F238E27FC236}">
                    <a16:creationId xmlns:a16="http://schemas.microsoft.com/office/drawing/2014/main" id="{4FE34385-28BD-DC47-AB3E-4BAB75B3B1F8}"/>
                  </a:ext>
                </a:extLst>
              </p:cNvPr>
              <p:cNvSpPr>
                <a:spLocks noChangeArrowheads="1"/>
              </p:cNvSpPr>
              <p:nvPr/>
            </p:nvSpPr>
            <p:spPr bwMode="auto">
              <a:xfrm>
                <a:off x="192" y="1216"/>
                <a:ext cx="181" cy="13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nvGrpSpPr>
              <p:cNvPr id="265239" name="Group 23">
                <a:extLst>
                  <a:ext uri="{FF2B5EF4-FFF2-40B4-BE49-F238E27FC236}">
                    <a16:creationId xmlns:a16="http://schemas.microsoft.com/office/drawing/2014/main" id="{910E3A16-598F-E042-B4B3-746BBBB94053}"/>
                  </a:ext>
                </a:extLst>
              </p:cNvPr>
              <p:cNvGrpSpPr>
                <a:grpSpLocks/>
              </p:cNvGrpSpPr>
              <p:nvPr/>
            </p:nvGrpSpPr>
            <p:grpSpPr bwMode="auto">
              <a:xfrm>
                <a:off x="440" y="1216"/>
                <a:ext cx="152" cy="144"/>
                <a:chOff x="5336" y="2872"/>
                <a:chExt cx="152" cy="144"/>
              </a:xfrm>
            </p:grpSpPr>
            <p:sp>
              <p:nvSpPr>
                <p:cNvPr id="265240" name="Rectangle 24">
                  <a:extLst>
                    <a:ext uri="{FF2B5EF4-FFF2-40B4-BE49-F238E27FC236}">
                      <a16:creationId xmlns:a16="http://schemas.microsoft.com/office/drawing/2014/main" id="{7EB37D1E-FDEC-E347-B28B-D9C3F4942E99}"/>
                    </a:ext>
                  </a:extLst>
                </p:cNvPr>
                <p:cNvSpPr>
                  <a:spLocks noChangeArrowheads="1"/>
                </p:cNvSpPr>
                <p:nvPr/>
              </p:nvSpPr>
              <p:spPr bwMode="auto">
                <a:xfrm>
                  <a:off x="5336" y="2872"/>
                  <a:ext cx="152" cy="144"/>
                </a:xfrm>
                <a:prstGeom prst="rect">
                  <a:avLst/>
                </a:prstGeom>
                <a:noFill/>
                <a:ln w="1905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65241" name="Line 25">
                  <a:extLst>
                    <a:ext uri="{FF2B5EF4-FFF2-40B4-BE49-F238E27FC236}">
                      <a16:creationId xmlns:a16="http://schemas.microsoft.com/office/drawing/2014/main" id="{905285D7-39AA-0F4E-AB0D-72EAB1F0F1DD}"/>
                    </a:ext>
                  </a:extLst>
                </p:cNvPr>
                <p:cNvSpPr>
                  <a:spLocks noChangeShapeType="1"/>
                </p:cNvSpPr>
                <p:nvPr/>
              </p:nvSpPr>
              <p:spPr bwMode="auto">
                <a:xfrm>
                  <a:off x="5368" y="2904"/>
                  <a:ext cx="88" cy="8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65242" name="Line 26">
                  <a:extLst>
                    <a:ext uri="{FF2B5EF4-FFF2-40B4-BE49-F238E27FC236}">
                      <a16:creationId xmlns:a16="http://schemas.microsoft.com/office/drawing/2014/main" id="{E63E37AE-6A02-CF42-B6EA-1C12F993C1CF}"/>
                    </a:ext>
                  </a:extLst>
                </p:cNvPr>
                <p:cNvSpPr>
                  <a:spLocks noChangeShapeType="1"/>
                </p:cNvSpPr>
                <p:nvPr/>
              </p:nvSpPr>
              <p:spPr bwMode="auto">
                <a:xfrm flipH="1">
                  <a:off x="5368" y="2896"/>
                  <a:ext cx="80" cy="96"/>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grpSp>
          <p:nvGrpSpPr>
            <p:cNvPr id="265243" name="Group 27">
              <a:extLst>
                <a:ext uri="{FF2B5EF4-FFF2-40B4-BE49-F238E27FC236}">
                  <a16:creationId xmlns:a16="http://schemas.microsoft.com/office/drawing/2014/main" id="{A7835E8C-95CA-B347-9D7E-15F28B347EC1}"/>
                </a:ext>
              </a:extLst>
            </p:cNvPr>
            <p:cNvGrpSpPr>
              <a:grpSpLocks/>
            </p:cNvGrpSpPr>
            <p:nvPr/>
          </p:nvGrpSpPr>
          <p:grpSpPr bwMode="auto">
            <a:xfrm>
              <a:off x="159" y="2109"/>
              <a:ext cx="402" cy="149"/>
              <a:chOff x="192" y="1716"/>
              <a:chExt cx="402" cy="149"/>
            </a:xfrm>
          </p:grpSpPr>
          <p:grpSp>
            <p:nvGrpSpPr>
              <p:cNvPr id="265244" name="Group 28">
                <a:extLst>
                  <a:ext uri="{FF2B5EF4-FFF2-40B4-BE49-F238E27FC236}">
                    <a16:creationId xmlns:a16="http://schemas.microsoft.com/office/drawing/2014/main" id="{07A231A5-355B-DC4A-A694-C8F331AD5D49}"/>
                  </a:ext>
                </a:extLst>
              </p:cNvPr>
              <p:cNvGrpSpPr>
                <a:grpSpLocks/>
              </p:cNvGrpSpPr>
              <p:nvPr/>
            </p:nvGrpSpPr>
            <p:grpSpPr bwMode="auto">
              <a:xfrm>
                <a:off x="438" y="1716"/>
                <a:ext cx="156" cy="149"/>
                <a:chOff x="396" y="2155"/>
                <a:chExt cx="156" cy="149"/>
              </a:xfrm>
            </p:grpSpPr>
            <p:sp>
              <p:nvSpPr>
                <p:cNvPr id="265245" name="Rectangle 29">
                  <a:extLst>
                    <a:ext uri="{FF2B5EF4-FFF2-40B4-BE49-F238E27FC236}">
                      <a16:creationId xmlns:a16="http://schemas.microsoft.com/office/drawing/2014/main" id="{CBAF958A-B6C9-FB44-AB97-D3A38E3AE033}"/>
                    </a:ext>
                  </a:extLst>
                </p:cNvPr>
                <p:cNvSpPr>
                  <a:spLocks noChangeArrowheads="1"/>
                </p:cNvSpPr>
                <p:nvPr/>
              </p:nvSpPr>
              <p:spPr bwMode="auto">
                <a:xfrm>
                  <a:off x="396" y="2160"/>
                  <a:ext cx="152" cy="144"/>
                </a:xfrm>
                <a:prstGeom prst="rect">
                  <a:avLst/>
                </a:prstGeom>
                <a:noFill/>
                <a:ln w="19050">
                  <a:solidFill>
                    <a:srgbClr val="069C2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65246" name="Freeform 30">
                  <a:extLst>
                    <a:ext uri="{FF2B5EF4-FFF2-40B4-BE49-F238E27FC236}">
                      <a16:creationId xmlns:a16="http://schemas.microsoft.com/office/drawing/2014/main" id="{648236D2-688B-C14B-B7CA-7FDF15AA6A2D}"/>
                    </a:ext>
                  </a:extLst>
                </p:cNvPr>
                <p:cNvSpPr>
                  <a:spLocks/>
                </p:cNvSpPr>
                <p:nvPr/>
              </p:nvSpPr>
              <p:spPr bwMode="auto">
                <a:xfrm>
                  <a:off x="429" y="2155"/>
                  <a:ext cx="123" cy="117"/>
                </a:xfrm>
                <a:custGeom>
                  <a:avLst/>
                  <a:gdLst>
                    <a:gd name="T0" fmla="*/ 0 w 123"/>
                    <a:gd name="T1" fmla="*/ 58 h 117"/>
                    <a:gd name="T2" fmla="*/ 38 w 123"/>
                    <a:gd name="T3" fmla="*/ 117 h 117"/>
                    <a:gd name="T4" fmla="*/ 80 w 123"/>
                    <a:gd name="T5" fmla="*/ 42 h 117"/>
                    <a:gd name="T6" fmla="*/ 123 w 123"/>
                    <a:gd name="T7" fmla="*/ 0 h 117"/>
                  </a:gdLst>
                  <a:ahLst/>
                  <a:cxnLst>
                    <a:cxn ang="0">
                      <a:pos x="T0" y="T1"/>
                    </a:cxn>
                    <a:cxn ang="0">
                      <a:pos x="T2" y="T3"/>
                    </a:cxn>
                    <a:cxn ang="0">
                      <a:pos x="T4" y="T5"/>
                    </a:cxn>
                    <a:cxn ang="0">
                      <a:pos x="T6" y="T7"/>
                    </a:cxn>
                  </a:cxnLst>
                  <a:rect l="0" t="0" r="r" b="b"/>
                  <a:pathLst>
                    <a:path w="123" h="117">
                      <a:moveTo>
                        <a:pt x="0" y="58"/>
                      </a:moveTo>
                      <a:lnTo>
                        <a:pt x="38" y="117"/>
                      </a:lnTo>
                      <a:cubicBezTo>
                        <a:pt x="46" y="88"/>
                        <a:pt x="67" y="64"/>
                        <a:pt x="80" y="42"/>
                      </a:cubicBezTo>
                      <a:lnTo>
                        <a:pt x="123" y="0"/>
                      </a:lnTo>
                    </a:path>
                  </a:pathLst>
                </a:custGeom>
                <a:noFill/>
                <a:ln w="38100" cmpd="sng">
                  <a:solidFill>
                    <a:srgbClr val="069C2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sp>
            <p:nvSpPr>
              <p:cNvPr id="265247" name="AutoShape 31">
                <a:extLst>
                  <a:ext uri="{FF2B5EF4-FFF2-40B4-BE49-F238E27FC236}">
                    <a16:creationId xmlns:a16="http://schemas.microsoft.com/office/drawing/2014/main" id="{C18785BF-EAAF-9340-82CD-A7AC54C75D11}"/>
                  </a:ext>
                </a:extLst>
              </p:cNvPr>
              <p:cNvSpPr>
                <a:spLocks noChangeArrowheads="1"/>
              </p:cNvSpPr>
              <p:nvPr/>
            </p:nvSpPr>
            <p:spPr bwMode="auto">
              <a:xfrm>
                <a:off x="192" y="1720"/>
                <a:ext cx="181" cy="13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nvGrpSpPr>
            <p:cNvPr id="265248" name="Group 32">
              <a:extLst>
                <a:ext uri="{FF2B5EF4-FFF2-40B4-BE49-F238E27FC236}">
                  <a16:creationId xmlns:a16="http://schemas.microsoft.com/office/drawing/2014/main" id="{614D38D3-D05E-D144-8539-B42342009507}"/>
                </a:ext>
              </a:extLst>
            </p:cNvPr>
            <p:cNvGrpSpPr>
              <a:grpSpLocks/>
            </p:cNvGrpSpPr>
            <p:nvPr/>
          </p:nvGrpSpPr>
          <p:grpSpPr bwMode="auto">
            <a:xfrm>
              <a:off x="159" y="2430"/>
              <a:ext cx="402" cy="149"/>
              <a:chOff x="192" y="1716"/>
              <a:chExt cx="402" cy="149"/>
            </a:xfrm>
          </p:grpSpPr>
          <p:grpSp>
            <p:nvGrpSpPr>
              <p:cNvPr id="265249" name="Group 33">
                <a:extLst>
                  <a:ext uri="{FF2B5EF4-FFF2-40B4-BE49-F238E27FC236}">
                    <a16:creationId xmlns:a16="http://schemas.microsoft.com/office/drawing/2014/main" id="{F78DDD39-9DDF-4243-88B0-B46875AC6335}"/>
                  </a:ext>
                </a:extLst>
              </p:cNvPr>
              <p:cNvGrpSpPr>
                <a:grpSpLocks/>
              </p:cNvGrpSpPr>
              <p:nvPr/>
            </p:nvGrpSpPr>
            <p:grpSpPr bwMode="auto">
              <a:xfrm>
                <a:off x="438" y="1716"/>
                <a:ext cx="156" cy="149"/>
                <a:chOff x="396" y="2155"/>
                <a:chExt cx="156" cy="149"/>
              </a:xfrm>
            </p:grpSpPr>
            <p:sp>
              <p:nvSpPr>
                <p:cNvPr id="265250" name="Rectangle 34">
                  <a:extLst>
                    <a:ext uri="{FF2B5EF4-FFF2-40B4-BE49-F238E27FC236}">
                      <a16:creationId xmlns:a16="http://schemas.microsoft.com/office/drawing/2014/main" id="{BE327121-9B85-354E-98CE-9118CE24CAE1}"/>
                    </a:ext>
                  </a:extLst>
                </p:cNvPr>
                <p:cNvSpPr>
                  <a:spLocks noChangeArrowheads="1"/>
                </p:cNvSpPr>
                <p:nvPr/>
              </p:nvSpPr>
              <p:spPr bwMode="auto">
                <a:xfrm>
                  <a:off x="396" y="2160"/>
                  <a:ext cx="152" cy="144"/>
                </a:xfrm>
                <a:prstGeom prst="rect">
                  <a:avLst/>
                </a:prstGeom>
                <a:noFill/>
                <a:ln w="19050">
                  <a:solidFill>
                    <a:srgbClr val="069C2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65251" name="Freeform 35">
                  <a:extLst>
                    <a:ext uri="{FF2B5EF4-FFF2-40B4-BE49-F238E27FC236}">
                      <a16:creationId xmlns:a16="http://schemas.microsoft.com/office/drawing/2014/main" id="{52EC762C-0C1C-E94F-AEB0-E9BD186F12C5}"/>
                    </a:ext>
                  </a:extLst>
                </p:cNvPr>
                <p:cNvSpPr>
                  <a:spLocks/>
                </p:cNvSpPr>
                <p:nvPr/>
              </p:nvSpPr>
              <p:spPr bwMode="auto">
                <a:xfrm>
                  <a:off x="429" y="2155"/>
                  <a:ext cx="123" cy="117"/>
                </a:xfrm>
                <a:custGeom>
                  <a:avLst/>
                  <a:gdLst>
                    <a:gd name="T0" fmla="*/ 0 w 123"/>
                    <a:gd name="T1" fmla="*/ 58 h 117"/>
                    <a:gd name="T2" fmla="*/ 38 w 123"/>
                    <a:gd name="T3" fmla="*/ 117 h 117"/>
                    <a:gd name="T4" fmla="*/ 80 w 123"/>
                    <a:gd name="T5" fmla="*/ 42 h 117"/>
                    <a:gd name="T6" fmla="*/ 123 w 123"/>
                    <a:gd name="T7" fmla="*/ 0 h 117"/>
                  </a:gdLst>
                  <a:ahLst/>
                  <a:cxnLst>
                    <a:cxn ang="0">
                      <a:pos x="T0" y="T1"/>
                    </a:cxn>
                    <a:cxn ang="0">
                      <a:pos x="T2" y="T3"/>
                    </a:cxn>
                    <a:cxn ang="0">
                      <a:pos x="T4" y="T5"/>
                    </a:cxn>
                    <a:cxn ang="0">
                      <a:pos x="T6" y="T7"/>
                    </a:cxn>
                  </a:cxnLst>
                  <a:rect l="0" t="0" r="r" b="b"/>
                  <a:pathLst>
                    <a:path w="123" h="117">
                      <a:moveTo>
                        <a:pt x="0" y="58"/>
                      </a:moveTo>
                      <a:lnTo>
                        <a:pt x="38" y="117"/>
                      </a:lnTo>
                      <a:cubicBezTo>
                        <a:pt x="46" y="88"/>
                        <a:pt x="67" y="64"/>
                        <a:pt x="80" y="42"/>
                      </a:cubicBezTo>
                      <a:lnTo>
                        <a:pt x="123" y="0"/>
                      </a:lnTo>
                    </a:path>
                  </a:pathLst>
                </a:custGeom>
                <a:noFill/>
                <a:ln w="38100" cmpd="sng">
                  <a:solidFill>
                    <a:srgbClr val="069C2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sp>
            <p:nvSpPr>
              <p:cNvPr id="265252" name="AutoShape 36">
                <a:extLst>
                  <a:ext uri="{FF2B5EF4-FFF2-40B4-BE49-F238E27FC236}">
                    <a16:creationId xmlns:a16="http://schemas.microsoft.com/office/drawing/2014/main" id="{B2000747-42D1-C94B-B897-2C9AD245C3F8}"/>
                  </a:ext>
                </a:extLst>
              </p:cNvPr>
              <p:cNvSpPr>
                <a:spLocks noChangeArrowheads="1"/>
              </p:cNvSpPr>
              <p:nvPr/>
            </p:nvSpPr>
            <p:spPr bwMode="auto">
              <a:xfrm>
                <a:off x="192" y="1720"/>
                <a:ext cx="181" cy="13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nvGrpSpPr>
            <p:cNvPr id="265253" name="Group 37">
              <a:extLst>
                <a:ext uri="{FF2B5EF4-FFF2-40B4-BE49-F238E27FC236}">
                  <a16:creationId xmlns:a16="http://schemas.microsoft.com/office/drawing/2014/main" id="{011AF7B8-DEA4-794C-AB55-3F267288A9D8}"/>
                </a:ext>
              </a:extLst>
            </p:cNvPr>
            <p:cNvGrpSpPr>
              <a:grpSpLocks/>
            </p:cNvGrpSpPr>
            <p:nvPr/>
          </p:nvGrpSpPr>
          <p:grpSpPr bwMode="auto">
            <a:xfrm>
              <a:off x="159" y="2716"/>
              <a:ext cx="400" cy="144"/>
              <a:chOff x="192" y="1216"/>
              <a:chExt cx="400" cy="144"/>
            </a:xfrm>
          </p:grpSpPr>
          <p:sp>
            <p:nvSpPr>
              <p:cNvPr id="265254" name="AutoShape 38">
                <a:extLst>
                  <a:ext uri="{FF2B5EF4-FFF2-40B4-BE49-F238E27FC236}">
                    <a16:creationId xmlns:a16="http://schemas.microsoft.com/office/drawing/2014/main" id="{97C00BE3-9E71-E840-AAD6-6770CB2511B3}"/>
                  </a:ext>
                </a:extLst>
              </p:cNvPr>
              <p:cNvSpPr>
                <a:spLocks noChangeArrowheads="1"/>
              </p:cNvSpPr>
              <p:nvPr/>
            </p:nvSpPr>
            <p:spPr bwMode="auto">
              <a:xfrm>
                <a:off x="192" y="1216"/>
                <a:ext cx="181" cy="13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nvGrpSpPr>
              <p:cNvPr id="265255" name="Group 39">
                <a:extLst>
                  <a:ext uri="{FF2B5EF4-FFF2-40B4-BE49-F238E27FC236}">
                    <a16:creationId xmlns:a16="http://schemas.microsoft.com/office/drawing/2014/main" id="{A90D60B6-EEEE-3B4A-88C6-60D1375F55AB}"/>
                  </a:ext>
                </a:extLst>
              </p:cNvPr>
              <p:cNvGrpSpPr>
                <a:grpSpLocks/>
              </p:cNvGrpSpPr>
              <p:nvPr/>
            </p:nvGrpSpPr>
            <p:grpSpPr bwMode="auto">
              <a:xfrm>
                <a:off x="440" y="1216"/>
                <a:ext cx="152" cy="144"/>
                <a:chOff x="5336" y="2872"/>
                <a:chExt cx="152" cy="144"/>
              </a:xfrm>
            </p:grpSpPr>
            <p:sp>
              <p:nvSpPr>
                <p:cNvPr id="265256" name="Rectangle 40">
                  <a:extLst>
                    <a:ext uri="{FF2B5EF4-FFF2-40B4-BE49-F238E27FC236}">
                      <a16:creationId xmlns:a16="http://schemas.microsoft.com/office/drawing/2014/main" id="{A5ED9EA6-FCF5-2248-9A69-546FFC96CB1B}"/>
                    </a:ext>
                  </a:extLst>
                </p:cNvPr>
                <p:cNvSpPr>
                  <a:spLocks noChangeArrowheads="1"/>
                </p:cNvSpPr>
                <p:nvPr/>
              </p:nvSpPr>
              <p:spPr bwMode="auto">
                <a:xfrm>
                  <a:off x="5336" y="2872"/>
                  <a:ext cx="152" cy="144"/>
                </a:xfrm>
                <a:prstGeom prst="rect">
                  <a:avLst/>
                </a:prstGeom>
                <a:noFill/>
                <a:ln w="1905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65257" name="Line 41">
                  <a:extLst>
                    <a:ext uri="{FF2B5EF4-FFF2-40B4-BE49-F238E27FC236}">
                      <a16:creationId xmlns:a16="http://schemas.microsoft.com/office/drawing/2014/main" id="{87178B0F-9065-E64F-BBB5-C58163367916}"/>
                    </a:ext>
                  </a:extLst>
                </p:cNvPr>
                <p:cNvSpPr>
                  <a:spLocks noChangeShapeType="1"/>
                </p:cNvSpPr>
                <p:nvPr/>
              </p:nvSpPr>
              <p:spPr bwMode="auto">
                <a:xfrm>
                  <a:off x="5368" y="2904"/>
                  <a:ext cx="88" cy="8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65258" name="Line 42">
                  <a:extLst>
                    <a:ext uri="{FF2B5EF4-FFF2-40B4-BE49-F238E27FC236}">
                      <a16:creationId xmlns:a16="http://schemas.microsoft.com/office/drawing/2014/main" id="{2FF7AF12-CBB7-C540-9A57-C520828CF84E}"/>
                    </a:ext>
                  </a:extLst>
                </p:cNvPr>
                <p:cNvSpPr>
                  <a:spLocks noChangeShapeType="1"/>
                </p:cNvSpPr>
                <p:nvPr/>
              </p:nvSpPr>
              <p:spPr bwMode="auto">
                <a:xfrm flipH="1">
                  <a:off x="5368" y="2896"/>
                  <a:ext cx="80" cy="96"/>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grpSp>
          <p:nvGrpSpPr>
            <p:cNvPr id="265259" name="Group 43">
              <a:extLst>
                <a:ext uri="{FF2B5EF4-FFF2-40B4-BE49-F238E27FC236}">
                  <a16:creationId xmlns:a16="http://schemas.microsoft.com/office/drawing/2014/main" id="{B5A434F9-3326-4348-9FF8-F1C62CE611F0}"/>
                </a:ext>
              </a:extLst>
            </p:cNvPr>
            <p:cNvGrpSpPr>
              <a:grpSpLocks/>
            </p:cNvGrpSpPr>
            <p:nvPr/>
          </p:nvGrpSpPr>
          <p:grpSpPr bwMode="auto">
            <a:xfrm>
              <a:off x="159" y="3041"/>
              <a:ext cx="400" cy="144"/>
              <a:chOff x="192" y="1216"/>
              <a:chExt cx="400" cy="144"/>
            </a:xfrm>
          </p:grpSpPr>
          <p:sp>
            <p:nvSpPr>
              <p:cNvPr id="265260" name="AutoShape 44">
                <a:extLst>
                  <a:ext uri="{FF2B5EF4-FFF2-40B4-BE49-F238E27FC236}">
                    <a16:creationId xmlns:a16="http://schemas.microsoft.com/office/drawing/2014/main" id="{14DCA4FD-8236-3E49-8672-0BCE6BF1533B}"/>
                  </a:ext>
                </a:extLst>
              </p:cNvPr>
              <p:cNvSpPr>
                <a:spLocks noChangeArrowheads="1"/>
              </p:cNvSpPr>
              <p:nvPr/>
            </p:nvSpPr>
            <p:spPr bwMode="auto">
              <a:xfrm>
                <a:off x="192" y="1216"/>
                <a:ext cx="181" cy="13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nvGrpSpPr>
              <p:cNvPr id="265261" name="Group 45">
                <a:extLst>
                  <a:ext uri="{FF2B5EF4-FFF2-40B4-BE49-F238E27FC236}">
                    <a16:creationId xmlns:a16="http://schemas.microsoft.com/office/drawing/2014/main" id="{D548D938-7366-1849-802C-0B5837C4DA85}"/>
                  </a:ext>
                </a:extLst>
              </p:cNvPr>
              <p:cNvGrpSpPr>
                <a:grpSpLocks/>
              </p:cNvGrpSpPr>
              <p:nvPr/>
            </p:nvGrpSpPr>
            <p:grpSpPr bwMode="auto">
              <a:xfrm>
                <a:off x="440" y="1216"/>
                <a:ext cx="152" cy="144"/>
                <a:chOff x="5336" y="2872"/>
                <a:chExt cx="152" cy="144"/>
              </a:xfrm>
            </p:grpSpPr>
            <p:sp>
              <p:nvSpPr>
                <p:cNvPr id="265262" name="Rectangle 46">
                  <a:extLst>
                    <a:ext uri="{FF2B5EF4-FFF2-40B4-BE49-F238E27FC236}">
                      <a16:creationId xmlns:a16="http://schemas.microsoft.com/office/drawing/2014/main" id="{78002B1E-3F20-6349-AA9E-0FFE36618C85}"/>
                    </a:ext>
                  </a:extLst>
                </p:cNvPr>
                <p:cNvSpPr>
                  <a:spLocks noChangeArrowheads="1"/>
                </p:cNvSpPr>
                <p:nvPr/>
              </p:nvSpPr>
              <p:spPr bwMode="auto">
                <a:xfrm>
                  <a:off x="5336" y="2872"/>
                  <a:ext cx="152" cy="144"/>
                </a:xfrm>
                <a:prstGeom prst="rect">
                  <a:avLst/>
                </a:prstGeom>
                <a:noFill/>
                <a:ln w="1905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65263" name="Line 47">
                  <a:extLst>
                    <a:ext uri="{FF2B5EF4-FFF2-40B4-BE49-F238E27FC236}">
                      <a16:creationId xmlns:a16="http://schemas.microsoft.com/office/drawing/2014/main" id="{3A019F5E-D266-254F-B170-939ECA051507}"/>
                    </a:ext>
                  </a:extLst>
                </p:cNvPr>
                <p:cNvSpPr>
                  <a:spLocks noChangeShapeType="1"/>
                </p:cNvSpPr>
                <p:nvPr/>
              </p:nvSpPr>
              <p:spPr bwMode="auto">
                <a:xfrm>
                  <a:off x="5368" y="2904"/>
                  <a:ext cx="88" cy="8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65264" name="Line 48">
                  <a:extLst>
                    <a:ext uri="{FF2B5EF4-FFF2-40B4-BE49-F238E27FC236}">
                      <a16:creationId xmlns:a16="http://schemas.microsoft.com/office/drawing/2014/main" id="{E4F13FA6-71DA-B248-B56E-0B520A64C6AC}"/>
                    </a:ext>
                  </a:extLst>
                </p:cNvPr>
                <p:cNvSpPr>
                  <a:spLocks noChangeShapeType="1"/>
                </p:cNvSpPr>
                <p:nvPr/>
              </p:nvSpPr>
              <p:spPr bwMode="auto">
                <a:xfrm flipH="1">
                  <a:off x="5368" y="2896"/>
                  <a:ext cx="80" cy="96"/>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grpSp>
          <p:nvGrpSpPr>
            <p:cNvPr id="265265" name="Group 49">
              <a:extLst>
                <a:ext uri="{FF2B5EF4-FFF2-40B4-BE49-F238E27FC236}">
                  <a16:creationId xmlns:a16="http://schemas.microsoft.com/office/drawing/2014/main" id="{6C2886C0-348F-3D44-8069-315153B1977A}"/>
                </a:ext>
              </a:extLst>
            </p:cNvPr>
            <p:cNvGrpSpPr>
              <a:grpSpLocks/>
            </p:cNvGrpSpPr>
            <p:nvPr/>
          </p:nvGrpSpPr>
          <p:grpSpPr bwMode="auto">
            <a:xfrm>
              <a:off x="159" y="3653"/>
              <a:ext cx="400" cy="144"/>
              <a:chOff x="192" y="1216"/>
              <a:chExt cx="400" cy="144"/>
            </a:xfrm>
          </p:grpSpPr>
          <p:sp>
            <p:nvSpPr>
              <p:cNvPr id="265266" name="AutoShape 50">
                <a:extLst>
                  <a:ext uri="{FF2B5EF4-FFF2-40B4-BE49-F238E27FC236}">
                    <a16:creationId xmlns:a16="http://schemas.microsoft.com/office/drawing/2014/main" id="{56E245CD-4B74-8449-9DE7-AEBBB066AF4B}"/>
                  </a:ext>
                </a:extLst>
              </p:cNvPr>
              <p:cNvSpPr>
                <a:spLocks noChangeArrowheads="1"/>
              </p:cNvSpPr>
              <p:nvPr/>
            </p:nvSpPr>
            <p:spPr bwMode="auto">
              <a:xfrm>
                <a:off x="192" y="1216"/>
                <a:ext cx="181" cy="13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nvGrpSpPr>
              <p:cNvPr id="265267" name="Group 51">
                <a:extLst>
                  <a:ext uri="{FF2B5EF4-FFF2-40B4-BE49-F238E27FC236}">
                    <a16:creationId xmlns:a16="http://schemas.microsoft.com/office/drawing/2014/main" id="{F4D02A44-AB12-C043-BF93-48636944C4A6}"/>
                  </a:ext>
                </a:extLst>
              </p:cNvPr>
              <p:cNvGrpSpPr>
                <a:grpSpLocks/>
              </p:cNvGrpSpPr>
              <p:nvPr/>
            </p:nvGrpSpPr>
            <p:grpSpPr bwMode="auto">
              <a:xfrm>
                <a:off x="440" y="1216"/>
                <a:ext cx="152" cy="144"/>
                <a:chOff x="5336" y="2872"/>
                <a:chExt cx="152" cy="144"/>
              </a:xfrm>
            </p:grpSpPr>
            <p:sp>
              <p:nvSpPr>
                <p:cNvPr id="265268" name="Rectangle 52">
                  <a:extLst>
                    <a:ext uri="{FF2B5EF4-FFF2-40B4-BE49-F238E27FC236}">
                      <a16:creationId xmlns:a16="http://schemas.microsoft.com/office/drawing/2014/main" id="{7616E12C-0F23-0A4A-B9B5-6AB31DE2CABB}"/>
                    </a:ext>
                  </a:extLst>
                </p:cNvPr>
                <p:cNvSpPr>
                  <a:spLocks noChangeArrowheads="1"/>
                </p:cNvSpPr>
                <p:nvPr/>
              </p:nvSpPr>
              <p:spPr bwMode="auto">
                <a:xfrm>
                  <a:off x="5336" y="2872"/>
                  <a:ext cx="152" cy="144"/>
                </a:xfrm>
                <a:prstGeom prst="rect">
                  <a:avLst/>
                </a:prstGeom>
                <a:noFill/>
                <a:ln w="1905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65269" name="Line 53">
                  <a:extLst>
                    <a:ext uri="{FF2B5EF4-FFF2-40B4-BE49-F238E27FC236}">
                      <a16:creationId xmlns:a16="http://schemas.microsoft.com/office/drawing/2014/main" id="{87B660FD-8259-5844-90A2-7E4D438051E6}"/>
                    </a:ext>
                  </a:extLst>
                </p:cNvPr>
                <p:cNvSpPr>
                  <a:spLocks noChangeShapeType="1"/>
                </p:cNvSpPr>
                <p:nvPr/>
              </p:nvSpPr>
              <p:spPr bwMode="auto">
                <a:xfrm>
                  <a:off x="5368" y="2904"/>
                  <a:ext cx="88" cy="8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65270" name="Line 54">
                  <a:extLst>
                    <a:ext uri="{FF2B5EF4-FFF2-40B4-BE49-F238E27FC236}">
                      <a16:creationId xmlns:a16="http://schemas.microsoft.com/office/drawing/2014/main" id="{3645598A-4341-324D-B2DF-D6D826FB4450}"/>
                    </a:ext>
                  </a:extLst>
                </p:cNvPr>
                <p:cNvSpPr>
                  <a:spLocks noChangeShapeType="1"/>
                </p:cNvSpPr>
                <p:nvPr/>
              </p:nvSpPr>
              <p:spPr bwMode="auto">
                <a:xfrm flipH="1">
                  <a:off x="5368" y="2896"/>
                  <a:ext cx="80" cy="96"/>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grpSp>
          <p:nvGrpSpPr>
            <p:cNvPr id="265271" name="Group 55">
              <a:extLst>
                <a:ext uri="{FF2B5EF4-FFF2-40B4-BE49-F238E27FC236}">
                  <a16:creationId xmlns:a16="http://schemas.microsoft.com/office/drawing/2014/main" id="{339DE609-90C3-0D41-A8A4-71105518089C}"/>
                </a:ext>
              </a:extLst>
            </p:cNvPr>
            <p:cNvGrpSpPr>
              <a:grpSpLocks/>
            </p:cNvGrpSpPr>
            <p:nvPr/>
          </p:nvGrpSpPr>
          <p:grpSpPr bwMode="auto">
            <a:xfrm>
              <a:off x="159" y="3347"/>
              <a:ext cx="402" cy="149"/>
              <a:chOff x="192" y="1716"/>
              <a:chExt cx="402" cy="149"/>
            </a:xfrm>
          </p:grpSpPr>
          <p:grpSp>
            <p:nvGrpSpPr>
              <p:cNvPr id="265272" name="Group 56">
                <a:extLst>
                  <a:ext uri="{FF2B5EF4-FFF2-40B4-BE49-F238E27FC236}">
                    <a16:creationId xmlns:a16="http://schemas.microsoft.com/office/drawing/2014/main" id="{0F51EDC7-A5B2-274E-8D09-69AEF8809DFC}"/>
                  </a:ext>
                </a:extLst>
              </p:cNvPr>
              <p:cNvGrpSpPr>
                <a:grpSpLocks/>
              </p:cNvGrpSpPr>
              <p:nvPr/>
            </p:nvGrpSpPr>
            <p:grpSpPr bwMode="auto">
              <a:xfrm>
                <a:off x="438" y="1716"/>
                <a:ext cx="156" cy="149"/>
                <a:chOff x="396" y="2155"/>
                <a:chExt cx="156" cy="149"/>
              </a:xfrm>
            </p:grpSpPr>
            <p:sp>
              <p:nvSpPr>
                <p:cNvPr id="265273" name="Rectangle 57">
                  <a:extLst>
                    <a:ext uri="{FF2B5EF4-FFF2-40B4-BE49-F238E27FC236}">
                      <a16:creationId xmlns:a16="http://schemas.microsoft.com/office/drawing/2014/main" id="{38C608CE-B946-3B4A-8201-3E426D67D760}"/>
                    </a:ext>
                  </a:extLst>
                </p:cNvPr>
                <p:cNvSpPr>
                  <a:spLocks noChangeArrowheads="1"/>
                </p:cNvSpPr>
                <p:nvPr/>
              </p:nvSpPr>
              <p:spPr bwMode="auto">
                <a:xfrm>
                  <a:off x="396" y="2160"/>
                  <a:ext cx="152" cy="144"/>
                </a:xfrm>
                <a:prstGeom prst="rect">
                  <a:avLst/>
                </a:prstGeom>
                <a:noFill/>
                <a:ln w="19050">
                  <a:solidFill>
                    <a:srgbClr val="069C2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65274" name="Freeform 58">
                  <a:extLst>
                    <a:ext uri="{FF2B5EF4-FFF2-40B4-BE49-F238E27FC236}">
                      <a16:creationId xmlns:a16="http://schemas.microsoft.com/office/drawing/2014/main" id="{300A8598-E915-C040-B75B-57BB8566915F}"/>
                    </a:ext>
                  </a:extLst>
                </p:cNvPr>
                <p:cNvSpPr>
                  <a:spLocks/>
                </p:cNvSpPr>
                <p:nvPr/>
              </p:nvSpPr>
              <p:spPr bwMode="auto">
                <a:xfrm>
                  <a:off x="429" y="2155"/>
                  <a:ext cx="123" cy="117"/>
                </a:xfrm>
                <a:custGeom>
                  <a:avLst/>
                  <a:gdLst>
                    <a:gd name="T0" fmla="*/ 0 w 123"/>
                    <a:gd name="T1" fmla="*/ 58 h 117"/>
                    <a:gd name="T2" fmla="*/ 38 w 123"/>
                    <a:gd name="T3" fmla="*/ 117 h 117"/>
                    <a:gd name="T4" fmla="*/ 80 w 123"/>
                    <a:gd name="T5" fmla="*/ 42 h 117"/>
                    <a:gd name="T6" fmla="*/ 123 w 123"/>
                    <a:gd name="T7" fmla="*/ 0 h 117"/>
                  </a:gdLst>
                  <a:ahLst/>
                  <a:cxnLst>
                    <a:cxn ang="0">
                      <a:pos x="T0" y="T1"/>
                    </a:cxn>
                    <a:cxn ang="0">
                      <a:pos x="T2" y="T3"/>
                    </a:cxn>
                    <a:cxn ang="0">
                      <a:pos x="T4" y="T5"/>
                    </a:cxn>
                    <a:cxn ang="0">
                      <a:pos x="T6" y="T7"/>
                    </a:cxn>
                  </a:cxnLst>
                  <a:rect l="0" t="0" r="r" b="b"/>
                  <a:pathLst>
                    <a:path w="123" h="117">
                      <a:moveTo>
                        <a:pt x="0" y="58"/>
                      </a:moveTo>
                      <a:lnTo>
                        <a:pt x="38" y="117"/>
                      </a:lnTo>
                      <a:cubicBezTo>
                        <a:pt x="46" y="88"/>
                        <a:pt x="67" y="64"/>
                        <a:pt x="80" y="42"/>
                      </a:cubicBezTo>
                      <a:lnTo>
                        <a:pt x="123" y="0"/>
                      </a:lnTo>
                    </a:path>
                  </a:pathLst>
                </a:custGeom>
                <a:noFill/>
                <a:ln w="38100" cmpd="sng">
                  <a:solidFill>
                    <a:srgbClr val="069C2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sp>
            <p:nvSpPr>
              <p:cNvPr id="265275" name="AutoShape 59">
                <a:extLst>
                  <a:ext uri="{FF2B5EF4-FFF2-40B4-BE49-F238E27FC236}">
                    <a16:creationId xmlns:a16="http://schemas.microsoft.com/office/drawing/2014/main" id="{B0556E37-9A11-4146-8EB4-2EF9F0F703F6}"/>
                  </a:ext>
                </a:extLst>
              </p:cNvPr>
              <p:cNvSpPr>
                <a:spLocks noChangeArrowheads="1"/>
              </p:cNvSpPr>
              <p:nvPr/>
            </p:nvSpPr>
            <p:spPr bwMode="auto">
              <a:xfrm>
                <a:off x="192" y="1720"/>
                <a:ext cx="181" cy="13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sp>
        <p:nvSpPr>
          <p:cNvPr id="265276" name="Rectangle 60">
            <a:extLst>
              <a:ext uri="{FF2B5EF4-FFF2-40B4-BE49-F238E27FC236}">
                <a16:creationId xmlns:a16="http://schemas.microsoft.com/office/drawing/2014/main" id="{3E46EA23-1D15-954E-B23C-3317039B9161}"/>
              </a:ext>
            </a:extLst>
          </p:cNvPr>
          <p:cNvSpPr>
            <a:spLocks noGrp="1" noChangeArrowheads="1"/>
          </p:cNvSpPr>
          <p:nvPr>
            <p:ph type="title"/>
          </p:nvPr>
        </p:nvSpPr>
        <p:spPr>
          <a:xfrm>
            <a:off x="2615030" y="171701"/>
            <a:ext cx="8699500" cy="842962"/>
          </a:xfrm>
          <a:noFill/>
          <a:ln/>
        </p:spPr>
        <p:txBody>
          <a:bodyPr>
            <a:normAutofit fontScale="90000"/>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32 años con disnea y dolor pleurítico</a:t>
            </a:r>
            <a:endParaRPr lang="es-ES_tradnl" altLang="es-ES" sz="6000" dirty="0"/>
          </a:p>
        </p:txBody>
      </p:sp>
    </p:spTree>
    <p:extLst>
      <p:ext uri="{BB962C8B-B14F-4D97-AF65-F5344CB8AC3E}">
        <p14:creationId xmlns:p14="http://schemas.microsoft.com/office/powerpoint/2010/main" val="1653708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65220"/>
                                        </p:tgtEl>
                                        <p:attrNameLst>
                                          <p:attrName>style.visibility</p:attrName>
                                        </p:attrNameLst>
                                      </p:cBhvr>
                                      <p:to>
                                        <p:strVal val="visible"/>
                                      </p:to>
                                    </p:set>
                                    <p:animEffect transition="in" filter="wipe(up)">
                                      <p:cBhvr>
                                        <p:cTn id="7" dur="500"/>
                                        <p:tgtEl>
                                          <p:spTgt spid="265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65225"/>
                                        </p:tgtEl>
                                        <p:attrNameLst>
                                          <p:attrName>style.visibility</p:attrName>
                                        </p:attrNameLst>
                                      </p:cBhvr>
                                      <p:to>
                                        <p:strVal val="visible"/>
                                      </p:to>
                                    </p:set>
                                    <p:anim calcmode="lin" valueType="num">
                                      <p:cBhvr>
                                        <p:cTn id="12" dur="500" fill="hold"/>
                                        <p:tgtEl>
                                          <p:spTgt spid="265225"/>
                                        </p:tgtEl>
                                        <p:attrNameLst>
                                          <p:attrName>ppt_w</p:attrName>
                                        </p:attrNameLst>
                                      </p:cBhvr>
                                      <p:tavLst>
                                        <p:tav tm="0">
                                          <p:val>
                                            <p:fltVal val="0"/>
                                          </p:val>
                                        </p:tav>
                                        <p:tav tm="100000">
                                          <p:val>
                                            <p:strVal val="#ppt_w"/>
                                          </p:val>
                                        </p:tav>
                                      </p:tavLst>
                                    </p:anim>
                                    <p:anim calcmode="lin" valueType="num">
                                      <p:cBhvr>
                                        <p:cTn id="13" dur="500" fill="hold"/>
                                        <p:tgtEl>
                                          <p:spTgt spid="2652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308EC8DB-383B-454E-8BD4-AF034529A972}"/>
              </a:ext>
            </a:extLst>
          </p:cNvPr>
          <p:cNvSpPr>
            <a:spLocks noGrp="1" noChangeArrowheads="1"/>
          </p:cNvSpPr>
          <p:nvPr>
            <p:ph type="title"/>
          </p:nvPr>
        </p:nvSpPr>
        <p:spPr/>
        <p:txBody>
          <a:bodyPr>
            <a:normAutofit/>
          </a:bodyPr>
          <a:lstStyle/>
          <a:p>
            <a:pPr eaLnBrk="1" hangingPunct="1"/>
            <a:endParaRPr lang="es-ES_tradnl" altLang="es-ES" dirty="0"/>
          </a:p>
        </p:txBody>
      </p:sp>
      <p:sp>
        <p:nvSpPr>
          <p:cNvPr id="30722" name="Rectangle 3">
            <a:extLst>
              <a:ext uri="{FF2B5EF4-FFF2-40B4-BE49-F238E27FC236}">
                <a16:creationId xmlns:a16="http://schemas.microsoft.com/office/drawing/2014/main" id="{707E35A8-F614-314A-953B-04F024CD08BC}"/>
              </a:ext>
            </a:extLst>
          </p:cNvPr>
          <p:cNvSpPr>
            <a:spLocks noGrp="1" noChangeArrowheads="1"/>
          </p:cNvSpPr>
          <p:nvPr>
            <p:ph type="body" idx="1"/>
          </p:nvPr>
        </p:nvSpPr>
        <p:spPr>
          <a:xfrm>
            <a:off x="1524000" y="2667000"/>
            <a:ext cx="9144000" cy="1600200"/>
          </a:xfrm>
        </p:spPr>
        <p:txBody>
          <a:bodyPr/>
          <a:lstStyle/>
          <a:p>
            <a:pPr marL="0" indent="0" algn="ctr">
              <a:buNone/>
            </a:pPr>
            <a:r>
              <a:rPr lang="es-ES" altLang="es-ES" sz="4400" b="1" dirty="0">
                <a:solidFill>
                  <a:schemeClr val="accent1">
                    <a:lumMod val="50000"/>
                  </a:schemeClr>
                </a:solidFill>
              </a:rPr>
              <a:t>Mujer de 45 años con </a:t>
            </a:r>
            <a:br>
              <a:rPr lang="es-ES" altLang="es-ES" sz="4400" b="1" dirty="0">
                <a:solidFill>
                  <a:schemeClr val="accent1">
                    <a:lumMod val="50000"/>
                  </a:schemeClr>
                </a:solidFill>
              </a:rPr>
            </a:br>
            <a:r>
              <a:rPr lang="es-ES" altLang="es-ES" sz="4400" b="1" dirty="0">
                <a:solidFill>
                  <a:schemeClr val="accent1">
                    <a:lumMod val="50000"/>
                  </a:schemeClr>
                </a:solidFill>
              </a:rPr>
              <a:t>dolores torácicos atípicos</a:t>
            </a:r>
            <a:endParaRPr lang="es-ES_tradnl" altLang="es-ES" sz="4400" b="1" dirty="0">
              <a:solidFill>
                <a:schemeClr val="accent1">
                  <a:lumMod val="50000"/>
                </a:schemeClr>
              </a:solidFill>
            </a:endParaRPr>
          </a:p>
        </p:txBody>
      </p:sp>
    </p:spTree>
    <p:extLst>
      <p:ext uri="{BB962C8B-B14F-4D97-AF65-F5344CB8AC3E}">
        <p14:creationId xmlns:p14="http://schemas.microsoft.com/office/powerpoint/2010/main" val="14162198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741709F1-C69B-DB45-9351-6F4164DD033F}"/>
              </a:ext>
            </a:extLst>
          </p:cNvPr>
          <p:cNvSpPr>
            <a:spLocks noGrp="1" noChangeArrowheads="1"/>
          </p:cNvSpPr>
          <p:nvPr>
            <p:ph type="body" idx="1"/>
          </p:nvPr>
        </p:nvSpPr>
        <p:spPr>
          <a:xfrm>
            <a:off x="696685" y="1839687"/>
            <a:ext cx="10551887" cy="3732213"/>
          </a:xfrm>
        </p:spPr>
        <p:txBody>
          <a:bodyPr/>
          <a:lstStyle/>
          <a:p>
            <a:pPr eaLnBrk="1" hangingPunct="1">
              <a:lnSpc>
                <a:spcPct val="130000"/>
              </a:lnSpc>
            </a:pPr>
            <a:r>
              <a:rPr lang="es-ES" altLang="es-ES" sz="2800" dirty="0">
                <a:solidFill>
                  <a:schemeClr val="accent1">
                    <a:lumMod val="50000"/>
                  </a:schemeClr>
                </a:solidFill>
              </a:rPr>
              <a:t>Mujer de raza gitana que ha consultado frecuentemente por dolores torácicos atípicos irradiados al hombro izquierdo, sin cortejo vegetativo. </a:t>
            </a:r>
          </a:p>
          <a:p>
            <a:pPr eaLnBrk="1" hangingPunct="1">
              <a:lnSpc>
                <a:spcPct val="130000"/>
              </a:lnSpc>
            </a:pPr>
            <a:r>
              <a:rPr lang="es-ES" altLang="es-ES" sz="2800" dirty="0">
                <a:solidFill>
                  <a:schemeClr val="accent1">
                    <a:lumMod val="50000"/>
                  </a:schemeClr>
                </a:solidFill>
              </a:rPr>
              <a:t>EF anodino salvo sobrepeso y TA 140/92 </a:t>
            </a:r>
            <a:r>
              <a:rPr lang="es-ES" altLang="es-ES" sz="2800" dirty="0" err="1">
                <a:solidFill>
                  <a:schemeClr val="accent1">
                    <a:lumMod val="50000"/>
                  </a:schemeClr>
                </a:solidFill>
              </a:rPr>
              <a:t>mmHg</a:t>
            </a:r>
            <a:r>
              <a:rPr lang="es-ES" altLang="es-ES" sz="2800" dirty="0">
                <a:solidFill>
                  <a:schemeClr val="accent1">
                    <a:lumMod val="50000"/>
                  </a:schemeClr>
                </a:solidFill>
              </a:rPr>
              <a:t>.</a:t>
            </a:r>
          </a:p>
          <a:p>
            <a:pPr eaLnBrk="1" hangingPunct="1">
              <a:lnSpc>
                <a:spcPct val="130000"/>
              </a:lnSpc>
            </a:pPr>
            <a:r>
              <a:rPr lang="es-ES" altLang="es-ES" sz="2800" dirty="0">
                <a:solidFill>
                  <a:schemeClr val="accent1">
                    <a:lumMod val="50000"/>
                  </a:schemeClr>
                </a:solidFill>
              </a:rPr>
              <a:t>Se realiza ECG (sin dolor/molestias).</a:t>
            </a:r>
          </a:p>
        </p:txBody>
      </p:sp>
      <p:sp>
        <p:nvSpPr>
          <p:cNvPr id="31746" name="Rectangle 3">
            <a:extLst>
              <a:ext uri="{FF2B5EF4-FFF2-40B4-BE49-F238E27FC236}">
                <a16:creationId xmlns:a16="http://schemas.microsoft.com/office/drawing/2014/main" id="{B13138E1-6180-F44C-B046-9B218FB703DB}"/>
              </a:ext>
            </a:extLst>
          </p:cNvPr>
          <p:cNvSpPr>
            <a:spLocks noGrp="1" noChangeArrowheads="1"/>
          </p:cNvSpPr>
          <p:nvPr>
            <p:ph type="title"/>
          </p:nvPr>
        </p:nvSpPr>
        <p:spPr>
          <a:xfrm>
            <a:off x="2019301" y="203200"/>
            <a:ext cx="8699500" cy="842963"/>
          </a:xfrm>
        </p:spPr>
        <p:txBody>
          <a:bodyPr anchor="ctr"/>
          <a:lstStyle/>
          <a:p>
            <a:pPr algn="ctr">
              <a:lnSpc>
                <a:spcPct val="80000"/>
              </a:lnSpc>
              <a:tabLst>
                <a:tab pos="1904952" algn="l"/>
              </a:tabLst>
            </a:pPr>
            <a:r>
              <a:rPr lang="es-ES" altLang="es-ES" sz="2200" dirty="0">
                <a:solidFill>
                  <a:schemeClr val="bg2"/>
                </a:solidFill>
              </a:rPr>
              <a:t>Mujer de 45 años con dolores torácicos atípicos</a:t>
            </a:r>
            <a:endParaRPr lang="es-ES_tradnl" altLang="es-ES" sz="2200" dirty="0">
              <a:solidFill>
                <a:schemeClr val="bg2"/>
              </a:solidFill>
            </a:endParaRPr>
          </a:p>
        </p:txBody>
      </p:sp>
    </p:spTree>
    <p:extLst>
      <p:ext uri="{BB962C8B-B14F-4D97-AF65-F5344CB8AC3E}">
        <p14:creationId xmlns:p14="http://schemas.microsoft.com/office/powerpoint/2010/main" val="7236151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descr="Caso 27 mod3 mppt.jpg                                          00003372N2                             C16D207E:">
            <a:extLst>
              <a:ext uri="{FF2B5EF4-FFF2-40B4-BE49-F238E27FC236}">
                <a16:creationId xmlns:a16="http://schemas.microsoft.com/office/drawing/2014/main" id="{1832179F-FA52-904A-B00B-48AE6CDB4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68" y="1907045"/>
            <a:ext cx="11757065" cy="379253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2770" name="Rectangle 5">
            <a:extLst>
              <a:ext uri="{FF2B5EF4-FFF2-40B4-BE49-F238E27FC236}">
                <a16:creationId xmlns:a16="http://schemas.microsoft.com/office/drawing/2014/main" id="{FB3664A9-E285-7546-A6EC-06AA9AFAE897}"/>
              </a:ext>
            </a:extLst>
          </p:cNvPr>
          <p:cNvSpPr>
            <a:spLocks noGrp="1" noChangeArrowheads="1"/>
          </p:cNvSpPr>
          <p:nvPr>
            <p:ph type="title"/>
          </p:nvPr>
        </p:nvSpPr>
        <p:spPr>
          <a:xfrm>
            <a:off x="1833564" y="0"/>
            <a:ext cx="8834437" cy="842963"/>
          </a:xfrm>
        </p:spPr>
        <p:txBody>
          <a:bodyPr>
            <a:normAutofit fontScale="90000"/>
          </a:bodyPr>
          <a:lstStyle/>
          <a:p>
            <a:pPr algn="ctr">
              <a:lnSpc>
                <a:spcPct val="80000"/>
              </a:lnSpc>
              <a:tabLst>
                <a:tab pos="1904952" algn="l"/>
              </a:tabLst>
            </a:pPr>
            <a:br>
              <a:rPr lang="es-ES_tradnl" altLang="es-ES" dirty="0">
                <a:solidFill>
                  <a:schemeClr val="folHlink"/>
                </a:solidFill>
              </a:rPr>
            </a:br>
            <a:r>
              <a:rPr lang="es-ES" altLang="es-ES" sz="2200" dirty="0">
                <a:solidFill>
                  <a:schemeClr val="bg2"/>
                </a:solidFill>
              </a:rPr>
              <a:t>Mujer de 45 años con dolores torácicos atípicos</a:t>
            </a:r>
            <a:endParaRPr lang="es-ES_tradnl" altLang="es-ES" sz="2200" dirty="0">
              <a:solidFill>
                <a:schemeClr val="bg2"/>
              </a:solidFill>
            </a:endParaRPr>
          </a:p>
        </p:txBody>
      </p:sp>
    </p:spTree>
    <p:extLst>
      <p:ext uri="{BB962C8B-B14F-4D97-AF65-F5344CB8AC3E}">
        <p14:creationId xmlns:p14="http://schemas.microsoft.com/office/powerpoint/2010/main" val="130533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5">
            <a:extLst>
              <a:ext uri="{FF2B5EF4-FFF2-40B4-BE49-F238E27FC236}">
                <a16:creationId xmlns:a16="http://schemas.microsoft.com/office/drawing/2014/main" id="{CBD26277-9F9A-4341-AC27-F9889068A1FA}"/>
              </a:ext>
            </a:extLst>
          </p:cNvPr>
          <p:cNvSpPr>
            <a:spLocks noGrp="1" noChangeArrowheads="1"/>
          </p:cNvSpPr>
          <p:nvPr>
            <p:ph type="title"/>
          </p:nvPr>
        </p:nvSpPr>
        <p:spPr>
          <a:xfrm>
            <a:off x="1905000" y="1176337"/>
            <a:ext cx="8382000" cy="842963"/>
          </a:xfrm>
        </p:spPr>
        <p:txBody>
          <a:bodyPr/>
          <a:lstStyle/>
          <a:p>
            <a:pPr>
              <a:lnSpc>
                <a:spcPct val="80000"/>
              </a:lnSpc>
              <a:tabLst>
                <a:tab pos="1904952" algn="l"/>
              </a:tabLst>
            </a:pPr>
            <a:r>
              <a:rPr lang="es-ES" altLang="es-ES" u="sng">
                <a:solidFill>
                  <a:schemeClr val="accent1">
                    <a:lumMod val="50000"/>
                  </a:schemeClr>
                </a:solidFill>
              </a:rPr>
              <a:t>RITMO SINUSAL:</a:t>
            </a:r>
            <a:endParaRPr lang="es-ES_tradnl" altLang="es-ES" sz="1600" u="sng">
              <a:solidFill>
                <a:schemeClr val="accent1">
                  <a:lumMod val="50000"/>
                </a:schemeClr>
              </a:solidFill>
            </a:endParaRPr>
          </a:p>
        </p:txBody>
      </p:sp>
      <p:sp>
        <p:nvSpPr>
          <p:cNvPr id="5" name="Rectangle 5">
            <a:extLst>
              <a:ext uri="{FF2B5EF4-FFF2-40B4-BE49-F238E27FC236}">
                <a16:creationId xmlns:a16="http://schemas.microsoft.com/office/drawing/2014/main" id="{BAC5415E-EBB9-4C77-AD0F-13214F5E5C0A}"/>
              </a:ext>
            </a:extLst>
          </p:cNvPr>
          <p:cNvSpPr txBox="1">
            <a:spLocks noChangeArrowheads="1"/>
          </p:cNvSpPr>
          <p:nvPr/>
        </p:nvSpPr>
        <p:spPr bwMode="auto">
          <a:xfrm>
            <a:off x="2466975" y="1938337"/>
            <a:ext cx="83820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904952" algn="l"/>
              </a:tabLst>
              <a:defRPr/>
            </a:pPr>
            <a:r>
              <a:rPr lang="es-ES" altLang="es-ES" sz="3200" b="0" kern="0" dirty="0">
                <a:solidFill>
                  <a:schemeClr val="accent1">
                    <a:lumMod val="50000"/>
                  </a:schemeClr>
                </a:solidFill>
              </a:rPr>
              <a:t>(1). Presencia de ondas P</a:t>
            </a:r>
            <a:endParaRPr lang="es-ES_tradnl" altLang="es-ES" sz="1600" b="0" kern="0" dirty="0">
              <a:solidFill>
                <a:schemeClr val="accent1">
                  <a:lumMod val="50000"/>
                </a:schemeClr>
              </a:solidFill>
            </a:endParaRPr>
          </a:p>
        </p:txBody>
      </p:sp>
      <p:sp>
        <p:nvSpPr>
          <p:cNvPr id="7" name="Rectangle 5">
            <a:extLst>
              <a:ext uri="{FF2B5EF4-FFF2-40B4-BE49-F238E27FC236}">
                <a16:creationId xmlns:a16="http://schemas.microsoft.com/office/drawing/2014/main" id="{502731D6-BB38-49F2-A6C5-90C9D28BBA21}"/>
              </a:ext>
            </a:extLst>
          </p:cNvPr>
          <p:cNvSpPr txBox="1">
            <a:spLocks noChangeArrowheads="1"/>
          </p:cNvSpPr>
          <p:nvPr/>
        </p:nvSpPr>
        <p:spPr bwMode="auto">
          <a:xfrm>
            <a:off x="2466975" y="2767013"/>
            <a:ext cx="83820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904952" algn="l"/>
              </a:tabLst>
              <a:defRPr/>
            </a:pPr>
            <a:r>
              <a:rPr lang="es-ES" altLang="es-ES" sz="3200" b="0" kern="0" dirty="0">
                <a:solidFill>
                  <a:schemeClr val="accent1">
                    <a:lumMod val="50000"/>
                  </a:schemeClr>
                </a:solidFill>
              </a:rPr>
              <a:t>(2). Todas las P seguidas de QRS</a:t>
            </a:r>
            <a:endParaRPr lang="es-ES_tradnl" altLang="es-ES" sz="1600" b="0" kern="0" dirty="0">
              <a:solidFill>
                <a:schemeClr val="accent1">
                  <a:lumMod val="50000"/>
                </a:schemeClr>
              </a:solidFill>
            </a:endParaRPr>
          </a:p>
        </p:txBody>
      </p:sp>
      <p:sp>
        <p:nvSpPr>
          <p:cNvPr id="8" name="Rectangle 5">
            <a:extLst>
              <a:ext uri="{FF2B5EF4-FFF2-40B4-BE49-F238E27FC236}">
                <a16:creationId xmlns:a16="http://schemas.microsoft.com/office/drawing/2014/main" id="{16FE89D9-2CEF-4B82-91FD-243AA3E28369}"/>
              </a:ext>
            </a:extLst>
          </p:cNvPr>
          <p:cNvSpPr txBox="1">
            <a:spLocks noChangeArrowheads="1"/>
          </p:cNvSpPr>
          <p:nvPr/>
        </p:nvSpPr>
        <p:spPr bwMode="auto">
          <a:xfrm>
            <a:off x="2466975" y="3614737"/>
            <a:ext cx="83820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904952" algn="l"/>
              </a:tabLst>
              <a:defRPr/>
            </a:pPr>
            <a:r>
              <a:rPr lang="es-ES" altLang="es-ES" sz="3200" b="0" kern="0" dirty="0">
                <a:solidFill>
                  <a:schemeClr val="accent1">
                    <a:lumMod val="50000"/>
                  </a:schemeClr>
                </a:solidFill>
              </a:rPr>
              <a:t>(3). PR constante y estable (0.12-0.20 </a:t>
            </a:r>
            <a:r>
              <a:rPr lang="es-ES" altLang="es-ES" sz="3200" b="0" kern="0" dirty="0" err="1">
                <a:solidFill>
                  <a:schemeClr val="accent1">
                    <a:lumMod val="50000"/>
                  </a:schemeClr>
                </a:solidFill>
              </a:rPr>
              <a:t>msg</a:t>
            </a:r>
            <a:r>
              <a:rPr lang="es-ES" altLang="es-ES" sz="3200" b="0" kern="0" dirty="0">
                <a:solidFill>
                  <a:schemeClr val="accent1">
                    <a:lumMod val="50000"/>
                  </a:schemeClr>
                </a:solidFill>
              </a:rPr>
              <a:t>)</a:t>
            </a:r>
            <a:endParaRPr lang="es-ES_tradnl" altLang="es-ES" sz="1600" b="0" kern="0" dirty="0">
              <a:solidFill>
                <a:schemeClr val="accent1">
                  <a:lumMod val="50000"/>
                </a:schemeClr>
              </a:solidFill>
            </a:endParaRPr>
          </a:p>
        </p:txBody>
      </p:sp>
      <p:sp>
        <p:nvSpPr>
          <p:cNvPr id="9" name="Rectangle 5">
            <a:extLst>
              <a:ext uri="{FF2B5EF4-FFF2-40B4-BE49-F238E27FC236}">
                <a16:creationId xmlns:a16="http://schemas.microsoft.com/office/drawing/2014/main" id="{5606FA8C-2988-4A6D-8720-B5A715E680EE}"/>
              </a:ext>
            </a:extLst>
          </p:cNvPr>
          <p:cNvSpPr txBox="1">
            <a:spLocks noChangeArrowheads="1"/>
          </p:cNvSpPr>
          <p:nvPr/>
        </p:nvSpPr>
        <p:spPr bwMode="auto">
          <a:xfrm>
            <a:off x="2466975" y="4521201"/>
            <a:ext cx="83820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904952" algn="l"/>
              </a:tabLst>
              <a:defRPr/>
            </a:pPr>
            <a:r>
              <a:rPr lang="es-ES" altLang="es-ES" sz="3200" b="0" kern="0" dirty="0">
                <a:solidFill>
                  <a:schemeClr val="accent1">
                    <a:lumMod val="50000"/>
                  </a:schemeClr>
                </a:solidFill>
              </a:rPr>
              <a:t>(4). Misma morfología de la P en 1-deriv</a:t>
            </a:r>
            <a:endParaRPr lang="es-ES_tradnl" altLang="es-ES" sz="1600" b="0" kern="0" dirty="0">
              <a:solidFill>
                <a:schemeClr val="accent1">
                  <a:lumMod val="50000"/>
                </a:schemeClr>
              </a:solidFill>
            </a:endParaRPr>
          </a:p>
        </p:txBody>
      </p:sp>
      <p:sp>
        <p:nvSpPr>
          <p:cNvPr id="10" name="Rectangle 5">
            <a:extLst>
              <a:ext uri="{FF2B5EF4-FFF2-40B4-BE49-F238E27FC236}">
                <a16:creationId xmlns:a16="http://schemas.microsoft.com/office/drawing/2014/main" id="{C1D8E9FD-C993-4A43-B9D5-DB132F458F3F}"/>
              </a:ext>
            </a:extLst>
          </p:cNvPr>
          <p:cNvSpPr txBox="1">
            <a:spLocks noChangeArrowheads="1"/>
          </p:cNvSpPr>
          <p:nvPr/>
        </p:nvSpPr>
        <p:spPr bwMode="auto">
          <a:xfrm>
            <a:off x="2466975" y="5334001"/>
            <a:ext cx="83820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904952" algn="l"/>
              </a:tabLst>
              <a:defRPr/>
            </a:pPr>
            <a:r>
              <a:rPr lang="es-ES" altLang="es-ES" sz="3200" b="0" kern="0" dirty="0">
                <a:solidFill>
                  <a:schemeClr val="accent1">
                    <a:lumMod val="50000"/>
                  </a:schemeClr>
                </a:solidFill>
              </a:rPr>
              <a:t>(5). Morfología + en cara inferior</a:t>
            </a:r>
            <a:endParaRPr lang="es-ES_tradnl" altLang="es-ES" sz="1600" b="0" kern="0" dirty="0">
              <a:solidFill>
                <a:schemeClr val="accent1">
                  <a:lumMod val="50000"/>
                </a:schemeClr>
              </a:solidFill>
            </a:endParaRPr>
          </a:p>
        </p:txBody>
      </p:sp>
    </p:spTree>
    <p:extLst>
      <p:ext uri="{BB962C8B-B14F-4D97-AF65-F5344CB8AC3E}">
        <p14:creationId xmlns:p14="http://schemas.microsoft.com/office/powerpoint/2010/main" val="1218066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additive="base">
                                        <p:cTn id="7" dur="500"/>
                                        <p:tgtEl>
                                          <p:spTgt spid="32772"/>
                                        </p:tgtEl>
                                        <p:attrNameLst>
                                          <p:attrName>ppt_y</p:attrName>
                                        </p:attrNameLst>
                                      </p:cBhvr>
                                      <p:tavLst>
                                        <p:tav tm="0">
                                          <p:val>
                                            <p:strVal val="#ppt_y+#ppt_h*1.125000"/>
                                          </p:val>
                                        </p:tav>
                                        <p:tav tm="100000">
                                          <p:val>
                                            <p:strVal val="#ppt_y"/>
                                          </p:val>
                                        </p:tav>
                                      </p:tavLst>
                                    </p:anim>
                                    <p:animEffect transition="in" filter="wipe(up)">
                                      <p:cBhvr>
                                        <p:cTn id="8" dur="500"/>
                                        <p:tgtEl>
                                          <p:spTgt spid="3277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ppt_y</p:attrName>
                                        </p:attrNameLst>
                                      </p:cBhvr>
                                      <p:tavLst>
                                        <p:tav tm="0">
                                          <p:val>
                                            <p:strVal val="#ppt_y+#ppt_h*1.125000"/>
                                          </p:val>
                                        </p:tav>
                                        <p:tav tm="100000">
                                          <p:val>
                                            <p:strVal val="#ppt_y"/>
                                          </p:val>
                                        </p:tav>
                                      </p:tavLst>
                                    </p:anim>
                                    <p:animEffect transition="in" filter="wipe(up)">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P spid="5" grpId="0"/>
      <p:bldP spid="7" grpId="0"/>
      <p:bldP spid="8" grpId="0"/>
      <p:bldP spid="9" grpId="0"/>
      <p:bldP spid="1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0C825D-504D-4D4E-8C11-2D87BD25A0B8}"/>
              </a:ext>
            </a:extLst>
          </p:cNvPr>
          <p:cNvSpPr/>
          <p:nvPr/>
        </p:nvSpPr>
        <p:spPr>
          <a:xfrm>
            <a:off x="0" y="0"/>
            <a:ext cx="12192000" cy="6858000"/>
          </a:xfrm>
          <a:prstGeom prst="rect">
            <a:avLst/>
          </a:prstGeom>
          <a:solidFill>
            <a:schemeClr val="bg1"/>
          </a:solid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pic>
        <p:nvPicPr>
          <p:cNvPr id="4" name="Imagen 3">
            <a:extLst>
              <a:ext uri="{FF2B5EF4-FFF2-40B4-BE49-F238E27FC236}">
                <a16:creationId xmlns:a16="http://schemas.microsoft.com/office/drawing/2014/main" id="{48241CD4-0A58-894A-90AC-0749930AC2F6}"/>
              </a:ext>
            </a:extLst>
          </p:cNvPr>
          <p:cNvPicPr>
            <a:picLocks noChangeAspect="1"/>
          </p:cNvPicPr>
          <p:nvPr/>
        </p:nvPicPr>
        <p:blipFill>
          <a:blip r:embed="rId3"/>
          <a:stretch>
            <a:fillRect/>
          </a:stretch>
        </p:blipFill>
        <p:spPr>
          <a:xfrm>
            <a:off x="0" y="-56660"/>
            <a:ext cx="12192000" cy="572477"/>
          </a:xfrm>
          <a:prstGeom prst="rect">
            <a:avLst/>
          </a:prstGeom>
        </p:spPr>
      </p:pic>
      <p:pic>
        <p:nvPicPr>
          <p:cNvPr id="5" name="Picture 4" descr="Caso 27 mod3 mppt.jpg                                          00003372N2                             C16D207E:">
            <a:extLst>
              <a:ext uri="{FF2B5EF4-FFF2-40B4-BE49-F238E27FC236}">
                <a16:creationId xmlns:a16="http://schemas.microsoft.com/office/drawing/2014/main" id="{8B0F6ADC-9B3D-E141-8DCF-59F2F2FEA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65" y="1558411"/>
            <a:ext cx="11802071" cy="425699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2">
            <a:extLst>
              <a:ext uri="{FF2B5EF4-FFF2-40B4-BE49-F238E27FC236}">
                <a16:creationId xmlns:a16="http://schemas.microsoft.com/office/drawing/2014/main" id="{9B035678-B4C1-E441-BF30-A498525637F1}"/>
              </a:ext>
            </a:extLst>
          </p:cNvPr>
          <p:cNvSpPr txBox="1">
            <a:spLocks noChangeArrowheads="1"/>
          </p:cNvSpPr>
          <p:nvPr/>
        </p:nvSpPr>
        <p:spPr bwMode="auto">
          <a:xfrm>
            <a:off x="3279843" y="790893"/>
            <a:ext cx="5567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r>
              <a:rPr lang="es-ES" altLang="es-ES" sz="2400" dirty="0">
                <a:solidFill>
                  <a:schemeClr val="accent1">
                    <a:lumMod val="50000"/>
                  </a:schemeClr>
                </a:solidFill>
              </a:rPr>
              <a:t>Bloqueo completo de rama izquierda</a:t>
            </a:r>
          </a:p>
        </p:txBody>
      </p:sp>
      <p:sp>
        <p:nvSpPr>
          <p:cNvPr id="7" name="Text Box 2">
            <a:extLst>
              <a:ext uri="{FF2B5EF4-FFF2-40B4-BE49-F238E27FC236}">
                <a16:creationId xmlns:a16="http://schemas.microsoft.com/office/drawing/2014/main" id="{A176B74C-DF44-5B45-A362-D8908F4F523D}"/>
              </a:ext>
            </a:extLst>
          </p:cNvPr>
          <p:cNvSpPr txBox="1">
            <a:spLocks noChangeArrowheads="1"/>
          </p:cNvSpPr>
          <p:nvPr/>
        </p:nvSpPr>
        <p:spPr bwMode="auto">
          <a:xfrm>
            <a:off x="1595435" y="5954742"/>
            <a:ext cx="9001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eaLnBrk="1" hangingPunct="1">
              <a:spcBef>
                <a:spcPct val="0"/>
              </a:spcBef>
              <a:buClrTx/>
              <a:buSzTx/>
              <a:buFontTx/>
              <a:buNone/>
            </a:pPr>
            <a:r>
              <a:rPr lang="es-ES" altLang="es-ES" sz="3600" dirty="0"/>
              <a:t>¿?</a:t>
            </a:r>
          </a:p>
        </p:txBody>
      </p:sp>
    </p:spTree>
    <p:extLst>
      <p:ext uri="{BB962C8B-B14F-4D97-AF65-F5344CB8AC3E}">
        <p14:creationId xmlns:p14="http://schemas.microsoft.com/office/powerpoint/2010/main" val="126768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1A7EF0-9491-9F4B-AD81-7854C669A33E}"/>
              </a:ext>
            </a:extLst>
          </p:cNvPr>
          <p:cNvSpPr>
            <a:spLocks noGrp="1"/>
          </p:cNvSpPr>
          <p:nvPr>
            <p:ph type="title"/>
          </p:nvPr>
        </p:nvSpPr>
        <p:spPr>
          <a:xfrm>
            <a:off x="1646034" y="558506"/>
            <a:ext cx="10070309" cy="790871"/>
          </a:xfrm>
        </p:spPr>
        <p:txBody>
          <a:bodyPr/>
          <a:lstStyle/>
          <a:p>
            <a:endParaRPr lang="es-ES"/>
          </a:p>
        </p:txBody>
      </p:sp>
      <p:sp>
        <p:nvSpPr>
          <p:cNvPr id="5" name="3 Rectángulo">
            <a:extLst>
              <a:ext uri="{FF2B5EF4-FFF2-40B4-BE49-F238E27FC236}">
                <a16:creationId xmlns:a16="http://schemas.microsoft.com/office/drawing/2014/main" id="{7CB1FBB0-2C32-3A48-A2C8-336895C8A396}"/>
              </a:ext>
            </a:extLst>
          </p:cNvPr>
          <p:cNvSpPr>
            <a:spLocks noChangeArrowheads="1"/>
          </p:cNvSpPr>
          <p:nvPr/>
        </p:nvSpPr>
        <p:spPr bwMode="auto">
          <a:xfrm>
            <a:off x="162755" y="1828800"/>
            <a:ext cx="11277600" cy="830997"/>
          </a:xfrm>
          <a:prstGeom prst="rect">
            <a:avLst/>
          </a:prstGeom>
          <a:noFill/>
          <a:ln w="9525">
            <a:noFill/>
            <a:miter lim="800000"/>
            <a:headEnd/>
            <a:tailEnd/>
          </a:ln>
        </p:spPr>
        <p:txBody>
          <a:bodyPr>
            <a:spAutoFit/>
          </a:bodyPr>
          <a:lstStyle/>
          <a:p>
            <a:pPr defTabSz="914377">
              <a:defRPr/>
            </a:pPr>
            <a:r>
              <a:rPr lang="es-ES" sz="2400" kern="1400" spc="100" dirty="0">
                <a:solidFill>
                  <a:schemeClr val="tx2"/>
                </a:solidFill>
                <a:latin typeface="Arial Black" panose="020B0A04020102020204" pitchFamily="34" charset="0"/>
                <a:cs typeface="Arial" panose="020B0604020202020204" pitchFamily="34" charset="0"/>
              </a:rPr>
              <a:t>Ante los hallazgos en el ECG y la clínica de la paciente, ¿cuál pensáis que es la actitud más correcta?</a:t>
            </a:r>
          </a:p>
        </p:txBody>
      </p:sp>
      <p:grpSp>
        <p:nvGrpSpPr>
          <p:cNvPr id="6" name="Grupo 5">
            <a:extLst>
              <a:ext uri="{FF2B5EF4-FFF2-40B4-BE49-F238E27FC236}">
                <a16:creationId xmlns:a16="http://schemas.microsoft.com/office/drawing/2014/main" id="{A3E16CD1-B39D-AA4F-905A-8D7764AB65BE}"/>
              </a:ext>
            </a:extLst>
          </p:cNvPr>
          <p:cNvGrpSpPr>
            <a:grpSpLocks/>
          </p:cNvGrpSpPr>
          <p:nvPr/>
        </p:nvGrpSpPr>
        <p:grpSpPr bwMode="auto">
          <a:xfrm>
            <a:off x="466259" y="2987122"/>
            <a:ext cx="11250084" cy="830997"/>
            <a:chOff x="668811" y="2221419"/>
            <a:chExt cx="11250290" cy="832157"/>
          </a:xfrm>
        </p:grpSpPr>
        <p:sp>
          <p:nvSpPr>
            <p:cNvPr id="7" name="6 Rectángulo">
              <a:extLst>
                <a:ext uri="{FF2B5EF4-FFF2-40B4-BE49-F238E27FC236}">
                  <a16:creationId xmlns:a16="http://schemas.microsoft.com/office/drawing/2014/main" id="{43348977-9C04-EC4A-960A-87E01202B7DD}"/>
                </a:ext>
              </a:extLst>
            </p:cNvPr>
            <p:cNvSpPr>
              <a:spLocks noChangeArrowheads="1"/>
            </p:cNvSpPr>
            <p:nvPr/>
          </p:nvSpPr>
          <p:spPr bwMode="auto">
            <a:xfrm>
              <a:off x="1373675" y="2248973"/>
              <a:ext cx="10545426" cy="645114"/>
            </a:xfrm>
            <a:prstGeom prst="rect">
              <a:avLst/>
            </a:prstGeom>
            <a:noFill/>
            <a:ln w="9525">
              <a:noFill/>
              <a:miter lim="800000"/>
              <a:headEnd/>
              <a:tailEnd/>
            </a:ln>
          </p:spPr>
          <p:txBody>
            <a:bodyPr>
              <a:spAutoFit/>
            </a:bodyPr>
            <a:lstStyle/>
            <a:p>
              <a:pPr defTabSz="914377">
                <a:lnSpc>
                  <a:spcPct val="150000"/>
                </a:lnSpc>
                <a:defRPr/>
              </a:pPr>
              <a:r>
                <a:rPr lang="es-ES" sz="2667" kern="0" dirty="0">
                  <a:solidFill>
                    <a:schemeClr val="tx2"/>
                  </a:solidFill>
                  <a:latin typeface="Arial Black" pitchFamily="34" charset="0"/>
                </a:rPr>
                <a:t>Derivarla a la urgencia del hospital</a:t>
              </a:r>
            </a:p>
          </p:txBody>
        </p:sp>
        <p:sp>
          <p:nvSpPr>
            <p:cNvPr id="8" name="11 Rectángulo">
              <a:extLst>
                <a:ext uri="{FF2B5EF4-FFF2-40B4-BE49-F238E27FC236}">
                  <a16:creationId xmlns:a16="http://schemas.microsoft.com/office/drawing/2014/main" id="{630A15F6-1440-9348-A230-3DCADD6D4900}"/>
                </a:ext>
              </a:extLst>
            </p:cNvPr>
            <p:cNvSpPr>
              <a:spLocks noChangeArrowheads="1"/>
            </p:cNvSpPr>
            <p:nvPr/>
          </p:nvSpPr>
          <p:spPr bwMode="auto">
            <a:xfrm>
              <a:off x="668811" y="2221419"/>
              <a:ext cx="732906" cy="832157"/>
            </a:xfrm>
            <a:prstGeom prst="rect">
              <a:avLst/>
            </a:prstGeom>
            <a:noFill/>
            <a:ln w="9525">
              <a:noFill/>
              <a:miter lim="800000"/>
              <a:headEnd/>
              <a:tailEnd/>
            </a:ln>
          </p:spPr>
          <p:txBody>
            <a:bodyPr wrap="none">
              <a:spAutoFit/>
            </a:bodyPr>
            <a:lstStyle/>
            <a:p>
              <a:pPr defTabSz="914377">
                <a:defRPr/>
              </a:pPr>
              <a:r>
                <a:rPr lang="es-ES" sz="4800" kern="0" dirty="0">
                  <a:solidFill>
                    <a:schemeClr val="tx2"/>
                  </a:solidFill>
                  <a:latin typeface="Arial Black" pitchFamily="34" charset="0"/>
                  <a:sym typeface="Wingdings 2" pitchFamily="18" charset="2"/>
                </a:rPr>
                <a:t></a:t>
              </a:r>
              <a:endParaRPr lang="es-ES" sz="4800" kern="0" dirty="0">
                <a:solidFill>
                  <a:schemeClr val="tx2"/>
                </a:solidFill>
                <a:latin typeface="Arial" charset="0"/>
              </a:endParaRPr>
            </a:p>
          </p:txBody>
        </p:sp>
      </p:grpSp>
      <p:grpSp>
        <p:nvGrpSpPr>
          <p:cNvPr id="9" name="Grupo 8">
            <a:extLst>
              <a:ext uri="{FF2B5EF4-FFF2-40B4-BE49-F238E27FC236}">
                <a16:creationId xmlns:a16="http://schemas.microsoft.com/office/drawing/2014/main" id="{09D624C7-F143-5745-ADF1-1E5C505FA114}"/>
              </a:ext>
            </a:extLst>
          </p:cNvPr>
          <p:cNvGrpSpPr>
            <a:grpSpLocks/>
          </p:cNvGrpSpPr>
          <p:nvPr/>
        </p:nvGrpSpPr>
        <p:grpSpPr bwMode="auto">
          <a:xfrm>
            <a:off x="466259" y="3957467"/>
            <a:ext cx="11148484" cy="830997"/>
            <a:chOff x="668811" y="3373997"/>
            <a:chExt cx="11148542" cy="830826"/>
          </a:xfrm>
        </p:grpSpPr>
        <p:sp>
          <p:nvSpPr>
            <p:cNvPr id="10" name="6 Rectángulo">
              <a:extLst>
                <a:ext uri="{FF2B5EF4-FFF2-40B4-BE49-F238E27FC236}">
                  <a16:creationId xmlns:a16="http://schemas.microsoft.com/office/drawing/2014/main" id="{7C0A1ACA-EBDB-DA4A-A90A-A39313C633BC}"/>
                </a:ext>
              </a:extLst>
            </p:cNvPr>
            <p:cNvSpPr>
              <a:spLocks noChangeArrowheads="1"/>
            </p:cNvSpPr>
            <p:nvPr/>
          </p:nvSpPr>
          <p:spPr bwMode="auto">
            <a:xfrm>
              <a:off x="1373665" y="3418437"/>
              <a:ext cx="10443688" cy="644082"/>
            </a:xfrm>
            <a:prstGeom prst="rect">
              <a:avLst/>
            </a:prstGeom>
            <a:noFill/>
            <a:ln w="9525">
              <a:noFill/>
              <a:miter lim="800000"/>
              <a:headEnd/>
              <a:tailEnd/>
            </a:ln>
          </p:spPr>
          <p:txBody>
            <a:bodyPr>
              <a:spAutoFit/>
            </a:bodyPr>
            <a:lstStyle/>
            <a:p>
              <a:pPr defTabSz="914377">
                <a:lnSpc>
                  <a:spcPct val="150000"/>
                </a:lnSpc>
                <a:defRPr/>
              </a:pPr>
              <a:r>
                <a:rPr lang="es-ES" sz="2667" kern="0" dirty="0">
                  <a:solidFill>
                    <a:schemeClr val="tx2"/>
                  </a:solidFill>
                  <a:latin typeface="Arial Black" pitchFamily="34" charset="0"/>
                </a:rPr>
                <a:t>Derivarla para estudio en cardiología</a:t>
              </a:r>
            </a:p>
          </p:txBody>
        </p:sp>
        <p:sp>
          <p:nvSpPr>
            <p:cNvPr id="11" name="22 Rectángulo">
              <a:extLst>
                <a:ext uri="{FF2B5EF4-FFF2-40B4-BE49-F238E27FC236}">
                  <a16:creationId xmlns:a16="http://schemas.microsoft.com/office/drawing/2014/main" id="{F5F24CBA-9F3A-0448-A5DC-955564B4CB48}"/>
                </a:ext>
              </a:extLst>
            </p:cNvPr>
            <p:cNvSpPr>
              <a:spLocks noChangeArrowheads="1"/>
            </p:cNvSpPr>
            <p:nvPr/>
          </p:nvSpPr>
          <p:spPr bwMode="auto">
            <a:xfrm>
              <a:off x="668811" y="3373997"/>
              <a:ext cx="732897" cy="830826"/>
            </a:xfrm>
            <a:prstGeom prst="rect">
              <a:avLst/>
            </a:prstGeom>
            <a:noFill/>
            <a:ln w="9525">
              <a:noFill/>
              <a:miter lim="800000"/>
              <a:headEnd/>
              <a:tailEnd/>
            </a:ln>
          </p:spPr>
          <p:txBody>
            <a:bodyPr wrap="none">
              <a:spAutoFit/>
            </a:bodyPr>
            <a:lstStyle/>
            <a:p>
              <a:pPr defTabSz="914377">
                <a:defRPr/>
              </a:pPr>
              <a:r>
                <a:rPr lang="es-ES" sz="4800" kern="0" dirty="0">
                  <a:solidFill>
                    <a:schemeClr val="tx2"/>
                  </a:solidFill>
                  <a:latin typeface="Arial Black" pitchFamily="34" charset="0"/>
                  <a:sym typeface="Wingdings 2" pitchFamily="18" charset="2"/>
                </a:rPr>
                <a:t></a:t>
              </a:r>
              <a:endParaRPr lang="es-ES" sz="4800" kern="0" dirty="0">
                <a:solidFill>
                  <a:schemeClr val="tx2"/>
                </a:solidFill>
                <a:latin typeface="Arial" charset="0"/>
              </a:endParaRPr>
            </a:p>
          </p:txBody>
        </p:sp>
      </p:grpSp>
      <p:grpSp>
        <p:nvGrpSpPr>
          <p:cNvPr id="12" name="Grupo 11">
            <a:extLst>
              <a:ext uri="{FF2B5EF4-FFF2-40B4-BE49-F238E27FC236}">
                <a16:creationId xmlns:a16="http://schemas.microsoft.com/office/drawing/2014/main" id="{B7F49437-1B2F-D649-AA16-ED07BE91130A}"/>
              </a:ext>
            </a:extLst>
          </p:cNvPr>
          <p:cNvGrpSpPr>
            <a:grpSpLocks/>
          </p:cNvGrpSpPr>
          <p:nvPr/>
        </p:nvGrpSpPr>
        <p:grpSpPr bwMode="auto">
          <a:xfrm>
            <a:off x="466259" y="4933299"/>
            <a:ext cx="11148484" cy="830997"/>
            <a:chOff x="668811" y="4468184"/>
            <a:chExt cx="11148542" cy="829241"/>
          </a:xfrm>
        </p:grpSpPr>
        <p:sp>
          <p:nvSpPr>
            <p:cNvPr id="13" name="23 Rectángulo">
              <a:extLst>
                <a:ext uri="{FF2B5EF4-FFF2-40B4-BE49-F238E27FC236}">
                  <a16:creationId xmlns:a16="http://schemas.microsoft.com/office/drawing/2014/main" id="{700AC0F8-9A2A-5548-B341-6FB26907C105}"/>
                </a:ext>
              </a:extLst>
            </p:cNvPr>
            <p:cNvSpPr>
              <a:spLocks noChangeArrowheads="1"/>
            </p:cNvSpPr>
            <p:nvPr/>
          </p:nvSpPr>
          <p:spPr bwMode="auto">
            <a:xfrm>
              <a:off x="668811" y="4468184"/>
              <a:ext cx="732897" cy="829241"/>
            </a:xfrm>
            <a:prstGeom prst="rect">
              <a:avLst/>
            </a:prstGeom>
            <a:noFill/>
            <a:ln w="9525">
              <a:noFill/>
              <a:miter lim="800000"/>
              <a:headEnd/>
              <a:tailEnd/>
            </a:ln>
          </p:spPr>
          <p:txBody>
            <a:bodyPr wrap="none">
              <a:spAutoFit/>
            </a:bodyPr>
            <a:lstStyle/>
            <a:p>
              <a:pPr defTabSz="914377">
                <a:defRPr/>
              </a:pPr>
              <a:r>
                <a:rPr lang="es-ES" sz="4800" kern="0" dirty="0">
                  <a:solidFill>
                    <a:schemeClr val="tx2"/>
                  </a:solidFill>
                  <a:latin typeface="Arial Black" pitchFamily="34" charset="0"/>
                  <a:sym typeface="Wingdings 2" pitchFamily="18" charset="2"/>
                </a:rPr>
                <a:t></a:t>
              </a:r>
              <a:endParaRPr lang="es-ES" sz="4800" kern="0" dirty="0">
                <a:solidFill>
                  <a:schemeClr val="tx2"/>
                </a:solidFill>
                <a:latin typeface="Arial" charset="0"/>
              </a:endParaRPr>
            </a:p>
          </p:txBody>
        </p:sp>
        <p:sp>
          <p:nvSpPr>
            <p:cNvPr id="14" name="6 Rectángulo">
              <a:extLst>
                <a:ext uri="{FF2B5EF4-FFF2-40B4-BE49-F238E27FC236}">
                  <a16:creationId xmlns:a16="http://schemas.microsoft.com/office/drawing/2014/main" id="{E77E19DB-3BF7-8D43-92D7-01FB3593678F}"/>
                </a:ext>
              </a:extLst>
            </p:cNvPr>
            <p:cNvSpPr>
              <a:spLocks noChangeArrowheads="1"/>
            </p:cNvSpPr>
            <p:nvPr/>
          </p:nvSpPr>
          <p:spPr bwMode="auto">
            <a:xfrm>
              <a:off x="1373665" y="4561121"/>
              <a:ext cx="10443688" cy="642854"/>
            </a:xfrm>
            <a:prstGeom prst="rect">
              <a:avLst/>
            </a:prstGeom>
            <a:noFill/>
            <a:ln w="9525">
              <a:noFill/>
              <a:miter lim="800000"/>
              <a:headEnd/>
              <a:tailEnd/>
            </a:ln>
          </p:spPr>
          <p:txBody>
            <a:bodyPr>
              <a:spAutoFit/>
            </a:bodyPr>
            <a:lstStyle/>
            <a:p>
              <a:pPr defTabSz="914377">
                <a:lnSpc>
                  <a:spcPct val="150000"/>
                </a:lnSpc>
                <a:defRPr/>
              </a:pPr>
              <a:r>
                <a:rPr lang="es-ES" sz="2667" kern="0" dirty="0">
                  <a:solidFill>
                    <a:schemeClr val="tx2"/>
                  </a:solidFill>
                  <a:latin typeface="Arial Black" pitchFamily="34" charset="0"/>
                </a:rPr>
                <a:t>No es preciso ningún estudio, manejo ambulatorio</a:t>
              </a:r>
            </a:p>
          </p:txBody>
        </p:sp>
      </p:grpSp>
    </p:spTree>
    <p:extLst>
      <p:ext uri="{BB962C8B-B14F-4D97-AF65-F5344CB8AC3E}">
        <p14:creationId xmlns:p14="http://schemas.microsoft.com/office/powerpoint/2010/main" val="415400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down)">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upo 1">
            <a:extLst>
              <a:ext uri="{FF2B5EF4-FFF2-40B4-BE49-F238E27FC236}">
                <a16:creationId xmlns:a16="http://schemas.microsoft.com/office/drawing/2014/main" id="{79F02674-FA70-0340-A3D4-91196E73DA56}"/>
              </a:ext>
            </a:extLst>
          </p:cNvPr>
          <p:cNvGrpSpPr>
            <a:grpSpLocks/>
          </p:cNvGrpSpPr>
          <p:nvPr/>
        </p:nvGrpSpPr>
        <p:grpSpPr bwMode="auto">
          <a:xfrm>
            <a:off x="2538413" y="0"/>
            <a:ext cx="7148512" cy="6858000"/>
            <a:chOff x="1957388" y="1260475"/>
            <a:chExt cx="5586412" cy="5445125"/>
          </a:xfrm>
        </p:grpSpPr>
        <p:pic>
          <p:nvPicPr>
            <p:cNvPr id="37894" name="Imagen 1">
              <a:extLst>
                <a:ext uri="{FF2B5EF4-FFF2-40B4-BE49-F238E27FC236}">
                  <a16:creationId xmlns:a16="http://schemas.microsoft.com/office/drawing/2014/main" id="{6937B2F4-9A53-EA4D-AC27-3214DCE219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7388" y="1260475"/>
              <a:ext cx="5586412"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rma libre: forma 3">
              <a:extLst>
                <a:ext uri="{FF2B5EF4-FFF2-40B4-BE49-F238E27FC236}">
                  <a16:creationId xmlns:a16="http://schemas.microsoft.com/office/drawing/2014/main" id="{09AFAF67-D2D8-47AC-981D-934DE8302A3C}"/>
                </a:ext>
              </a:extLst>
            </p:cNvPr>
            <p:cNvSpPr/>
            <p:nvPr/>
          </p:nvSpPr>
          <p:spPr>
            <a:xfrm>
              <a:off x="3346858" y="3593560"/>
              <a:ext cx="2607737" cy="2678447"/>
            </a:xfrm>
            <a:custGeom>
              <a:avLst/>
              <a:gdLst>
                <a:gd name="connsiteX0" fmla="*/ 1289304 w 2608520"/>
                <a:gd name="connsiteY0" fmla="*/ 0 h 2679216"/>
                <a:gd name="connsiteX1" fmla="*/ 1563624 w 2608520"/>
                <a:gd name="connsiteY1" fmla="*/ 923544 h 2679216"/>
                <a:gd name="connsiteX2" fmla="*/ 2487168 w 2608520"/>
                <a:gd name="connsiteY2" fmla="*/ 1901952 h 2679216"/>
                <a:gd name="connsiteX3" fmla="*/ 2514600 w 2608520"/>
                <a:gd name="connsiteY3" fmla="*/ 2596896 h 2679216"/>
                <a:gd name="connsiteX4" fmla="*/ 1719072 w 2608520"/>
                <a:gd name="connsiteY4" fmla="*/ 2651760 h 2679216"/>
                <a:gd name="connsiteX5" fmla="*/ 1115568 w 2608520"/>
                <a:gd name="connsiteY5" fmla="*/ 2468880 h 2679216"/>
                <a:gd name="connsiteX6" fmla="*/ 466344 w 2608520"/>
                <a:gd name="connsiteY6" fmla="*/ 2084832 h 2679216"/>
                <a:gd name="connsiteX7" fmla="*/ 0 w 2608520"/>
                <a:gd name="connsiteY7" fmla="*/ 1591056 h 267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8520" h="2679216">
                  <a:moveTo>
                    <a:pt x="1289304" y="0"/>
                  </a:moveTo>
                  <a:cubicBezTo>
                    <a:pt x="1326642" y="303276"/>
                    <a:pt x="1363980" y="606552"/>
                    <a:pt x="1563624" y="923544"/>
                  </a:cubicBezTo>
                  <a:cubicBezTo>
                    <a:pt x="1763268" y="1240536"/>
                    <a:pt x="2328672" y="1623060"/>
                    <a:pt x="2487168" y="1901952"/>
                  </a:cubicBezTo>
                  <a:cubicBezTo>
                    <a:pt x="2645664" y="2180844"/>
                    <a:pt x="2642616" y="2471928"/>
                    <a:pt x="2514600" y="2596896"/>
                  </a:cubicBezTo>
                  <a:cubicBezTo>
                    <a:pt x="2386584" y="2721864"/>
                    <a:pt x="1952244" y="2673096"/>
                    <a:pt x="1719072" y="2651760"/>
                  </a:cubicBezTo>
                  <a:cubicBezTo>
                    <a:pt x="1485900" y="2630424"/>
                    <a:pt x="1324356" y="2563368"/>
                    <a:pt x="1115568" y="2468880"/>
                  </a:cubicBezTo>
                  <a:cubicBezTo>
                    <a:pt x="906780" y="2374392"/>
                    <a:pt x="652272" y="2231136"/>
                    <a:pt x="466344" y="2084832"/>
                  </a:cubicBezTo>
                  <a:cubicBezTo>
                    <a:pt x="280416" y="1938528"/>
                    <a:pt x="140208" y="1764792"/>
                    <a:pt x="0" y="1591056"/>
                  </a:cubicBezTo>
                </a:path>
              </a:pathLst>
            </a:custGeom>
            <a:noFill/>
            <a:ln w="34925" cap="rnd">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cxnSp>
          <p:nvCxnSpPr>
            <p:cNvPr id="6" name="Conector recto 5">
              <a:extLst>
                <a:ext uri="{FF2B5EF4-FFF2-40B4-BE49-F238E27FC236}">
                  <a16:creationId xmlns:a16="http://schemas.microsoft.com/office/drawing/2014/main" id="{95D87B16-070C-4E4A-A74E-6786E3048F38}"/>
                </a:ext>
              </a:extLst>
            </p:cNvPr>
            <p:cNvCxnSpPr>
              <a:cxnSpLocks/>
            </p:cNvCxnSpPr>
            <p:nvPr/>
          </p:nvCxnSpPr>
          <p:spPr>
            <a:xfrm>
              <a:off x="4635838" y="3593560"/>
              <a:ext cx="196014" cy="76887"/>
            </a:xfrm>
            <a:prstGeom prst="line">
              <a:avLst/>
            </a:prstGeom>
            <a:ln w="14922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Forma libre: forma 6">
              <a:extLst>
                <a:ext uri="{FF2B5EF4-FFF2-40B4-BE49-F238E27FC236}">
                  <a16:creationId xmlns:a16="http://schemas.microsoft.com/office/drawing/2014/main" id="{91ABF4CB-5C85-404C-B4E4-4276E7B1A2B1}"/>
                </a:ext>
              </a:extLst>
            </p:cNvPr>
            <p:cNvSpPr/>
            <p:nvPr/>
          </p:nvSpPr>
          <p:spPr>
            <a:xfrm>
              <a:off x="4769823" y="3670447"/>
              <a:ext cx="2167325" cy="2060829"/>
            </a:xfrm>
            <a:custGeom>
              <a:avLst/>
              <a:gdLst>
                <a:gd name="connsiteX0" fmla="*/ 0 w 2166248"/>
                <a:gd name="connsiteY0" fmla="*/ 0 h 2061062"/>
                <a:gd name="connsiteX1" fmla="*/ 365760 w 2166248"/>
                <a:gd name="connsiteY1" fmla="*/ 429768 h 2061062"/>
                <a:gd name="connsiteX2" fmla="*/ 941832 w 2166248"/>
                <a:gd name="connsiteY2" fmla="*/ 1417320 h 2061062"/>
                <a:gd name="connsiteX3" fmla="*/ 1609344 w 2166248"/>
                <a:gd name="connsiteY3" fmla="*/ 2048256 h 2061062"/>
                <a:gd name="connsiteX4" fmla="*/ 2130552 w 2166248"/>
                <a:gd name="connsiteY4" fmla="*/ 1755648 h 2061062"/>
                <a:gd name="connsiteX5" fmla="*/ 2121408 w 2166248"/>
                <a:gd name="connsiteY5" fmla="*/ 768096 h 2061062"/>
                <a:gd name="connsiteX6" fmla="*/ 2121408 w 2166248"/>
                <a:gd name="connsiteY6" fmla="*/ 768096 h 206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6248" h="2061062">
                  <a:moveTo>
                    <a:pt x="0" y="0"/>
                  </a:moveTo>
                  <a:cubicBezTo>
                    <a:pt x="104394" y="96774"/>
                    <a:pt x="208788" y="193548"/>
                    <a:pt x="365760" y="429768"/>
                  </a:cubicBezTo>
                  <a:cubicBezTo>
                    <a:pt x="522732" y="665988"/>
                    <a:pt x="734568" y="1147572"/>
                    <a:pt x="941832" y="1417320"/>
                  </a:cubicBezTo>
                  <a:cubicBezTo>
                    <a:pt x="1149096" y="1687068"/>
                    <a:pt x="1411224" y="1991868"/>
                    <a:pt x="1609344" y="2048256"/>
                  </a:cubicBezTo>
                  <a:cubicBezTo>
                    <a:pt x="1807464" y="2104644"/>
                    <a:pt x="2045208" y="1969008"/>
                    <a:pt x="2130552" y="1755648"/>
                  </a:cubicBezTo>
                  <a:cubicBezTo>
                    <a:pt x="2215896" y="1542288"/>
                    <a:pt x="2121408" y="768096"/>
                    <a:pt x="2121408" y="768096"/>
                  </a:cubicBezTo>
                  <a:lnTo>
                    <a:pt x="2121408" y="768096"/>
                  </a:lnTo>
                </a:path>
              </a:pathLst>
            </a:custGeom>
            <a:noFill/>
            <a:ln w="38100">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8" name="Forma libre: forma 7">
              <a:extLst>
                <a:ext uri="{FF2B5EF4-FFF2-40B4-BE49-F238E27FC236}">
                  <a16:creationId xmlns:a16="http://schemas.microsoft.com/office/drawing/2014/main" id="{F3753ECC-1BE0-458F-8463-53CA6EBCCAD0}"/>
                </a:ext>
              </a:extLst>
            </p:cNvPr>
            <p:cNvSpPr/>
            <p:nvPr/>
          </p:nvSpPr>
          <p:spPr>
            <a:xfrm>
              <a:off x="4830613" y="3269625"/>
              <a:ext cx="2066836" cy="1147005"/>
            </a:xfrm>
            <a:custGeom>
              <a:avLst/>
              <a:gdLst>
                <a:gd name="connsiteX0" fmla="*/ 0 w 2224477"/>
                <a:gd name="connsiteY0" fmla="*/ 352906 h 1166722"/>
                <a:gd name="connsiteX1" fmla="*/ 1664208 w 2224477"/>
                <a:gd name="connsiteY1" fmla="*/ 14578 h 1166722"/>
                <a:gd name="connsiteX2" fmla="*/ 2139696 w 2224477"/>
                <a:gd name="connsiteY2" fmla="*/ 782674 h 1166722"/>
                <a:gd name="connsiteX3" fmla="*/ 2221992 w 2224477"/>
                <a:gd name="connsiteY3" fmla="*/ 1166722 h 1166722"/>
              </a:gdLst>
              <a:ahLst/>
              <a:cxnLst>
                <a:cxn ang="0">
                  <a:pos x="connsiteX0" y="connsiteY0"/>
                </a:cxn>
                <a:cxn ang="0">
                  <a:pos x="connsiteX1" y="connsiteY1"/>
                </a:cxn>
                <a:cxn ang="0">
                  <a:pos x="connsiteX2" y="connsiteY2"/>
                </a:cxn>
                <a:cxn ang="0">
                  <a:pos x="connsiteX3" y="connsiteY3"/>
                </a:cxn>
              </a:cxnLst>
              <a:rect l="l" t="t" r="r" b="b"/>
              <a:pathLst>
                <a:path w="2224477" h="1166722">
                  <a:moveTo>
                    <a:pt x="0" y="352906"/>
                  </a:moveTo>
                  <a:cubicBezTo>
                    <a:pt x="653796" y="147928"/>
                    <a:pt x="1307592" y="-57050"/>
                    <a:pt x="1664208" y="14578"/>
                  </a:cubicBezTo>
                  <a:cubicBezTo>
                    <a:pt x="2020824" y="86206"/>
                    <a:pt x="2046732" y="590650"/>
                    <a:pt x="2139696" y="782674"/>
                  </a:cubicBezTo>
                  <a:cubicBezTo>
                    <a:pt x="2232660" y="974698"/>
                    <a:pt x="2227326" y="1070710"/>
                    <a:pt x="2221992" y="1166722"/>
                  </a:cubicBezTo>
                </a:path>
              </a:pathLst>
            </a:custGeom>
            <a:noFill/>
            <a:ln w="38100">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grpSp>
      <p:sp>
        <p:nvSpPr>
          <p:cNvPr id="5" name="Elipse 4">
            <a:extLst>
              <a:ext uri="{FF2B5EF4-FFF2-40B4-BE49-F238E27FC236}">
                <a16:creationId xmlns:a16="http://schemas.microsoft.com/office/drawing/2014/main" id="{27991539-D9EF-433B-A735-60D1E4A4D9F2}"/>
              </a:ext>
            </a:extLst>
          </p:cNvPr>
          <p:cNvSpPr/>
          <p:nvPr/>
        </p:nvSpPr>
        <p:spPr>
          <a:xfrm rot="2669898">
            <a:off x="5507039" y="3692526"/>
            <a:ext cx="1417637" cy="892175"/>
          </a:xfrm>
          <a:prstGeom prst="ellipse">
            <a:avLst/>
          </a:prstGeom>
          <a:solidFill>
            <a:srgbClr val="E9CB49">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0" name="Elipse 9">
            <a:extLst>
              <a:ext uri="{FF2B5EF4-FFF2-40B4-BE49-F238E27FC236}">
                <a16:creationId xmlns:a16="http://schemas.microsoft.com/office/drawing/2014/main" id="{64ED8556-01A1-4354-90F6-C4FF883EFC11}"/>
              </a:ext>
            </a:extLst>
          </p:cNvPr>
          <p:cNvSpPr/>
          <p:nvPr/>
        </p:nvSpPr>
        <p:spPr>
          <a:xfrm rot="5068654">
            <a:off x="7053265" y="2698751"/>
            <a:ext cx="1952625" cy="1082675"/>
          </a:xfrm>
          <a:prstGeom prst="ellipse">
            <a:avLst/>
          </a:prstGeom>
          <a:solidFill>
            <a:srgbClr val="E9CB49">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1" name="Elipse 10">
            <a:extLst>
              <a:ext uri="{FF2B5EF4-FFF2-40B4-BE49-F238E27FC236}">
                <a16:creationId xmlns:a16="http://schemas.microsoft.com/office/drawing/2014/main" id="{6234C66D-5556-43F5-8DCB-D983C8619BFB}"/>
              </a:ext>
            </a:extLst>
          </p:cNvPr>
          <p:cNvSpPr/>
          <p:nvPr/>
        </p:nvSpPr>
        <p:spPr>
          <a:xfrm rot="19756249">
            <a:off x="7126288" y="5135565"/>
            <a:ext cx="1417637" cy="892175"/>
          </a:xfrm>
          <a:prstGeom prst="ellipse">
            <a:avLst/>
          </a:prstGeom>
          <a:solidFill>
            <a:srgbClr val="E9CB49">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Tree>
    <p:extLst>
      <p:ext uri="{BB962C8B-B14F-4D97-AF65-F5344CB8AC3E}">
        <p14:creationId xmlns:p14="http://schemas.microsoft.com/office/powerpoint/2010/main" val="3841506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upo 1">
            <a:extLst>
              <a:ext uri="{FF2B5EF4-FFF2-40B4-BE49-F238E27FC236}">
                <a16:creationId xmlns:a16="http://schemas.microsoft.com/office/drawing/2014/main" id="{F4CABA7B-D6A4-8540-B354-A699D082DB2B}"/>
              </a:ext>
            </a:extLst>
          </p:cNvPr>
          <p:cNvGrpSpPr>
            <a:grpSpLocks/>
          </p:cNvGrpSpPr>
          <p:nvPr/>
        </p:nvGrpSpPr>
        <p:grpSpPr bwMode="auto">
          <a:xfrm>
            <a:off x="2538413" y="0"/>
            <a:ext cx="7148512" cy="6858000"/>
            <a:chOff x="1957388" y="1260475"/>
            <a:chExt cx="5586412" cy="5445125"/>
          </a:xfrm>
        </p:grpSpPr>
        <p:pic>
          <p:nvPicPr>
            <p:cNvPr id="39945" name="Imagen 1">
              <a:extLst>
                <a:ext uri="{FF2B5EF4-FFF2-40B4-BE49-F238E27FC236}">
                  <a16:creationId xmlns:a16="http://schemas.microsoft.com/office/drawing/2014/main" id="{BF9207C5-D809-674A-B5C9-152B011BBF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7388" y="1260475"/>
              <a:ext cx="5586412"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rma libre: forma 3">
              <a:extLst>
                <a:ext uri="{FF2B5EF4-FFF2-40B4-BE49-F238E27FC236}">
                  <a16:creationId xmlns:a16="http://schemas.microsoft.com/office/drawing/2014/main" id="{5B05BAD7-019D-4A19-B7D7-7CA9FB8D2FCC}"/>
                </a:ext>
              </a:extLst>
            </p:cNvPr>
            <p:cNvSpPr/>
            <p:nvPr/>
          </p:nvSpPr>
          <p:spPr>
            <a:xfrm>
              <a:off x="3346858" y="3593560"/>
              <a:ext cx="2607737" cy="2678447"/>
            </a:xfrm>
            <a:custGeom>
              <a:avLst/>
              <a:gdLst>
                <a:gd name="connsiteX0" fmla="*/ 1289304 w 2608520"/>
                <a:gd name="connsiteY0" fmla="*/ 0 h 2679216"/>
                <a:gd name="connsiteX1" fmla="*/ 1563624 w 2608520"/>
                <a:gd name="connsiteY1" fmla="*/ 923544 h 2679216"/>
                <a:gd name="connsiteX2" fmla="*/ 2487168 w 2608520"/>
                <a:gd name="connsiteY2" fmla="*/ 1901952 h 2679216"/>
                <a:gd name="connsiteX3" fmla="*/ 2514600 w 2608520"/>
                <a:gd name="connsiteY3" fmla="*/ 2596896 h 2679216"/>
                <a:gd name="connsiteX4" fmla="*/ 1719072 w 2608520"/>
                <a:gd name="connsiteY4" fmla="*/ 2651760 h 2679216"/>
                <a:gd name="connsiteX5" fmla="*/ 1115568 w 2608520"/>
                <a:gd name="connsiteY5" fmla="*/ 2468880 h 2679216"/>
                <a:gd name="connsiteX6" fmla="*/ 466344 w 2608520"/>
                <a:gd name="connsiteY6" fmla="*/ 2084832 h 2679216"/>
                <a:gd name="connsiteX7" fmla="*/ 0 w 2608520"/>
                <a:gd name="connsiteY7" fmla="*/ 1591056 h 267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8520" h="2679216">
                  <a:moveTo>
                    <a:pt x="1289304" y="0"/>
                  </a:moveTo>
                  <a:cubicBezTo>
                    <a:pt x="1326642" y="303276"/>
                    <a:pt x="1363980" y="606552"/>
                    <a:pt x="1563624" y="923544"/>
                  </a:cubicBezTo>
                  <a:cubicBezTo>
                    <a:pt x="1763268" y="1240536"/>
                    <a:pt x="2328672" y="1623060"/>
                    <a:pt x="2487168" y="1901952"/>
                  </a:cubicBezTo>
                  <a:cubicBezTo>
                    <a:pt x="2645664" y="2180844"/>
                    <a:pt x="2642616" y="2471928"/>
                    <a:pt x="2514600" y="2596896"/>
                  </a:cubicBezTo>
                  <a:cubicBezTo>
                    <a:pt x="2386584" y="2721864"/>
                    <a:pt x="1952244" y="2673096"/>
                    <a:pt x="1719072" y="2651760"/>
                  </a:cubicBezTo>
                  <a:cubicBezTo>
                    <a:pt x="1485900" y="2630424"/>
                    <a:pt x="1324356" y="2563368"/>
                    <a:pt x="1115568" y="2468880"/>
                  </a:cubicBezTo>
                  <a:cubicBezTo>
                    <a:pt x="906780" y="2374392"/>
                    <a:pt x="652272" y="2231136"/>
                    <a:pt x="466344" y="2084832"/>
                  </a:cubicBezTo>
                  <a:cubicBezTo>
                    <a:pt x="280416" y="1938528"/>
                    <a:pt x="140208" y="1764792"/>
                    <a:pt x="0" y="1591056"/>
                  </a:cubicBezTo>
                </a:path>
              </a:pathLst>
            </a:custGeom>
            <a:noFill/>
            <a:ln w="34925" cap="rnd">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cxnSp>
          <p:nvCxnSpPr>
            <p:cNvPr id="6" name="Conector recto 5">
              <a:extLst>
                <a:ext uri="{FF2B5EF4-FFF2-40B4-BE49-F238E27FC236}">
                  <a16:creationId xmlns:a16="http://schemas.microsoft.com/office/drawing/2014/main" id="{034FF973-3361-4438-B1CA-7CBD95E137BB}"/>
                </a:ext>
              </a:extLst>
            </p:cNvPr>
            <p:cNvCxnSpPr>
              <a:cxnSpLocks/>
            </p:cNvCxnSpPr>
            <p:nvPr/>
          </p:nvCxnSpPr>
          <p:spPr>
            <a:xfrm>
              <a:off x="4635838" y="3593560"/>
              <a:ext cx="196014" cy="76887"/>
            </a:xfrm>
            <a:prstGeom prst="line">
              <a:avLst/>
            </a:prstGeom>
            <a:ln w="14922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Forma libre: forma 6">
              <a:extLst>
                <a:ext uri="{FF2B5EF4-FFF2-40B4-BE49-F238E27FC236}">
                  <a16:creationId xmlns:a16="http://schemas.microsoft.com/office/drawing/2014/main" id="{E9C9FD2B-B088-4901-BDBD-6B22C39A6FA2}"/>
                </a:ext>
              </a:extLst>
            </p:cNvPr>
            <p:cNvSpPr/>
            <p:nvPr/>
          </p:nvSpPr>
          <p:spPr>
            <a:xfrm>
              <a:off x="4769823" y="3670447"/>
              <a:ext cx="2167325" cy="2060829"/>
            </a:xfrm>
            <a:custGeom>
              <a:avLst/>
              <a:gdLst>
                <a:gd name="connsiteX0" fmla="*/ 0 w 2166248"/>
                <a:gd name="connsiteY0" fmla="*/ 0 h 2061062"/>
                <a:gd name="connsiteX1" fmla="*/ 365760 w 2166248"/>
                <a:gd name="connsiteY1" fmla="*/ 429768 h 2061062"/>
                <a:gd name="connsiteX2" fmla="*/ 941832 w 2166248"/>
                <a:gd name="connsiteY2" fmla="*/ 1417320 h 2061062"/>
                <a:gd name="connsiteX3" fmla="*/ 1609344 w 2166248"/>
                <a:gd name="connsiteY3" fmla="*/ 2048256 h 2061062"/>
                <a:gd name="connsiteX4" fmla="*/ 2130552 w 2166248"/>
                <a:gd name="connsiteY4" fmla="*/ 1755648 h 2061062"/>
                <a:gd name="connsiteX5" fmla="*/ 2121408 w 2166248"/>
                <a:gd name="connsiteY5" fmla="*/ 768096 h 2061062"/>
                <a:gd name="connsiteX6" fmla="*/ 2121408 w 2166248"/>
                <a:gd name="connsiteY6" fmla="*/ 768096 h 206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6248" h="2061062">
                  <a:moveTo>
                    <a:pt x="0" y="0"/>
                  </a:moveTo>
                  <a:cubicBezTo>
                    <a:pt x="104394" y="96774"/>
                    <a:pt x="208788" y="193548"/>
                    <a:pt x="365760" y="429768"/>
                  </a:cubicBezTo>
                  <a:cubicBezTo>
                    <a:pt x="522732" y="665988"/>
                    <a:pt x="734568" y="1147572"/>
                    <a:pt x="941832" y="1417320"/>
                  </a:cubicBezTo>
                  <a:cubicBezTo>
                    <a:pt x="1149096" y="1687068"/>
                    <a:pt x="1411224" y="1991868"/>
                    <a:pt x="1609344" y="2048256"/>
                  </a:cubicBezTo>
                  <a:cubicBezTo>
                    <a:pt x="1807464" y="2104644"/>
                    <a:pt x="2045208" y="1969008"/>
                    <a:pt x="2130552" y="1755648"/>
                  </a:cubicBezTo>
                  <a:cubicBezTo>
                    <a:pt x="2215896" y="1542288"/>
                    <a:pt x="2121408" y="768096"/>
                    <a:pt x="2121408" y="768096"/>
                  </a:cubicBezTo>
                  <a:lnTo>
                    <a:pt x="2121408" y="768096"/>
                  </a:lnTo>
                </a:path>
              </a:pathLst>
            </a:custGeom>
            <a:noFill/>
            <a:ln w="38100">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8" name="Forma libre: forma 7">
              <a:extLst>
                <a:ext uri="{FF2B5EF4-FFF2-40B4-BE49-F238E27FC236}">
                  <a16:creationId xmlns:a16="http://schemas.microsoft.com/office/drawing/2014/main" id="{F746DD36-93AD-49C6-97F6-0C5D6CB15398}"/>
                </a:ext>
              </a:extLst>
            </p:cNvPr>
            <p:cNvSpPr/>
            <p:nvPr/>
          </p:nvSpPr>
          <p:spPr>
            <a:xfrm>
              <a:off x="4830613" y="3269625"/>
              <a:ext cx="2066836" cy="1147005"/>
            </a:xfrm>
            <a:custGeom>
              <a:avLst/>
              <a:gdLst>
                <a:gd name="connsiteX0" fmla="*/ 0 w 2224477"/>
                <a:gd name="connsiteY0" fmla="*/ 352906 h 1166722"/>
                <a:gd name="connsiteX1" fmla="*/ 1664208 w 2224477"/>
                <a:gd name="connsiteY1" fmla="*/ 14578 h 1166722"/>
                <a:gd name="connsiteX2" fmla="*/ 2139696 w 2224477"/>
                <a:gd name="connsiteY2" fmla="*/ 782674 h 1166722"/>
                <a:gd name="connsiteX3" fmla="*/ 2221992 w 2224477"/>
                <a:gd name="connsiteY3" fmla="*/ 1166722 h 1166722"/>
              </a:gdLst>
              <a:ahLst/>
              <a:cxnLst>
                <a:cxn ang="0">
                  <a:pos x="connsiteX0" y="connsiteY0"/>
                </a:cxn>
                <a:cxn ang="0">
                  <a:pos x="connsiteX1" y="connsiteY1"/>
                </a:cxn>
                <a:cxn ang="0">
                  <a:pos x="connsiteX2" y="connsiteY2"/>
                </a:cxn>
                <a:cxn ang="0">
                  <a:pos x="connsiteX3" y="connsiteY3"/>
                </a:cxn>
              </a:cxnLst>
              <a:rect l="l" t="t" r="r" b="b"/>
              <a:pathLst>
                <a:path w="2224477" h="1166722">
                  <a:moveTo>
                    <a:pt x="0" y="352906"/>
                  </a:moveTo>
                  <a:cubicBezTo>
                    <a:pt x="653796" y="147928"/>
                    <a:pt x="1307592" y="-57050"/>
                    <a:pt x="1664208" y="14578"/>
                  </a:cubicBezTo>
                  <a:cubicBezTo>
                    <a:pt x="2020824" y="86206"/>
                    <a:pt x="2046732" y="590650"/>
                    <a:pt x="2139696" y="782674"/>
                  </a:cubicBezTo>
                  <a:cubicBezTo>
                    <a:pt x="2232660" y="974698"/>
                    <a:pt x="2227326" y="1070710"/>
                    <a:pt x="2221992" y="1166722"/>
                  </a:cubicBezTo>
                </a:path>
              </a:pathLst>
            </a:custGeom>
            <a:noFill/>
            <a:ln w="38100">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grpSp>
      <p:sp>
        <p:nvSpPr>
          <p:cNvPr id="12" name="Elipse 11">
            <a:extLst>
              <a:ext uri="{FF2B5EF4-FFF2-40B4-BE49-F238E27FC236}">
                <a16:creationId xmlns:a16="http://schemas.microsoft.com/office/drawing/2014/main" id="{2D9286D0-89C5-4002-98D8-296B2E785C4E}"/>
              </a:ext>
            </a:extLst>
          </p:cNvPr>
          <p:cNvSpPr/>
          <p:nvPr/>
        </p:nvSpPr>
        <p:spPr>
          <a:xfrm rot="2669898">
            <a:off x="5732465" y="2378075"/>
            <a:ext cx="1146175" cy="965200"/>
          </a:xfrm>
          <a:prstGeom prst="ellipse">
            <a:avLst/>
          </a:prstGeom>
          <a:solidFill>
            <a:srgbClr val="E9CB49">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3" name="Elipse 12">
            <a:extLst>
              <a:ext uri="{FF2B5EF4-FFF2-40B4-BE49-F238E27FC236}">
                <a16:creationId xmlns:a16="http://schemas.microsoft.com/office/drawing/2014/main" id="{F381CDF9-E1E4-46FD-8464-C57FC6D61023}"/>
              </a:ext>
            </a:extLst>
          </p:cNvPr>
          <p:cNvSpPr/>
          <p:nvPr/>
        </p:nvSpPr>
        <p:spPr>
          <a:xfrm rot="3690526">
            <a:off x="6790532" y="2639219"/>
            <a:ext cx="2676525" cy="1201739"/>
          </a:xfrm>
          <a:prstGeom prst="ellipse">
            <a:avLst/>
          </a:prstGeom>
          <a:solidFill>
            <a:srgbClr val="E9CB49">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4" name="Elipse 13">
            <a:extLst>
              <a:ext uri="{FF2B5EF4-FFF2-40B4-BE49-F238E27FC236}">
                <a16:creationId xmlns:a16="http://schemas.microsoft.com/office/drawing/2014/main" id="{0939DDCE-DD44-4FE8-9B9F-A6A5296F097A}"/>
              </a:ext>
            </a:extLst>
          </p:cNvPr>
          <p:cNvSpPr/>
          <p:nvPr/>
        </p:nvSpPr>
        <p:spPr>
          <a:xfrm rot="2647954">
            <a:off x="5160964" y="4241802"/>
            <a:ext cx="3500437" cy="892175"/>
          </a:xfrm>
          <a:prstGeom prst="ellipse">
            <a:avLst/>
          </a:prstGeom>
          <a:solidFill>
            <a:srgbClr val="E9CB49">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5" name="Elipse 14">
            <a:extLst>
              <a:ext uri="{FF2B5EF4-FFF2-40B4-BE49-F238E27FC236}">
                <a16:creationId xmlns:a16="http://schemas.microsoft.com/office/drawing/2014/main" id="{F1BD63C5-C5AA-43D7-B4A8-4C324003CB30}"/>
              </a:ext>
            </a:extLst>
          </p:cNvPr>
          <p:cNvSpPr/>
          <p:nvPr/>
        </p:nvSpPr>
        <p:spPr>
          <a:xfrm rot="2669898">
            <a:off x="6573839" y="3487739"/>
            <a:ext cx="1417637" cy="709612"/>
          </a:xfrm>
          <a:prstGeom prst="ellipse">
            <a:avLst/>
          </a:prstGeom>
          <a:solidFill>
            <a:srgbClr val="E9CB49">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6" name="Elipse 15">
            <a:extLst>
              <a:ext uri="{FF2B5EF4-FFF2-40B4-BE49-F238E27FC236}">
                <a16:creationId xmlns:a16="http://schemas.microsoft.com/office/drawing/2014/main" id="{686346F2-69ED-481F-A812-59109D920696}"/>
              </a:ext>
            </a:extLst>
          </p:cNvPr>
          <p:cNvSpPr/>
          <p:nvPr/>
        </p:nvSpPr>
        <p:spPr>
          <a:xfrm rot="2051326">
            <a:off x="7802564" y="4586288"/>
            <a:ext cx="1646237" cy="1076325"/>
          </a:xfrm>
          <a:prstGeom prst="ellipse">
            <a:avLst/>
          </a:prstGeom>
          <a:solidFill>
            <a:srgbClr val="E9CB49">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pic>
        <p:nvPicPr>
          <p:cNvPr id="17" name="Imagen 16">
            <a:extLst>
              <a:ext uri="{FF2B5EF4-FFF2-40B4-BE49-F238E27FC236}">
                <a16:creationId xmlns:a16="http://schemas.microsoft.com/office/drawing/2014/main" id="{D43FD396-DEE7-DF40-B62C-9EE0D68C46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9451" y="1746251"/>
            <a:ext cx="3365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400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strVal val="#ppt_w*0.70"/>
                                          </p:val>
                                        </p:tav>
                                        <p:tav tm="100000">
                                          <p:val>
                                            <p:strVal val="#ppt_w"/>
                                          </p:val>
                                        </p:tav>
                                      </p:tavLst>
                                    </p:anim>
                                    <p:anim calcmode="lin" valueType="num">
                                      <p:cBhvr>
                                        <p:cTn id="20" dur="1000" fill="hold"/>
                                        <p:tgtEl>
                                          <p:spTgt spid="14"/>
                                        </p:tgtEl>
                                        <p:attrNameLst>
                                          <p:attrName>ppt_h</p:attrName>
                                        </p:attrNameLst>
                                      </p:cBhvr>
                                      <p:tavLst>
                                        <p:tav tm="0">
                                          <p:val>
                                            <p:strVal val="#ppt_h"/>
                                          </p:val>
                                        </p:tav>
                                        <p:tav tm="100000">
                                          <p:val>
                                            <p:strVal val="#ppt_h"/>
                                          </p:val>
                                        </p:tav>
                                      </p:tavLst>
                                    </p:anim>
                                    <p:animEffect transition="in" filter="fade">
                                      <p:cBhvr>
                                        <p:cTn id="21" dur="1000"/>
                                        <p:tgtEl>
                                          <p:spTgt spid="1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strVal val="#ppt_w*0.70"/>
                                          </p:val>
                                        </p:tav>
                                        <p:tav tm="100000">
                                          <p:val>
                                            <p:strVal val="#ppt_w"/>
                                          </p:val>
                                        </p:tav>
                                      </p:tavLst>
                                    </p:anim>
                                    <p:anim calcmode="lin" valueType="num">
                                      <p:cBhvr>
                                        <p:cTn id="25" dur="1000" fill="hold"/>
                                        <p:tgtEl>
                                          <p:spTgt spid="15"/>
                                        </p:tgtEl>
                                        <p:attrNameLst>
                                          <p:attrName>ppt_h</p:attrName>
                                        </p:attrNameLst>
                                      </p:cBhvr>
                                      <p:tavLst>
                                        <p:tav tm="0">
                                          <p:val>
                                            <p:strVal val="#ppt_h"/>
                                          </p:val>
                                        </p:tav>
                                        <p:tav tm="100000">
                                          <p:val>
                                            <p:strVal val="#ppt_h"/>
                                          </p:val>
                                        </p:tav>
                                      </p:tavLst>
                                    </p:anim>
                                    <p:animEffect transition="in" filter="fade">
                                      <p:cBhvr>
                                        <p:cTn id="26" dur="1000"/>
                                        <p:tgtEl>
                                          <p:spTgt spid="15"/>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strVal val="#ppt_w*0.70"/>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Effect transition="in" filter="fade">
                                      <p:cBhvr>
                                        <p:cTn id="31" dur="1000"/>
                                        <p:tgtEl>
                                          <p:spTgt spid="1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1000" fill="hold"/>
                                        <p:tgtEl>
                                          <p:spTgt spid="17"/>
                                        </p:tgtEl>
                                        <p:attrNameLst>
                                          <p:attrName>ppt_w</p:attrName>
                                        </p:attrNameLst>
                                      </p:cBhvr>
                                      <p:tavLst>
                                        <p:tav tm="0">
                                          <p:val>
                                            <p:strVal val="#ppt_w*0.70"/>
                                          </p:val>
                                        </p:tav>
                                        <p:tav tm="100000">
                                          <p:val>
                                            <p:strVal val="#ppt_w"/>
                                          </p:val>
                                        </p:tav>
                                      </p:tavLst>
                                    </p:anim>
                                    <p:anim calcmode="lin" valueType="num">
                                      <p:cBhvr>
                                        <p:cTn id="37" dur="1000" fill="hold"/>
                                        <p:tgtEl>
                                          <p:spTgt spid="17"/>
                                        </p:tgtEl>
                                        <p:attrNameLst>
                                          <p:attrName>ppt_h</p:attrName>
                                        </p:attrNameLst>
                                      </p:cBhvr>
                                      <p:tavLst>
                                        <p:tav tm="0">
                                          <p:val>
                                            <p:strVal val="#ppt_h"/>
                                          </p:val>
                                        </p:tav>
                                        <p:tav tm="100000">
                                          <p:val>
                                            <p:strVal val="#ppt_h"/>
                                          </p:val>
                                        </p:tav>
                                      </p:tavLst>
                                    </p:anim>
                                    <p:animEffect transition="in" filter="fade">
                                      <p:cBhvr>
                                        <p:cTn id="3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89C59F7E0CDD47A2F26A179C7339A0" ma:contentTypeVersion="0" ma:contentTypeDescription="Create a new document." ma:contentTypeScope="" ma:versionID="9cd7228970405783083f66fc7284ef58">
  <xsd:schema xmlns:xsd="http://www.w3.org/2001/XMLSchema" xmlns:xs="http://www.w3.org/2001/XMLSchema" xmlns:p="http://schemas.microsoft.com/office/2006/metadata/properties" targetNamespace="http://schemas.microsoft.com/office/2006/metadata/properties" ma:root="true" ma:fieldsID="1ae53d147369609339da0000e6a4a43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12E9D4A-4F83-4993-83E3-BD3ADB30F3BF}"/>
</file>

<file path=customXml/itemProps2.xml><?xml version="1.0" encoding="utf-8"?>
<ds:datastoreItem xmlns:ds="http://schemas.openxmlformats.org/officeDocument/2006/customXml" ds:itemID="{C7BE049D-E6C6-4744-B78F-0FEB25844C32}"/>
</file>

<file path=customXml/itemProps3.xml><?xml version="1.0" encoding="utf-8"?>
<ds:datastoreItem xmlns:ds="http://schemas.openxmlformats.org/officeDocument/2006/customXml" ds:itemID="{FE73504E-3598-4A9C-BCA7-CC930F21F375}"/>
</file>

<file path=docProps/app.xml><?xml version="1.0" encoding="utf-8"?>
<Properties xmlns="http://schemas.openxmlformats.org/officeDocument/2006/extended-properties" xmlns:vt="http://schemas.openxmlformats.org/officeDocument/2006/docPropsVTypes">
  <TotalTime>7215</TotalTime>
  <Words>7354</Words>
  <Application>Microsoft Macintosh PowerPoint</Application>
  <PresentationFormat>Panorámica</PresentationFormat>
  <Paragraphs>802</Paragraphs>
  <Slides>140</Slides>
  <Notes>104</Notes>
  <HiddenSlides>0</HiddenSlides>
  <MMClips>0</MMClips>
  <ScaleCrop>false</ScaleCrop>
  <HeadingPairs>
    <vt:vector size="6" baseType="variant">
      <vt:variant>
        <vt:lpstr>Fuentes usadas</vt:lpstr>
      </vt:variant>
      <vt:variant>
        <vt:i4>13</vt:i4>
      </vt:variant>
      <vt:variant>
        <vt:lpstr>Tema</vt:lpstr>
      </vt:variant>
      <vt:variant>
        <vt:i4>13</vt:i4>
      </vt:variant>
      <vt:variant>
        <vt:lpstr>Títulos de diapositiva</vt:lpstr>
      </vt:variant>
      <vt:variant>
        <vt:i4>140</vt:i4>
      </vt:variant>
    </vt:vector>
  </HeadingPairs>
  <TitlesOfParts>
    <vt:vector size="166" baseType="lpstr">
      <vt:lpstr>Arial</vt:lpstr>
      <vt:lpstr>Arial Black</vt:lpstr>
      <vt:lpstr>Brush Script MT</vt:lpstr>
      <vt:lpstr>Calibri</vt:lpstr>
      <vt:lpstr>Calibri Light</vt:lpstr>
      <vt:lpstr>Comic Sans MS</vt:lpstr>
      <vt:lpstr>Lucida Sans</vt:lpstr>
      <vt:lpstr>Symbol</vt:lpstr>
      <vt:lpstr>Times</vt:lpstr>
      <vt:lpstr>Times New Roman</vt:lpstr>
      <vt:lpstr>Trebuchet MS</vt:lpstr>
      <vt:lpstr>Verdana</vt:lpstr>
      <vt:lpstr>Wingdings</vt:lpstr>
      <vt:lpstr>Office Theme</vt:lpstr>
      <vt:lpstr>1_Office Theme</vt:lpstr>
      <vt:lpstr>Custom Design</vt:lpstr>
      <vt:lpstr>3_Custom Design</vt:lpstr>
      <vt:lpstr>9_Custom Design</vt:lpstr>
      <vt:lpstr>1_Custom Design</vt:lpstr>
      <vt:lpstr>10_Custom Design</vt:lpstr>
      <vt:lpstr>6_Custom Design</vt:lpstr>
      <vt:lpstr>7_Custom Design</vt:lpstr>
      <vt:lpstr>8_Custom Design</vt:lpstr>
      <vt:lpstr>2_Custom Design</vt:lpstr>
      <vt:lpstr>5_Custom Design</vt:lpstr>
      <vt:lpstr>4_Custom Design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Mujer joven con SCA</vt:lpstr>
      <vt:lpstr>Presentación de PowerPoint</vt:lpstr>
      <vt:lpstr>Mujer joven con SCA</vt:lpstr>
      <vt:lpstr>Mujer joven con SCA</vt:lpstr>
      <vt:lpstr>Mujer joven con SCA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Electrocardiograma Varón joven con fiebre, dolor torácico pleurítico y expectoración</vt:lpstr>
      <vt:lpstr>Rx Varón joven con fiebre, dolor torácico pleurítico y expectoración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Varón de 32 años con disnea y dolor pleurítico</vt:lpstr>
      <vt:lpstr> Varón de 32 años con disnea y dolor pleurítico</vt:lpstr>
      <vt:lpstr>Electrocardiograma [1] Varón de 32 años con disnea y dolor pleurítico</vt:lpstr>
      <vt:lpstr> Varón de 32 años con disnea y dolor pleurítico</vt:lpstr>
      <vt:lpstr> Varón de 32 años con disnea y dolor pleurítico</vt:lpstr>
      <vt:lpstr> Varón de 32 años con disnea y dolor pleurítico</vt:lpstr>
      <vt:lpstr>Electrocardiograma [2] Varón de 32 años con disnea y dolor pleurítico</vt:lpstr>
      <vt:lpstr> Varón de 32 años con disnea y dolor pleurítico</vt:lpstr>
      <vt:lpstr> Varón de 32 años con disnea y dolor pleurítico</vt:lpstr>
      <vt:lpstr> Varón de 32 años con disnea y dolor pleurítico</vt:lpstr>
      <vt:lpstr> Varón de 32 años con disnea y dolor pleurítico</vt:lpstr>
      <vt:lpstr> Varón de 32 años con disnea y dolor pleurítico</vt:lpstr>
      <vt:lpstr> Varón de 32 años con disnea y dolor pleurítico</vt:lpstr>
      <vt:lpstr> Varón de 32 años con disnea y dolor pleurítico</vt:lpstr>
      <vt:lpstr> Varón de 32 años con disnea y dolor pleurítico</vt:lpstr>
      <vt:lpstr>Presentación de PowerPoint</vt:lpstr>
      <vt:lpstr>Mujer de 45 años con dolores torácicos atípicos</vt:lpstr>
      <vt:lpstr> Mujer de 45 años con dolores torácicos atípicos</vt:lpstr>
      <vt:lpstr>RITMO SINUSAL:</vt:lpstr>
      <vt:lpstr>Presentación de PowerPoint</vt:lpstr>
      <vt:lpstr>Presentación de PowerPoint</vt:lpstr>
      <vt:lpstr>Presentación de PowerPoint</vt:lpstr>
      <vt:lpstr>Presentación de PowerPoint</vt:lpstr>
      <vt:lpstr> Mujer de 45 años con dolores torácicos atípicos</vt:lpstr>
      <vt:lpstr>Presentación de PowerPoint</vt:lpstr>
      <vt:lpstr> Paciente con cardiopatía isquémica y episodio de dolor epigástrico</vt:lpstr>
      <vt:lpstr> Paciente con cardiopatía isquémica y episodio de dolor epigástrico</vt:lpstr>
      <vt:lpstr> Paciente con cardiopatía isquémica y episodio de dolor epigástrico</vt:lpstr>
      <vt:lpstr> Paciente con cardiopatía isquémica y episodio de dolor epigástrico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Varón joven con infección respiratoria</vt:lpstr>
      <vt:lpstr>Presentación de PowerPoint</vt:lpstr>
      <vt:lpstr>Presentación de PowerPoint</vt:lpstr>
      <vt:lpstr>Presentación de PowerPoint</vt:lpstr>
      <vt:lpstr> </vt:lpstr>
      <vt:lpstr>Presentación de PowerPoint</vt:lpstr>
      <vt:lpstr>  Varón con epigastralgia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Pedro Casado</cp:lastModifiedBy>
  <cp:revision>96</cp:revision>
  <dcterms:created xsi:type="dcterms:W3CDTF">2020-12-02T09:45:44Z</dcterms:created>
  <dcterms:modified xsi:type="dcterms:W3CDTF">2021-05-30T20:54:02Z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0x010100BB89C59F7E0CDD47A2F26A179C7339A0</vt:lpwstr>
  </property>
</Properties>
</file>