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57" r:id="rId4"/>
    <p:sldId id="516" r:id="rId5"/>
    <p:sldId id="517" r:id="rId6"/>
    <p:sldId id="528" r:id="rId7"/>
    <p:sldId id="519" r:id="rId8"/>
    <p:sldId id="368" r:id="rId9"/>
    <p:sldId id="522" r:id="rId10"/>
    <p:sldId id="523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00" r:id="rId19"/>
    <p:sldId id="512" r:id="rId20"/>
    <p:sldId id="513" r:id="rId21"/>
    <p:sldId id="259" r:id="rId22"/>
    <p:sldId id="266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54"/>
    <a:srgbClr val="DF4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40C0B8-EBC8-43AB-B19D-0DB0446A1A83}" v="26" dt="2024-09-27T09:25:23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2"/>
    <p:restoredTop sz="96405"/>
  </p:normalViewPr>
  <p:slideViewPr>
    <p:cSldViewPr snapToGrid="0" snapToObjects="1">
      <p:cViewPr varScale="1">
        <p:scale>
          <a:sx n="111" d="100"/>
          <a:sy n="111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8C370-5908-BF4D-9A71-01362AA18252}" type="datetimeFigureOut">
              <a:rPr lang="es-ES" smtClean="0"/>
              <a:t>17/10/2024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C4D57-DC55-0D44-ACDC-97897DC89D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67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8DCFB2-2FC4-4A48-85D8-914292BD17B8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590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1FA58A-2914-6B94-A918-421C2DFFD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3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7E4AF3-58E0-CD41-879A-CFD5DC5B57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53481" y="353085"/>
            <a:ext cx="7205725" cy="55079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139685-6F67-874E-AFB2-45F0F9454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5F9A00A-720B-C548-85C7-301500676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4" y="353085"/>
            <a:ext cx="3932237" cy="140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63F52827-FC44-2D4D-9680-927EDA87B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794" y="1758635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4205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2601AEF-DBA9-3C41-B0CA-286084FC6A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40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825" y="452669"/>
            <a:ext cx="10175676" cy="576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3333"/>
              </a:lnSpc>
              <a:spcBef>
                <a:spcPts val="0"/>
              </a:spcBef>
              <a:buNone/>
              <a:defRPr sz="3733" b="1">
                <a:solidFill>
                  <a:schemeClr val="accent1"/>
                </a:solidFill>
                <a:latin typeface="+mj-lt"/>
              </a:defRPr>
            </a:lvl1pPr>
            <a:lvl2pPr marL="355591" indent="0">
              <a:buNone/>
              <a:defRPr/>
            </a:lvl2pPr>
            <a:lvl3pPr marL="709065" indent="0">
              <a:buNone/>
              <a:defRPr/>
            </a:lvl3pPr>
            <a:lvl4pPr marL="1079473" indent="0">
              <a:buNone/>
              <a:defRPr/>
            </a:lvl4pPr>
            <a:lvl5pPr marL="1435064" indent="0">
              <a:buNone/>
              <a:defRPr/>
            </a:lvl5pPr>
          </a:lstStyle>
          <a:p>
            <a:pPr lvl="0"/>
            <a:r>
              <a:rPr lang="en-US"/>
              <a:t>First line of the headline</a:t>
            </a:r>
          </a:p>
        </p:txBody>
      </p:sp>
    </p:spTree>
    <p:extLst>
      <p:ext uri="{BB962C8B-B14F-4D97-AF65-F5344CB8AC3E}">
        <p14:creationId xmlns:p14="http://schemas.microsoft.com/office/powerpoint/2010/main" val="591627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DA8E9474-2B4B-408F-C150-2DBBFA61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144000"/>
            <a:ext cx="10560000" cy="508461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32AB4-DEF3-BF49-B376-9BE5483714CD}"/>
              </a:ext>
            </a:extLst>
          </p:cNvPr>
          <p:cNvSpPr txBox="1"/>
          <p:nvPr userDrawn="1"/>
        </p:nvSpPr>
        <p:spPr>
          <a:xfrm>
            <a:off x="384001" y="673099"/>
            <a:ext cx="2838639" cy="56362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1599" indent="0" defTabSz="479988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en-GB" sz="1867" b="1" i="1" kern="1200">
              <a:latin typeface="+mn-lt"/>
              <a:ea typeface="+mn-e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351EF30-0959-357D-CDE7-F4B1F24E0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0" y="675217"/>
            <a:ext cx="3552437" cy="5634103"/>
          </a:xfrm>
          <a:prstGeom prst="rect">
            <a:avLst/>
          </a:prstGeom>
        </p:spPr>
        <p:txBody>
          <a:bodyPr lIns="36000" tIns="0" rIns="36000" bIns="0"/>
          <a:lstStyle>
            <a:lvl1pPr marL="0">
              <a:spcBef>
                <a:spcPts val="0"/>
              </a:spcBef>
              <a:defRPr b="1"/>
            </a:lvl1pPr>
            <a:lvl2pPr marL="0">
              <a:spcBef>
                <a:spcPts val="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DD13A36-D678-9169-4D99-B78566DE6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5827" y="222847"/>
            <a:ext cx="968493" cy="3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0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DA8E9474-2B4B-408F-C150-2DBBFA618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144000"/>
            <a:ext cx="10560000" cy="508461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61A6A8-92F6-5792-311F-85F3F0B95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55827" y="222847"/>
            <a:ext cx="968493" cy="35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28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44D6318-A1CB-1F40-B58B-C5FE4C2EB2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71D8C7E-A497-5D4C-9226-AF286F248D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944" y="2177378"/>
            <a:ext cx="5729466" cy="1955271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8BCC1901-980B-F54A-A120-E393850E22B2}"/>
              </a:ext>
            </a:extLst>
          </p:cNvPr>
          <p:cNvSpPr txBox="1">
            <a:spLocks/>
          </p:cNvSpPr>
          <p:nvPr userDrawn="1"/>
        </p:nvSpPr>
        <p:spPr>
          <a:xfrm>
            <a:off x="463103" y="6486792"/>
            <a:ext cx="11415044" cy="3157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900" b="0" i="0" kern="1200">
                <a:solidFill>
                  <a:srgbClr val="DF470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000" dirty="0">
                <a:solidFill>
                  <a:schemeClr val="bg1"/>
                </a:solidFill>
              </a:rPr>
              <a:t>Formación online en actualizaciones en Cardiología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9FAAEDE6-F525-A84E-ACFF-6FA31E269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5944" y="4132649"/>
            <a:ext cx="5729466" cy="126812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DF470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9637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173F56-F184-3C01-3FE2-0C6221BDB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0777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53CFAC-F66E-E547-BEC4-A7BE222A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92F575-A499-A844-9BBA-435B50D89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874" y="2177378"/>
            <a:ext cx="5729466" cy="1955271"/>
          </a:xfrm>
        </p:spPr>
        <p:txBody>
          <a:bodyPr anchor="b">
            <a:noAutofit/>
          </a:bodyPr>
          <a:lstStyle>
            <a:lvl1pPr algn="l">
              <a:lnSpc>
                <a:spcPts val="4500"/>
              </a:lnSpc>
              <a:defRPr sz="4800">
                <a:solidFill>
                  <a:srgbClr val="002454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E9B8EA26-A560-3F47-849D-4796F90A2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874" y="4132649"/>
            <a:ext cx="5729466" cy="1268129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rgbClr val="DF470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522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9D1B8-4425-744C-AE29-D7688E97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A30699-8B0D-A147-82A8-288F43E71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2" y="1406202"/>
            <a:ext cx="11525061" cy="4495834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53D41F-FB18-4740-A853-C561486F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935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01DAD4-3E9A-4E47-8D79-79F222681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4031" y="1396333"/>
            <a:ext cx="5423025" cy="435133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4FFB51-B9F8-A541-BF0D-336C6AE0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946" y="1396333"/>
            <a:ext cx="5444147" cy="435133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119C34-6C9C-5F4A-8578-153768BC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5D6DB3F-D4F6-F74C-AADE-46825ABD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4865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BCC8B6-B70F-5B4A-9272-B345E90B7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564" y="1218642"/>
            <a:ext cx="5464600" cy="5973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6A0472-0A8A-4846-BADE-849F00141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564" y="1928387"/>
            <a:ext cx="5464600" cy="4046899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76CDF15-4296-F84D-8BA2-039FAFF61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4493" y="1218642"/>
            <a:ext cx="5464600" cy="59738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0024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53C8A2-5055-184D-819A-2578E7D60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4493" y="1928388"/>
            <a:ext cx="5464600" cy="4046898"/>
          </a:xfrm>
        </p:spPr>
        <p:txBody>
          <a:bodyPr/>
          <a:lstStyle>
            <a:lvl1pPr>
              <a:buClr>
                <a:srgbClr val="DF470D"/>
              </a:buClr>
              <a:defRPr/>
            </a:lvl1pPr>
            <a:lvl2pPr>
              <a:buClr>
                <a:srgbClr val="DF470D"/>
              </a:buClr>
              <a:defRPr/>
            </a:lvl2pPr>
            <a:lvl3pPr>
              <a:buClr>
                <a:srgbClr val="DF470D"/>
              </a:buClr>
              <a:defRPr/>
            </a:lvl3pPr>
            <a:lvl4pPr>
              <a:buClr>
                <a:srgbClr val="DF470D"/>
              </a:buClr>
              <a:defRPr/>
            </a:lvl4pPr>
            <a:lvl5pPr>
              <a:buClr>
                <a:srgbClr val="DF470D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9E1156F-04DC-9842-A200-254FC39E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070D566-F416-F545-B36E-148F000CB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64" y="177566"/>
            <a:ext cx="11548529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468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8A8368-191E-7249-9D52-7C696DC7C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9FA059A-93AE-A144-B677-957131BBE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2" y="177566"/>
            <a:ext cx="11525061" cy="1041076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370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35279A-68D0-4D46-A010-34F0645CE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92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4AA77-FD0A-6F48-9945-180CE873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94" y="353085"/>
            <a:ext cx="3932237" cy="140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31E3FD-DAEF-094F-AAE4-9FD5C156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9695" y="394957"/>
            <a:ext cx="7169511" cy="4873625"/>
          </a:xfrm>
        </p:spPr>
        <p:txBody>
          <a:bodyPr>
            <a:normAutofit/>
          </a:bodyPr>
          <a:lstStyle>
            <a:lvl1pPr>
              <a:buClr>
                <a:srgbClr val="DF470D"/>
              </a:buClr>
              <a:defRPr sz="1600"/>
            </a:lvl1pPr>
            <a:lvl2pPr>
              <a:buClr>
                <a:srgbClr val="DF470D"/>
              </a:buClr>
              <a:defRPr sz="1600"/>
            </a:lvl2pPr>
            <a:lvl3pPr>
              <a:buClr>
                <a:srgbClr val="DF470D"/>
              </a:buClr>
              <a:defRPr sz="1600"/>
            </a:lvl3pPr>
            <a:lvl4pPr>
              <a:buClr>
                <a:srgbClr val="DF470D"/>
              </a:buClr>
              <a:defRPr sz="1600"/>
            </a:lvl4pPr>
            <a:lvl5pPr>
              <a:buClr>
                <a:srgbClr val="DF470D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D34733-D226-C643-A6F9-B112EA72E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2794" y="1758635"/>
            <a:ext cx="3932237" cy="38115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002454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CD7F81-1231-5E41-BEC6-12281E00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474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CA4FB6-C860-AA79-EFDA-D438BDCA27C5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F7CEA30-7FC2-0B4D-AC45-1204A304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177566"/>
            <a:ext cx="11561275" cy="1041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9B6620-E63C-754C-9D65-8BE11DA0F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18" y="1406202"/>
            <a:ext cx="11561275" cy="4045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41F599-377A-2E47-931B-7B8C22B87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2589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DF470D"/>
                </a:solidFill>
              </a:defRPr>
            </a:lvl1pPr>
          </a:lstStyle>
          <a:p>
            <a:fld id="{4094CC2B-552C-BD49-BB57-6E663FD0C8E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2960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DF470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6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98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5494FB-8587-C590-EDDD-8C023D78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144000"/>
            <a:ext cx="10560000" cy="508461"/>
          </a:xfrm>
          <a:solidFill>
            <a:srgbClr val="FFFFFF"/>
          </a:solidFill>
          <a:ln/>
        </p:spPr>
        <p:txBody>
          <a:bodyPr/>
          <a:lstStyle/>
          <a:p>
            <a:r>
              <a:rPr lang="en-US" i="1" u="sng" dirty="0">
                <a:solidFill>
                  <a:srgbClr val="AE1022"/>
                </a:solidFill>
                <a:latin typeface="Calibri" panose="020F0502020204030204" pitchFamily="34" charset="0"/>
              </a:rPr>
              <a:t>New</a:t>
            </a:r>
            <a:r>
              <a:rPr lang="en-US" dirty="0">
                <a:solidFill>
                  <a:srgbClr val="AE1022"/>
                </a:solidFill>
                <a:latin typeface="Calibri" panose="020F0502020204030204" pitchFamily="34" charset="0"/>
              </a:rPr>
              <a:t> recommendations for </a:t>
            </a:r>
            <a:r>
              <a:rPr lang="de-AT" dirty="0">
                <a:solidFill>
                  <a:srgbClr val="AE1022"/>
                </a:solidFill>
                <a:latin typeface="Calibri" panose="020F0502020204030204" pitchFamily="34" charset="0"/>
              </a:rPr>
              <a:t>antithrombotic treatment</a:t>
            </a:r>
            <a:endParaRPr lang="en-GB" dirty="0">
              <a:solidFill>
                <a:srgbClr val="AE102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 descr="A diagram of a patient's symptom&#10;&#10;Description automatically generated">
            <a:extLst>
              <a:ext uri="{FF2B5EF4-FFF2-40B4-BE49-F238E27FC236}">
                <a16:creationId xmlns:a16="http://schemas.microsoft.com/office/drawing/2014/main" id="{579BC195-E543-113E-8020-269C2E5C6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339" y="839287"/>
            <a:ext cx="6797024" cy="3261788"/>
          </a:xfrm>
          <a:prstGeom prst="rect">
            <a:avLst/>
          </a:prstGeom>
        </p:spPr>
      </p:pic>
      <p:pic>
        <p:nvPicPr>
          <p:cNvPr id="4" name="Grafik 3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B52A5FA-D47A-CF11-773F-2D78F6A0A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254388"/>
            <a:ext cx="10363200" cy="177131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6F1A3A6-C83A-EDA1-9A23-1CC77F7A3274}"/>
              </a:ext>
            </a:extLst>
          </p:cNvPr>
          <p:cNvSpPr/>
          <p:nvPr/>
        </p:nvSpPr>
        <p:spPr>
          <a:xfrm>
            <a:off x="917378" y="5440813"/>
            <a:ext cx="10363199" cy="580476"/>
          </a:xfrm>
          <a:prstGeom prst="rect">
            <a:avLst/>
          </a:prstGeom>
          <a:noFill/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1BD63B-F611-4BEF-E9E3-C4044C3C6E9A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833826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707EEAC3-7B54-5755-7C55-FB0AEA0D3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1" y="144000"/>
            <a:ext cx="11327807" cy="576064"/>
          </a:xfrm>
        </p:spPr>
        <p:txBody>
          <a:bodyPr/>
          <a:lstStyle/>
          <a:p>
            <a:r>
              <a:rPr lang="en-GB" sz="3200" dirty="0"/>
              <a:t>Standardisation in aortic nomenclature and measurement </a:t>
            </a:r>
          </a:p>
        </p:txBody>
      </p:sp>
      <p:pic>
        <p:nvPicPr>
          <p:cNvPr id="3" name="Picture 3" descr="A diagram of a long curved body&#10;&#10;Description automatically generated with medium confidence">
            <a:extLst>
              <a:ext uri="{FF2B5EF4-FFF2-40B4-BE49-F238E27FC236}">
                <a16:creationId xmlns:a16="http://schemas.microsoft.com/office/drawing/2014/main" id="{5288D785-F37D-F8D9-171A-A85C4478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293" y="1412777"/>
            <a:ext cx="5113180" cy="456984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3244DC-47BF-90A2-8A2D-B06F54C5D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957" y="1988840"/>
            <a:ext cx="6306899" cy="6768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BF63F39-38D9-D61D-731D-CC32EF2B0B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427" y="2854960"/>
            <a:ext cx="6306899" cy="2508288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843F71D-A56C-C7C0-256F-6BB4C3BBD796}"/>
              </a:ext>
            </a:extLst>
          </p:cNvPr>
          <p:cNvCxnSpPr/>
          <p:nvPr/>
        </p:nvCxnSpPr>
        <p:spPr>
          <a:xfrm>
            <a:off x="9056582" y="2324107"/>
            <a:ext cx="163218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528578C-F020-91E0-9935-C4D54C10FED3}"/>
              </a:ext>
            </a:extLst>
          </p:cNvPr>
          <p:cNvCxnSpPr>
            <a:cxnSpLocks/>
          </p:cNvCxnSpPr>
          <p:nvPr/>
        </p:nvCxnSpPr>
        <p:spPr>
          <a:xfrm>
            <a:off x="5711957" y="2516128"/>
            <a:ext cx="67207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98AB757-D3A4-295D-B4C2-D75D9B74BA0D}"/>
              </a:ext>
            </a:extLst>
          </p:cNvPr>
          <p:cNvCxnSpPr/>
          <p:nvPr/>
        </p:nvCxnSpPr>
        <p:spPr>
          <a:xfrm>
            <a:off x="8900630" y="3582405"/>
            <a:ext cx="163218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328F028-BA93-6CE9-5976-20F8D74760D7}"/>
              </a:ext>
            </a:extLst>
          </p:cNvPr>
          <p:cNvCxnSpPr>
            <a:cxnSpLocks/>
          </p:cNvCxnSpPr>
          <p:nvPr/>
        </p:nvCxnSpPr>
        <p:spPr>
          <a:xfrm>
            <a:off x="9087061" y="3951717"/>
            <a:ext cx="126388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EB7C82A-0A84-21BE-96E6-A2DC2B290103}"/>
              </a:ext>
            </a:extLst>
          </p:cNvPr>
          <p:cNvCxnSpPr>
            <a:cxnSpLocks/>
          </p:cNvCxnSpPr>
          <p:nvPr/>
        </p:nvCxnSpPr>
        <p:spPr>
          <a:xfrm>
            <a:off x="9875721" y="4295120"/>
            <a:ext cx="9504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1F2C53A-75CA-A4C6-B259-0C5D6DE492C3}"/>
              </a:ext>
            </a:extLst>
          </p:cNvPr>
          <p:cNvCxnSpPr>
            <a:cxnSpLocks/>
          </p:cNvCxnSpPr>
          <p:nvPr/>
        </p:nvCxnSpPr>
        <p:spPr>
          <a:xfrm>
            <a:off x="5711957" y="4466821"/>
            <a:ext cx="115212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3B1E89CC-B7B4-AA9D-04CA-79CA992CDE9E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91902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D1F26D97-04F9-411F-7A06-86CAEBE89D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1" y="144000"/>
            <a:ext cx="11327807" cy="576064"/>
          </a:xfrm>
        </p:spPr>
        <p:txBody>
          <a:bodyPr/>
          <a:lstStyle/>
          <a:p>
            <a:r>
              <a:rPr lang="en-US" sz="3200" dirty="0">
                <a:latin typeface="Calibri" panose="020F0502020204030204"/>
                <a:cs typeface="+mn-cs"/>
              </a:rPr>
              <a:t>Risk factors for thoracic and abdominal aneurysm rupture</a:t>
            </a:r>
          </a:p>
          <a:p>
            <a:pPr algn="ctr"/>
            <a:endParaRPr lang="en-GB" dirty="0"/>
          </a:p>
        </p:txBody>
      </p:sp>
      <p:pic>
        <p:nvPicPr>
          <p:cNvPr id="4" name="Picture 2" descr="A diagram of a blood vessel&#10;&#10;Description automatically generated">
            <a:extLst>
              <a:ext uri="{FF2B5EF4-FFF2-40B4-BE49-F238E27FC236}">
                <a16:creationId xmlns:a16="http://schemas.microsoft.com/office/drawing/2014/main" id="{B7E18E4E-2FE8-57CD-6DC1-E80D68A0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220755"/>
            <a:ext cx="4917504" cy="500939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DA26BF-29A6-6394-B2C0-4DF5ABB1C6B4}"/>
              </a:ext>
            </a:extLst>
          </p:cNvPr>
          <p:cNvSpPr txBox="1"/>
          <p:nvPr/>
        </p:nvSpPr>
        <p:spPr>
          <a:xfrm>
            <a:off x="5770331" y="1796819"/>
            <a:ext cx="5952661" cy="225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589" indent="-380990" defTabSz="479988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33" b="1"/>
              <a:t>Aortic diameter.</a:t>
            </a:r>
          </a:p>
          <a:p>
            <a:pPr marL="432589" indent="-380990" defTabSz="479988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33" b="1"/>
              <a:t>AHI (aorta-height index) &gt; 32.1 mm/m (↑ 12% yearly increase of AAEs).</a:t>
            </a:r>
          </a:p>
          <a:p>
            <a:pPr marL="432589" indent="-380990" defTabSz="479988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33" b="1"/>
              <a:t>Aortic cross-sectional area to height ≥10 cm</a:t>
            </a:r>
            <a:r>
              <a:rPr lang="en-US" sz="2133" b="1" baseline="30000"/>
              <a:t>2</a:t>
            </a:r>
            <a:r>
              <a:rPr lang="en-US" sz="2133" b="1"/>
              <a:t>/m (reduced long-term survival).</a:t>
            </a:r>
          </a:p>
          <a:p>
            <a:pPr marL="432589" indent="-380990" defTabSz="479988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133" b="1"/>
              <a:t>Aortic length &gt;11 cm (a threshold for surgery).</a:t>
            </a:r>
            <a:endParaRPr lang="es-ES" sz="2133" b="1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313993A-1A52-713C-8F29-48BF828F9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3624" y="4404627"/>
            <a:ext cx="5526075" cy="1284312"/>
          </a:xfrm>
          <a:prstGeom prst="rect">
            <a:avLst/>
          </a:prstGeom>
        </p:spPr>
      </p:pic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17AC449-1483-E080-D80B-DF8B8909DE99}"/>
              </a:ext>
            </a:extLst>
          </p:cNvPr>
          <p:cNvCxnSpPr>
            <a:cxnSpLocks/>
          </p:cNvCxnSpPr>
          <p:nvPr/>
        </p:nvCxnSpPr>
        <p:spPr>
          <a:xfrm>
            <a:off x="7094445" y="5468307"/>
            <a:ext cx="267004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280B324-CA4E-417C-66FA-BC8AEA622987}"/>
              </a:ext>
            </a:extLst>
          </p:cNvPr>
          <p:cNvCxnSpPr>
            <a:cxnSpLocks/>
          </p:cNvCxnSpPr>
          <p:nvPr/>
        </p:nvCxnSpPr>
        <p:spPr>
          <a:xfrm>
            <a:off x="5983624" y="5736823"/>
            <a:ext cx="231129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695ADF2C-203C-DE8A-FCB0-10518B2C1004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409455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4D3252A-3E9B-90B1-C4CA-DE88A9706B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0" y="144000"/>
            <a:ext cx="12144672" cy="576064"/>
          </a:xfrm>
        </p:spPr>
        <p:txBody>
          <a:bodyPr/>
          <a:lstStyle/>
          <a:p>
            <a:r>
              <a:rPr lang="en-US" sz="3200" i="1" u="sng" dirty="0">
                <a:latin typeface="Calibri" panose="020F0502020204030204"/>
                <a:cs typeface="+mn-cs"/>
              </a:rPr>
              <a:t>New</a:t>
            </a:r>
            <a:r>
              <a:rPr lang="en-US" sz="3200" dirty="0">
                <a:latin typeface="Calibri" panose="020F0502020204030204"/>
                <a:cs typeface="+mn-cs"/>
              </a:rPr>
              <a:t> recommendations for surgery in aortic root and ascending </a:t>
            </a:r>
          </a:p>
          <a:p>
            <a:r>
              <a:rPr lang="en-US" sz="3200" dirty="0">
                <a:latin typeface="Calibri" panose="020F0502020204030204"/>
                <a:cs typeface="+mn-cs"/>
              </a:rPr>
              <a:t>aorta dilatation associated with tricuspid aortic valve</a:t>
            </a:r>
          </a:p>
          <a:p>
            <a:endParaRPr lang="es-ES" sz="3467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1EC31D-7257-FFA1-2481-A476326DF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98" y="1426127"/>
            <a:ext cx="9744405" cy="3860463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8E4E101-1BE1-F510-9ED3-50721DD6513D}"/>
              </a:ext>
            </a:extLst>
          </p:cNvPr>
          <p:cNvCxnSpPr>
            <a:cxnSpLocks/>
          </p:cNvCxnSpPr>
          <p:nvPr/>
        </p:nvCxnSpPr>
        <p:spPr>
          <a:xfrm>
            <a:off x="6096000" y="2509533"/>
            <a:ext cx="240026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787ECEB0-DADD-2D75-33FB-28C22AD20536}"/>
              </a:ext>
            </a:extLst>
          </p:cNvPr>
          <p:cNvCxnSpPr>
            <a:cxnSpLocks/>
          </p:cNvCxnSpPr>
          <p:nvPr/>
        </p:nvCxnSpPr>
        <p:spPr>
          <a:xfrm>
            <a:off x="7248128" y="3356357"/>
            <a:ext cx="249627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96CE4F3-432B-20D1-4A81-C2AFB181E649}"/>
              </a:ext>
            </a:extLst>
          </p:cNvPr>
          <p:cNvCxnSpPr>
            <a:cxnSpLocks/>
          </p:cNvCxnSpPr>
          <p:nvPr/>
        </p:nvCxnSpPr>
        <p:spPr>
          <a:xfrm>
            <a:off x="6101301" y="3909053"/>
            <a:ext cx="364310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0F96B9D7-5156-3F43-64AE-2D7658936816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8997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190A39B-2976-49B7-47ED-C8A88D94B6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0" y="144000"/>
            <a:ext cx="11809312" cy="576064"/>
          </a:xfrm>
        </p:spPr>
        <p:txBody>
          <a:bodyPr/>
          <a:lstStyle/>
          <a:p>
            <a:r>
              <a:rPr lang="en-US" sz="3200" i="1" u="sng" dirty="0">
                <a:latin typeface="Calibri" panose="020F0502020204030204"/>
                <a:cs typeface="+mn-cs"/>
              </a:rPr>
              <a:t>New</a:t>
            </a:r>
            <a:r>
              <a:rPr lang="en-US" sz="3200" dirty="0">
                <a:latin typeface="Calibri" panose="020F0502020204030204"/>
                <a:cs typeface="+mn-cs"/>
              </a:rPr>
              <a:t> recommendations for surgery in aortic root and ascending aorta dilatation associated with tricuspid aortic valve</a:t>
            </a:r>
          </a:p>
          <a:p>
            <a:pPr algn="ctr"/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A4E7D4-FA08-3708-618F-8EEC7D23E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1220755"/>
            <a:ext cx="8544949" cy="1645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4CE8C42-CB53-AD5E-FCE5-66E41B58E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1" y="3044958"/>
            <a:ext cx="7200799" cy="32705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6CE8CBC-0788-9C71-8A57-4BBAFA8845D2}"/>
              </a:ext>
            </a:extLst>
          </p:cNvPr>
          <p:cNvSpPr txBox="1"/>
          <p:nvPr/>
        </p:nvSpPr>
        <p:spPr>
          <a:xfrm>
            <a:off x="6096001" y="4745827"/>
            <a:ext cx="2763988" cy="15697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599" defTabSz="479988">
              <a:spcBef>
                <a:spcPct val="20000"/>
              </a:spcBef>
              <a:buClr>
                <a:srgbClr val="C00000"/>
              </a:buClr>
            </a:pPr>
            <a:endParaRPr lang="es-ES" sz="2133" b="1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A0F6C79-2BDA-A599-ECEB-DFEBFE2727BD}"/>
              </a:ext>
            </a:extLst>
          </p:cNvPr>
          <p:cNvCxnSpPr>
            <a:cxnSpLocks/>
          </p:cNvCxnSpPr>
          <p:nvPr/>
        </p:nvCxnSpPr>
        <p:spPr>
          <a:xfrm>
            <a:off x="2063552" y="1700808"/>
            <a:ext cx="710478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94116F8-62A9-6CA4-BEE1-FA3E4C56D5C8}"/>
              </a:ext>
            </a:extLst>
          </p:cNvPr>
          <p:cNvCxnSpPr>
            <a:cxnSpLocks/>
          </p:cNvCxnSpPr>
          <p:nvPr/>
        </p:nvCxnSpPr>
        <p:spPr>
          <a:xfrm>
            <a:off x="2053392" y="1923309"/>
            <a:ext cx="1524992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6DA5F4B2-0AF4-3570-DC0F-CB9614806698}"/>
              </a:ext>
            </a:extLst>
          </p:cNvPr>
          <p:cNvCxnSpPr>
            <a:cxnSpLocks/>
          </p:cNvCxnSpPr>
          <p:nvPr/>
        </p:nvCxnSpPr>
        <p:spPr>
          <a:xfrm>
            <a:off x="3983766" y="2170701"/>
            <a:ext cx="336037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E3A2CFB-521E-3A39-D39E-988453611DD3}"/>
              </a:ext>
            </a:extLst>
          </p:cNvPr>
          <p:cNvCxnSpPr>
            <a:cxnSpLocks/>
          </p:cNvCxnSpPr>
          <p:nvPr/>
        </p:nvCxnSpPr>
        <p:spPr>
          <a:xfrm>
            <a:off x="7025627" y="2407933"/>
            <a:ext cx="220824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F4478C8-99B5-4430-C100-5370E19794F1}"/>
              </a:ext>
            </a:extLst>
          </p:cNvPr>
          <p:cNvCxnSpPr>
            <a:cxnSpLocks/>
          </p:cNvCxnSpPr>
          <p:nvPr/>
        </p:nvCxnSpPr>
        <p:spPr>
          <a:xfrm>
            <a:off x="2063552" y="2660915"/>
            <a:ext cx="480053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0D236FFA-3E52-2DB3-5866-7331CDED5ED7}"/>
              </a:ext>
            </a:extLst>
          </p:cNvPr>
          <p:cNvCxnSpPr>
            <a:cxnSpLocks/>
          </p:cNvCxnSpPr>
          <p:nvPr/>
        </p:nvCxnSpPr>
        <p:spPr>
          <a:xfrm>
            <a:off x="8187915" y="2660915"/>
            <a:ext cx="117197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D5471F25-94B5-5DD9-F010-77F64590DCE8}"/>
              </a:ext>
            </a:extLst>
          </p:cNvPr>
          <p:cNvSpPr/>
          <p:nvPr/>
        </p:nvSpPr>
        <p:spPr>
          <a:xfrm>
            <a:off x="6096001" y="3995058"/>
            <a:ext cx="2481943" cy="206828"/>
          </a:xfrm>
          <a:prstGeom prst="rect">
            <a:avLst/>
          </a:prstGeom>
          <a:solidFill>
            <a:srgbClr val="FFFF00">
              <a:alpha val="27059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CBDADC-C4C1-3674-38FC-54A1E4D2B350}"/>
              </a:ext>
            </a:extLst>
          </p:cNvPr>
          <p:cNvSpPr txBox="1"/>
          <p:nvPr/>
        </p:nvSpPr>
        <p:spPr>
          <a:xfrm>
            <a:off x="7045773" y="6315549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27107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CACF100-DECB-7723-B92D-F763F14028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1" y="144000"/>
            <a:ext cx="11519825" cy="576064"/>
          </a:xfrm>
        </p:spPr>
        <p:txBody>
          <a:bodyPr/>
          <a:lstStyle/>
          <a:p>
            <a:r>
              <a:rPr lang="en-US" sz="3200" dirty="0">
                <a:latin typeface="Calibri" panose="020F0502020204030204"/>
                <a:cs typeface="+mn-cs"/>
              </a:rPr>
              <a:t>Surveillance of patients with non-heritable thoracic aortic disease</a:t>
            </a:r>
            <a:endParaRPr lang="es-ES" sz="32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11116E9-AAC8-C834-7ED8-E4C96E2F7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776" y="1028734"/>
            <a:ext cx="4822616" cy="4997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2E7E416-7D02-C826-FCC5-1E8EDC127D37}"/>
              </a:ext>
            </a:extLst>
          </p:cNvPr>
          <p:cNvSpPr txBox="1"/>
          <p:nvPr/>
        </p:nvSpPr>
        <p:spPr>
          <a:xfrm>
            <a:off x="5914142" y="1556657"/>
            <a:ext cx="1153885" cy="4205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599" defTabSz="479988">
              <a:spcBef>
                <a:spcPct val="20000"/>
              </a:spcBef>
              <a:buClr>
                <a:srgbClr val="C00000"/>
              </a:buClr>
            </a:pPr>
            <a:endParaRPr lang="es-ES" sz="2133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7BB8804-535F-0E74-A58B-24B2C71235F9}"/>
              </a:ext>
            </a:extLst>
          </p:cNvPr>
          <p:cNvSpPr txBox="1"/>
          <p:nvPr/>
        </p:nvSpPr>
        <p:spPr>
          <a:xfrm>
            <a:off x="4079775" y="2097315"/>
            <a:ext cx="4822615" cy="4205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599" defTabSz="479988">
              <a:spcBef>
                <a:spcPct val="20000"/>
              </a:spcBef>
              <a:buClr>
                <a:srgbClr val="C00000"/>
              </a:buClr>
            </a:pPr>
            <a:endParaRPr lang="es-ES" sz="2133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A297465-4C23-552D-8FAF-829C267FDE33}"/>
              </a:ext>
            </a:extLst>
          </p:cNvPr>
          <p:cNvSpPr txBox="1"/>
          <p:nvPr/>
        </p:nvSpPr>
        <p:spPr>
          <a:xfrm>
            <a:off x="4079775" y="2699660"/>
            <a:ext cx="958373" cy="4205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599" defTabSz="479988">
              <a:spcBef>
                <a:spcPct val="20000"/>
              </a:spcBef>
              <a:buClr>
                <a:srgbClr val="C00000"/>
              </a:buClr>
            </a:pPr>
            <a:endParaRPr lang="es-ES" sz="2133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067B6E-F013-DC21-B6BC-322C80204BE4}"/>
              </a:ext>
            </a:extLst>
          </p:cNvPr>
          <p:cNvSpPr txBox="1"/>
          <p:nvPr/>
        </p:nvSpPr>
        <p:spPr>
          <a:xfrm>
            <a:off x="6166000" y="2583545"/>
            <a:ext cx="650163" cy="4205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599" defTabSz="479988">
              <a:spcBef>
                <a:spcPct val="20000"/>
              </a:spcBef>
              <a:buClr>
                <a:srgbClr val="C00000"/>
              </a:buClr>
            </a:pPr>
            <a:endParaRPr lang="es-ES" sz="2133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DA6AB85-6195-D912-FF56-A28D8138BC59}"/>
              </a:ext>
            </a:extLst>
          </p:cNvPr>
          <p:cNvSpPr txBox="1"/>
          <p:nvPr/>
        </p:nvSpPr>
        <p:spPr>
          <a:xfrm>
            <a:off x="6935257" y="3670509"/>
            <a:ext cx="650163" cy="4205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599" defTabSz="479988">
              <a:spcBef>
                <a:spcPct val="20000"/>
              </a:spcBef>
              <a:buClr>
                <a:srgbClr val="C00000"/>
              </a:buClr>
            </a:pPr>
            <a:endParaRPr lang="es-ES" sz="2133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0F3C9F1-0059-6F80-87F1-7F74CB45979C}"/>
              </a:ext>
            </a:extLst>
          </p:cNvPr>
          <p:cNvSpPr txBox="1"/>
          <p:nvPr/>
        </p:nvSpPr>
        <p:spPr>
          <a:xfrm>
            <a:off x="6096001" y="4834424"/>
            <a:ext cx="2699657" cy="8144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51599" defTabSz="479988">
              <a:spcBef>
                <a:spcPct val="20000"/>
              </a:spcBef>
              <a:buClr>
                <a:srgbClr val="C00000"/>
              </a:buClr>
            </a:pPr>
            <a:endParaRPr lang="es-ES" sz="2133" b="1" dirty="0"/>
          </a:p>
          <a:p>
            <a:pPr marL="51599" defTabSz="479988">
              <a:spcBef>
                <a:spcPct val="20000"/>
              </a:spcBef>
              <a:buClr>
                <a:srgbClr val="C00000"/>
              </a:buClr>
            </a:pPr>
            <a:endParaRPr lang="es-ES" sz="2133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A348B0-F65C-D005-6AD2-3933F5DFBF50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4848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096EFCA-A26F-FE1C-8F9D-4EEDD6A1DE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0" y="144000"/>
            <a:ext cx="11519827" cy="576064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/>
                <a:cs typeface="+mn-cs"/>
              </a:rPr>
              <a:t>Algorithm for genetic and imaging screening in patients with thoracic aortic disease</a:t>
            </a:r>
          </a:p>
          <a:p>
            <a:pPr algn="ctr"/>
            <a:endParaRPr lang="es-ES" dirty="0"/>
          </a:p>
        </p:txBody>
      </p:sp>
      <p:pic>
        <p:nvPicPr>
          <p:cNvPr id="3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6EF8E357-0280-76E6-210E-0EED61C54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63" y="1152472"/>
            <a:ext cx="3788724" cy="5136009"/>
          </a:xfrm>
          <a:prstGeom prst="rect">
            <a:avLst/>
          </a:prstGeom>
        </p:spPr>
      </p:pic>
      <p:pic>
        <p:nvPicPr>
          <p:cNvPr id="4" name="Picture 3" descr="A diagram of a heart&#10;&#10;Description automatically generated with medium confidence">
            <a:extLst>
              <a:ext uri="{FF2B5EF4-FFF2-40B4-BE49-F238E27FC236}">
                <a16:creationId xmlns:a16="http://schemas.microsoft.com/office/drawing/2014/main" id="{97912222-C2B3-4F33-0A5F-5E644B1AC5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990" y="2871933"/>
            <a:ext cx="4347199" cy="34165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1C9AE7-B466-14D4-F53F-443EE6C29B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050" b="1849"/>
          <a:stretch/>
        </p:blipFill>
        <p:spPr>
          <a:xfrm>
            <a:off x="4245942" y="1796819"/>
            <a:ext cx="7855293" cy="86603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948146-4FA6-70C8-0938-243A39024CCD}"/>
              </a:ext>
            </a:extLst>
          </p:cNvPr>
          <p:cNvSpPr txBox="1"/>
          <p:nvPr/>
        </p:nvSpPr>
        <p:spPr>
          <a:xfrm>
            <a:off x="7045773" y="627590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766813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2494DF0-176F-43C4-01E6-D4CCA655CE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1" y="144000"/>
            <a:ext cx="10175676" cy="576064"/>
          </a:xfrm>
        </p:spPr>
        <p:txBody>
          <a:bodyPr/>
          <a:lstStyle/>
          <a:p>
            <a:pPr algn="ctr"/>
            <a:r>
              <a:rPr lang="en-US" sz="3200" dirty="0">
                <a:latin typeface="Calibri" panose="020F0502020204030204"/>
                <a:cs typeface="+mn-cs"/>
              </a:rPr>
              <a:t>Aortic dissection: Diagnostic algorithm and classification system</a:t>
            </a:r>
            <a:endParaRPr lang="es-ES" sz="3200" dirty="0"/>
          </a:p>
        </p:txBody>
      </p:sp>
      <p:pic>
        <p:nvPicPr>
          <p:cNvPr id="3" name="Picture 2" descr="A diagram of a human body&#10;&#10;Description automatically generated">
            <a:extLst>
              <a:ext uri="{FF2B5EF4-FFF2-40B4-BE49-F238E27FC236}">
                <a16:creationId xmlns:a16="http://schemas.microsoft.com/office/drawing/2014/main" id="{D2CA0C06-6B5A-E905-49A8-F065BBC17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552"/>
          <a:stretch/>
        </p:blipFill>
        <p:spPr>
          <a:xfrm>
            <a:off x="5598947" y="2180862"/>
            <a:ext cx="6393139" cy="3370221"/>
          </a:xfrm>
          <a:prstGeom prst="rect">
            <a:avLst/>
          </a:prstGeom>
        </p:spPr>
      </p:pic>
      <p:pic>
        <p:nvPicPr>
          <p:cNvPr id="4" name="Picture 3" descr="A diagram of a patient's health&#10;&#10;Description automatically generated">
            <a:extLst>
              <a:ext uri="{FF2B5EF4-FFF2-40B4-BE49-F238E27FC236}">
                <a16:creationId xmlns:a16="http://schemas.microsoft.com/office/drawing/2014/main" id="{D3798EE0-DF64-F98D-477D-70911A38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3" y="1508787"/>
            <a:ext cx="4845539" cy="459478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A30778B-2723-51FF-4F92-4A2F149D0FC5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30799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5494FB-8587-C590-EDDD-8C023D78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144000"/>
            <a:ext cx="10560000" cy="508461"/>
          </a:xfrm>
          <a:solidFill>
            <a:srgbClr val="FFFFFF"/>
          </a:solidFill>
          <a:ln/>
        </p:spPr>
        <p:txBody>
          <a:bodyPr/>
          <a:lstStyle/>
          <a:p>
            <a:endParaRPr lang="en-GB" dirty="0">
              <a:solidFill>
                <a:srgbClr val="AE102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5E3229A-F6A7-623A-B2E0-7D3696556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0" y="675217"/>
            <a:ext cx="3119712" cy="5634103"/>
          </a:xfrm>
        </p:spPr>
        <p:txBody>
          <a:bodyPr/>
          <a:lstStyle/>
          <a:p>
            <a:pPr marL="51599" indent="0" defTabSz="479988">
              <a:lnSpc>
                <a:spcPct val="100000"/>
              </a:lnSpc>
              <a:spcBef>
                <a:spcPct val="20000"/>
              </a:spcBef>
              <a:buClr>
                <a:srgbClr val="C00000"/>
              </a:buClr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Complications in acute aortic syndromes, clinical evidence associated with malperfusion syndrome, and in-hospital mortality associated with these complications</a:t>
            </a:r>
          </a:p>
          <a:p>
            <a:endParaRPr lang="en-GB" dirty="0"/>
          </a:p>
        </p:txBody>
      </p:sp>
      <p:pic>
        <p:nvPicPr>
          <p:cNvPr id="3" name="Picture 2" descr="A diagram of a medical procedure&#10;&#10;Description automatically generated with medium confidence">
            <a:extLst>
              <a:ext uri="{FF2B5EF4-FFF2-40B4-BE49-F238E27FC236}">
                <a16:creationId xmlns:a16="http://schemas.microsoft.com/office/drawing/2014/main" id="{1C633334-3BB0-7E40-15FD-A80A35E3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947" y="250683"/>
            <a:ext cx="5725472" cy="568147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F80D2DA-50A4-824A-9D3F-F61999B0F3FD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18954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44D99D2-E3F1-39BC-C2BF-2287AFE457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1" y="144000"/>
            <a:ext cx="10175676" cy="576064"/>
          </a:xfrm>
        </p:spPr>
        <p:txBody>
          <a:bodyPr/>
          <a:lstStyle/>
          <a:p>
            <a:r>
              <a:rPr lang="en-US" sz="3200" dirty="0">
                <a:latin typeface="Calibri" panose="020F0502020204030204"/>
                <a:cs typeface="+mn-cs"/>
              </a:rPr>
              <a:t>Medical management of acute aortic syndrome</a:t>
            </a:r>
          </a:p>
          <a:p>
            <a:endParaRPr lang="es-ES" dirty="0"/>
          </a:p>
        </p:txBody>
      </p:sp>
      <p:pic>
        <p:nvPicPr>
          <p:cNvPr id="3" name="Picture 2" descr="A diagram of a medical procedure&#10;&#10;Description automatically generated with medium confidence">
            <a:extLst>
              <a:ext uri="{FF2B5EF4-FFF2-40B4-BE49-F238E27FC236}">
                <a16:creationId xmlns:a16="http://schemas.microsoft.com/office/drawing/2014/main" id="{7FBFA00C-C519-5A2D-D83A-BA11B2A0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477" y="1412777"/>
            <a:ext cx="8168640" cy="4555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C2BA3D6-2C0D-19DB-DDF8-E815196E86F8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053187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30E4294-258B-278B-2F4C-F306D675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</a:t>
            </a:fld>
            <a:endParaRPr lang="es-E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6F14F09-7F23-FDD0-99C6-55EE69A13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33" y="136525"/>
            <a:ext cx="7942718" cy="1041076"/>
          </a:xfrm>
        </p:spPr>
        <p:txBody>
          <a:bodyPr>
            <a:normAutofit/>
          </a:bodyPr>
          <a:lstStyle/>
          <a:p>
            <a:r>
              <a:rPr lang="es-ES" sz="1800" dirty="0"/>
              <a:t>EXONERACIÓN DE RESPONSABILIDAD Y USO DE LA PRESENTACIÓN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DCA5F-AD8B-3648-CD3D-A82CFA417113}"/>
              </a:ext>
            </a:extLst>
          </p:cNvPr>
          <p:cNvSpPr txBox="1"/>
          <p:nvPr/>
        </p:nvSpPr>
        <p:spPr>
          <a:xfrm>
            <a:off x="322907" y="977481"/>
            <a:ext cx="11525061" cy="3830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080"/>
              </a:lnSpc>
            </a:pP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 documento (la “Presentación”) ha sido preparado exclusivamente para su uso en presentaciones y/o formaciones de Almirall, S.A. ("Almirall") dirigidas a la comunidad científica (“Uso Permitido”). Este documento incluye información resumida y no pretende ser exhaustivo. La divulgación, difusión o uso de este documento, para un uso distinto al Uso Permitido, sin la autorización previa, expresa y por escrito de Almirall está prohibida.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Almirall no otorga, ni implícita ni explícitamente, ninguna garantía de imparcialidad, precisión, integridad o exactitud de la información, opinión y declaraciones expresadas en dicha Presentación o en discusiones que puedan tener lugar durante su utilización.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la Presentación como los contenidos incluidos en la misma (con carácter enunciativo, que no limitativo, imágenes, diseño gráfico, logos, textos, gráficos, ilustraciones, fotografías, y cualquier otro material susceptible de protección) están bajo la responsabilidad de Almirall y son titularidad exclusiva de Almirall o Almirall tiene sobre ellos la correspondiente autorización de uso.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Igualmente, todos los nombres comerciales, marcas o signos distintivos de cualquier clase contenidos en la Presentación están protegidos por la Ley.</a:t>
            </a:r>
            <a:b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200" dirty="0">
                <a:solidFill>
                  <a:srgbClr val="0024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reproducción, distribución, comercialización, transformación, comunicación pública y, en general, cualquier otra forma de explotación, por cualquier procedimiento, de todo o parte de la Presentación  o de la información contenida en la misma con fines distintos al Uso Permitido, podría constituir una infracción de los derechos de Propiedad Intelectual y/o Industrial de Almirall o del titular de los mismos y podría dar lugar al ejercicio de cuantas acciones judiciales o extrajudiciales pudieran corresponder en el ejercicio de sus derechos. Todo ello salvo que, previa solicitud, Almirall haya autorizado expresamente y por escrito el uso de los contenidos para un fin específico, en cuyo caso, el destinatario se compromete a citar la Almirall como fuente titular del contenido.</a:t>
            </a:r>
          </a:p>
        </p:txBody>
      </p:sp>
    </p:spTree>
    <p:extLst>
      <p:ext uri="{BB962C8B-B14F-4D97-AF65-F5344CB8AC3E}">
        <p14:creationId xmlns:p14="http://schemas.microsoft.com/office/powerpoint/2010/main" val="58685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3BFC48B-81D8-0E2D-83F8-931C7C832E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0" y="144000"/>
            <a:ext cx="11713301" cy="576064"/>
          </a:xfrm>
        </p:spPr>
        <p:txBody>
          <a:bodyPr/>
          <a:lstStyle/>
          <a:p>
            <a:r>
              <a:rPr lang="en-US" sz="3200" dirty="0">
                <a:latin typeface="Calibri" panose="020F0502020204030204"/>
                <a:cs typeface="+mn-cs"/>
              </a:rPr>
              <a:t>Interventional treatment algorithm in acute aortic dissection</a:t>
            </a:r>
          </a:p>
          <a:p>
            <a:pPr algn="ctr"/>
            <a:endParaRPr lang="es-ES" dirty="0">
              <a:solidFill>
                <a:srgbClr val="C00000"/>
              </a:solidFill>
            </a:endParaRPr>
          </a:p>
        </p:txBody>
      </p:sp>
      <p:pic>
        <p:nvPicPr>
          <p:cNvPr id="3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55666849-4AC0-7863-3B9E-DE8160B4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750" y="932723"/>
            <a:ext cx="4512501" cy="513815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DA2E6AD-AA1D-CE08-257D-E82EFB52C5DA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3222933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5C896-F650-3344-9827-421FA213B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TAKE HOME MESSAGES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941AB9-9B6A-8148-8AB6-3F2BD291F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032" y="1630137"/>
            <a:ext cx="11525061" cy="4495834"/>
          </a:xfrm>
        </p:spPr>
        <p:txBody>
          <a:bodyPr/>
          <a:lstStyle/>
          <a:p>
            <a:r>
              <a:rPr lang="es-ES" dirty="0">
                <a:solidFill>
                  <a:srgbClr val="0070C0"/>
                </a:solidFill>
              </a:rPr>
              <a:t>Realizar una valoración global del sistema cardiovascular.</a:t>
            </a:r>
          </a:p>
          <a:p>
            <a:r>
              <a:rPr lang="es-ES" dirty="0">
                <a:solidFill>
                  <a:srgbClr val="0070C0"/>
                </a:solidFill>
              </a:rPr>
              <a:t>Screening es crucial en patología aórtica y vascular periférica para evitar complicaciones.</a:t>
            </a:r>
          </a:p>
          <a:p>
            <a:r>
              <a:rPr lang="es-ES" dirty="0">
                <a:solidFill>
                  <a:srgbClr val="0070C0"/>
                </a:solidFill>
              </a:rPr>
              <a:t>Se recomienda un control estricto de factores de riesgo cardiovascular para evitar la progresión de la enfermedad y el desarrollo de complicaciones.</a:t>
            </a:r>
          </a:p>
          <a:p>
            <a:r>
              <a:rPr lang="es-ES" dirty="0">
                <a:solidFill>
                  <a:srgbClr val="0070C0"/>
                </a:solidFill>
              </a:rPr>
              <a:t>La sistemática en la medición de los diámetros aórticos es necesaria para homogeneización en el seguimiento y la comparativa de estudios.</a:t>
            </a:r>
          </a:p>
          <a:p>
            <a:r>
              <a:rPr lang="es-ES" dirty="0">
                <a:solidFill>
                  <a:srgbClr val="0070C0"/>
                </a:solidFill>
              </a:rPr>
              <a:t>Es importante considerar los signos de alerta para sospechar una patología aórtica genética y el manejo de los pacientes en base a los hallazgos del estudio genético.</a:t>
            </a:r>
          </a:p>
          <a:p>
            <a:r>
              <a:rPr lang="es-ES" dirty="0">
                <a:solidFill>
                  <a:srgbClr val="0070C0"/>
                </a:solidFill>
              </a:rPr>
              <a:t>Se requiere una alta sospecha en el diagnóstico de un síndrome aórtico agudo para evitar retrasos terapéuticos. Considerar el abordaje endovascular en pacientes con signos/características de alto riesgo.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23D9B7-451A-EB40-8EB7-408A5A66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CC2B-552C-BD49-BB57-6E663FD0C8E4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103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550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64395-C256-4540-B2CC-3C410D617B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/>
              <a:t>2024 ESC </a:t>
            </a:r>
            <a:r>
              <a:rPr lang="es-ES" dirty="0" err="1"/>
              <a:t>Guidelines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management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peripheral</a:t>
            </a:r>
            <a:r>
              <a:rPr lang="es-ES" dirty="0"/>
              <a:t> and </a:t>
            </a:r>
            <a:r>
              <a:rPr lang="es-ES" dirty="0" err="1"/>
              <a:t>aortic</a:t>
            </a:r>
            <a:r>
              <a:rPr lang="es-ES" dirty="0"/>
              <a:t> </a:t>
            </a:r>
            <a:r>
              <a:rPr lang="es-ES" dirty="0" err="1"/>
              <a:t>diseases</a:t>
            </a: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E0DF9-5A8C-4E43-B35E-5CE8986E89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/>
              <a:t>Dr. José F Rodríguez Palomares</a:t>
            </a:r>
          </a:p>
          <a:p>
            <a:pPr algn="ctr"/>
            <a:r>
              <a:rPr lang="es-ES" dirty="0"/>
              <a:t>Hospital Vall Hebrón Barcelona</a:t>
            </a:r>
          </a:p>
          <a:p>
            <a:pPr algn="ctr"/>
            <a:r>
              <a:rPr lang="es-ES" dirty="0"/>
              <a:t>12 de Septiembre de 2024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611112-D206-F7E1-BDA0-08A3F28182E9}"/>
              </a:ext>
            </a:extLst>
          </p:cNvPr>
          <p:cNvSpPr txBox="1"/>
          <p:nvPr/>
        </p:nvSpPr>
        <p:spPr>
          <a:xfrm>
            <a:off x="10610850" y="6419850"/>
            <a:ext cx="2400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ES-CRAT-2400077</a:t>
            </a:r>
            <a:endParaRPr lang="es-E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0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3F6A226C-AE24-37F1-1C2E-81C273680837}"/>
              </a:ext>
            </a:extLst>
          </p:cNvPr>
          <p:cNvSpPr txBox="1">
            <a:spLocks/>
          </p:cNvSpPr>
          <p:nvPr/>
        </p:nvSpPr>
        <p:spPr>
          <a:xfrm>
            <a:off x="384000" y="144001"/>
            <a:ext cx="6736936" cy="163132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l" defTabSz="360000" rtl="0" eaLnBrk="1" latinLnBrk="0" hangingPunct="1">
              <a:lnSpc>
                <a:spcPts val="2500"/>
              </a:lnSpc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812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32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dirty="0"/>
              <a:t>Holistic, multidisciplinary management by an experienced team is mandatory</a:t>
            </a:r>
          </a:p>
        </p:txBody>
      </p:sp>
      <p:pic>
        <p:nvPicPr>
          <p:cNvPr id="5" name="Picture 3" descr="A diagram of a person's body&#10;&#10;Description automatically generated">
            <a:extLst>
              <a:ext uri="{FF2B5EF4-FFF2-40B4-BE49-F238E27FC236}">
                <a16:creationId xmlns:a16="http://schemas.microsoft.com/office/drawing/2014/main" id="{FE7D471F-E560-3AC3-F225-B9815D47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45747"/>
            <a:ext cx="4802091" cy="6370127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1AB2A037-D5E2-E178-AA50-AA4AD0A4CE74}"/>
              </a:ext>
            </a:extLst>
          </p:cNvPr>
          <p:cNvSpPr/>
          <p:nvPr/>
        </p:nvSpPr>
        <p:spPr>
          <a:xfrm>
            <a:off x="9265131" y="1053916"/>
            <a:ext cx="768085" cy="28803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265A75F-C84A-FA82-766E-1A962B6B4EFB}"/>
              </a:ext>
            </a:extLst>
          </p:cNvPr>
          <p:cNvSpPr/>
          <p:nvPr/>
        </p:nvSpPr>
        <p:spPr>
          <a:xfrm>
            <a:off x="8016214" y="2398065"/>
            <a:ext cx="768085" cy="28803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391260B5-C07B-0E35-5C08-91DE9A2453A9}"/>
              </a:ext>
            </a:extLst>
          </p:cNvPr>
          <p:cNvSpPr/>
          <p:nvPr/>
        </p:nvSpPr>
        <p:spPr>
          <a:xfrm>
            <a:off x="9265131" y="3763337"/>
            <a:ext cx="768085" cy="28803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4843A1E-BF9A-D22E-8EA0-2105B6A9B431}"/>
              </a:ext>
            </a:extLst>
          </p:cNvPr>
          <p:cNvSpPr/>
          <p:nvPr/>
        </p:nvSpPr>
        <p:spPr>
          <a:xfrm>
            <a:off x="10608502" y="2398065"/>
            <a:ext cx="768085" cy="28803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pic>
        <p:nvPicPr>
          <p:cNvPr id="10" name="Grafik 9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538AFF9E-A78B-D348-D447-EE8EF014B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793"/>
          <a:stretch/>
        </p:blipFill>
        <p:spPr>
          <a:xfrm>
            <a:off x="535193" y="3763337"/>
            <a:ext cx="6400900" cy="662547"/>
          </a:xfrm>
          <a:prstGeom prst="rect">
            <a:avLst/>
          </a:prstGeom>
        </p:spPr>
      </p:pic>
      <p:pic>
        <p:nvPicPr>
          <p:cNvPr id="14" name="Grafik 10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869859D7-7183-0EDC-ACDF-D812E755C1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377"/>
          <a:stretch/>
        </p:blipFill>
        <p:spPr>
          <a:xfrm>
            <a:off x="535192" y="3230810"/>
            <a:ext cx="6400904" cy="43227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0DCC889-C777-9ABD-72C0-0CE88F714817}"/>
              </a:ext>
            </a:extLst>
          </p:cNvPr>
          <p:cNvSpPr txBox="1"/>
          <p:nvPr/>
        </p:nvSpPr>
        <p:spPr>
          <a:xfrm>
            <a:off x="7045773" y="6350588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839709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16A447-C98A-1F10-DB41-DDFC11B04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0" y="144001"/>
            <a:ext cx="11487971" cy="1299047"/>
          </a:xfrm>
        </p:spPr>
        <p:txBody>
          <a:bodyPr vert="horz" lIns="121920" tIns="60960" rIns="121920" bIns="6096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Peripheral arterial and aortic diseases (PAAD), highly prevalent but still too often overlooked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D2778E-EA44-428C-259E-BF3418E2380F}"/>
              </a:ext>
            </a:extLst>
          </p:cNvPr>
          <p:cNvSpPr txBox="1"/>
          <p:nvPr/>
        </p:nvSpPr>
        <p:spPr>
          <a:xfrm>
            <a:off x="448256" y="1564444"/>
            <a:ext cx="4799080" cy="3570978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242987" indent="-242987" algn="just">
              <a:buFont typeface="Wingdings" panose="05000000000000000000" pitchFamily="2" charset="2"/>
              <a:buChar char="§"/>
            </a:pPr>
            <a:r>
              <a:rPr lang="en-GB" sz="1867" dirty="0">
                <a:ea typeface="Calibri"/>
              </a:rPr>
              <a:t>Prevalence of PAAD </a:t>
            </a:r>
            <a:r>
              <a:rPr lang="en-GB" sz="1867" dirty="0">
                <a:solidFill>
                  <a:srgbClr val="C00000"/>
                </a:solidFill>
                <a:ea typeface="Calibri"/>
              </a:rPr>
              <a:t>is high:</a:t>
            </a:r>
            <a:endParaRPr lang="fr-FR" sz="2400" dirty="0">
              <a:ea typeface="Calibri"/>
            </a:endParaRPr>
          </a:p>
          <a:p>
            <a:pPr marL="598578" lvl="1" indent="-242987" algn="just">
              <a:buFont typeface="Wingdings" panose="05000000000000000000" pitchFamily="2" charset="2"/>
              <a:buChar char="§"/>
            </a:pPr>
            <a:r>
              <a:rPr lang="en-US" sz="1867" dirty="0"/>
              <a:t>113 million people ≥ 40 yrs</a:t>
            </a:r>
            <a:endParaRPr lang="en-US" sz="1867" dirty="0">
              <a:ea typeface="Calibri" panose="020F0502020204030204"/>
              <a:cs typeface="Calibri" panose="020F0502020204030204"/>
            </a:endParaRPr>
          </a:p>
          <a:p>
            <a:pPr marL="598578" lvl="1" indent="-242987" algn="just">
              <a:buFont typeface="Wingdings" panose="05000000000000000000" pitchFamily="2" charset="2"/>
              <a:buChar char="§"/>
            </a:pPr>
            <a:r>
              <a:rPr lang="en-US" sz="1867" dirty="0"/>
              <a:t>14.91% in those aged 80–84 year</a:t>
            </a:r>
            <a:endParaRPr lang="en-US" sz="1867" dirty="0">
              <a:ea typeface="Calibri"/>
              <a:cs typeface="Calibri"/>
            </a:endParaRPr>
          </a:p>
          <a:p>
            <a:pPr marL="598578" lvl="1" indent="-242987" algn="just">
              <a:buFont typeface="Wingdings" panose="05000000000000000000" pitchFamily="2" charset="2"/>
              <a:buChar char="§"/>
            </a:pPr>
            <a:r>
              <a:rPr lang="en-US" sz="1867" dirty="0"/>
              <a:t>Higher in females (18.03% vs. 10.56%, in the same age group)</a:t>
            </a:r>
            <a:endParaRPr lang="en-US" sz="1867" dirty="0">
              <a:ea typeface="Calibri"/>
              <a:cs typeface="Calibri"/>
            </a:endParaRPr>
          </a:p>
          <a:p>
            <a:pPr marL="355591" lvl="1" indent="-355591" algn="just">
              <a:buFont typeface="Wingdings" panose="05000000000000000000" pitchFamily="2" charset="2"/>
              <a:buChar char="§"/>
            </a:pPr>
            <a:endParaRPr lang="en-US" sz="1867" dirty="0">
              <a:ea typeface="Calibri" panose="020F0502020204030204" pitchFamily="34" charset="0"/>
            </a:endParaRPr>
          </a:p>
          <a:p>
            <a:pPr marL="242987" lvl="1" indent="-242987" algn="just">
              <a:buFont typeface="Wingdings" panose="05000000000000000000" pitchFamily="2" charset="2"/>
              <a:buChar char="§"/>
            </a:pPr>
            <a:r>
              <a:rPr lang="en-US" sz="1867" dirty="0">
                <a:ea typeface="Calibri"/>
              </a:rPr>
              <a:t>D</a:t>
            </a:r>
            <a:r>
              <a:rPr lang="en-GB" sz="1867" dirty="0" err="1">
                <a:ea typeface="Calibri"/>
              </a:rPr>
              <a:t>iseases</a:t>
            </a:r>
            <a:r>
              <a:rPr lang="en-GB" sz="1867" dirty="0">
                <a:ea typeface="Calibri"/>
              </a:rPr>
              <a:t> are often </a:t>
            </a:r>
            <a:r>
              <a:rPr lang="en-GB" sz="1867" dirty="0">
                <a:solidFill>
                  <a:srgbClr val="C00000"/>
                </a:solidFill>
                <a:ea typeface="Calibri"/>
              </a:rPr>
              <a:t>asymptomatic</a:t>
            </a:r>
          </a:p>
          <a:p>
            <a:pPr marL="0" lvl="1" algn="just"/>
            <a:r>
              <a:rPr lang="en-GB" sz="1867" dirty="0">
                <a:solidFill>
                  <a:srgbClr val="C00000"/>
                </a:solidFill>
                <a:ea typeface="Calibri"/>
              </a:rPr>
              <a:t> --&gt; Screening is essential</a:t>
            </a:r>
            <a:endParaRPr lang="en-GB" sz="1867" dirty="0">
              <a:solidFill>
                <a:srgbClr val="C00000"/>
              </a:solidFill>
              <a:ea typeface="Calibri"/>
              <a:cs typeface="Calibri"/>
            </a:endParaRPr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en-GB" sz="1867" dirty="0">
              <a:ea typeface="Calibri" panose="020F0502020204030204" pitchFamily="34" charset="0"/>
            </a:endParaRPr>
          </a:p>
          <a:p>
            <a:pPr marL="242987" indent="-242987" algn="just">
              <a:buFont typeface="Wingdings" panose="05000000000000000000" pitchFamily="2" charset="2"/>
              <a:buChar char="§"/>
            </a:pPr>
            <a:r>
              <a:rPr lang="en-GB" sz="1867" dirty="0">
                <a:ea typeface="Calibri"/>
              </a:rPr>
              <a:t>Many patients are </a:t>
            </a:r>
            <a:r>
              <a:rPr lang="en-GB" sz="1867" dirty="0">
                <a:solidFill>
                  <a:srgbClr val="C00000"/>
                </a:solidFill>
                <a:ea typeface="Calibri"/>
              </a:rPr>
              <a:t>underdiagnosed and undertreated </a:t>
            </a:r>
            <a:r>
              <a:rPr lang="en-GB" sz="1867" dirty="0">
                <a:ea typeface="Calibri"/>
              </a:rPr>
              <a:t>compared   with coronary artery disease</a:t>
            </a:r>
            <a:endParaRPr lang="en-US" sz="1867" dirty="0">
              <a:ea typeface="Calibri"/>
              <a:cs typeface="Calibri" panose="020F0502020204030204"/>
            </a:endParaRPr>
          </a:p>
        </p:txBody>
      </p:sp>
      <p:pic>
        <p:nvPicPr>
          <p:cNvPr id="5" name="Picture 3" descr="A graph of different colored columns&#10;&#10;Description automatically generated with medium confidence">
            <a:extLst>
              <a:ext uri="{FF2B5EF4-FFF2-40B4-BE49-F238E27FC236}">
                <a16:creationId xmlns:a16="http://schemas.microsoft.com/office/drawing/2014/main" id="{80CEE2EE-2510-DD9C-6C95-AAB183F4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369" y="1689043"/>
            <a:ext cx="6611775" cy="343519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22999F8-E360-4383-1145-6BE1BB92CAEE}"/>
              </a:ext>
            </a:extLst>
          </p:cNvPr>
          <p:cNvSpPr txBox="1"/>
          <p:nvPr/>
        </p:nvSpPr>
        <p:spPr>
          <a:xfrm>
            <a:off x="5529547" y="1322025"/>
            <a:ext cx="6642460" cy="379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67" dirty="0"/>
              <a:t>PAD: 45% growth rate in the world population </a:t>
            </a:r>
            <a:r>
              <a:rPr lang="fr-CH" sz="1867" dirty="0" err="1"/>
              <a:t>from</a:t>
            </a:r>
            <a:r>
              <a:rPr lang="fr-CH" sz="1867" dirty="0"/>
              <a:t> 1990 to 2019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B9C4661-F455-E486-23D6-4BCB3B794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889" y="47376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D2E115-9C7F-7A95-D453-7AC959AE5100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42968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5BF4BB1-6754-3FE9-8DFF-0C48599BD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ES" dirty="0" err="1"/>
              <a:t>Polivascular</a:t>
            </a:r>
            <a:r>
              <a:rPr lang="es-ES" dirty="0"/>
              <a:t> </a:t>
            </a:r>
            <a:r>
              <a:rPr lang="es-ES" dirty="0" err="1"/>
              <a:t>disease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often</a:t>
            </a:r>
            <a:r>
              <a:rPr lang="es-ES" dirty="0"/>
              <a:t> </a:t>
            </a:r>
            <a:r>
              <a:rPr lang="es-ES" dirty="0" err="1"/>
              <a:t>present</a:t>
            </a:r>
            <a:r>
              <a:rPr lang="es-ES" dirty="0"/>
              <a:t> in PAAD </a:t>
            </a:r>
            <a:r>
              <a:rPr lang="es-ES" dirty="0" err="1"/>
              <a:t>patients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B1C7C8-5D6A-0A81-A2F1-D1235E60C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386" y="1130507"/>
            <a:ext cx="8741228" cy="415751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BE783C0-28BB-53B6-D810-EA629809532D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45442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1" y="144000"/>
            <a:ext cx="11149505" cy="576064"/>
          </a:xfrm>
        </p:spPr>
        <p:txBody>
          <a:bodyPr/>
          <a:lstStyle/>
          <a:p>
            <a:pPr algn="just"/>
            <a:r>
              <a:rPr lang="en-GB" sz="3200" dirty="0">
                <a:latin typeface="+mn-lt"/>
                <a:ea typeface="Calibri" panose="020F0502020204030204" pitchFamily="34" charset="0"/>
              </a:rPr>
              <a:t>Early PAD diagnosis is crucial for better outcomes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E8FF38-A5DF-4129-8917-E9C57376530A}"/>
              </a:ext>
            </a:extLst>
          </p:cNvPr>
          <p:cNvSpPr txBox="1"/>
          <p:nvPr/>
        </p:nvSpPr>
        <p:spPr>
          <a:xfrm>
            <a:off x="245352" y="1093073"/>
            <a:ext cx="5181681" cy="4145622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en-GB" sz="1867" dirty="0">
                <a:latin typeface="+mj-lt"/>
                <a:ea typeface="Calibri"/>
              </a:rPr>
              <a:t>Ankle-brachial index (ABI) is the </a:t>
            </a:r>
            <a:r>
              <a:rPr lang="en-GB" sz="1867" dirty="0">
                <a:solidFill>
                  <a:srgbClr val="C00000"/>
                </a:solidFill>
                <a:latin typeface="+mj-lt"/>
                <a:ea typeface="Calibri"/>
              </a:rPr>
              <a:t>recommended </a:t>
            </a:r>
            <a:r>
              <a:rPr lang="en-GB" sz="1867" b="1" dirty="0">
                <a:solidFill>
                  <a:schemeClr val="accent4"/>
                </a:solidFill>
                <a:latin typeface="+mj-lt"/>
                <a:ea typeface="Calibri"/>
              </a:rPr>
              <a:t>(IB)</a:t>
            </a:r>
            <a:r>
              <a:rPr lang="en-GB" sz="1867" dirty="0">
                <a:solidFill>
                  <a:schemeClr val="accent4"/>
                </a:solidFill>
                <a:latin typeface="+mj-lt"/>
                <a:ea typeface="Calibri"/>
              </a:rPr>
              <a:t> </a:t>
            </a:r>
            <a:r>
              <a:rPr lang="en-GB" sz="1867" dirty="0">
                <a:solidFill>
                  <a:srgbClr val="C00000"/>
                </a:solidFill>
                <a:latin typeface="+mj-lt"/>
                <a:ea typeface="Calibri"/>
              </a:rPr>
              <a:t>initial diagnostic test </a:t>
            </a:r>
            <a:r>
              <a:rPr lang="en-GB" sz="1867" dirty="0">
                <a:latin typeface="+mj-lt"/>
                <a:ea typeface="Calibri"/>
              </a:rPr>
              <a:t>for PAD screening and diagnosis</a:t>
            </a:r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en-GB" sz="1867" dirty="0">
              <a:latin typeface="+mj-lt"/>
              <a:ea typeface="Calibri"/>
            </a:endParaRPr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en-GB" sz="1867" dirty="0">
                <a:latin typeface="+mj-lt"/>
                <a:ea typeface="Calibri"/>
              </a:rPr>
              <a:t>ABI serves as a </a:t>
            </a:r>
            <a:r>
              <a:rPr lang="en-GB" sz="1867" dirty="0">
                <a:solidFill>
                  <a:srgbClr val="C00000"/>
                </a:solidFill>
                <a:latin typeface="+mj-lt"/>
                <a:ea typeface="Calibri"/>
              </a:rPr>
              <a:t>surrogate marker for CV </a:t>
            </a:r>
            <a:r>
              <a:rPr lang="en-GB" sz="1867" dirty="0">
                <a:latin typeface="+mj-lt"/>
                <a:ea typeface="Calibri"/>
              </a:rPr>
              <a:t>and all-cause mortality</a:t>
            </a:r>
            <a:endParaRPr lang="en-GB" sz="1867" dirty="0">
              <a:latin typeface="+mj-lt"/>
              <a:ea typeface="Calibri"/>
              <a:cs typeface="Calibri"/>
            </a:endParaRPr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en-GB" sz="1867" dirty="0">
              <a:latin typeface="+mj-lt"/>
              <a:ea typeface="Calibri"/>
            </a:endParaRPr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en-GB" sz="1867" dirty="0">
                <a:latin typeface="+mj-lt"/>
                <a:ea typeface="Calibri"/>
              </a:rPr>
              <a:t>Duplex ultrasound is the </a:t>
            </a:r>
            <a:r>
              <a:rPr lang="en-GB" sz="1867" dirty="0">
                <a:solidFill>
                  <a:srgbClr val="C00000"/>
                </a:solidFill>
                <a:latin typeface="+mj-lt"/>
                <a:ea typeface="Calibri"/>
              </a:rPr>
              <a:t>recommended </a:t>
            </a:r>
            <a:r>
              <a:rPr lang="en-GB" sz="1867" b="1" dirty="0">
                <a:solidFill>
                  <a:schemeClr val="accent4"/>
                </a:solidFill>
                <a:latin typeface="+mj-lt"/>
                <a:ea typeface="Calibri"/>
              </a:rPr>
              <a:t>(IB)</a:t>
            </a:r>
            <a:r>
              <a:rPr lang="en-GB" sz="1867" dirty="0">
                <a:solidFill>
                  <a:schemeClr val="accent4"/>
                </a:solidFill>
                <a:latin typeface="+mj-lt"/>
                <a:ea typeface="Calibri"/>
              </a:rPr>
              <a:t> </a:t>
            </a:r>
            <a:r>
              <a:rPr lang="en-GB" sz="1867" dirty="0">
                <a:solidFill>
                  <a:srgbClr val="C00000"/>
                </a:solidFill>
                <a:latin typeface="+mj-lt"/>
                <a:ea typeface="Calibri"/>
              </a:rPr>
              <a:t>first-line imaging </a:t>
            </a:r>
            <a:r>
              <a:rPr lang="en-GB" sz="1867" dirty="0">
                <a:latin typeface="+mj-lt"/>
                <a:ea typeface="Calibri"/>
              </a:rPr>
              <a:t>method to confirm PAD</a:t>
            </a:r>
            <a:endParaRPr lang="en-GB" sz="1867" dirty="0">
              <a:latin typeface="+mj-lt"/>
              <a:ea typeface="Calibri"/>
              <a:cs typeface="Calibri"/>
            </a:endParaRPr>
          </a:p>
          <a:p>
            <a:pPr marL="380990" indent="-380990" algn="just">
              <a:buFont typeface="Wingdings" panose="05000000000000000000" pitchFamily="2" charset="2"/>
              <a:buChar char="§"/>
            </a:pPr>
            <a:endParaRPr lang="en-GB" sz="1867" dirty="0">
              <a:latin typeface="+mj-lt"/>
              <a:ea typeface="Calibri"/>
            </a:endParaRPr>
          </a:p>
          <a:p>
            <a:pPr marL="380990" indent="-380990" algn="just">
              <a:buFont typeface="Wingdings" panose="05000000000000000000" pitchFamily="2" charset="2"/>
              <a:buChar char="§"/>
            </a:pPr>
            <a:r>
              <a:rPr lang="en-GB" sz="1867" dirty="0">
                <a:latin typeface="+mj-lt"/>
                <a:ea typeface="Calibri"/>
              </a:rPr>
              <a:t>In </a:t>
            </a:r>
            <a:r>
              <a:rPr lang="en-GB" sz="1867" dirty="0">
                <a:solidFill>
                  <a:srgbClr val="C00000"/>
                </a:solidFill>
                <a:latin typeface="+mj-lt"/>
                <a:ea typeface="Calibri"/>
              </a:rPr>
              <a:t>women</a:t>
            </a:r>
            <a:r>
              <a:rPr lang="en-GB" sz="1867" dirty="0">
                <a:latin typeface="+mj-lt"/>
                <a:ea typeface="Calibri"/>
              </a:rPr>
              <a:t>, prevalence of typical PAD symptoms (intermittent claudication) is lower than in men, while </a:t>
            </a:r>
            <a:r>
              <a:rPr lang="en-GB" sz="1867" dirty="0">
                <a:solidFill>
                  <a:srgbClr val="C00000"/>
                </a:solidFill>
                <a:latin typeface="+mj-lt"/>
                <a:ea typeface="Calibri"/>
              </a:rPr>
              <a:t>atypical</a:t>
            </a:r>
            <a:r>
              <a:rPr lang="en-GB" sz="1867" dirty="0">
                <a:latin typeface="+mj-lt"/>
                <a:ea typeface="Calibri"/>
              </a:rPr>
              <a:t> symptoms are more common </a:t>
            </a:r>
            <a:r>
              <a:rPr lang="en-GB" sz="1867" dirty="0">
                <a:latin typeface="+mj-lt"/>
                <a:ea typeface="Calibri"/>
                <a:sym typeface="Wingdings" panose="05000000000000000000" pitchFamily="2" charset="2"/>
              </a:rPr>
              <a:t> </a:t>
            </a:r>
            <a:r>
              <a:rPr lang="en-GB" sz="1867" b="1" dirty="0">
                <a:solidFill>
                  <a:schemeClr val="accent1"/>
                </a:solidFill>
                <a:latin typeface="+mj-lt"/>
                <a:ea typeface="Calibri"/>
                <a:sym typeface="Wingdings" panose="05000000000000000000" pitchFamily="2" charset="2"/>
              </a:rPr>
              <a:t>screening is essential</a:t>
            </a:r>
            <a:endParaRPr lang="en-US" sz="1867" b="1" dirty="0">
              <a:solidFill>
                <a:schemeClr val="accent1"/>
              </a:solidFill>
              <a:latin typeface="+mj-lt"/>
              <a:ea typeface="Calibri"/>
              <a:cs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286A01-EF41-A61B-6B5E-AC82357AECEE}"/>
              </a:ext>
            </a:extLst>
          </p:cNvPr>
          <p:cNvSpPr txBox="1"/>
          <p:nvPr/>
        </p:nvSpPr>
        <p:spPr>
          <a:xfrm>
            <a:off x="6764649" y="5490552"/>
            <a:ext cx="4642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kern="10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ABI ≤0.90 as a diagnostic criterion</a:t>
            </a:r>
            <a:endParaRPr lang="fr-CH" sz="2400" b="1"/>
          </a:p>
        </p:txBody>
      </p:sp>
      <p:pic>
        <p:nvPicPr>
          <p:cNvPr id="3" name="Image 2" descr="Une image contenant texte, capture d’écran, diagramme, squelette&#10;&#10;Description générée automatiquement">
            <a:extLst>
              <a:ext uri="{FF2B5EF4-FFF2-40B4-BE49-F238E27FC236}">
                <a16:creationId xmlns:a16="http://schemas.microsoft.com/office/drawing/2014/main" id="{929ED0BE-CBF1-FD33-E4B5-D95E4E9B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3" y="1096047"/>
            <a:ext cx="6303208" cy="4134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FDF4AE0-FA0E-3E1F-9E46-37DEED39CA80}"/>
              </a:ext>
            </a:extLst>
          </p:cNvPr>
          <p:cNvSpPr/>
          <p:nvPr/>
        </p:nvSpPr>
        <p:spPr>
          <a:xfrm>
            <a:off x="5626224" y="4540366"/>
            <a:ext cx="687937" cy="465775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>
              <a:noFill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95D1F85-B43E-1F6A-AE5F-32192DD23773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85327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0AC0EE81-3104-04C4-A81E-18A374A7DEC1}"/>
              </a:ext>
            </a:extLst>
          </p:cNvPr>
          <p:cNvGraphicFramePr>
            <a:graphicFrameLocks noGrp="1"/>
          </p:cNvGraphicFramePr>
          <p:nvPr/>
        </p:nvGraphicFramePr>
        <p:xfrm>
          <a:off x="384001" y="1104001"/>
          <a:ext cx="11472017" cy="3901440"/>
        </p:xfrm>
        <a:graphic>
          <a:graphicData uri="http://schemas.openxmlformats.org/drawingml/2006/table">
            <a:tbl>
              <a:tblPr firstRow="1" firstCol="1" bandRow="1"/>
              <a:tblGrid>
                <a:gridCol w="10070625">
                  <a:extLst>
                    <a:ext uri="{9D8B030D-6E8A-4147-A177-3AD203B41FA5}">
                      <a16:colId xmlns:a16="http://schemas.microsoft.com/office/drawing/2014/main" val="1626557115"/>
                    </a:ext>
                  </a:extLst>
                </a:gridCol>
                <a:gridCol w="676533">
                  <a:extLst>
                    <a:ext uri="{9D8B030D-6E8A-4147-A177-3AD203B41FA5}">
                      <a16:colId xmlns:a16="http://schemas.microsoft.com/office/drawing/2014/main" val="1635927421"/>
                    </a:ext>
                  </a:extLst>
                </a:gridCol>
                <a:gridCol w="724859">
                  <a:extLst>
                    <a:ext uri="{9D8B030D-6E8A-4147-A177-3AD203B41FA5}">
                      <a16:colId xmlns:a16="http://schemas.microsoft.com/office/drawing/2014/main" val="3239939619"/>
                    </a:ext>
                  </a:extLst>
                </a:gridCol>
              </a:tblGrid>
              <a:tr h="325120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Calibri"/>
                        <a:buNone/>
                        <a:tabLst/>
                      </a:pPr>
                      <a:r>
                        <a:rPr lang="en-GB" sz="21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Recommendations</a:t>
                      </a:r>
                      <a:endParaRPr lang="fr-FR" sz="21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Calibri"/>
                        <a:buNone/>
                        <a:tabLst/>
                      </a:pPr>
                      <a:r>
                        <a:rPr lang="en-GB" sz="21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Class</a:t>
                      </a:r>
                      <a:endParaRPr lang="fr-FR" sz="2100" b="1" i="0" u="none" strike="noStrike" cap="none" spc="0" baseline="0" dirty="0"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Calibri"/>
                        <a:buNone/>
                        <a:tabLst/>
                      </a:pPr>
                      <a:r>
                        <a:rPr lang="en-GB" sz="2100" b="1" i="0" u="none" strike="noStrike" cap="none" spc="0" baseline="0" dirty="0"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sym typeface="Calibri"/>
                        </a:rPr>
                        <a:t>Level</a:t>
                      </a: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833271"/>
                  </a:ext>
                </a:extLst>
              </a:tr>
              <a:tr h="325120">
                <a:tc gridSpan="3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Screening for AAA with DUS:</a:t>
                      </a:r>
                    </a:p>
                  </a:txBody>
                  <a:tcPr marL="48000" marR="4800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500435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Is recommended in men aged ≥65 years with a history of smoking to reduce the risk of death from ruptured AAA. </a:t>
                      </a:r>
                      <a:endParaRPr lang="en-US" sz="15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5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C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261736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May be considered in men aged ≥75 years (irrespective of smoking history) or in women aged ≥75 years who are current smokers, hypertensive, or both. 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IIb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30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38332"/>
                  </a:ext>
                </a:extLst>
              </a:tr>
              <a:tr h="325120">
                <a:tc gridSpan="3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Family AAA screening with DUS:</a:t>
                      </a:r>
                    </a:p>
                  </a:txBody>
                  <a:tcPr marL="48000" marR="4800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30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66971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0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Is recommended for FDRs of patients with AAA aged ≥50, unless an acquired cause can be clearly identified.  </a:t>
                      </a:r>
                      <a:endParaRPr lang="en-US" sz="1500" kern="10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9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17340"/>
                  </a:ext>
                </a:extLst>
              </a:tr>
              <a:tr h="325120">
                <a:tc gridSpan="3"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i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Opportunistic AAA screening with DUS:</a:t>
                      </a:r>
                    </a:p>
                  </a:txBody>
                  <a:tcPr marL="48000" marR="4800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8C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930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5691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Should be considered in symptomatic/asymptomatic PAD patients. 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97427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kern="100" dirty="0"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Should be considered in men aged ≥65 years and in women aged ≥75 years during TTE.  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DD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IIa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1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500" kern="100" dirty="0">
                        <a:effectLst/>
                        <a:latin typeface="Calibri" panose="020F050202020403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000" marR="4800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B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46566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2A5409-6D38-9631-316A-0B1E93150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00" y="144000"/>
            <a:ext cx="10560000" cy="508461"/>
          </a:xfrm>
          <a:solidFill>
            <a:srgbClr val="FFFFFF"/>
          </a:solidFill>
          <a:ln/>
        </p:spPr>
        <p:txBody>
          <a:bodyPr/>
          <a:lstStyle/>
          <a:p>
            <a:pPr algn="just">
              <a:lnSpc>
                <a:spcPts val="3333"/>
              </a:lnSpc>
              <a:spcBef>
                <a:spcPts val="0"/>
              </a:spcBef>
            </a:pPr>
            <a:r>
              <a:rPr lang="en-US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</a:rPr>
              <a:t>Recommendations for abdominal aortic aneurysm screening</a:t>
            </a:r>
            <a:endParaRPr lang="en-GB" dirty="0">
              <a:solidFill>
                <a:schemeClr val="accent1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82FE7F-B80D-1EED-C364-B147A7128648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92380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379467-758D-49AF-9F9E-1C26E65138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000" y="144000"/>
            <a:ext cx="5664744" cy="1440160"/>
          </a:xfrm>
        </p:spPr>
        <p:txBody>
          <a:bodyPr/>
          <a:lstStyle/>
          <a:p>
            <a:pPr algn="just"/>
            <a:r>
              <a:rPr lang="en-GB" sz="3200" dirty="0">
                <a:latin typeface="+mn-lt"/>
                <a:ea typeface="Calibri" panose="020F0502020204030204" pitchFamily="34" charset="0"/>
              </a:rPr>
              <a:t>Optimal multimodal medical treatment is key in PAAD patient management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4" name="Picture 2" descr="A screenshot of a medical chart&#10;&#10;Description automatically generated">
            <a:extLst>
              <a:ext uri="{FF2B5EF4-FFF2-40B4-BE49-F238E27FC236}">
                <a16:creationId xmlns:a16="http://schemas.microsoft.com/office/drawing/2014/main" id="{1445D53F-B007-0F70-8BC6-FE6DB84F9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261" y="283001"/>
            <a:ext cx="5339368" cy="568147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5544CDD-1CF1-778F-CA10-AB64824D1559}"/>
              </a:ext>
            </a:extLst>
          </p:cNvPr>
          <p:cNvSpPr txBox="1"/>
          <p:nvPr/>
        </p:nvSpPr>
        <p:spPr>
          <a:xfrm>
            <a:off x="384000" y="1790999"/>
            <a:ext cx="5795381" cy="1208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589" indent="-380990" defTabSz="479988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cs typeface="Arial" panose="020B0604020202020204" pitchFamily="34" charset="0"/>
              </a:rPr>
              <a:t>Pharmacological treatment</a:t>
            </a:r>
          </a:p>
          <a:p>
            <a:pPr marL="432589" indent="-380990" defTabSz="479988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solidFill>
                  <a:srgbClr val="C00000"/>
                </a:solidFill>
                <a:cs typeface="Arial" panose="020B0604020202020204" pitchFamily="34" charset="0"/>
              </a:rPr>
              <a:t>Supervised Exercise</a:t>
            </a:r>
            <a:r>
              <a:rPr lang="en-US" sz="2133" dirty="0">
                <a:cs typeface="Arial" panose="020B0604020202020204" pitchFamily="34" charset="0"/>
              </a:rPr>
              <a:t> training</a:t>
            </a:r>
          </a:p>
          <a:p>
            <a:pPr marL="432589" indent="-380990" defTabSz="479988">
              <a:spcBef>
                <a:spcPct val="200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133" dirty="0">
                <a:cs typeface="Arial" panose="020B0604020202020204" pitchFamily="34" charset="0"/>
              </a:rPr>
              <a:t>Lifestyle behavior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7542CDE-1053-A11E-20AB-60E4CE24BC5C}"/>
              </a:ext>
            </a:extLst>
          </p:cNvPr>
          <p:cNvSpPr txBox="1"/>
          <p:nvPr/>
        </p:nvSpPr>
        <p:spPr>
          <a:xfrm>
            <a:off x="431371" y="3206182"/>
            <a:ext cx="5502056" cy="23361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121920" tIns="60960" rIns="121920" bIns="60960" anchor="t">
            <a:spAutoFit/>
          </a:bodyPr>
          <a:lstStyle/>
          <a:p>
            <a:pPr marL="380990" indent="-380990">
              <a:spcBef>
                <a:spcPts val="800"/>
              </a:spcBef>
              <a:spcAft>
                <a:spcPts val="1067"/>
              </a:spcAft>
              <a:buFont typeface="Wingdings" panose="05000000000000000000" pitchFamily="2" charset="2"/>
              <a:buChar char="§"/>
            </a:pPr>
            <a:r>
              <a:rPr lang="en-GB" sz="2133" dirty="0">
                <a:ea typeface="Calibri"/>
                <a:cs typeface="Arial"/>
              </a:rPr>
              <a:t>Revascularization is </a:t>
            </a:r>
            <a:r>
              <a:rPr lang="en-GB" sz="2133" dirty="0">
                <a:solidFill>
                  <a:srgbClr val="C00000"/>
                </a:solidFill>
                <a:ea typeface="Calibri"/>
                <a:cs typeface="Arial"/>
              </a:rPr>
              <a:t>not recommended in  asymptomatic PAD </a:t>
            </a:r>
            <a:r>
              <a:rPr lang="en-GB" sz="2133" b="1" dirty="0">
                <a:solidFill>
                  <a:srgbClr val="0070C0"/>
                </a:solidFill>
                <a:ea typeface="Calibri"/>
                <a:cs typeface="Arial"/>
              </a:rPr>
              <a:t>(IIIC)</a:t>
            </a:r>
          </a:p>
          <a:p>
            <a:pPr marL="380990" indent="-380990">
              <a:spcBef>
                <a:spcPts val="800"/>
              </a:spcBef>
              <a:spcAft>
                <a:spcPts val="1067"/>
              </a:spcAft>
              <a:buFont typeface="Wingdings" panose="05000000000000000000" pitchFamily="2" charset="2"/>
              <a:buChar char="§"/>
            </a:pPr>
            <a:r>
              <a:rPr lang="en-GB" sz="2133" dirty="0">
                <a:ea typeface="Calibri"/>
                <a:cs typeface="Arial"/>
              </a:rPr>
              <a:t>Revascularization in symptomatic PAD should follow a period of </a:t>
            </a:r>
            <a:r>
              <a:rPr lang="en-GB" sz="2133" dirty="0">
                <a:solidFill>
                  <a:srgbClr val="C00000"/>
                </a:solidFill>
                <a:ea typeface="Calibri"/>
                <a:cs typeface="Arial"/>
              </a:rPr>
              <a:t>optimal medical treatment and exercise </a:t>
            </a:r>
            <a:r>
              <a:rPr lang="en-GB" sz="2133" dirty="0">
                <a:ea typeface="Calibri"/>
                <a:cs typeface="Arial"/>
              </a:rPr>
              <a:t>and  be discussed in a </a:t>
            </a:r>
            <a:r>
              <a:rPr lang="en-GB" sz="2133" dirty="0">
                <a:solidFill>
                  <a:srgbClr val="C00000"/>
                </a:solidFill>
                <a:ea typeface="Calibri"/>
                <a:cs typeface="Arial"/>
              </a:rPr>
              <a:t>multidisciplinary</a:t>
            </a:r>
            <a:r>
              <a:rPr lang="en-GB" sz="2133" dirty="0">
                <a:ea typeface="Calibri"/>
                <a:cs typeface="Arial"/>
              </a:rPr>
              <a:t> setting.</a:t>
            </a:r>
            <a:endParaRPr lang="fr-CH" sz="2133" dirty="0">
              <a:ea typeface="Calibri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A4BA94-B73C-C59A-E81E-96861503C901}"/>
              </a:ext>
            </a:extLst>
          </p:cNvPr>
          <p:cNvSpPr txBox="1"/>
          <p:nvPr/>
        </p:nvSpPr>
        <p:spPr>
          <a:xfrm rot="20661004">
            <a:off x="3650576" y="3533707"/>
            <a:ext cx="839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u="sng" dirty="0">
                <a:solidFill>
                  <a:srgbClr val="00B050"/>
                </a:solidFill>
                <a:latin typeface="Calibri" panose="020F0502020204030204" pitchFamily="34" charset="0"/>
              </a:rPr>
              <a:t>New</a:t>
            </a:r>
            <a:endParaRPr lang="fr-CH" sz="2400" b="1" dirty="0">
              <a:solidFill>
                <a:srgbClr val="00B05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04A37CE-A3F4-8400-BBC5-1089B4414DE8}"/>
              </a:ext>
            </a:extLst>
          </p:cNvPr>
          <p:cNvSpPr txBox="1"/>
          <p:nvPr/>
        </p:nvSpPr>
        <p:spPr>
          <a:xfrm>
            <a:off x="7045773" y="6248450"/>
            <a:ext cx="4898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Mazzolai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L, Teixido-Tura G,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Lanzi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V,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Bossone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E, Brodmann M, et al. 2024 ESC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Guidelines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the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management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of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peripheral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arterial and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aortic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diseases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lang="es-ES" sz="800" b="0" i="0" dirty="0" err="1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Eur</a:t>
            </a:r>
            <a:r>
              <a:rPr lang="es-ES" sz="800" b="0" i="0" dirty="0">
                <a:solidFill>
                  <a:srgbClr val="37393C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Heart J [Internet]. 2024; Disponible en: http://dx.doi.org/10.1093/eurheartj/ehae179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5391264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2046</Words>
  <Application>Microsoft Office PowerPoint</Application>
  <PresentationFormat>Panorámica</PresentationFormat>
  <Paragraphs>102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EXONERACIÓN DE RESPONSABILIDAD Y USO DE LA PRESENTACIÓN</vt:lpstr>
      <vt:lpstr>2024 ESC Guidelines for the management of peripheral and aortic diseases</vt:lpstr>
      <vt:lpstr>Presentación de PowerPoint</vt:lpstr>
      <vt:lpstr>Presentación de PowerPoint</vt:lpstr>
      <vt:lpstr>Presentación de PowerPoint</vt:lpstr>
      <vt:lpstr>Presentación de PowerPoint</vt:lpstr>
      <vt:lpstr>Recommendations for abdominal aortic aneurysm screening</vt:lpstr>
      <vt:lpstr>Presentación de PowerPoint</vt:lpstr>
      <vt:lpstr>New recommendations for antithrombotic treatment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TAKE HOME MESSAGES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Ferran</cp:lastModifiedBy>
  <cp:revision>31</cp:revision>
  <dcterms:created xsi:type="dcterms:W3CDTF">2020-07-02T15:21:32Z</dcterms:created>
  <dcterms:modified xsi:type="dcterms:W3CDTF">2024-10-17T10:18:13Z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3616b6-00a5-4cd1-b577-93208fa93eb1_Enabled">
    <vt:lpwstr>true</vt:lpwstr>
  </property>
  <property fmtid="{D5CDD505-2E9C-101B-9397-08002B2CF9AE}" pid="3" name="MSIP_Label_533616b6-00a5-4cd1-b577-93208fa93eb1_SetDate">
    <vt:lpwstr>2024-09-18T09:10:43Z</vt:lpwstr>
  </property>
  <property fmtid="{D5CDD505-2E9C-101B-9397-08002B2CF9AE}" pid="4" name="MSIP_Label_533616b6-00a5-4cd1-b577-93208fa93eb1_Method">
    <vt:lpwstr>Standard</vt:lpwstr>
  </property>
  <property fmtid="{D5CDD505-2E9C-101B-9397-08002B2CF9AE}" pid="5" name="MSIP_Label_533616b6-00a5-4cd1-b577-93208fa93eb1_Name">
    <vt:lpwstr>Internal Use</vt:lpwstr>
  </property>
  <property fmtid="{D5CDD505-2E9C-101B-9397-08002B2CF9AE}" pid="6" name="MSIP_Label_533616b6-00a5-4cd1-b577-93208fa93eb1_SiteId">
    <vt:lpwstr>342ace0e-1054-45ce-9b30-900fc0440b9d</vt:lpwstr>
  </property>
  <property fmtid="{D5CDD505-2E9C-101B-9397-08002B2CF9AE}" pid="7" name="MSIP_Label_533616b6-00a5-4cd1-b577-93208fa93eb1_ActionId">
    <vt:lpwstr>1320c0df-7c69-4878-9543-8230c62e6b3e</vt:lpwstr>
  </property>
  <property fmtid="{D5CDD505-2E9C-101B-9397-08002B2CF9AE}" pid="8" name="MSIP_Label_533616b6-00a5-4cd1-b577-93208fa93eb1_ContentBits">
    <vt:lpwstr>1</vt:lpwstr>
  </property>
  <property fmtid="{D5CDD505-2E9C-101B-9397-08002B2CF9AE}" pid="9" name="ClassificationContentMarkingHeaderLocations">
    <vt:lpwstr>Tema de Office:5</vt:lpwstr>
  </property>
  <property fmtid="{D5CDD505-2E9C-101B-9397-08002B2CF9AE}" pid="10" name="ClassificationContentMarkingHeaderText">
    <vt:lpwstr>INTERNAL USE</vt:lpwstr>
  </property>
</Properties>
</file>