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7" r:id="rId3"/>
    <p:sldId id="257" r:id="rId4"/>
    <p:sldId id="258" r:id="rId5"/>
    <p:sldId id="259" r:id="rId6"/>
    <p:sldId id="268" r:id="rId7"/>
    <p:sldId id="289" r:id="rId8"/>
    <p:sldId id="276" r:id="rId9"/>
    <p:sldId id="290" r:id="rId10"/>
    <p:sldId id="292" r:id="rId11"/>
    <p:sldId id="269" r:id="rId12"/>
    <p:sldId id="299" r:id="rId13"/>
    <p:sldId id="285" r:id="rId14"/>
    <p:sldId id="300" r:id="rId15"/>
    <p:sldId id="294" r:id="rId16"/>
    <p:sldId id="295" r:id="rId17"/>
    <p:sldId id="304" r:id="rId18"/>
    <p:sldId id="297" r:id="rId19"/>
    <p:sldId id="270" r:id="rId20"/>
    <p:sldId id="311" r:id="rId21"/>
    <p:sldId id="312" r:id="rId22"/>
    <p:sldId id="271" r:id="rId23"/>
    <p:sldId id="283" r:id="rId24"/>
    <p:sldId id="284" r:id="rId25"/>
    <p:sldId id="302" r:id="rId26"/>
    <p:sldId id="305" r:id="rId27"/>
    <p:sldId id="272" r:id="rId28"/>
    <p:sldId id="306" r:id="rId29"/>
    <p:sldId id="273" r:id="rId30"/>
    <p:sldId id="307" r:id="rId31"/>
    <p:sldId id="281" r:id="rId32"/>
    <p:sldId id="280" r:id="rId33"/>
    <p:sldId id="309" r:id="rId34"/>
    <p:sldId id="274" r:id="rId35"/>
    <p:sldId id="310" r:id="rId36"/>
    <p:sldId id="279" r:id="rId37"/>
    <p:sldId id="275" r:id="rId38"/>
    <p:sldId id="260" r:id="rId39"/>
    <p:sldId id="266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1FF"/>
    <a:srgbClr val="CC66FF"/>
    <a:srgbClr val="FFFFFF"/>
    <a:srgbClr val="FC02FF"/>
    <a:srgbClr val="FD6FCF"/>
    <a:srgbClr val="002454"/>
    <a:srgbClr val="DF4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1A008-E564-476E-905B-EAB9E4E2286D}" v="20" dt="2024-10-14T10:27:58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2"/>
    <p:restoredTop sz="96405"/>
  </p:normalViewPr>
  <p:slideViewPr>
    <p:cSldViewPr snapToGrid="0" snapToObjects="1">
      <p:cViewPr varScale="1">
        <p:scale>
          <a:sx n="111" d="100"/>
          <a:sy n="111" d="100"/>
        </p:scale>
        <p:origin x="6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8C370-5908-BF4D-9A71-01362AA18252}" type="datetimeFigureOut">
              <a:rPr lang="es-ES" smtClean="0"/>
              <a:t>17/10/2024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C4D57-DC55-0D44-ACDC-97897DC89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1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1FA58A-2914-6B94-A918-421C2DFFD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7E4AF3-58E0-CD41-879A-CFD5DC5B5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3481" y="353085"/>
            <a:ext cx="7205725" cy="550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139685-6F67-874E-AFB2-45F0F945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5F9A00A-720B-C548-85C7-301500676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63F52827-FC44-2D4D-9680-927EDA87B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205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601AEF-DBA9-3C41-B0CA-286084FC6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4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44D6318-A1CB-1F40-B58B-C5FE4C2EB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1D8C7E-A497-5D4C-9226-AF286F24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4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BCC1901-980B-F54A-A120-E393850E22B2}"/>
              </a:ext>
            </a:extLst>
          </p:cNvPr>
          <p:cNvSpPr txBox="1">
            <a:spLocks/>
          </p:cNvSpPr>
          <p:nvPr userDrawn="1"/>
        </p:nvSpPr>
        <p:spPr>
          <a:xfrm>
            <a:off x="463103" y="6486792"/>
            <a:ext cx="11415044" cy="315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900" b="0" i="0" kern="1200">
                <a:solidFill>
                  <a:srgbClr val="DF47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Formación online en actualizaciones en Cardiología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9FAAEDE6-F525-A84E-ACFF-6FA31E26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94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637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73F56-F184-3C01-3FE2-0C6221BDB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53CFAC-F66E-E547-BEC4-A7BE222A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2F575-A499-A844-9BBA-435B50D89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7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rgbClr val="00245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E9B8EA26-A560-3F47-849D-4796F90A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87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5226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9D1B8-4425-744C-AE29-D7688E97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A30699-8B0D-A147-82A8-288F43E7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32" y="1406202"/>
            <a:ext cx="11525061" cy="4495834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53D41F-FB18-4740-A853-C561486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35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1DAD4-3E9A-4E47-8D79-79F222681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031" y="1396333"/>
            <a:ext cx="5423025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4FFB51-B9F8-A541-BF0D-336C6AE0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946" y="1396333"/>
            <a:ext cx="5444147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119C34-6C9C-5F4A-8578-153768BC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5D6DB3F-D4F6-F74C-AADE-46825ABD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4865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CC8B6-B70F-5B4A-9272-B345E90B7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564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6A0472-0A8A-4846-BADE-849F00141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564" y="1928387"/>
            <a:ext cx="5464600" cy="4046899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CDF15-4296-F84D-8BA2-039FAFF6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493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53C8A2-5055-184D-819A-2578E7D60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493" y="1928388"/>
            <a:ext cx="5464600" cy="404689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E1156F-04DC-9842-A200-254FC39E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070D566-F416-F545-B36E-148F000C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4" y="177566"/>
            <a:ext cx="11548529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688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8A8368-191E-7249-9D52-7C696DC7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FA059A-93AE-A144-B677-957131BB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70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35279A-68D0-4D46-A010-34F0645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4AA77-FD0A-6F48-9945-180CE873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31E3FD-DAEF-094F-AAE4-9FD5C156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695" y="394957"/>
            <a:ext cx="7169511" cy="4873625"/>
          </a:xfrm>
        </p:spPr>
        <p:txBody>
          <a:bodyPr>
            <a:normAutofit/>
          </a:bodyPr>
          <a:lstStyle>
            <a:lvl1pPr>
              <a:buClr>
                <a:srgbClr val="DF470D"/>
              </a:buClr>
              <a:defRPr sz="1600"/>
            </a:lvl1pPr>
            <a:lvl2pPr>
              <a:buClr>
                <a:srgbClr val="DF470D"/>
              </a:buClr>
              <a:defRPr sz="1600"/>
            </a:lvl2pPr>
            <a:lvl3pPr>
              <a:buClr>
                <a:srgbClr val="DF470D"/>
              </a:buClr>
              <a:defRPr sz="1600"/>
            </a:lvl3pPr>
            <a:lvl4pPr>
              <a:buClr>
                <a:srgbClr val="DF470D"/>
              </a:buClr>
              <a:defRPr sz="1600"/>
            </a:lvl4pPr>
            <a:lvl5pPr>
              <a:buClr>
                <a:srgbClr val="DF470D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4733-D226-C643-A6F9-B112EA72E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CD7F81-1231-5E41-BEC6-12281E00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47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CA4FB6-C860-AA79-EFDA-D438BDCA27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7CEA30-7FC2-0B4D-AC45-1204A304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8" y="177566"/>
            <a:ext cx="11561275" cy="1041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9B6620-E63C-754C-9D65-8BE11DA0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18" y="1406202"/>
            <a:ext cx="11561275" cy="4045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1F599-377A-2E47-931B-7B8C22B87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8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DF470D"/>
                </a:solidFill>
              </a:defRPr>
            </a:lvl1pPr>
          </a:lstStyle>
          <a:p>
            <a:fld id="{4094CC2B-552C-BD49-BB57-6E663FD0C8E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9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DF470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98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10</a:t>
            </a:fld>
            <a:endParaRPr lang="es-ES"/>
          </a:p>
        </p:txBody>
      </p:sp>
      <p:pic>
        <p:nvPicPr>
          <p:cNvPr id="4" name="Imagen 3" descr="Captura de pantalla 2024-09-15 a las 9.16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0"/>
          <a:stretch/>
        </p:blipFill>
        <p:spPr>
          <a:xfrm>
            <a:off x="6707906" y="1899724"/>
            <a:ext cx="5310426" cy="4222812"/>
          </a:xfrm>
          <a:prstGeom prst="rect">
            <a:avLst/>
          </a:prstGeom>
        </p:spPr>
      </p:pic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344032" y="-263774"/>
            <a:ext cx="11525061" cy="1041076"/>
          </a:xfrm>
        </p:spPr>
        <p:txBody>
          <a:bodyPr/>
          <a:lstStyle/>
          <a:p>
            <a:r>
              <a:rPr lang="es-ES" dirty="0"/>
              <a:t>Presentación clínica</a:t>
            </a:r>
          </a:p>
        </p:txBody>
      </p:sp>
      <p:pic>
        <p:nvPicPr>
          <p:cNvPr id="6" name="Imagen 5" descr="Captura de pantalla 2024-09-15 a las 9.16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67"/>
          <a:stretch/>
        </p:blipFill>
        <p:spPr>
          <a:xfrm>
            <a:off x="0" y="434644"/>
            <a:ext cx="6555947" cy="5481636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4189726" y="777302"/>
            <a:ext cx="2518180" cy="1003009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0000"/>
              </a:gs>
              <a:gs pos="50000">
                <a:schemeClr val="accent2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es-ES" b="1" dirty="0"/>
              <a:t>Probabilidad SCC</a:t>
            </a:r>
          </a:p>
        </p:txBody>
      </p:sp>
      <p:sp>
        <p:nvSpPr>
          <p:cNvPr id="8" name="Flecha izquierda 7"/>
          <p:cNvSpPr/>
          <p:nvPr/>
        </p:nvSpPr>
        <p:spPr>
          <a:xfrm>
            <a:off x="792357" y="810670"/>
            <a:ext cx="2680991" cy="969641"/>
          </a:xfrm>
          <a:prstGeom prst="leftArrow">
            <a:avLst/>
          </a:prstGeom>
          <a:gradFill flip="none" rotWithShape="1">
            <a:gsLst>
              <a:gs pos="99000">
                <a:srgbClr val="FFFFFF"/>
              </a:gs>
              <a:gs pos="100000">
                <a:srgbClr val="000000"/>
              </a:gs>
              <a:gs pos="87000">
                <a:schemeClr val="accent2"/>
              </a:gs>
              <a:gs pos="39000">
                <a:schemeClr val="accent6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b="1" dirty="0">
                <a:sym typeface="Wingdings"/>
              </a:rPr>
              <a:t> </a:t>
            </a:r>
            <a:r>
              <a:rPr lang="es-ES" b="1" dirty="0"/>
              <a:t>Probabilidad SCC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014648" y="6227780"/>
            <a:ext cx="47852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i="1" dirty="0"/>
              <a:t>Modificado de:  2024 ESC </a:t>
            </a:r>
            <a:r>
              <a:rPr lang="es-ES" sz="1200" i="1" dirty="0" err="1"/>
              <a:t>Guidelines</a:t>
            </a:r>
            <a:r>
              <a:rPr lang="es-ES" sz="1200" i="1" dirty="0"/>
              <a:t> of </a:t>
            </a:r>
            <a:r>
              <a:rPr lang="es-ES" sz="1200" i="1" dirty="0" err="1"/>
              <a:t>management</a:t>
            </a:r>
            <a:r>
              <a:rPr lang="es-ES" sz="1200" i="1" dirty="0"/>
              <a:t> of </a:t>
            </a:r>
            <a:r>
              <a:rPr lang="es-ES" sz="1200" i="1" dirty="0" err="1"/>
              <a:t>Coronary</a:t>
            </a:r>
            <a:r>
              <a:rPr lang="es-ES" sz="1200" i="1" dirty="0"/>
              <a:t> </a:t>
            </a:r>
            <a:r>
              <a:rPr lang="es-ES" sz="1200" i="1" dirty="0" err="1"/>
              <a:t>Chronic</a:t>
            </a:r>
            <a:endParaRPr lang="es-ES" sz="1200" i="1" dirty="0"/>
          </a:p>
          <a:p>
            <a:r>
              <a:rPr lang="es-ES" sz="1200" i="1" dirty="0" err="1"/>
              <a:t>Coronary</a:t>
            </a:r>
            <a:r>
              <a:rPr lang="es-ES" sz="1200" i="1" dirty="0"/>
              <a:t> </a:t>
            </a:r>
            <a:r>
              <a:rPr lang="es-ES" sz="1200" i="1" dirty="0" err="1"/>
              <a:t>Syndromes</a:t>
            </a:r>
            <a:r>
              <a:rPr lang="es-ES" sz="1200" i="1" dirty="0"/>
              <a:t>. </a:t>
            </a:r>
            <a:r>
              <a:rPr lang="fi-FI" sz="1200" i="1" dirty="0" err="1"/>
              <a:t>European</a:t>
            </a:r>
            <a:r>
              <a:rPr lang="fi-FI" sz="1200" i="1" dirty="0"/>
              <a:t> </a:t>
            </a:r>
            <a:r>
              <a:rPr lang="fi-FI" sz="1200" i="1" dirty="0" err="1"/>
              <a:t>Heart</a:t>
            </a:r>
            <a:r>
              <a:rPr lang="fi-FI" sz="1200" i="1" dirty="0"/>
              <a:t> Journal (2024) 00, 1–123</a:t>
            </a:r>
            <a:endParaRPr lang="es-ES" sz="1200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</p:spTree>
    <p:extLst>
      <p:ext uri="{BB962C8B-B14F-4D97-AF65-F5344CB8AC3E}">
        <p14:creationId xmlns:p14="http://schemas.microsoft.com/office/powerpoint/2010/main" val="50855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11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87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4032" y="12982"/>
            <a:ext cx="11525061" cy="669168"/>
          </a:xfrm>
        </p:spPr>
        <p:txBody>
          <a:bodyPr>
            <a:normAutofit/>
          </a:bodyPr>
          <a:lstStyle/>
          <a:p>
            <a:r>
              <a:rPr lang="es-ES" sz="2800" dirty="0"/>
              <a:t>Abordaje en CUATRO PASOS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252764" y="516223"/>
            <a:ext cx="5348012" cy="2631156"/>
            <a:chOff x="423313" y="846735"/>
            <a:chExt cx="10886781" cy="2768470"/>
          </a:xfrm>
        </p:grpSpPr>
        <p:pic>
          <p:nvPicPr>
            <p:cNvPr id="5" name="Imagen 4" descr="Captura de pantalla 2024-09-15 a las 9.15.4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00"/>
            <a:stretch/>
          </p:blipFill>
          <p:spPr>
            <a:xfrm>
              <a:off x="423313" y="846735"/>
              <a:ext cx="10886781" cy="2768470"/>
            </a:xfrm>
            <a:prstGeom prst="rect">
              <a:avLst/>
            </a:prstGeom>
          </p:spPr>
        </p:pic>
        <p:sp>
          <p:nvSpPr>
            <p:cNvPr id="7" name="Elipse 6"/>
            <p:cNvSpPr/>
            <p:nvPr/>
          </p:nvSpPr>
          <p:spPr>
            <a:xfrm>
              <a:off x="4721584" y="1194113"/>
              <a:ext cx="2344512" cy="20734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>
                  <a:solidFill>
                    <a:srgbClr val="000000"/>
                  </a:solidFill>
                </a:rPr>
                <a:t>Historia clínica, </a:t>
              </a:r>
            </a:p>
            <a:p>
              <a:pPr algn="ctr"/>
              <a:r>
                <a:rPr lang="es-ES" sz="1100" dirty="0">
                  <a:solidFill>
                    <a:srgbClr val="000000"/>
                  </a:solidFill>
                </a:rPr>
                <a:t>Síntomas, EF.</a:t>
              </a:r>
            </a:p>
            <a:p>
              <a:pPr algn="ctr"/>
              <a:r>
                <a:rPr lang="es-ES" sz="1100" dirty="0">
                  <a:solidFill>
                    <a:srgbClr val="000000"/>
                  </a:solidFill>
                </a:rPr>
                <a:t>ECG reposo</a:t>
              </a:r>
            </a:p>
            <a:p>
              <a:pPr algn="ctr"/>
              <a:r>
                <a:rPr lang="es-ES" sz="1100" dirty="0">
                  <a:solidFill>
                    <a:srgbClr val="000000"/>
                  </a:solidFill>
                </a:rPr>
                <a:t>Bioquímica</a:t>
              </a:r>
            </a:p>
            <a:p>
              <a:pPr algn="ctr"/>
              <a:r>
                <a:rPr lang="es-ES" sz="1100" dirty="0">
                  <a:solidFill>
                    <a:srgbClr val="000000"/>
                  </a:solidFill>
                </a:rPr>
                <a:t>Test función pulmonar </a:t>
              </a:r>
            </a:p>
            <a:p>
              <a:pPr algn="ctr"/>
              <a:r>
                <a:rPr lang="es-ES" sz="1100" dirty="0">
                  <a:solidFill>
                    <a:srgbClr val="000000"/>
                  </a:solidFill>
                </a:rPr>
                <a:t>RX Tórax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7482367" y="2101182"/>
              <a:ext cx="3512956" cy="1076044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  <a:gs pos="5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Síntomas cardíacos de inestabilidad</a:t>
              </a:r>
            </a:p>
            <a:p>
              <a:r>
                <a:rPr lang="es-ES" sz="1200" dirty="0"/>
                <a:t>Con Angina, insuficiencia cardiaca o arritmias:</a:t>
              </a:r>
            </a:p>
            <a:p>
              <a:r>
                <a:rPr lang="es-ES" sz="1200" dirty="0"/>
                <a:t>Valoración aguda por ED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432756" y="2066914"/>
              <a:ext cx="2919782" cy="10760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000000"/>
                </a:gs>
                <a:gs pos="99000">
                  <a:schemeClr val="bg1"/>
                </a:gs>
              </a:gsLst>
              <a:lin ang="0" scaled="1"/>
              <a:tileRect/>
            </a:gra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Causas no cardiacas para explicar síntomas:</a:t>
              </a:r>
            </a:p>
            <a:p>
              <a:r>
                <a:rPr lang="es-ES" sz="1200" dirty="0"/>
                <a:t>Tratamiento de la causa subyacente</a:t>
              </a: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1432756" y="1009447"/>
              <a:ext cx="3047241" cy="2914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EVALUACIÓN INICIAL</a:t>
              </a:r>
            </a:p>
          </p:txBody>
        </p:sp>
      </p:grpSp>
      <p:pic>
        <p:nvPicPr>
          <p:cNvPr id="14" name="Imagen 13" descr="Captura de pantalla 2024-09-15 a las 9.16.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3" b="15567"/>
          <a:stretch/>
        </p:blipFill>
        <p:spPr>
          <a:xfrm>
            <a:off x="5937256" y="879300"/>
            <a:ext cx="6132635" cy="452022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88439" y="3298226"/>
            <a:ext cx="58070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Estimación de la probabilidad clínica de EAC obstructiva</a:t>
            </a:r>
          </a:p>
        </p:txBody>
      </p:sp>
      <p:pic>
        <p:nvPicPr>
          <p:cNvPr id="28" name="Imagen 27" descr="ambulanci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7" b="13005"/>
          <a:stretch/>
        </p:blipFill>
        <p:spPr>
          <a:xfrm>
            <a:off x="3720447" y="715628"/>
            <a:ext cx="1725701" cy="960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n 28" descr="Captura de pantalla 2024-09-15 a las 9.16.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1"/>
          <a:stretch/>
        </p:blipFill>
        <p:spPr>
          <a:xfrm>
            <a:off x="130251" y="3723457"/>
            <a:ext cx="6056653" cy="2442192"/>
          </a:xfrm>
          <a:prstGeom prst="rect">
            <a:avLst/>
          </a:prstGeom>
        </p:spPr>
      </p:pic>
      <p:cxnSp>
        <p:nvCxnSpPr>
          <p:cNvPr id="33" name="Conector curvado 32"/>
          <p:cNvCxnSpPr/>
          <p:nvPr/>
        </p:nvCxnSpPr>
        <p:spPr>
          <a:xfrm rot="5400000" flipH="1" flipV="1">
            <a:off x="3814990" y="3294722"/>
            <a:ext cx="4353082" cy="955173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CC66FF"/>
            </a:solidFill>
            <a:tailEnd type="arrow"/>
          </a:ln>
          <a:effectLst>
            <a:glow rad="114300">
              <a:srgbClr val="FC02FF">
                <a:alpha val="41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strella de 12 puntas 42"/>
          <p:cNvSpPr/>
          <p:nvPr/>
        </p:nvSpPr>
        <p:spPr>
          <a:xfrm>
            <a:off x="5554718" y="0"/>
            <a:ext cx="914400" cy="914400"/>
          </a:xfrm>
          <a:prstGeom prst="star12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7673933" y="144959"/>
            <a:ext cx="596012" cy="76944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45" name="Llaves 44"/>
          <p:cNvSpPr/>
          <p:nvPr/>
        </p:nvSpPr>
        <p:spPr>
          <a:xfrm>
            <a:off x="8433726" y="74436"/>
            <a:ext cx="3267121" cy="914400"/>
          </a:xfrm>
          <a:prstGeom prst="brace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8596539" y="74436"/>
            <a:ext cx="2974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200" dirty="0"/>
              <a:t>&lt; 5% = Muy baja probabilidad (P)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/>
              <a:t>&gt; 5-15% = Baja  P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/>
              <a:t>&gt;15-50% = Moderada P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/>
              <a:t>&gt;50- 85% = Alta P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/>
              <a:t>&gt; 85% = Muy alta P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011824" y="5492914"/>
            <a:ext cx="396296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Estimación de probabilidad clínica ponderada por FR (PC-FR</a:t>
            </a:r>
          </a:p>
        </p:txBody>
      </p:sp>
      <p:pic>
        <p:nvPicPr>
          <p:cNvPr id="2" name="Imagen 1" descr="centro de sal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2" y="1022950"/>
            <a:ext cx="1434311" cy="6529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CuadroTexto 19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6CE3D3-0342-0D2E-7B3F-7519C143087C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8546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4" grpId="0" animBg="1"/>
      <p:bldP spid="45" grpId="0" animBg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13</a:t>
            </a:fld>
            <a:endParaRPr lang="es-ES"/>
          </a:p>
        </p:txBody>
      </p:sp>
      <p:pic>
        <p:nvPicPr>
          <p:cNvPr id="3" name="Imagen 2" descr="Captura de pantalla 2024-09-15 a las 9.17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5081" r="7068" b="11598"/>
          <a:stretch/>
        </p:blipFill>
        <p:spPr>
          <a:xfrm>
            <a:off x="6197758" y="97701"/>
            <a:ext cx="5839569" cy="5831038"/>
          </a:xfrm>
          <a:prstGeom prst="rect">
            <a:avLst/>
          </a:prstGeom>
        </p:spPr>
      </p:pic>
      <p:pic>
        <p:nvPicPr>
          <p:cNvPr id="4" name="Imagen 3" descr="Captura de pantalla 2024-09-15 a las 9.16.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r="11655" b="10430"/>
          <a:stretch/>
        </p:blipFill>
        <p:spPr>
          <a:xfrm>
            <a:off x="97688" y="0"/>
            <a:ext cx="5839569" cy="58682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688" y="5868239"/>
            <a:ext cx="5998312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i="1" dirty="0"/>
              <a:t>Ajuste y re-clasificación de la probabilidad clínica estimada  de EAC obstructiva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197758" y="5838081"/>
            <a:ext cx="5839569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i="1" dirty="0"/>
              <a:t>Indicación de test de 1ª línea en pacientes sintomáticos con sospecha de SCC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24920" y="176312"/>
            <a:ext cx="37993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Modelo de probabilidad clínica ponderado por FR (PC-FR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893840" y="453311"/>
            <a:ext cx="58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(*)</a:t>
            </a:r>
          </a:p>
        </p:txBody>
      </p:sp>
      <p:pic>
        <p:nvPicPr>
          <p:cNvPr id="9" name="Imagen 8" descr="cardi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75" y="2863244"/>
            <a:ext cx="1118724" cy="63224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D86D9E-A209-CE5E-0605-62DE3F00E838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31247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14</a:t>
            </a:fld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669168"/>
          </a:xfrm>
        </p:spPr>
        <p:txBody>
          <a:bodyPr/>
          <a:lstStyle/>
          <a:p>
            <a:r>
              <a:rPr lang="es-ES" dirty="0"/>
              <a:t>Abordaje en CUATRO PASOS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423313" y="1052969"/>
            <a:ext cx="10886781" cy="4526768"/>
            <a:chOff x="423313" y="3419501"/>
            <a:chExt cx="10886781" cy="2670468"/>
          </a:xfrm>
        </p:grpSpPr>
        <p:pic>
          <p:nvPicPr>
            <p:cNvPr id="5" name="Imagen 4" descr="Captura de pantalla 2024-09-15 a las 9.15.4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5" b="39584"/>
            <a:stretch/>
          </p:blipFill>
          <p:spPr>
            <a:xfrm>
              <a:off x="423313" y="3419501"/>
              <a:ext cx="10886781" cy="267046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000000"/>
                </a:gs>
                <a:gs pos="99000">
                  <a:schemeClr val="bg1"/>
                </a:gs>
              </a:gsLst>
              <a:lin ang="0" scaled="1"/>
              <a:tileRect/>
            </a:gradFill>
            <a:ln>
              <a:solidFill>
                <a:srgbClr val="000000"/>
              </a:solidFill>
            </a:ln>
          </p:spPr>
        </p:pic>
        <p:sp>
          <p:nvSpPr>
            <p:cNvPr id="8" name="Elipse 7"/>
            <p:cNvSpPr/>
            <p:nvPr/>
          </p:nvSpPr>
          <p:spPr>
            <a:xfrm>
              <a:off x="4721584" y="3718031"/>
              <a:ext cx="2344512" cy="20734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rgbClr val="000000"/>
                  </a:solidFill>
                </a:rPr>
                <a:t>Valorar probabilidad clínica de EAC obstructiva</a:t>
              </a:r>
            </a:p>
            <a:p>
              <a:pPr algn="ctr"/>
              <a:endParaRPr lang="es-ES" sz="1600" dirty="0">
                <a:solidFill>
                  <a:srgbClr val="000000"/>
                </a:solidFill>
              </a:endParaRPr>
            </a:p>
            <a:p>
              <a:pPr algn="ctr"/>
              <a:r>
                <a:rPr lang="es-ES" sz="1600" dirty="0">
                  <a:solidFill>
                    <a:srgbClr val="000000"/>
                  </a:solidFill>
                </a:rPr>
                <a:t>Eco de reposo</a:t>
              </a:r>
            </a:p>
            <a:p>
              <a:pPr algn="ctr"/>
              <a:r>
                <a:rPr lang="es-ES" sz="1600" dirty="0">
                  <a:solidFill>
                    <a:srgbClr val="000000"/>
                  </a:solidFill>
                </a:rPr>
                <a:t>ECG de esfuerzo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468666" y="4332209"/>
              <a:ext cx="2894730" cy="1416215"/>
            </a:xfrm>
            <a:prstGeom prst="rect">
              <a:avLst/>
            </a:prstGeom>
            <a:gradFill flip="none" rotWithShape="1">
              <a:gsLst>
                <a:gs pos="0">
                  <a:srgbClr val="DAE3F3"/>
                </a:gs>
                <a:gs pos="100000">
                  <a:srgbClr val="000000"/>
                </a:gs>
                <a:gs pos="9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Muy baja probabilidad de EAC obstructiva </a:t>
              </a:r>
              <a:r>
                <a:rPr lang="es-ES" sz="2400" b="1" dirty="0">
                  <a:solidFill>
                    <a:srgbClr val="FF0000"/>
                  </a:solidFill>
                </a:rPr>
                <a:t>(≤5%)</a:t>
              </a:r>
              <a:endParaRPr lang="es-ES" b="1" dirty="0">
                <a:solidFill>
                  <a:srgbClr val="FF0000"/>
                </a:solidFill>
              </a:endParaRPr>
            </a:p>
            <a:p>
              <a:endParaRPr lang="es-ES" dirty="0"/>
            </a:p>
            <a:p>
              <a:r>
                <a:rPr lang="es-ES" dirty="0"/>
                <a:t>-&gt; considerar diferir &gt; test.</a:t>
              </a:r>
            </a:p>
            <a:p>
              <a:r>
                <a:rPr lang="es-ES" dirty="0"/>
                <a:t>A menos que persistan síntomas o se hayan descartado otras causas.</a:t>
              </a:r>
            </a:p>
            <a:p>
              <a:endParaRPr lang="es-ES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573740" y="4332209"/>
              <a:ext cx="3104306" cy="871517"/>
            </a:xfrm>
            <a:prstGeom prst="rect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chemeClr val="tx1"/>
                </a:gs>
                <a:gs pos="17000">
                  <a:schemeClr val="bg1"/>
                </a:gs>
                <a:gs pos="95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Severas comorbilidades o baja calidad de vida</a:t>
              </a:r>
            </a:p>
            <a:p>
              <a:endParaRPr lang="es-ES" dirty="0"/>
            </a:p>
            <a:p>
              <a:r>
                <a:rPr lang="es-ES" dirty="0"/>
                <a:t>-&gt; considerar </a:t>
              </a:r>
              <a:r>
                <a:rPr lang="es-ES" b="1" dirty="0"/>
                <a:t>NO</a:t>
              </a:r>
              <a:r>
                <a:rPr lang="es-ES" dirty="0"/>
                <a:t> otros test y tratamiento médico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432757" y="3615204"/>
              <a:ext cx="280373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dirty="0"/>
                <a:t>EVALUACIONES SIGUIENTES</a:t>
              </a:r>
            </a:p>
          </p:txBody>
        </p:sp>
      </p:grpSp>
      <p:sp>
        <p:nvSpPr>
          <p:cNvPr id="14" name="Estrella de 12 puntas 13"/>
          <p:cNvSpPr/>
          <p:nvPr/>
        </p:nvSpPr>
        <p:spPr>
          <a:xfrm>
            <a:off x="6261565" y="29470"/>
            <a:ext cx="914400" cy="914400"/>
          </a:xfrm>
          <a:prstGeom prst="star12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" name="Imagen 3" descr="card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34" y="102343"/>
            <a:ext cx="1838659" cy="89634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496603-14D3-E735-53F3-C46BD0609285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85463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15</a:t>
            </a:fld>
            <a:endParaRPr lang="es-ES"/>
          </a:p>
        </p:txBody>
      </p:sp>
      <p:pic>
        <p:nvPicPr>
          <p:cNvPr id="4" name="Imagen 3" descr="Captura de pantalla 2024-09-15 a las 9.15.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58879" r="1735"/>
          <a:stretch/>
        </p:blipFill>
        <p:spPr>
          <a:xfrm>
            <a:off x="531856" y="1498067"/>
            <a:ext cx="7880163" cy="4298802"/>
          </a:xfrm>
          <a:prstGeom prst="rect">
            <a:avLst/>
          </a:prstGeom>
        </p:spPr>
      </p:pic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669168"/>
          </a:xfrm>
        </p:spPr>
        <p:txBody>
          <a:bodyPr/>
          <a:lstStyle/>
          <a:p>
            <a:r>
              <a:rPr lang="es-ES" dirty="0"/>
              <a:t>Abordaje en CUATRO PASOS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80797" y="1704202"/>
            <a:ext cx="2333657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glow rad="317500">
              <a:schemeClr val="tx1">
                <a:alpha val="7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dirty="0"/>
              <a:t>CONFIRMAR DGTO Y </a:t>
            </a:r>
          </a:p>
          <a:p>
            <a:r>
              <a:rPr lang="es-ES" dirty="0"/>
              <a:t>ESTIMAR RIESGO DE EVENTOS</a:t>
            </a:r>
          </a:p>
        </p:txBody>
      </p:sp>
      <p:sp>
        <p:nvSpPr>
          <p:cNvPr id="7" name="Elipse 6"/>
          <p:cNvSpPr/>
          <p:nvPr/>
        </p:nvSpPr>
        <p:spPr>
          <a:xfrm>
            <a:off x="3440787" y="1774879"/>
            <a:ext cx="2094864" cy="264333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000000"/>
                </a:solidFill>
                <a:sym typeface="Wingdings"/>
              </a:rPr>
              <a:t></a:t>
            </a:r>
            <a:r>
              <a:rPr lang="es-ES" sz="1600" dirty="0">
                <a:solidFill>
                  <a:srgbClr val="000000"/>
                </a:solidFill>
              </a:rPr>
              <a:t> otros test según probabilidad clínica, disponibilidad, experiencia local, </a:t>
            </a:r>
            <a:r>
              <a:rPr lang="es-ES" sz="1600" dirty="0" err="1">
                <a:solidFill>
                  <a:srgbClr val="000000"/>
                </a:solidFill>
              </a:rPr>
              <a:t>caract</a:t>
            </a:r>
            <a:r>
              <a:rPr lang="es-ES" sz="1600" dirty="0">
                <a:solidFill>
                  <a:srgbClr val="000000"/>
                </a:solidFill>
              </a:rPr>
              <a:t>. Y preferencias del paciente.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725889" y="2453354"/>
            <a:ext cx="4672452" cy="1292662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33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Angiografía invasiva si: </a:t>
            </a:r>
          </a:p>
          <a:p>
            <a:pPr indent="-285750">
              <a:buFontTx/>
              <a:buChar char="•"/>
            </a:pPr>
            <a:r>
              <a:rPr lang="es-ES" dirty="0"/>
              <a:t>Muy alta probabilidad clínica </a:t>
            </a:r>
            <a:r>
              <a:rPr lang="es-ES" sz="2400" b="1" dirty="0"/>
              <a:t>( ≥85%)</a:t>
            </a:r>
          </a:p>
          <a:p>
            <a:pPr marL="285750" indent="-285750">
              <a:buFontTx/>
              <a:buChar char="•"/>
            </a:pPr>
            <a:r>
              <a:rPr lang="es-ES" dirty="0"/>
              <a:t>Sospecha de EAC obstructiva de alto riesgo</a:t>
            </a:r>
          </a:p>
          <a:p>
            <a:pPr marL="285750" indent="-285750">
              <a:buFontTx/>
              <a:buChar char="•"/>
            </a:pPr>
            <a:r>
              <a:rPr lang="es-ES" dirty="0"/>
              <a:t>Severa isquemia miocárdica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80108" y="4786087"/>
            <a:ext cx="2853742" cy="113877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TACC: EAC obstructiva ?</a:t>
            </a:r>
          </a:p>
          <a:p>
            <a:r>
              <a:rPr lang="es-ES" sz="1600" dirty="0"/>
              <a:t>* baja-</a:t>
            </a:r>
            <a:r>
              <a:rPr lang="es-ES" sz="1600" dirty="0" err="1"/>
              <a:t>mod</a:t>
            </a:r>
            <a:r>
              <a:rPr lang="es-ES" sz="1600" dirty="0"/>
              <a:t> probabilidad de EAC obstructiva </a:t>
            </a:r>
            <a:r>
              <a:rPr lang="es-ES" sz="2000" b="1" dirty="0">
                <a:solidFill>
                  <a:srgbClr val="FF0000"/>
                </a:solidFill>
              </a:rPr>
              <a:t>(5-50%)</a:t>
            </a:r>
          </a:p>
          <a:p>
            <a:r>
              <a:rPr lang="es-ES" sz="1600" dirty="0"/>
              <a:t>-&gt; considerar diferir otros test.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07713" y="4786087"/>
            <a:ext cx="3104306" cy="101566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Imagen funcional: isquemia ?</a:t>
            </a:r>
          </a:p>
          <a:p>
            <a:r>
              <a:rPr lang="es-ES" dirty="0"/>
              <a:t>* </a:t>
            </a:r>
            <a:r>
              <a:rPr lang="es-ES" dirty="0" err="1"/>
              <a:t>Mod</a:t>
            </a:r>
            <a:r>
              <a:rPr lang="es-ES" dirty="0"/>
              <a:t>-alta probabilidad clínica de EAC obstructiva </a:t>
            </a:r>
            <a:r>
              <a:rPr lang="es-ES" sz="2400" b="1" dirty="0">
                <a:solidFill>
                  <a:srgbClr val="FF0000"/>
                </a:solidFill>
              </a:rPr>
              <a:t>(15-85%)</a:t>
            </a:r>
          </a:p>
        </p:txBody>
      </p:sp>
      <p:sp>
        <p:nvSpPr>
          <p:cNvPr id="11" name="Estrella de 12 puntas 10"/>
          <p:cNvSpPr/>
          <p:nvPr/>
        </p:nvSpPr>
        <p:spPr>
          <a:xfrm>
            <a:off x="6261565" y="29470"/>
            <a:ext cx="914400" cy="914400"/>
          </a:xfrm>
          <a:prstGeom prst="star12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Imagen 11" descr="card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34" y="102343"/>
            <a:ext cx="1838659" cy="896346"/>
          </a:xfrm>
          <a:prstGeom prst="rect">
            <a:avLst/>
          </a:prstGeom>
        </p:spPr>
      </p:pic>
      <p:pic>
        <p:nvPicPr>
          <p:cNvPr id="13" name="Imagen 12" descr="Captura de pantalla 2024-09-15 a las 9.17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1" t="16418" r="24719" b="76258"/>
          <a:stretch/>
        </p:blipFill>
        <p:spPr>
          <a:xfrm>
            <a:off x="10454046" y="2549552"/>
            <a:ext cx="1582867" cy="111848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14" name="Imagen 13" descr="Captura de pantalla 2024-09-15 a las 9.17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7" t="53559" r="14688" b="35360"/>
          <a:stretch/>
        </p:blipFill>
        <p:spPr>
          <a:xfrm>
            <a:off x="33423" y="4823899"/>
            <a:ext cx="835546" cy="1104839"/>
          </a:xfrm>
          <a:prstGeom prst="rect">
            <a:avLst/>
          </a:prstGeom>
        </p:spPr>
      </p:pic>
      <p:pic>
        <p:nvPicPr>
          <p:cNvPr id="15" name="Imagen 14" descr="Captura de pantalla 2024-09-15 a las 9.17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3" t="26288" r="19424" b="61259"/>
          <a:stretch/>
        </p:blipFill>
        <p:spPr>
          <a:xfrm>
            <a:off x="8504439" y="4690468"/>
            <a:ext cx="2398523" cy="12343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CuadroTexto 1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2EAAC7-2FB0-7D4B-B135-7043E690B729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214220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16</a:t>
            </a:fld>
            <a:endParaRPr lang="es-ES"/>
          </a:p>
        </p:txBody>
      </p:sp>
      <p:pic>
        <p:nvPicPr>
          <p:cNvPr id="4" name="Imagen 3" descr="Captura de pantalla 2024-09-15 a las 9.15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r="1054"/>
          <a:stretch/>
        </p:blipFill>
        <p:spPr>
          <a:xfrm>
            <a:off x="434168" y="1306432"/>
            <a:ext cx="9258648" cy="4206122"/>
          </a:xfrm>
          <a:prstGeom prst="rect">
            <a:avLst/>
          </a:prstGeom>
        </p:spPr>
      </p:pic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669168"/>
          </a:xfrm>
        </p:spPr>
        <p:txBody>
          <a:bodyPr/>
          <a:lstStyle/>
          <a:p>
            <a:r>
              <a:rPr lang="es-ES" dirty="0"/>
              <a:t>Abordaje en CUATRO PASOS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60504" y="1519536"/>
            <a:ext cx="233365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glow rad="317500">
              <a:schemeClr val="tx1">
                <a:alpha val="72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s-ES"/>
            </a:defPPr>
          </a:lstStyle>
          <a:p>
            <a:r>
              <a:rPr lang="es-ES" dirty="0"/>
              <a:t>TRATAMIENTO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54465" y="2268812"/>
            <a:ext cx="2225115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1600" dirty="0"/>
              <a:t>Estilo de vida</a:t>
            </a:r>
          </a:p>
          <a:p>
            <a:pPr marL="285750" indent="-285750">
              <a:buFontTx/>
              <a:buChar char="•"/>
            </a:pPr>
            <a:r>
              <a:rPr lang="es-ES" sz="1600" dirty="0"/>
              <a:t>Modificar FR</a:t>
            </a:r>
          </a:p>
          <a:p>
            <a:r>
              <a:rPr lang="es-ES" sz="1600" dirty="0">
                <a:sym typeface="Wingdings"/>
              </a:rPr>
              <a:t> Mejorar pronóstico</a:t>
            </a:r>
            <a:endParaRPr lang="es-ES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476173" y="3409493"/>
            <a:ext cx="2073155" cy="107721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1600" dirty="0" err="1"/>
              <a:t>Tto</a:t>
            </a:r>
            <a:r>
              <a:rPr lang="es-ES" sz="1600" dirty="0"/>
              <a:t> médico modificador de la enfermedad</a:t>
            </a:r>
          </a:p>
          <a:p>
            <a:r>
              <a:rPr lang="es-ES" sz="1600" dirty="0">
                <a:sym typeface="Wingdings"/>
              </a:rPr>
              <a:t> Mejorar pronóstico</a:t>
            </a:r>
            <a:endParaRPr lang="es-E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172575" y="2257439"/>
            <a:ext cx="4115812" cy="13234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1600" dirty="0"/>
              <a:t>Revascularización:</a:t>
            </a:r>
          </a:p>
          <a:p>
            <a:pPr marL="285750" indent="-285750">
              <a:buFont typeface="Wingdings" charset="0"/>
              <a:buChar char="à"/>
            </a:pPr>
            <a:r>
              <a:rPr lang="es-ES" sz="1600" dirty="0">
                <a:sym typeface="Wingdings"/>
              </a:rPr>
              <a:t>Reducir síntomas</a:t>
            </a:r>
          </a:p>
          <a:p>
            <a:pPr marL="285750" indent="-285750">
              <a:buFont typeface="Wingdings" charset="0"/>
              <a:buChar char="à"/>
            </a:pPr>
            <a:r>
              <a:rPr lang="es-ES" sz="1600" dirty="0">
                <a:sym typeface="Wingdings"/>
              </a:rPr>
              <a:t>Mejorar pronóstico en </a:t>
            </a:r>
            <a:r>
              <a:rPr lang="es-ES" sz="1600" dirty="0" err="1">
                <a:sym typeface="Wingdings"/>
              </a:rPr>
              <a:t>pctes</a:t>
            </a:r>
            <a:r>
              <a:rPr lang="es-ES" sz="1600" dirty="0">
                <a:sym typeface="Wingdings"/>
              </a:rPr>
              <a:t> con EAC obstructiva a alto riesgo de eventos adversos</a:t>
            </a:r>
            <a:endParaRPr lang="es-ES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172575" y="3873636"/>
            <a:ext cx="2737326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1600" dirty="0"/>
              <a:t>Terapia médica anginosa:</a:t>
            </a:r>
          </a:p>
          <a:p>
            <a:pPr marL="285750" indent="-285750">
              <a:buFont typeface="Wingdings" charset="0"/>
              <a:buChar char="à"/>
            </a:pPr>
            <a:r>
              <a:rPr lang="es-ES" sz="1600" dirty="0">
                <a:sym typeface="Wingdings"/>
              </a:rPr>
              <a:t>Reducir síntomas</a:t>
            </a:r>
          </a:p>
        </p:txBody>
      </p:sp>
      <p:sp>
        <p:nvSpPr>
          <p:cNvPr id="12" name="Elipse 11"/>
          <p:cNvSpPr/>
          <p:nvPr/>
        </p:nvSpPr>
        <p:spPr>
          <a:xfrm>
            <a:off x="3972643" y="1693464"/>
            <a:ext cx="2159990" cy="2771119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0000"/>
                </a:solidFill>
                <a:sym typeface="Wingdings"/>
              </a:rPr>
              <a:t>Revascularización</a:t>
            </a:r>
          </a:p>
          <a:p>
            <a:pPr algn="ctr"/>
            <a:r>
              <a:rPr lang="es-ES" sz="1600" dirty="0">
                <a:solidFill>
                  <a:srgbClr val="000000"/>
                </a:solidFill>
                <a:sym typeface="Wingdings"/>
              </a:rPr>
              <a:t> SI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s-ES" sz="1600" dirty="0">
                <a:solidFill>
                  <a:srgbClr val="000000"/>
                </a:solidFill>
              </a:rPr>
              <a:t>ALTO riesgo de eventos adversos</a:t>
            </a:r>
          </a:p>
          <a:p>
            <a:pPr marL="285750" indent="-285750" algn="ctr">
              <a:buFont typeface="Wingdings" charset="0"/>
              <a:buChar char="à"/>
            </a:pPr>
            <a:endParaRPr lang="es-ES" sz="1600" dirty="0">
              <a:solidFill>
                <a:srgbClr val="000000"/>
              </a:solidFill>
            </a:endParaRPr>
          </a:p>
          <a:p>
            <a:pPr marL="285750" indent="-285750" algn="ctr">
              <a:buFont typeface="Wingdings" charset="0"/>
              <a:buChar char="à"/>
            </a:pPr>
            <a:r>
              <a:rPr lang="es-ES" sz="1600" dirty="0">
                <a:solidFill>
                  <a:srgbClr val="000000"/>
                </a:solidFill>
              </a:rPr>
              <a:t>TMO fracasa para controlar síntomas.</a:t>
            </a:r>
          </a:p>
        </p:txBody>
      </p:sp>
      <p:sp>
        <p:nvSpPr>
          <p:cNvPr id="13" name="Estrella de 12 puntas 12"/>
          <p:cNvSpPr/>
          <p:nvPr/>
        </p:nvSpPr>
        <p:spPr>
          <a:xfrm>
            <a:off x="6261565" y="29470"/>
            <a:ext cx="914400" cy="914400"/>
          </a:xfrm>
          <a:prstGeom prst="star12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6441DF-B14D-3C18-ACAE-CC546AAB74BC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425314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/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/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/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/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/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/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/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/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17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682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18</a:t>
            </a:fld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593179"/>
          </a:xfrm>
        </p:spPr>
        <p:txBody>
          <a:bodyPr/>
          <a:lstStyle/>
          <a:p>
            <a:r>
              <a:rPr lang="es-ES" dirty="0"/>
              <a:t>Diagnostico Resumen</a:t>
            </a:r>
          </a:p>
        </p:txBody>
      </p:sp>
      <p:pic>
        <p:nvPicPr>
          <p:cNvPr id="4" name="Imagen 3" descr="Captura de pantalla 2024-09-15 a las 9.17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3"/>
          <a:stretch/>
        </p:blipFill>
        <p:spPr>
          <a:xfrm>
            <a:off x="2120884" y="695609"/>
            <a:ext cx="7916323" cy="50412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13554" y="5677151"/>
            <a:ext cx="5839569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i="1" dirty="0"/>
              <a:t>Manejo individual de pacientes con sospecha de EAC obstructiva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568202" y="6227780"/>
            <a:ext cx="47852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i="1" dirty="0"/>
              <a:t>Modificado de:  2024 ESC </a:t>
            </a:r>
            <a:r>
              <a:rPr lang="es-ES" sz="1200" i="1" dirty="0" err="1"/>
              <a:t>Guidelines</a:t>
            </a:r>
            <a:r>
              <a:rPr lang="es-ES" sz="1200" i="1" dirty="0"/>
              <a:t> of </a:t>
            </a:r>
            <a:r>
              <a:rPr lang="es-ES" sz="1200" i="1" dirty="0" err="1"/>
              <a:t>management</a:t>
            </a:r>
            <a:r>
              <a:rPr lang="es-ES" sz="1200" i="1" dirty="0"/>
              <a:t> of </a:t>
            </a:r>
            <a:r>
              <a:rPr lang="es-ES" sz="1200" i="1" dirty="0" err="1"/>
              <a:t>Coronary</a:t>
            </a:r>
            <a:r>
              <a:rPr lang="es-ES" sz="1200" i="1" dirty="0"/>
              <a:t> </a:t>
            </a:r>
            <a:r>
              <a:rPr lang="es-ES" sz="1200" i="1" dirty="0" err="1"/>
              <a:t>Chronic</a:t>
            </a:r>
            <a:endParaRPr lang="es-ES" sz="1200" i="1" dirty="0"/>
          </a:p>
          <a:p>
            <a:r>
              <a:rPr lang="es-ES" sz="1200" i="1" dirty="0" err="1"/>
              <a:t>Coronary</a:t>
            </a:r>
            <a:r>
              <a:rPr lang="es-ES" sz="1200" i="1" dirty="0"/>
              <a:t> </a:t>
            </a:r>
            <a:r>
              <a:rPr lang="es-ES" sz="1200" i="1" dirty="0" err="1"/>
              <a:t>Syndromes</a:t>
            </a:r>
            <a:r>
              <a:rPr lang="es-ES" sz="1200" i="1" dirty="0"/>
              <a:t>. </a:t>
            </a:r>
            <a:r>
              <a:rPr lang="fi-FI" sz="1200" i="1" dirty="0" err="1"/>
              <a:t>European</a:t>
            </a:r>
            <a:r>
              <a:rPr lang="fi-FI" sz="1200" i="1" dirty="0"/>
              <a:t> </a:t>
            </a:r>
            <a:r>
              <a:rPr lang="fi-FI" sz="1200" i="1" dirty="0" err="1"/>
              <a:t>Heart</a:t>
            </a:r>
            <a:r>
              <a:rPr lang="fi-FI" sz="1200" i="1" dirty="0"/>
              <a:t> Journal (2024) 00, 1–123</a:t>
            </a:r>
            <a:endParaRPr lang="es-ES" sz="1200" i="1" dirty="0"/>
          </a:p>
        </p:txBody>
      </p:sp>
    </p:spTree>
    <p:extLst>
      <p:ext uri="{BB962C8B-B14F-4D97-AF65-F5344CB8AC3E}">
        <p14:creationId xmlns:p14="http://schemas.microsoft.com/office/powerpoint/2010/main" val="268880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19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740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0E4294-258B-278B-2F4C-F306D675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F14F09-7F23-FDD0-99C6-55EE69A1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7" y="177566"/>
            <a:ext cx="11525061" cy="1041076"/>
          </a:xfrm>
        </p:spPr>
        <p:txBody>
          <a:bodyPr>
            <a:normAutofit/>
          </a:bodyPr>
          <a:lstStyle/>
          <a:p>
            <a:r>
              <a:rPr lang="es-ES" sz="1800" dirty="0"/>
              <a:t>EXONERACIÓN DE RESPONSABILIDAD Y USO DE LA PRESENTACIÓN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DCA5F-AD8B-3648-CD3D-A82CFA417113}"/>
              </a:ext>
            </a:extLst>
          </p:cNvPr>
          <p:cNvSpPr txBox="1"/>
          <p:nvPr/>
        </p:nvSpPr>
        <p:spPr>
          <a:xfrm>
            <a:off x="322907" y="977481"/>
            <a:ext cx="11525061" cy="383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</a:pP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Igualmente, todos los nombres comerciales, marcas o signos distintivos de cualquier clase contenidos en la Presentación están protegidos por la Ley.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 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</a:p>
        </p:txBody>
      </p:sp>
    </p:spTree>
    <p:extLst>
      <p:ext uri="{BB962C8B-B14F-4D97-AF65-F5344CB8AC3E}">
        <p14:creationId xmlns:p14="http://schemas.microsoft.com/office/powerpoint/2010/main" val="5868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07587"/>
              </p:ext>
            </p:extLst>
          </p:nvPr>
        </p:nvGraphicFramePr>
        <p:xfrm>
          <a:off x="343843" y="716463"/>
          <a:ext cx="11525250" cy="4981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9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5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937">
                <a:tc>
                  <a:txBody>
                    <a:bodyPr/>
                    <a:lstStyle/>
                    <a:p>
                      <a:r>
                        <a:rPr lang="es-ES" dirty="0"/>
                        <a:t>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objetivo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88">
                <a:tc gridSpan="2">
                  <a:txBody>
                    <a:bodyPr/>
                    <a:lstStyle/>
                    <a:p>
                      <a:pPr algn="l"/>
                      <a:r>
                        <a:rPr lang="es-ES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Estilo</a:t>
                      </a:r>
                      <a:r>
                        <a:rPr lang="es-ES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de vida</a:t>
                      </a:r>
                      <a:endParaRPr lang="es-ES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817">
                <a:tc>
                  <a:txBody>
                    <a:bodyPr/>
                    <a:lstStyle/>
                    <a:p>
                      <a:r>
                        <a:rPr lang="es-ES" sz="1400" dirty="0"/>
                        <a:t>Vacunas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Gripe, neumococo,</a:t>
                      </a:r>
                      <a:r>
                        <a:rPr lang="es-ES" sz="1400" baseline="0" dirty="0"/>
                        <a:t> otras (</a:t>
                      </a:r>
                      <a:r>
                        <a:rPr lang="es-ES" sz="1400" baseline="0" dirty="0" err="1"/>
                        <a:t>Covid</a:t>
                      </a:r>
                      <a:r>
                        <a:rPr lang="es-ES" sz="1400" baseline="0" dirty="0"/>
                        <a:t>)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829">
                <a:tc>
                  <a:txBody>
                    <a:bodyPr/>
                    <a:lstStyle/>
                    <a:p>
                      <a:r>
                        <a:rPr lang="es-ES" sz="1400" dirty="0"/>
                        <a:t>Calida</a:t>
                      </a:r>
                      <a:r>
                        <a:rPr lang="es-ES" sz="1400" baseline="0" dirty="0"/>
                        <a:t>d de sueño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Detectar</a:t>
                      </a:r>
                      <a:r>
                        <a:rPr lang="es-ES" sz="1400" baseline="0" dirty="0"/>
                        <a:t> y t</a:t>
                      </a:r>
                      <a:r>
                        <a:rPr lang="es-ES" sz="1400" dirty="0"/>
                        <a:t>ratar</a:t>
                      </a:r>
                      <a:r>
                        <a:rPr lang="es-ES" sz="1400" baseline="0" dirty="0"/>
                        <a:t> los SAHS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r>
                        <a:rPr lang="es-ES" sz="1400" dirty="0"/>
                        <a:t>Actividad</a:t>
                      </a:r>
                      <a:r>
                        <a:rPr lang="es-ES" sz="1400" baseline="0" dirty="0"/>
                        <a:t> sexual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Hombres y mujeres: bajo</a:t>
                      </a:r>
                      <a:r>
                        <a:rPr lang="es-ES" sz="1400" baseline="0" dirty="0"/>
                        <a:t> riesgo, </a:t>
                      </a:r>
                      <a:r>
                        <a:rPr lang="es-ES" sz="1400" dirty="0"/>
                        <a:t>asintomáticos y nivel de baja-</a:t>
                      </a:r>
                      <a:r>
                        <a:rPr lang="es-ES" sz="1400" dirty="0" err="1"/>
                        <a:t>mod</a:t>
                      </a:r>
                      <a:r>
                        <a:rPr lang="es-ES" sz="1400" baseline="0" dirty="0"/>
                        <a:t> actividad. EVITAR </a:t>
                      </a:r>
                      <a:r>
                        <a:rPr lang="es-ES" sz="1400" baseline="0" dirty="0" err="1"/>
                        <a:t>inh</a:t>
                      </a:r>
                      <a:r>
                        <a:rPr lang="es-ES" sz="1400" baseline="0" dirty="0"/>
                        <a:t>. Fosf-5 si + nitrato.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111">
                <a:tc>
                  <a:txBody>
                    <a:bodyPr/>
                    <a:lstStyle/>
                    <a:p>
                      <a:r>
                        <a:rPr lang="es-ES" sz="1400" dirty="0"/>
                        <a:t>Psicosocial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Evitar</a:t>
                      </a:r>
                      <a:r>
                        <a:rPr lang="es-ES" sz="1400" baseline="0" dirty="0"/>
                        <a:t> estrés. Tratar ansiedad y depresión.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45">
                <a:tc>
                  <a:txBody>
                    <a:bodyPr/>
                    <a:lstStyle/>
                    <a:p>
                      <a:r>
                        <a:rPr lang="es-ES" sz="1400" dirty="0"/>
                        <a:t>Ambiental,</a:t>
                      </a:r>
                      <a:r>
                        <a:rPr lang="es-ES" sz="1400" baseline="0" dirty="0"/>
                        <a:t> polución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Evitar</a:t>
                      </a:r>
                      <a:r>
                        <a:rPr lang="es-ES" sz="1400" baseline="0" dirty="0"/>
                        <a:t> espacios con humo. Reducir ruido, evitar exposición a aire contaminado.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588">
                <a:tc gridSpan="2"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2F5597"/>
                          </a:solidFill>
                        </a:rPr>
                        <a:t>Intervención para control de FRCV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624">
                <a:tc>
                  <a:txBody>
                    <a:bodyPr/>
                    <a:lstStyle/>
                    <a:p>
                      <a:r>
                        <a:rPr lang="es-ES" sz="1400" dirty="0"/>
                        <a:t>Tabaco y tóxicos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Estrategias</a:t>
                      </a:r>
                      <a:r>
                        <a:rPr lang="es-ES" sz="1400" baseline="0" dirty="0"/>
                        <a:t> y fármacos para el cese. Evitar e-</a:t>
                      </a:r>
                      <a:r>
                        <a:rPr lang="es-ES" sz="1400" baseline="0" dirty="0" err="1"/>
                        <a:t>Cigar</a:t>
                      </a:r>
                      <a:r>
                        <a:rPr lang="es-ES" sz="1400" baseline="0" dirty="0"/>
                        <a:t>.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635">
                <a:tc>
                  <a:txBody>
                    <a:bodyPr/>
                    <a:lstStyle/>
                    <a:p>
                      <a:r>
                        <a:rPr lang="es-ES" sz="1400" dirty="0"/>
                        <a:t>Obesidad y sobrepeso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IMC 18,5-25 kg/m2. Contemplar fármacos</a:t>
                      </a:r>
                      <a:r>
                        <a:rPr lang="es-ES" sz="1400" baseline="0" dirty="0"/>
                        <a:t> o </a:t>
                      </a:r>
                      <a:r>
                        <a:rPr lang="es-ES" sz="1400" baseline="0" dirty="0" err="1"/>
                        <a:t>Qx</a:t>
                      </a:r>
                      <a:r>
                        <a:rPr lang="es-ES" sz="1400" baseline="0" dirty="0"/>
                        <a:t> en casos seleccionados.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967">
                <a:tc>
                  <a:txBody>
                    <a:bodyPr/>
                    <a:lstStyle/>
                    <a:p>
                      <a:r>
                        <a:rPr lang="es-ES" sz="1400" dirty="0" err="1"/>
                        <a:t>Dislipemia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/>
                        <a:t>LDLc</a:t>
                      </a:r>
                      <a:r>
                        <a:rPr lang="es-ES" sz="1400" baseline="0" dirty="0"/>
                        <a:t> &lt; 55 mg/dl + reducción del 50%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123">
                <a:tc>
                  <a:txBody>
                    <a:bodyPr/>
                    <a:lstStyle/>
                    <a:p>
                      <a:r>
                        <a:rPr lang="es-ES" sz="1400" dirty="0"/>
                        <a:t>Diabetes mellitus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HBA1C &lt; 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989">
                <a:tc>
                  <a:txBody>
                    <a:bodyPr/>
                    <a:lstStyle/>
                    <a:p>
                      <a:r>
                        <a:rPr lang="es-ES" sz="1400" dirty="0"/>
                        <a:t>Hipertensión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TAS  120-129 </a:t>
                      </a:r>
                      <a:r>
                        <a:rPr lang="es-ES" sz="1400" dirty="0" err="1"/>
                        <a:t>mmHg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712">
                <a:tc>
                  <a:txBody>
                    <a:bodyPr/>
                    <a:lstStyle/>
                    <a:p>
                      <a:r>
                        <a:rPr lang="es-ES" sz="1400" dirty="0"/>
                        <a:t>Dieta y consumo</a:t>
                      </a:r>
                      <a:r>
                        <a:rPr lang="es-ES" sz="1400" baseline="0" dirty="0"/>
                        <a:t> alcohol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Alcohol a &lt; 100 g/semana. Dieta mediterránea.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6588">
                <a:tc>
                  <a:txBody>
                    <a:bodyPr/>
                    <a:lstStyle/>
                    <a:p>
                      <a:r>
                        <a:rPr lang="es-ES" sz="1400" dirty="0"/>
                        <a:t>Actividad física y ejercicio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30-60 min moderada</a:t>
                      </a:r>
                      <a:r>
                        <a:rPr lang="es-ES" sz="1400" baseline="0" dirty="0"/>
                        <a:t> actividad, &gt; 5 días/semana. Reducir tiempos de sedentarismo. 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20</a:t>
            </a:fld>
            <a:endParaRPr lang="es-ES"/>
          </a:p>
        </p:txBody>
      </p:sp>
      <p:sp>
        <p:nvSpPr>
          <p:cNvPr id="5" name="Título 2"/>
          <p:cNvSpPr txBox="1">
            <a:spLocks noGrp="1"/>
          </p:cNvSpPr>
          <p:nvPr>
            <p:ph type="title"/>
          </p:nvPr>
        </p:nvSpPr>
        <p:spPr>
          <a:xfrm>
            <a:off x="344032" y="177566"/>
            <a:ext cx="11525061" cy="41949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Tratamiento no farmacológico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9" name="Imagen 8" descr="salud-726x3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60" y="86844"/>
            <a:ext cx="3760390" cy="18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25A3F10-3335-A1E9-5C7A-D8FD82CFE0F9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3182505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21</a:t>
            </a:fld>
            <a:endParaRPr lang="es-ES"/>
          </a:p>
        </p:txBody>
      </p:sp>
      <p:sp>
        <p:nvSpPr>
          <p:cNvPr id="4" name="Título 2"/>
          <p:cNvSpPr txBox="1">
            <a:spLocks noGrp="1"/>
          </p:cNvSpPr>
          <p:nvPr>
            <p:ph type="title"/>
          </p:nvPr>
        </p:nvSpPr>
        <p:spPr>
          <a:xfrm>
            <a:off x="344032" y="177566"/>
            <a:ext cx="11525061" cy="48462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Tratamiento no farmacológico</a:t>
            </a:r>
          </a:p>
        </p:txBody>
      </p:sp>
      <p:pic>
        <p:nvPicPr>
          <p:cNvPr id="5" name="Imagen 4" descr="Captura de pantalla 2024-09-22 a las 9.35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0" y="910133"/>
            <a:ext cx="5131588" cy="507013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94671" y="2160255"/>
            <a:ext cx="6414841" cy="9144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94671" y="3074655"/>
            <a:ext cx="7456845" cy="75735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94671" y="3843291"/>
            <a:ext cx="8292621" cy="91144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694671" y="4743879"/>
            <a:ext cx="9236938" cy="119296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5579068" y="2344801"/>
            <a:ext cx="1467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Equipo</a:t>
            </a:r>
          </a:p>
          <a:p>
            <a:r>
              <a:rPr lang="es-ES" sz="1600" dirty="0"/>
              <a:t>multidisciplinar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41642" y="3159391"/>
            <a:ext cx="24230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Programas de rehabilitación cardiaca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31467" y="3822001"/>
            <a:ext cx="3093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Ejercicio aeróbico al menos 150-300 min /</a:t>
            </a:r>
            <a:r>
              <a:rPr lang="es-ES" sz="1400" dirty="0" err="1"/>
              <a:t>sem</a:t>
            </a:r>
            <a:r>
              <a:rPr lang="es-ES" sz="1400" dirty="0"/>
              <a:t> moderada intensidad o bien</a:t>
            </a:r>
          </a:p>
          <a:p>
            <a:r>
              <a:rPr lang="es-ES" sz="1400" dirty="0"/>
              <a:t>75-150 min /</a:t>
            </a:r>
            <a:r>
              <a:rPr lang="es-ES" sz="1400" dirty="0" err="1"/>
              <a:t>sem</a:t>
            </a:r>
            <a:r>
              <a:rPr lang="es-ES" sz="1400" dirty="0"/>
              <a:t> Alta intensidad</a:t>
            </a:r>
          </a:p>
          <a:p>
            <a:r>
              <a:rPr lang="es-ES" sz="1400" dirty="0"/>
              <a:t>Reducción de sedentarismo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785297" y="4929270"/>
            <a:ext cx="3961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Rehabilitación cardiaca domiciliaria.</a:t>
            </a:r>
          </a:p>
          <a:p>
            <a:r>
              <a:rPr lang="es-ES" sz="1600" dirty="0"/>
              <a:t>Dispositivos e- para mejor adherencia</a:t>
            </a:r>
          </a:p>
        </p:txBody>
      </p:sp>
      <p:pic>
        <p:nvPicPr>
          <p:cNvPr id="14" name="Imagen 13" descr="equipo-multidisciplin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91" y="1082752"/>
            <a:ext cx="2274255" cy="1749123"/>
          </a:xfrm>
          <a:prstGeom prst="rect">
            <a:avLst/>
          </a:prstGeom>
        </p:spPr>
      </p:pic>
      <p:pic>
        <p:nvPicPr>
          <p:cNvPr id="15" name="Imagen 14" descr="QA_HeartCharacter_SP-Fea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29" y="2606392"/>
            <a:ext cx="2610445" cy="2051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 descr="Fitbit-Versa-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92" y="4776108"/>
            <a:ext cx="1633782" cy="1218529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27ABD3-60A4-A661-CED6-09FFED1CF2D1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40908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>
              <a:solidFill>
                <a:srgbClr val="E7E6E6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22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0733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23</a:t>
            </a:fld>
            <a:endParaRPr lang="es-ES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-25004" y="177566"/>
            <a:ext cx="11525061" cy="593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dirty="0"/>
              <a:t>Manejo terapéutico (AA) de EAC obstructiva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86834" y="770744"/>
            <a:ext cx="6816448" cy="5340935"/>
            <a:chOff x="86834" y="770744"/>
            <a:chExt cx="6816448" cy="5340935"/>
          </a:xfrm>
        </p:grpSpPr>
        <p:pic>
          <p:nvPicPr>
            <p:cNvPr id="3" name="Imagen 2" descr="Captura de pantalla 2024-09-15 a las 9.18.25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" r="7178" b="15048"/>
            <a:stretch/>
          </p:blipFill>
          <p:spPr>
            <a:xfrm>
              <a:off x="86834" y="770744"/>
              <a:ext cx="6816448" cy="5340935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246201" y="884917"/>
              <a:ext cx="6407434" cy="29833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err="1"/>
                <a:t>Pctes</a:t>
              </a:r>
              <a:r>
                <a:rPr lang="es-ES" sz="1600" b="1" dirty="0"/>
                <a:t> con SCC SIN indicación para ACO, sometidos a ICP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2246821" y="1335656"/>
              <a:ext cx="2800389" cy="2983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¿Riesgo de sangrado? PRECISE-DAPT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5177463" y="1702361"/>
              <a:ext cx="1552152" cy="3927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ALTO Riesgo </a:t>
              </a:r>
            </a:p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de sangrado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83815" y="1780312"/>
              <a:ext cx="4309125" cy="227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NO alto Riesgo de sangrado</a:t>
              </a:r>
            </a:p>
          </p:txBody>
        </p:sp>
      </p:grpSp>
      <p:pic>
        <p:nvPicPr>
          <p:cNvPr id="11" name="Imagen 10" descr="Captura de pantalla 2024-09-15 a las 9.18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5"/>
          <a:stretch/>
        </p:blipFill>
        <p:spPr>
          <a:xfrm>
            <a:off x="6927705" y="1633995"/>
            <a:ext cx="5264295" cy="40708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7F1703-D7AB-BD5E-4BEA-2B6A9967A7AE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4470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24</a:t>
            </a:fld>
            <a:endParaRPr lang="es-ES"/>
          </a:p>
        </p:txBody>
      </p:sp>
      <p:pic>
        <p:nvPicPr>
          <p:cNvPr id="3" name="Imagen 2" descr="Captura de pantalla 2024-09-15 a las 9.17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3943" r="11886" b="16646"/>
          <a:stretch/>
        </p:blipFill>
        <p:spPr>
          <a:xfrm>
            <a:off x="1096275" y="531923"/>
            <a:ext cx="8906683" cy="5625274"/>
          </a:xfrm>
          <a:prstGeom prst="rect">
            <a:avLst/>
          </a:prstGeom>
        </p:spPr>
      </p:pic>
      <p:sp>
        <p:nvSpPr>
          <p:cNvPr id="6" name="Título 2"/>
          <p:cNvSpPr txBox="1">
            <a:spLocks/>
          </p:cNvSpPr>
          <p:nvPr/>
        </p:nvSpPr>
        <p:spPr>
          <a:xfrm>
            <a:off x="282210" y="177566"/>
            <a:ext cx="11217847" cy="593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dirty="0"/>
              <a:t>Manejo terapéutico </a:t>
            </a:r>
            <a:r>
              <a:rPr lang="es-ES" sz="2400" dirty="0" err="1"/>
              <a:t>Antianginoso</a:t>
            </a:r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765002" y="1628331"/>
            <a:ext cx="1666141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/>
              <a:t>Beta-bloqueantes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669935" y="1841455"/>
            <a:ext cx="1014120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/>
              <a:t>Nitratos</a:t>
            </a:r>
          </a:p>
          <a:p>
            <a:r>
              <a:rPr lang="es-ES" sz="1600" dirty="0" err="1"/>
              <a:t>nicorandil</a:t>
            </a:r>
            <a:endParaRPr lang="es-ES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886162" y="3863462"/>
            <a:ext cx="1089962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err="1"/>
              <a:t>Ranolazina</a:t>
            </a:r>
            <a:endParaRPr lang="es-E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038205" y="3904373"/>
            <a:ext cx="1325403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err="1"/>
              <a:t>Trimetazidina</a:t>
            </a:r>
            <a:endParaRPr lang="es-ES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08666" y="3191952"/>
            <a:ext cx="1013418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err="1"/>
              <a:t>Diltiazem</a:t>
            </a:r>
            <a:endParaRPr lang="es-ES" sz="1600" dirty="0"/>
          </a:p>
          <a:p>
            <a:r>
              <a:rPr lang="es-ES" sz="1600" dirty="0" err="1"/>
              <a:t>verapamil</a:t>
            </a:r>
            <a:endParaRPr lang="es-ES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365249" y="1845934"/>
            <a:ext cx="1312920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ACA </a:t>
            </a:r>
          </a:p>
          <a:p>
            <a:r>
              <a:rPr lang="es-ES" sz="1200" dirty="0" err="1"/>
              <a:t>Dihidropiridínicos</a:t>
            </a:r>
            <a:endParaRPr lang="es-E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693614" y="3216610"/>
            <a:ext cx="106130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err="1"/>
              <a:t>ivabradina</a:t>
            </a:r>
            <a:endParaRPr lang="es-ES" sz="1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AB909A-0ED0-EACE-5EB6-1970DAA51F3F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225405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032" y="-115534"/>
            <a:ext cx="11525061" cy="886279"/>
          </a:xfrm>
        </p:spPr>
        <p:txBody>
          <a:bodyPr>
            <a:normAutofit/>
          </a:bodyPr>
          <a:lstStyle/>
          <a:p>
            <a:r>
              <a:rPr lang="es-ES" sz="2800" dirty="0"/>
              <a:t>Terapia farmacológica con beneficio pronóstico (</a:t>
            </a:r>
            <a:r>
              <a:rPr lang="es-ES" sz="28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sz="2800" dirty="0"/>
              <a:t> MACE)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4032" y="770745"/>
            <a:ext cx="11525061" cy="5131291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err="1">
                <a:solidFill>
                  <a:srgbClr val="FF0000"/>
                </a:solidFill>
              </a:rPr>
              <a:t>Antiplaquetarios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DAPT 12 meses tras SCA, 6 meses tras ICP.</a:t>
            </a:r>
          </a:p>
          <a:p>
            <a:pPr lvl="1"/>
            <a:r>
              <a:rPr lang="es-ES" dirty="0"/>
              <a:t>ACO  sola indefinida tras periodo obligado de DAPT (,preferible DACO si indicación de ACO).</a:t>
            </a:r>
          </a:p>
          <a:p>
            <a:pPr lvl="1"/>
            <a:r>
              <a:rPr lang="es-ES" dirty="0"/>
              <a:t>SI ACO. AAS entre 1 semana-1 mes según riesgo </a:t>
            </a:r>
            <a:r>
              <a:rPr lang="es-ES" dirty="0" err="1"/>
              <a:t>trombótico</a:t>
            </a:r>
            <a:r>
              <a:rPr lang="es-ES" dirty="0"/>
              <a:t> tras SCA + </a:t>
            </a:r>
            <a:r>
              <a:rPr lang="es-ES" dirty="0" err="1"/>
              <a:t>Clopidogrel</a:t>
            </a:r>
            <a:r>
              <a:rPr lang="es-ES" dirty="0"/>
              <a:t> 75  mg 6-12 meses.</a:t>
            </a:r>
          </a:p>
          <a:p>
            <a:pPr lvl="1"/>
            <a:endParaRPr lang="es-ES" dirty="0"/>
          </a:p>
          <a:p>
            <a:r>
              <a:rPr lang="es-ES" b="1" dirty="0">
                <a:solidFill>
                  <a:srgbClr val="FF0000"/>
                </a:solidFill>
              </a:rPr>
              <a:t>Antiinflamatorios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Colchina</a:t>
            </a:r>
            <a:r>
              <a:rPr lang="es-ES" dirty="0"/>
              <a:t> a 0,5 mg </a:t>
            </a:r>
            <a:r>
              <a:rPr lang="es-ES" dirty="0" err="1"/>
              <a:t>v.o</a:t>
            </a:r>
            <a:r>
              <a:rPr lang="es-ES" dirty="0"/>
              <a:t>/día (II a)</a:t>
            </a:r>
          </a:p>
          <a:p>
            <a:pPr lvl="1"/>
            <a:endParaRPr lang="es-ES" dirty="0"/>
          </a:p>
          <a:p>
            <a:r>
              <a:rPr lang="es-ES" b="1" dirty="0">
                <a:solidFill>
                  <a:srgbClr val="FF0000"/>
                </a:solidFill>
              </a:rPr>
              <a:t>Antidiabéticos pronósticos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ISGLT2 en todos los DM2, independientemente de FEVI y de HBA1c.</a:t>
            </a:r>
          </a:p>
          <a:p>
            <a:pPr lvl="1"/>
            <a:r>
              <a:rPr lang="es-ES" dirty="0"/>
              <a:t>AGLP1 de probado beneficio pronóstico en todos los DM2, independientemente de HBA1c.</a:t>
            </a:r>
          </a:p>
          <a:p>
            <a:pPr lvl="1"/>
            <a:endParaRPr lang="es-ES" dirty="0"/>
          </a:p>
          <a:p>
            <a:r>
              <a:rPr lang="es-ES" sz="2100" b="1" dirty="0">
                <a:solidFill>
                  <a:srgbClr val="FF0000"/>
                </a:solidFill>
              </a:rPr>
              <a:t>Obesidad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Semaglutide</a:t>
            </a:r>
            <a:r>
              <a:rPr lang="es-ES" dirty="0"/>
              <a:t> en IMC ≥27. </a:t>
            </a:r>
          </a:p>
          <a:p>
            <a:pPr lvl="1"/>
            <a:endParaRPr lang="es-ES" dirty="0"/>
          </a:p>
          <a:p>
            <a:r>
              <a:rPr lang="es-ES" sz="2100" b="1" dirty="0" err="1">
                <a:solidFill>
                  <a:srgbClr val="FF0000"/>
                </a:solidFill>
              </a:rPr>
              <a:t>Hipolipemiantes</a:t>
            </a:r>
            <a:r>
              <a:rPr lang="es-ES" dirty="0"/>
              <a:t>: </a:t>
            </a:r>
          </a:p>
          <a:p>
            <a:pPr lvl="1"/>
            <a:r>
              <a:rPr lang="es-ES" dirty="0" err="1"/>
              <a:t>LDLc</a:t>
            </a:r>
            <a:r>
              <a:rPr lang="es-ES" dirty="0"/>
              <a:t> &lt; 55 mg/dl y 50%: </a:t>
            </a:r>
            <a:r>
              <a:rPr lang="es-ES" dirty="0" err="1"/>
              <a:t>estatinas</a:t>
            </a:r>
            <a:r>
              <a:rPr lang="es-ES" dirty="0"/>
              <a:t>, </a:t>
            </a:r>
            <a:r>
              <a:rPr lang="es-ES" dirty="0" err="1"/>
              <a:t>ezetimibe</a:t>
            </a:r>
            <a:r>
              <a:rPr lang="es-ES" dirty="0"/>
              <a:t>, </a:t>
            </a:r>
            <a:r>
              <a:rPr lang="es-ES" dirty="0" err="1"/>
              <a:t>ac</a:t>
            </a:r>
            <a:r>
              <a:rPr lang="es-ES" dirty="0"/>
              <a:t> </a:t>
            </a:r>
            <a:r>
              <a:rPr lang="es-ES" dirty="0" err="1"/>
              <a:t>bempedoico</a:t>
            </a:r>
            <a:r>
              <a:rPr lang="es-ES" dirty="0"/>
              <a:t>, </a:t>
            </a:r>
            <a:r>
              <a:rPr lang="es-ES" dirty="0" err="1"/>
              <a:t>inh</a:t>
            </a:r>
            <a:r>
              <a:rPr lang="es-ES" dirty="0"/>
              <a:t> PSCK9.</a:t>
            </a:r>
          </a:p>
          <a:p>
            <a:pPr lvl="1"/>
            <a:endParaRPr lang="es-ES" dirty="0"/>
          </a:p>
          <a:p>
            <a:r>
              <a:rPr lang="es-ES" sz="2100" b="1" dirty="0" err="1">
                <a:solidFill>
                  <a:srgbClr val="FF0000"/>
                </a:solidFill>
              </a:rPr>
              <a:t>IECAs</a:t>
            </a:r>
            <a:r>
              <a:rPr lang="es-ES" sz="2100" b="1" dirty="0">
                <a:solidFill>
                  <a:srgbClr val="FF0000"/>
                </a:solidFill>
              </a:rPr>
              <a:t>/ARA2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Si IC, HTA o DM (IA) o muy alto riesgo de eventos (</a:t>
            </a:r>
            <a:r>
              <a:rPr lang="es-ES" dirty="0" err="1"/>
              <a:t>IIaA</a:t>
            </a:r>
            <a:r>
              <a:rPr lang="es-ES" dirty="0"/>
              <a:t>)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25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81" y="644042"/>
            <a:ext cx="1843504" cy="12267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n 7" descr="hiperte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14" y="5056134"/>
            <a:ext cx="1171646" cy="1171646"/>
          </a:xfrm>
          <a:prstGeom prst="rect">
            <a:avLst/>
          </a:prstGeom>
        </p:spPr>
      </p:pic>
      <p:pic>
        <p:nvPicPr>
          <p:cNvPr id="9" name="Imagen 8" descr="colesterol-y-triglicerid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18" y="4222814"/>
            <a:ext cx="2606670" cy="17360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Imagen 9" descr="clinica-premium-obesidad-causas-consecuencias-y-estrategias-de-prevenc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44" y="2333945"/>
            <a:ext cx="2894816" cy="16283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37AB060-0E81-3355-892E-692D21721BE6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41982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Terapia farmacológica </a:t>
            </a:r>
            <a:r>
              <a:rPr lang="es-ES" dirty="0" err="1"/>
              <a:t>antianginosa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 err="1">
                <a:solidFill>
                  <a:srgbClr val="FF0000"/>
                </a:solidFill>
              </a:rPr>
              <a:t>Antianginosos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Bbloq</a:t>
            </a:r>
            <a:r>
              <a:rPr lang="es-ES" dirty="0"/>
              <a:t> y Antagonistas del calcio (ACA) son 1ª línea. Se puede + </a:t>
            </a:r>
            <a:r>
              <a:rPr lang="es-ES" dirty="0" err="1"/>
              <a:t>ranolazina</a:t>
            </a:r>
            <a:r>
              <a:rPr lang="es-ES" dirty="0"/>
              <a:t> o nitratos liberación prolongada.</a:t>
            </a:r>
          </a:p>
          <a:p>
            <a:pPr lvl="1"/>
            <a:r>
              <a:rPr lang="es-ES" dirty="0" err="1"/>
              <a:t>Ivabradina</a:t>
            </a:r>
            <a:r>
              <a:rPr lang="es-ES" dirty="0"/>
              <a:t> NO indicada en FEVI &gt;40% o sin clínica de IC o combinada con ACA u otros </a:t>
            </a:r>
            <a:r>
              <a:rPr lang="es-ES" dirty="0" err="1"/>
              <a:t>inh</a:t>
            </a:r>
            <a:r>
              <a:rPr lang="es-ES" dirty="0"/>
              <a:t>. CYP3A4.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26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Angina-pectoris-or-something-else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02" y="2819911"/>
            <a:ext cx="4025470" cy="22878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n 7" descr="El-Dato-1080x6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85" y="2822446"/>
            <a:ext cx="4025470" cy="228527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F281E74-7DF6-7E7E-DC19-1A5887FDDB99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2590719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>
              <a:solidFill>
                <a:srgbClr val="E7E6E6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27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51113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INDICADA para beneficio pronóstico además de TMO si:</a:t>
            </a:r>
          </a:p>
          <a:p>
            <a:pPr lvl="1"/>
            <a:r>
              <a:rPr lang="es-ES" b="1" dirty="0" err="1">
                <a:solidFill>
                  <a:srgbClr val="FF0000"/>
                </a:solidFill>
              </a:rPr>
              <a:t>Enf</a:t>
            </a:r>
            <a:r>
              <a:rPr lang="es-ES" b="1" dirty="0">
                <a:solidFill>
                  <a:srgbClr val="FF0000"/>
                </a:solidFill>
              </a:rPr>
              <a:t>. TCI significativa o 3 vasos con disfunción VI o DA proximal</a:t>
            </a:r>
            <a:r>
              <a:rPr lang="es-ES" dirty="0"/>
              <a:t>.</a:t>
            </a:r>
          </a:p>
          <a:p>
            <a:pPr lvl="1"/>
            <a:endParaRPr lang="es-ES" dirty="0"/>
          </a:p>
          <a:p>
            <a:r>
              <a:rPr lang="es-ES" b="1" dirty="0">
                <a:solidFill>
                  <a:srgbClr val="FF0000"/>
                </a:solidFill>
              </a:rPr>
              <a:t>MEJOR CIRUGÍA SI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Enf</a:t>
            </a:r>
            <a:r>
              <a:rPr lang="es-ES" dirty="0"/>
              <a:t>. TCI, 3 vasos +/- DM, +/- disfunción sistólica de VI</a:t>
            </a:r>
          </a:p>
          <a:p>
            <a:pPr lvl="1"/>
            <a:r>
              <a:rPr lang="es-ES" dirty="0"/>
              <a:t>Bajo riesgo </a:t>
            </a:r>
            <a:r>
              <a:rPr lang="es-ES" dirty="0" err="1"/>
              <a:t>Qx</a:t>
            </a:r>
            <a:r>
              <a:rPr lang="es-ES" dirty="0"/>
              <a:t>.</a:t>
            </a:r>
          </a:p>
          <a:p>
            <a:pPr lvl="1"/>
            <a:r>
              <a:rPr lang="es-ES" dirty="0" err="1"/>
              <a:t>Enf</a:t>
            </a:r>
            <a:r>
              <a:rPr lang="es-ES" dirty="0"/>
              <a:t> 1-2 vasos CON DA </a:t>
            </a:r>
            <a:r>
              <a:rPr lang="es-ES" dirty="0" err="1"/>
              <a:t>prox</a:t>
            </a:r>
            <a:r>
              <a:rPr lang="es-ES" dirty="0"/>
              <a:t> con lesiones poco adecuadas para ICP.</a:t>
            </a:r>
          </a:p>
          <a:p>
            <a:pPr marL="457200" lvl="1" indent="0">
              <a:buNone/>
            </a:pPr>
            <a:endParaRPr lang="es-ES" dirty="0"/>
          </a:p>
          <a:p>
            <a:r>
              <a:rPr lang="es-ES" sz="2100" b="1" dirty="0">
                <a:solidFill>
                  <a:srgbClr val="FF0000"/>
                </a:solidFill>
              </a:rPr>
              <a:t>FACTIBLE ICP SI</a:t>
            </a:r>
            <a:r>
              <a:rPr lang="es-ES" dirty="0"/>
              <a:t>: </a:t>
            </a:r>
          </a:p>
          <a:p>
            <a:pPr lvl="1"/>
            <a:r>
              <a:rPr lang="es-ES" dirty="0" err="1"/>
              <a:t>Enf</a:t>
            </a:r>
            <a:r>
              <a:rPr lang="es-ES" dirty="0"/>
              <a:t> TCI significativa o 3 vasos pero con score SINTAX &lt; 22.</a:t>
            </a:r>
          </a:p>
          <a:p>
            <a:pPr lvl="1"/>
            <a:r>
              <a:rPr lang="es-ES" dirty="0" err="1"/>
              <a:t>Enf</a:t>
            </a:r>
            <a:r>
              <a:rPr lang="es-ES" dirty="0"/>
              <a:t> TCI significativa o 3 vasos pero con alto riesgo </a:t>
            </a:r>
            <a:r>
              <a:rPr lang="es-ES" dirty="0" err="1"/>
              <a:t>Qx</a:t>
            </a:r>
            <a:r>
              <a:rPr lang="es-ES" dirty="0"/>
              <a:t>.</a:t>
            </a:r>
          </a:p>
          <a:p>
            <a:pPr lvl="1"/>
            <a:r>
              <a:rPr lang="es-ES" dirty="0" err="1"/>
              <a:t>Multivaso</a:t>
            </a:r>
            <a:r>
              <a:rPr lang="es-ES" dirty="0"/>
              <a:t> y DM con muy alto riesgo QX.</a:t>
            </a:r>
          </a:p>
          <a:p>
            <a:pPr lvl="1"/>
            <a:endParaRPr lang="es-ES" dirty="0"/>
          </a:p>
          <a:p>
            <a:r>
              <a:rPr lang="es-ES" sz="2100" b="1" dirty="0">
                <a:solidFill>
                  <a:srgbClr val="FF0000"/>
                </a:solidFill>
              </a:rPr>
              <a:t>MEJOR ICP SI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Enf</a:t>
            </a:r>
            <a:r>
              <a:rPr lang="es-ES" dirty="0"/>
              <a:t> 1-2 sin DA </a:t>
            </a:r>
            <a:r>
              <a:rPr lang="es-ES" dirty="0" err="1"/>
              <a:t>prox</a:t>
            </a:r>
            <a:r>
              <a:rPr lang="es-ES" dirty="0"/>
              <a:t> ni disfunción sistólica VI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28</a:t>
            </a:fld>
            <a:endParaRPr lang="es-E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Revascularización coronaria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8" name="Imagen 7" descr="Cirugia-Cardiaca-de-Minima-Invasion--Bypass-Coronario-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6" y="1406202"/>
            <a:ext cx="2498285" cy="2215360"/>
          </a:xfrm>
          <a:prstGeom prst="rect">
            <a:avLst/>
          </a:prstGeom>
        </p:spPr>
      </p:pic>
      <p:pic>
        <p:nvPicPr>
          <p:cNvPr id="9" name="Imagen 8" descr="NHLBI_Fig02b_final04 Span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11" y="3814305"/>
            <a:ext cx="3142220" cy="218777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1242F4-367A-1B54-2B10-42F105743085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15368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29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740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4395-C256-4540-B2CC-3C410D617B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Guías ESC 2024 de Síndromes coronarios Crónicos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4E0DF9-5A8C-4E43-B35E-5CE8986E8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Marisol Bravo Amaro</a:t>
            </a:r>
          </a:p>
          <a:p>
            <a:r>
              <a:rPr lang="es-ES" dirty="0"/>
              <a:t>Cardióloga Clínica. Coordinadora unidad RHC.</a:t>
            </a:r>
          </a:p>
          <a:p>
            <a:r>
              <a:rPr lang="es-ES" dirty="0"/>
              <a:t>Hospital Universitario Álvaro </a:t>
            </a:r>
            <a:r>
              <a:rPr lang="es-ES" dirty="0" err="1"/>
              <a:t>Cunqueiro</a:t>
            </a:r>
            <a:r>
              <a:rPr lang="es-ES" dirty="0"/>
              <a:t> Vigo.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BC49FE-411F-5A2F-D9F5-DA41199E1EB2}"/>
              </a:ext>
            </a:extLst>
          </p:cNvPr>
          <p:cNvSpPr txBox="1"/>
          <p:nvPr/>
        </p:nvSpPr>
        <p:spPr>
          <a:xfrm>
            <a:off x="10265635" y="6482259"/>
            <a:ext cx="2148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ES-CRAT-2400083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Manejo de SCC e insuficiencia cardiaca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Diagnóstico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Si FEVI ≤ 35% </a:t>
            </a:r>
            <a:r>
              <a:rPr lang="es-ES" dirty="0">
                <a:sym typeface="Wingdings"/>
              </a:rPr>
              <a:t> CATE si se sospecha EAC obstructiva.</a:t>
            </a:r>
          </a:p>
          <a:p>
            <a:pPr lvl="1"/>
            <a:r>
              <a:rPr lang="es-ES" dirty="0"/>
              <a:t>Si FEVI &gt; 35%  y baja probabilidad pre test ( 5-50%) </a:t>
            </a:r>
            <a:r>
              <a:rPr lang="es-ES" dirty="0">
                <a:sym typeface="Wingdings"/>
              </a:rPr>
              <a:t> Calcio coronario (TAC) o test funcional. </a:t>
            </a:r>
          </a:p>
          <a:p>
            <a:pPr lvl="1"/>
            <a:r>
              <a:rPr lang="es-ES" dirty="0"/>
              <a:t>Si FEVI &gt; 35%  y muy alta probabilidad pre test ( &gt;85%) </a:t>
            </a:r>
            <a:r>
              <a:rPr lang="es-ES" dirty="0">
                <a:sym typeface="Wingdings"/>
              </a:rPr>
              <a:t> CATE.</a:t>
            </a:r>
          </a:p>
          <a:p>
            <a:endParaRPr lang="es-ES" dirty="0">
              <a:sym typeface="Wingdings"/>
            </a:endParaRPr>
          </a:p>
          <a:p>
            <a:r>
              <a:rPr lang="es-ES" b="1" dirty="0">
                <a:solidFill>
                  <a:srgbClr val="FF0000"/>
                </a:solidFill>
                <a:sym typeface="Wingdings"/>
              </a:rPr>
              <a:t>Equipo multidisciplinar</a:t>
            </a:r>
          </a:p>
          <a:p>
            <a:r>
              <a:rPr lang="es-ES" b="1" dirty="0">
                <a:solidFill>
                  <a:srgbClr val="FF0000"/>
                </a:solidFill>
                <a:sym typeface="Wingdings"/>
              </a:rPr>
              <a:t>Terapia farmacológica</a:t>
            </a:r>
            <a:r>
              <a:rPr lang="es-ES" dirty="0">
                <a:sym typeface="Wingdings"/>
              </a:rPr>
              <a:t>: </a:t>
            </a:r>
          </a:p>
          <a:p>
            <a:pPr lvl="1"/>
            <a:r>
              <a:rPr lang="es-ES" dirty="0">
                <a:sym typeface="Wingdings"/>
              </a:rPr>
              <a:t>ISGLT2 en todos los rangos de FEVI.</a:t>
            </a:r>
          </a:p>
          <a:p>
            <a:pPr lvl="1"/>
            <a:r>
              <a:rPr lang="es-ES" dirty="0">
                <a:sym typeface="Wingdings"/>
              </a:rPr>
              <a:t>IECA/ARA2 + antagonista </a:t>
            </a:r>
            <a:r>
              <a:rPr lang="es-ES" dirty="0" err="1">
                <a:sym typeface="Wingdings"/>
              </a:rPr>
              <a:t>mineralocorticoide</a:t>
            </a:r>
            <a:r>
              <a:rPr lang="es-ES" dirty="0">
                <a:sym typeface="Wingdings"/>
              </a:rPr>
              <a:t> en FEVI reducida.</a:t>
            </a:r>
          </a:p>
          <a:p>
            <a:pPr lvl="1"/>
            <a:r>
              <a:rPr lang="es-ES" dirty="0" err="1">
                <a:sym typeface="Wingdings"/>
              </a:rPr>
              <a:t>Bbloq</a:t>
            </a:r>
            <a:r>
              <a:rPr lang="es-ES" dirty="0">
                <a:sym typeface="Wingdings"/>
              </a:rPr>
              <a:t> si condiciones estables en FEVI reducida.</a:t>
            </a:r>
          </a:p>
          <a:p>
            <a:r>
              <a:rPr lang="es-ES" b="1" dirty="0">
                <a:solidFill>
                  <a:srgbClr val="FF0000"/>
                </a:solidFill>
                <a:sym typeface="Wingdings"/>
              </a:rPr>
              <a:t>DAI:</a:t>
            </a:r>
            <a:r>
              <a:rPr lang="es-ES" dirty="0">
                <a:sym typeface="Wingdings"/>
              </a:rPr>
              <a:t> </a:t>
            </a:r>
          </a:p>
          <a:p>
            <a:pPr lvl="1"/>
            <a:r>
              <a:rPr lang="es-ES" dirty="0">
                <a:sym typeface="Wingdings"/>
              </a:rPr>
              <a:t>NYHA II-III + FEVI </a:t>
            </a:r>
            <a:r>
              <a:rPr lang="es-ES" dirty="0"/>
              <a:t>≤ 35% + 3 meses de optimizado TMO (40 días si IAM anterior).</a:t>
            </a:r>
          </a:p>
          <a:p>
            <a:pPr lvl="1"/>
            <a:r>
              <a:rPr lang="es-ES" dirty="0">
                <a:sym typeface="Wingdings"/>
              </a:rPr>
              <a:t>FEVI </a:t>
            </a:r>
            <a:r>
              <a:rPr lang="es-ES" dirty="0"/>
              <a:t>≤ 35% tras  40 días de IAM anterior con TMO.</a:t>
            </a:r>
          </a:p>
          <a:p>
            <a:pPr lvl="1"/>
            <a:r>
              <a:rPr lang="es-ES" dirty="0">
                <a:sym typeface="Wingdings"/>
              </a:rPr>
              <a:t>Prevención secundaria de muerte súbita (arritmias ventriculares con inestabilidad HD &gt; 48 h SCA)</a:t>
            </a:r>
          </a:p>
          <a:p>
            <a:r>
              <a:rPr lang="es-ES" b="1" dirty="0">
                <a:solidFill>
                  <a:srgbClr val="FF0000"/>
                </a:solidFill>
                <a:sym typeface="Wingdings"/>
              </a:rPr>
              <a:t>TRC</a:t>
            </a:r>
            <a:r>
              <a:rPr lang="es-ES" dirty="0">
                <a:sym typeface="Wingdings"/>
              </a:rPr>
              <a:t>:</a:t>
            </a:r>
          </a:p>
          <a:p>
            <a:pPr lvl="1"/>
            <a:r>
              <a:rPr lang="es-ES" dirty="0">
                <a:sym typeface="Wingdings"/>
              </a:rPr>
              <a:t>RS + FEVI </a:t>
            </a:r>
            <a:r>
              <a:rPr lang="es-ES" dirty="0"/>
              <a:t>≤ 35% + TMO + QRS 150 </a:t>
            </a:r>
            <a:r>
              <a:rPr lang="es-ES" dirty="0" err="1"/>
              <a:t>mseg</a:t>
            </a:r>
            <a:r>
              <a:rPr lang="es-ES" dirty="0"/>
              <a:t> BRIHH.</a:t>
            </a:r>
          </a:p>
          <a:p>
            <a:pPr lvl="1"/>
            <a:r>
              <a:rPr lang="es-ES" dirty="0">
                <a:sym typeface="Wingdings"/>
              </a:rPr>
              <a:t>FEVI reducida independientemente de NYHA SI se precisa marcapasos por BAV de alto grado.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30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CORAZONCANSADOmi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90" y="177566"/>
            <a:ext cx="2133413" cy="213341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D3872F2-BF1A-F9CF-4AAA-392EBAF739CB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33665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31</a:t>
            </a:fld>
            <a:endParaRPr lang="es-ES"/>
          </a:p>
        </p:txBody>
      </p:sp>
      <p:pic>
        <p:nvPicPr>
          <p:cNvPr id="3" name="Imagen 2" descr="Captura de pantalla 2024-09-15 a las 9.19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r="6961" b="15623"/>
          <a:stretch/>
        </p:blipFill>
        <p:spPr>
          <a:xfrm>
            <a:off x="6483832" y="601555"/>
            <a:ext cx="5708168" cy="5387964"/>
          </a:xfrm>
          <a:prstGeom prst="rect">
            <a:avLst/>
          </a:prstGeom>
        </p:spPr>
      </p:pic>
      <p:pic>
        <p:nvPicPr>
          <p:cNvPr id="4" name="Imagen 3" descr="Captura de pantalla 2024-09-15 a las 9.19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>
          <a:xfrm>
            <a:off x="189390" y="515898"/>
            <a:ext cx="6413827" cy="5473621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344032" y="177566"/>
            <a:ext cx="11525061" cy="593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800" dirty="0"/>
              <a:t>Manejo diagnóstico de ANOCA/INOCA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137970" y="2428498"/>
            <a:ext cx="453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" name="Estrella de 4 puntas 8"/>
          <p:cNvSpPr/>
          <p:nvPr/>
        </p:nvSpPr>
        <p:spPr>
          <a:xfrm>
            <a:off x="2796279" y="1102850"/>
            <a:ext cx="222812" cy="267358"/>
          </a:xfrm>
          <a:prstGeom prst="star4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0" name="Estrella de 4 puntas 9"/>
          <p:cNvSpPr/>
          <p:nvPr/>
        </p:nvSpPr>
        <p:spPr>
          <a:xfrm>
            <a:off x="2818561" y="2558262"/>
            <a:ext cx="222812" cy="267358"/>
          </a:xfrm>
          <a:prstGeom prst="star4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194698" y="1214249"/>
            <a:ext cx="646145" cy="22279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2194698" y="2428497"/>
            <a:ext cx="779842" cy="24116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strella de 4 puntas 7"/>
          <p:cNvSpPr/>
          <p:nvPr/>
        </p:nvSpPr>
        <p:spPr>
          <a:xfrm>
            <a:off x="6935844" y="108555"/>
            <a:ext cx="423315" cy="564489"/>
          </a:xfrm>
          <a:prstGeom prst="star4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FB2E30-9ABA-F839-39A7-EC84B18EB253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1534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32</a:t>
            </a:fld>
            <a:endParaRPr lang="es-ES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40120" y="177566"/>
            <a:ext cx="11525061" cy="593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800" dirty="0"/>
              <a:t>Manejo terapéutico de ANOCA/INOCA</a:t>
            </a:r>
          </a:p>
        </p:txBody>
      </p:sp>
      <p:pic>
        <p:nvPicPr>
          <p:cNvPr id="7" name="Imagen 6" descr="Captura de pantalla 2024-09-15 a las 9.19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6875" r="3771" b="58623"/>
          <a:stretch/>
        </p:blipFill>
        <p:spPr>
          <a:xfrm>
            <a:off x="6962881" y="110726"/>
            <a:ext cx="5102396" cy="22613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Agrupar 15"/>
          <p:cNvGrpSpPr/>
          <p:nvPr/>
        </p:nvGrpSpPr>
        <p:grpSpPr>
          <a:xfrm>
            <a:off x="222811" y="770745"/>
            <a:ext cx="7787283" cy="5477273"/>
            <a:chOff x="222811" y="770745"/>
            <a:chExt cx="7787283" cy="5477273"/>
          </a:xfrm>
        </p:grpSpPr>
        <p:pic>
          <p:nvPicPr>
            <p:cNvPr id="6" name="Imagen 5" descr="Captura de pantalla 2024-09-15 a las 9.19.4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9" t="41434" r="4103" b="10647"/>
            <a:stretch/>
          </p:blipFill>
          <p:spPr>
            <a:xfrm>
              <a:off x="222811" y="770745"/>
              <a:ext cx="7787283" cy="547727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CuadroTexto 7"/>
            <p:cNvSpPr txBox="1"/>
            <p:nvPr/>
          </p:nvSpPr>
          <p:spPr>
            <a:xfrm>
              <a:off x="1437141" y="1169690"/>
              <a:ext cx="2450933" cy="10156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2000" dirty="0" err="1"/>
                <a:t>Tto</a:t>
              </a:r>
              <a:r>
                <a:rPr lang="es-ES" sz="2000" dirty="0"/>
                <a:t> médico </a:t>
              </a:r>
              <a:r>
                <a:rPr lang="es-ES" sz="2000" b="1" dirty="0"/>
                <a:t>SEGÚN</a:t>
              </a:r>
              <a:r>
                <a:rPr lang="es-ES" sz="2000" dirty="0"/>
                <a:t> el </a:t>
              </a:r>
              <a:r>
                <a:rPr lang="es-ES" sz="2000" dirty="0" err="1"/>
                <a:t>endotipo</a:t>
              </a:r>
              <a:endParaRPr lang="es-ES" sz="2000" dirty="0"/>
            </a:p>
            <a:p>
              <a:r>
                <a:rPr lang="es-ES" sz="2000" dirty="0"/>
                <a:t>fisiopatológico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311414" y="1370208"/>
              <a:ext cx="2462073" cy="914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/>
                <a:t>Disfunción endotelial y aterosclerosis coexistente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720571" y="3197151"/>
              <a:ext cx="2462073" cy="50980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/>
                <a:t>Vaso-dilatación ANORMAL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936635" y="3197151"/>
              <a:ext cx="3048522" cy="50980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/>
                <a:t>Vaso-constricción ANORMAL</a:t>
              </a:r>
            </a:p>
          </p:txBody>
        </p:sp>
        <p:sp>
          <p:nvSpPr>
            <p:cNvPr id="12" name="Recortar rectángulo de esquina diagonal 11"/>
            <p:cNvSpPr/>
            <p:nvPr/>
          </p:nvSpPr>
          <p:spPr>
            <a:xfrm>
              <a:off x="4601068" y="2584456"/>
              <a:ext cx="1882762" cy="445596"/>
            </a:xfrm>
            <a:prstGeom prst="snip2Diag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>
                  <a:solidFill>
                    <a:schemeClr val="tx1"/>
                  </a:solidFill>
                </a:rPr>
                <a:t>Considerar </a:t>
              </a:r>
              <a:r>
                <a:rPr lang="es-ES" sz="1400" b="1" dirty="0" err="1">
                  <a:solidFill>
                    <a:schemeClr val="tx1"/>
                  </a:solidFill>
                </a:rPr>
                <a:t>estatinas</a:t>
              </a:r>
              <a:r>
                <a:rPr lang="es-ES" sz="1400" b="1" dirty="0">
                  <a:solidFill>
                    <a:schemeClr val="tx1"/>
                  </a:solidFill>
                </a:rPr>
                <a:t> e IECAS</a:t>
              </a:r>
            </a:p>
          </p:txBody>
        </p:sp>
        <p:sp>
          <p:nvSpPr>
            <p:cNvPr id="13" name="Recortar rectángulo de esquina diagonal 12"/>
            <p:cNvSpPr/>
            <p:nvPr/>
          </p:nvSpPr>
          <p:spPr>
            <a:xfrm>
              <a:off x="854257" y="3963459"/>
              <a:ext cx="2075721" cy="1833410"/>
            </a:xfrm>
            <a:prstGeom prst="snip2Diag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b="1" dirty="0">
                <a:solidFill>
                  <a:schemeClr val="tx1"/>
                </a:solidFill>
              </a:endParaRPr>
            </a:p>
            <a:p>
              <a:pPr algn="ctr"/>
              <a:endParaRPr lang="es-ES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es-ES" sz="1600" b="1" dirty="0">
                  <a:solidFill>
                    <a:schemeClr val="tx1"/>
                  </a:solidFill>
                </a:rPr>
                <a:t>MICROVASCULAR</a:t>
              </a:r>
            </a:p>
            <a:p>
              <a:pPr algn="ctr"/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 err="1">
                  <a:solidFill>
                    <a:schemeClr val="tx1"/>
                  </a:solidFill>
                </a:rPr>
                <a:t>Bbloq</a:t>
              </a:r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>
                  <a:solidFill>
                    <a:schemeClr val="tx1"/>
                  </a:solidFill>
                </a:rPr>
                <a:t>ACA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 err="1">
                  <a:solidFill>
                    <a:schemeClr val="tx1"/>
                  </a:solidFill>
                </a:rPr>
                <a:t>Ranolazina</a:t>
              </a:r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 err="1">
                  <a:solidFill>
                    <a:schemeClr val="tx1"/>
                  </a:solidFill>
                </a:rPr>
                <a:t>Trimetazidina</a:t>
              </a:r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 err="1">
                  <a:solidFill>
                    <a:schemeClr val="tx1"/>
                  </a:solidFill>
                </a:rPr>
                <a:t>Ivabradina</a:t>
              </a:r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ortar rectángulo de esquina diagonal 13"/>
            <p:cNvSpPr/>
            <p:nvPr/>
          </p:nvSpPr>
          <p:spPr>
            <a:xfrm>
              <a:off x="3446449" y="3990407"/>
              <a:ext cx="2075721" cy="1673613"/>
            </a:xfrm>
            <a:prstGeom prst="snip2Diag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chemeClr val="tx1"/>
                  </a:solidFill>
                </a:rPr>
                <a:t>MICROVASCULAR</a:t>
              </a:r>
            </a:p>
            <a:p>
              <a:pPr algn="ctr"/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>
                  <a:solidFill>
                    <a:schemeClr val="tx1"/>
                  </a:solidFill>
                </a:rPr>
                <a:t>ACA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>
                  <a:solidFill>
                    <a:schemeClr val="tx1"/>
                  </a:solidFill>
                </a:rPr>
                <a:t>2ª ACA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>
                  <a:solidFill>
                    <a:schemeClr val="tx1"/>
                  </a:solidFill>
                </a:rPr>
                <a:t>Nitratos</a:t>
              </a:r>
            </a:p>
            <a:p>
              <a:pPr marL="285750" indent="-285750">
                <a:buFont typeface="Arial"/>
                <a:buChar char="•"/>
              </a:pP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ortar rectángulo de esquina diagonal 14"/>
            <p:cNvSpPr/>
            <p:nvPr/>
          </p:nvSpPr>
          <p:spPr>
            <a:xfrm>
              <a:off x="5618867" y="4003871"/>
              <a:ext cx="2075721" cy="1673613"/>
            </a:xfrm>
            <a:prstGeom prst="snip2Diag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chemeClr val="tx1"/>
                  </a:solidFill>
                </a:rPr>
                <a:t>EPICÁRDICA</a:t>
              </a:r>
            </a:p>
            <a:p>
              <a:pPr algn="ctr"/>
              <a:endParaRPr lang="es-ES" sz="14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>
                  <a:solidFill>
                    <a:schemeClr val="tx1"/>
                  </a:solidFill>
                </a:rPr>
                <a:t>ACA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>
                  <a:solidFill>
                    <a:schemeClr val="tx1"/>
                  </a:solidFill>
                </a:rPr>
                <a:t>Nitratos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sz="1400" b="1" dirty="0" err="1">
                  <a:solidFill>
                    <a:schemeClr val="tx1"/>
                  </a:solidFill>
                </a:rPr>
                <a:t>Nicorandil</a:t>
              </a:r>
              <a:r>
                <a:rPr lang="es-ES" sz="1400" b="1" dirty="0">
                  <a:solidFill>
                    <a:schemeClr val="tx1"/>
                  </a:solidFill>
                </a:rPr>
                <a:t> </a:t>
              </a:r>
            </a:p>
            <a:p>
              <a:pPr marL="285750" indent="-285750">
                <a:buFont typeface="Arial"/>
                <a:buChar char="•"/>
              </a:pPr>
              <a:endParaRPr lang="es-E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Estrella de 4 puntas 16"/>
          <p:cNvSpPr/>
          <p:nvPr/>
        </p:nvSpPr>
        <p:spPr>
          <a:xfrm>
            <a:off x="6529267" y="0"/>
            <a:ext cx="423315" cy="564489"/>
          </a:xfrm>
          <a:prstGeom prst="star4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27E7A8-075E-D726-7697-153AE0FA83E1}"/>
              </a:ext>
            </a:extLst>
          </p:cNvPr>
          <p:cNvSpPr txBox="1"/>
          <p:nvPr/>
        </p:nvSpPr>
        <p:spPr>
          <a:xfrm>
            <a:off x="6000483" y="6279369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4249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745157"/>
          </a:xfrm>
        </p:spPr>
        <p:txBody>
          <a:bodyPr/>
          <a:lstStyle/>
          <a:p>
            <a:pPr algn="ctr"/>
            <a:r>
              <a:rPr lang="es-ES" dirty="0"/>
              <a:t>Otros grupos específicos que tiene en cuenta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74056" y="1091378"/>
            <a:ext cx="6458259" cy="4495834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s-ES" dirty="0"/>
              <a:t>Mayores (≥ 75 años)</a:t>
            </a:r>
          </a:p>
          <a:p>
            <a:r>
              <a:rPr lang="es-ES" dirty="0"/>
              <a:t>Diferencias de sexo</a:t>
            </a:r>
          </a:p>
          <a:p>
            <a:r>
              <a:rPr lang="es-ES" dirty="0"/>
              <a:t>Alto riesgo de sangrado</a:t>
            </a:r>
          </a:p>
          <a:p>
            <a:r>
              <a:rPr lang="es-ES" dirty="0"/>
              <a:t>Enfermedades inflamatorias reumáticas</a:t>
            </a:r>
          </a:p>
          <a:p>
            <a:r>
              <a:rPr lang="es-ES" dirty="0"/>
              <a:t>Hipertensión</a:t>
            </a:r>
          </a:p>
          <a:p>
            <a:r>
              <a:rPr lang="es-ES" dirty="0"/>
              <a:t>Fibrilación auricular</a:t>
            </a:r>
          </a:p>
          <a:p>
            <a:r>
              <a:rPr lang="es-ES" dirty="0" err="1"/>
              <a:t>Enf</a:t>
            </a:r>
            <a:r>
              <a:rPr lang="es-ES" dirty="0"/>
              <a:t>. valvular cardíaca</a:t>
            </a:r>
          </a:p>
          <a:p>
            <a:r>
              <a:rPr lang="es-ES" dirty="0" err="1"/>
              <a:t>Enf</a:t>
            </a:r>
            <a:r>
              <a:rPr lang="es-ES" dirty="0"/>
              <a:t>. Renal crónica</a:t>
            </a:r>
          </a:p>
          <a:p>
            <a:r>
              <a:rPr lang="es-ES" dirty="0"/>
              <a:t>Cáncer.</a:t>
            </a:r>
          </a:p>
          <a:p>
            <a:r>
              <a:rPr lang="es-ES" dirty="0"/>
              <a:t>VIH</a:t>
            </a:r>
          </a:p>
          <a:p>
            <a:r>
              <a:rPr lang="es-ES" dirty="0"/>
              <a:t>Grupos social y geográficamente de peor pronóstico.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33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342977-5CEC-92D7-7344-AB559D4D840C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589534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34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0733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35</a:t>
            </a:fld>
            <a:endParaRPr lang="es-ES"/>
          </a:p>
        </p:txBody>
      </p:sp>
      <p:pic>
        <p:nvPicPr>
          <p:cNvPr id="4" name="Imagen 3" descr="Captura de pantalla 2024-09-15 a las 9.20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2038" r="6325" b="8644"/>
          <a:stretch/>
        </p:blipFill>
        <p:spPr>
          <a:xfrm>
            <a:off x="133688" y="746373"/>
            <a:ext cx="5626006" cy="4982718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344032" y="177566"/>
            <a:ext cx="11525061" cy="1041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Seguimiento</a:t>
            </a:r>
          </a:p>
        </p:txBody>
      </p:sp>
      <p:pic>
        <p:nvPicPr>
          <p:cNvPr id="6" name="Imagen 5" descr="Captura de pantalla 2024-09-15 a las 9.20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390" r="10796" b="8454"/>
          <a:stretch/>
        </p:blipFill>
        <p:spPr>
          <a:xfrm>
            <a:off x="6038208" y="89118"/>
            <a:ext cx="6060489" cy="59598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83028" y="862484"/>
            <a:ext cx="220933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2000" dirty="0"/>
              <a:t>Apoyar  adherencia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068582" y="1872657"/>
            <a:ext cx="193245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sz="1400" dirty="0">
                <a:sym typeface="Wingdings"/>
              </a:rPr>
              <a:t>  </a:t>
            </a:r>
            <a:r>
              <a:rPr lang="es-ES" sz="1400" dirty="0"/>
              <a:t>Riesgo    CV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129607" y="1404780"/>
            <a:ext cx="114706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200" dirty="0"/>
              <a:t>Intervención</a:t>
            </a:r>
          </a:p>
          <a:p>
            <a:pPr algn="ctr"/>
            <a:r>
              <a:rPr lang="es-ES" sz="1200" dirty="0"/>
              <a:t>conductual </a:t>
            </a:r>
          </a:p>
          <a:p>
            <a:pPr algn="ctr"/>
            <a:r>
              <a:rPr lang="es-ES" sz="1200" dirty="0"/>
              <a:t>multidisciplinar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062761" y="4509253"/>
            <a:ext cx="118013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200" dirty="0" err="1"/>
              <a:t>Tto</a:t>
            </a:r>
            <a:r>
              <a:rPr lang="es-ES" sz="1200" dirty="0"/>
              <a:t> simplificado</a:t>
            </a:r>
          </a:p>
          <a:p>
            <a:pPr algn="ctr"/>
            <a:r>
              <a:rPr lang="es-ES" sz="1200" dirty="0" err="1"/>
              <a:t>Polipíldora</a:t>
            </a:r>
            <a:endParaRPr lang="es-ES" sz="1200" dirty="0"/>
          </a:p>
          <a:p>
            <a:pPr algn="ctr"/>
            <a:endParaRPr lang="es-ES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038722" y="5311326"/>
            <a:ext cx="173949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Resultados y experiencia del paciente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05342" y="4509253"/>
            <a:ext cx="108853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200" dirty="0"/>
              <a:t>Dispositivos e-</a:t>
            </a:r>
          </a:p>
          <a:p>
            <a:pPr algn="ctr"/>
            <a:r>
              <a:rPr lang="es-ES" sz="1200" dirty="0"/>
              <a:t>telemedicina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72447" y="1562010"/>
            <a:ext cx="133882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1200" dirty="0"/>
              <a:t>Comunicación +++</a:t>
            </a:r>
          </a:p>
          <a:p>
            <a:r>
              <a:rPr lang="es-ES" sz="1200" dirty="0"/>
              <a:t>imágenes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7DF841-1728-2CB2-C105-583517C7B924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3270116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36</a:t>
            </a:fld>
            <a:endParaRPr lang="es-ES"/>
          </a:p>
        </p:txBody>
      </p:sp>
      <p:pic>
        <p:nvPicPr>
          <p:cNvPr id="3" name="Imagen 2" descr="Captura de pantalla 2024-09-15 a las 9.2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15" y="369090"/>
            <a:ext cx="8583006" cy="5631320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344032" y="177566"/>
            <a:ext cx="11525061" cy="1041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Segumiento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132634" y="510211"/>
            <a:ext cx="1708183" cy="64633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Nuevo evento o</a:t>
            </a:r>
          </a:p>
          <a:p>
            <a:r>
              <a:rPr lang="es-ES" b="1" dirty="0">
                <a:solidFill>
                  <a:schemeClr val="bg1"/>
                </a:solidFill>
              </a:rPr>
              <a:t> recurrente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781062" y="1879922"/>
            <a:ext cx="275655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/>
              <a:t>Severidad de síntomas y frecuencia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687807" y="3098499"/>
            <a:ext cx="139504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/>
              <a:t>¿ Cambios ECG 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455877" y="4420545"/>
            <a:ext cx="318129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/>
              <a:t>¿Extensión y severidad de EAC conocida?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252693" y="4786838"/>
            <a:ext cx="252836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/>
              <a:t>¿FEVI, FEVD, otras cardiopatías?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202435" y="3660656"/>
            <a:ext cx="2800767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b="1" u="sng" dirty="0"/>
              <a:t>CONSIDERAR: 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Edad y sexo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SCA, ICP o Bypass previo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Comorbilidades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Adherencia a </a:t>
            </a:r>
            <a:r>
              <a:rPr lang="es-ES" sz="1400" dirty="0" err="1"/>
              <a:t>tto</a:t>
            </a:r>
            <a:r>
              <a:rPr lang="es-ES" sz="1400" dirty="0"/>
              <a:t> y estilo de vida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Predisposición genética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Marcadores inflamatorios</a:t>
            </a:r>
          </a:p>
          <a:p>
            <a:pPr marL="285750" indent="-285750">
              <a:buFontTx/>
              <a:buChar char="•"/>
            </a:pPr>
            <a:r>
              <a:rPr lang="es-ES" sz="1400" dirty="0"/>
              <a:t>Factores psicosociales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301095" y="1850097"/>
            <a:ext cx="383154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/>
              <a:t>¿Seguimiento más frecuente o nuevo diagnóstico </a:t>
            </a:r>
          </a:p>
          <a:p>
            <a:r>
              <a:rPr lang="es-ES" sz="1400" dirty="0"/>
              <a:t>o acciones terapéuticas 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5B8B48-87C7-DB32-1333-18E62F03CFE7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3266414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37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6" name="Imagen 5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37E3F2-3591-8284-E45A-0578B1CAFCE2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2951113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EC340A0-FBB4-F54A-804E-62B97E425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031" y="1085556"/>
            <a:ext cx="11649880" cy="4662115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chemeClr val="tx1"/>
                </a:solidFill>
              </a:rPr>
              <a:t>Cambios en estratificación por 4 PASOS.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Incorpora FRCV en modelo de probabilidad pre-test.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Da mayor importancia a TAC coronario para diagnóstico, en especial descartar.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Da mucha importancia a ANOCA/INOCA tanto en métodos diagnósticos como en terapia según cada </a:t>
            </a:r>
            <a:r>
              <a:rPr lang="es-ES" dirty="0" err="1">
                <a:solidFill>
                  <a:schemeClr val="tx1"/>
                </a:solidFill>
              </a:rPr>
              <a:t>endotipo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Enfatiza en adherencia terapéutica, en modelos de equipo multidisciplinar y modelo centrado en paciente.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Promueve rehabilitación cardiaca, incluso ya hablando de PRHC domiciliarios (</a:t>
            </a:r>
            <a:r>
              <a:rPr lang="es-ES" dirty="0" err="1">
                <a:solidFill>
                  <a:schemeClr val="tx1"/>
                </a:solidFill>
              </a:rPr>
              <a:t>IIa</a:t>
            </a:r>
            <a:r>
              <a:rPr lang="es-ES" dirty="0">
                <a:solidFill>
                  <a:schemeClr val="tx1"/>
                </a:solidFill>
              </a:rPr>
              <a:t>), dispositivos.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Prácticas y detalladas.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218D686-31B0-8841-AB41-12FFBF9E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86B5E9-1D3F-4D49-BE08-8CB8B5D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38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conclusion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86" y="177566"/>
            <a:ext cx="2099124" cy="26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8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4471B-CFAF-2F4B-824B-CFF46EC15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Guías ESC 2024 de Síndromes coronarios Crónicos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CE7C5-0575-AE41-B806-8809BD3E0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Marisol Bravo Amaro</a:t>
            </a:r>
          </a:p>
          <a:p>
            <a:r>
              <a:rPr lang="es-ES" dirty="0"/>
              <a:t>Cardióloga Clínica. Coordinadora unidad RHC.</a:t>
            </a:r>
          </a:p>
          <a:p>
            <a:r>
              <a:rPr lang="es-ES" dirty="0"/>
              <a:t>Hospital Universitario Álvaro </a:t>
            </a:r>
            <a:r>
              <a:rPr lang="es-ES" dirty="0" err="1"/>
              <a:t>Cunqueiro</a:t>
            </a:r>
            <a:r>
              <a:rPr lang="es-ES" dirty="0"/>
              <a:t> Vigo.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11259E-307F-D94F-A9D3-825FE94B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58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/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/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/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/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/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/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/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/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/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5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6710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2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2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>
                <a:solidFill>
                  <a:schemeClr val="bg2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>
                <a:solidFill>
                  <a:schemeClr val="bg2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>
                <a:solidFill>
                  <a:schemeClr val="bg2"/>
                </a:solidFill>
              </a:rPr>
              <a:t>Tratamiento </a:t>
            </a:r>
            <a:r>
              <a:rPr lang="es-ES" dirty="0">
                <a:solidFill>
                  <a:schemeClr val="bg2"/>
                </a:solidFill>
              </a:rPr>
              <a:t>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2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2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2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2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6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87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7</a:t>
            </a:fld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4032" y="-263774"/>
            <a:ext cx="11525061" cy="1041076"/>
          </a:xfrm>
        </p:spPr>
        <p:txBody>
          <a:bodyPr/>
          <a:lstStyle/>
          <a:p>
            <a:r>
              <a:rPr lang="es-ES" dirty="0"/>
              <a:t>Fisiopatología</a:t>
            </a:r>
          </a:p>
        </p:txBody>
      </p:sp>
      <p:pic>
        <p:nvPicPr>
          <p:cNvPr id="7" name="Imagen 6" descr="Captura de pantalla 2024-09-15 a las 9.14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41" y="455828"/>
            <a:ext cx="8715936" cy="55254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66413" y="1555968"/>
            <a:ext cx="1795195" cy="369332"/>
          </a:xfrm>
          <a:prstGeom prst="rect">
            <a:avLst/>
          </a:prstGeom>
          <a:solidFill>
            <a:srgbClr val="FD6FCF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Lesión </a:t>
            </a:r>
            <a:r>
              <a:rPr lang="es-ES" dirty="0" err="1"/>
              <a:t>epicárdica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7327038" y="1555846"/>
            <a:ext cx="25529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Afectación </a:t>
            </a:r>
            <a:r>
              <a:rPr lang="es-ES" dirty="0" err="1"/>
              <a:t>Microvascular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853247" y="636180"/>
            <a:ext cx="5391219" cy="646331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29000">
                <a:schemeClr val="accent1">
                  <a:lumMod val="40000"/>
                  <a:lumOff val="60000"/>
                </a:schemeClr>
              </a:gs>
              <a:gs pos="95000">
                <a:srgbClr val="FD6FC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s-ES" dirty="0"/>
              <a:t>Principales mecanismos de isquemia miocárdica en SCC</a:t>
            </a: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735701" y="2381413"/>
            <a:ext cx="1206956" cy="369332"/>
          </a:xfrm>
          <a:prstGeom prst="rect">
            <a:avLst/>
          </a:prstGeom>
          <a:solidFill>
            <a:srgbClr val="FD6FCF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Estructural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023254" y="2382135"/>
            <a:ext cx="1090413" cy="369332"/>
          </a:xfrm>
          <a:prstGeom prst="rect">
            <a:avLst/>
          </a:prstGeom>
          <a:solidFill>
            <a:srgbClr val="FD6FCF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Funcional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066975" y="2381413"/>
            <a:ext cx="120695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Estructural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334784" y="2382135"/>
            <a:ext cx="1090413" cy="369332"/>
          </a:xfrm>
          <a:prstGeom prst="rect">
            <a:avLst/>
          </a:prstGeom>
          <a:solidFill>
            <a:srgbClr val="B4C7E7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Funcional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</p:spTree>
    <p:extLst>
      <p:ext uri="{BB962C8B-B14F-4D97-AF65-F5344CB8AC3E}">
        <p14:creationId xmlns:p14="http://schemas.microsoft.com/office/powerpoint/2010/main" val="339343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C896-F650-3344-9827-421FA21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 de contenidos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41AB9-9B6A-8148-8AB6-3F2BD291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Fisiopatología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FF0000"/>
                </a:solidFill>
              </a:rPr>
              <a:t>Presentación clínica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Abordaje en CUATRO PASOS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Manejo diagnóstico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no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Tratamiento farmacológico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Revascularización coronaria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Grupos específicos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Seguimiento a largo plazo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E7E6E6"/>
                </a:solidFill>
              </a:rPr>
              <a:t>Conclusiones con las novedades</a:t>
            </a:r>
          </a:p>
          <a:p>
            <a:pPr>
              <a:lnSpc>
                <a:spcPct val="120000"/>
              </a:lnSpc>
            </a:pPr>
            <a:endParaRPr lang="es-ES" dirty="0">
              <a:solidFill>
                <a:srgbClr val="E7E6E6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3D9B7-451A-EB40-8EB7-408A5A66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8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pic>
        <p:nvPicPr>
          <p:cNvPr id="7" name="Imagen 6" descr="Captura de pantalla 2024-09-22 a las 10.4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30" y="784420"/>
            <a:ext cx="5147702" cy="4844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5705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9</a:t>
            </a:fld>
            <a:endParaRPr lang="es-ES"/>
          </a:p>
        </p:txBody>
      </p:sp>
      <p:pic>
        <p:nvPicPr>
          <p:cNvPr id="5" name="Imagen 4" descr="Captura de pantalla 2024-09-15 a las 9.1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66" y="909290"/>
            <a:ext cx="9132949" cy="5202390"/>
          </a:xfrm>
          <a:prstGeom prst="rect">
            <a:avLst/>
          </a:prstGeom>
        </p:spPr>
      </p:pic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344032" y="-263774"/>
            <a:ext cx="11525061" cy="1041076"/>
          </a:xfrm>
        </p:spPr>
        <p:txBody>
          <a:bodyPr/>
          <a:lstStyle/>
          <a:p>
            <a:r>
              <a:rPr lang="es-ES" dirty="0"/>
              <a:t>Presentación clínica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101166" y="1726033"/>
            <a:ext cx="2211438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Angina o equivalente</a:t>
            </a:r>
          </a:p>
          <a:p>
            <a:r>
              <a:rPr lang="es-ES" dirty="0"/>
              <a:t>SIN lesión obstructiva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216767" y="844154"/>
            <a:ext cx="331116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Angina de esfuerzo o equivalente</a:t>
            </a:r>
          </a:p>
          <a:p>
            <a:r>
              <a:rPr lang="es-ES" dirty="0"/>
              <a:t>CON lesión obstructiva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125893" y="1753589"/>
            <a:ext cx="2267906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Fase estabilizada</a:t>
            </a:r>
          </a:p>
          <a:p>
            <a:r>
              <a:rPr lang="es-ES" dirty="0"/>
              <a:t>Tras SCA, ICP o bypass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101166" y="5248775"/>
            <a:ext cx="33522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Asintomático con test coronario</a:t>
            </a:r>
          </a:p>
          <a:p>
            <a:r>
              <a:rPr lang="es-ES" dirty="0"/>
              <a:t>Anatómico o funcional ANORMAL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315456" y="5248775"/>
            <a:ext cx="2103235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Disfunción VI o IC</a:t>
            </a:r>
          </a:p>
          <a:p>
            <a:r>
              <a:rPr lang="es-ES" dirty="0"/>
              <a:t>De origen isquémico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453053" y="6432342"/>
            <a:ext cx="199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Dra. Marisol Bravo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1FF87B-F7F9-38E8-B288-BA56C45D931D}"/>
              </a:ext>
            </a:extLst>
          </p:cNvPr>
          <p:cNvSpPr txBox="1"/>
          <p:nvPr/>
        </p:nvSpPr>
        <p:spPr>
          <a:xfrm>
            <a:off x="6000483" y="6206107"/>
            <a:ext cx="520606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Vrints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C, Andreotti F,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Koskinas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KC,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Rossello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X, Adamo M,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Ainslie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J, et al. 2024 ESC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Guidelines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coronary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syndromes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900" b="0" i="0" dirty="0" err="1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900" b="0" i="0" dirty="0">
                <a:solidFill>
                  <a:srgbClr val="37393C"/>
                </a:solidFill>
                <a:effectLst/>
                <a:latin typeface="Arial" panose="020B0604020202020204" pitchFamily="34" charset="0"/>
              </a:rPr>
              <a:t> Heart J [Internet]. 2024;45(36):3415–537. Disponible en: http://dx.doi.org/10.1093/eurheartj/ehae177</a:t>
            </a:r>
            <a:endParaRPr lang="es-ES" sz="900" i="1" dirty="0"/>
          </a:p>
        </p:txBody>
      </p:sp>
    </p:spTree>
    <p:extLst>
      <p:ext uri="{BB962C8B-B14F-4D97-AF65-F5344CB8AC3E}">
        <p14:creationId xmlns:p14="http://schemas.microsoft.com/office/powerpoint/2010/main" val="33184450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3587</Words>
  <Application>Microsoft Office PowerPoint</Application>
  <PresentationFormat>Panorámica</PresentationFormat>
  <Paragraphs>520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Presentación de PowerPoint</vt:lpstr>
      <vt:lpstr>EXONERACIÓN DE RESPONSABILIDAD Y USO DE LA PRESENTACIÓN</vt:lpstr>
      <vt:lpstr>Guías ESC 2024 de Síndromes coronarios Crónicos</vt:lpstr>
      <vt:lpstr>Guías ESC 2024 de Síndromes coronarios Crónicos</vt:lpstr>
      <vt:lpstr>Índice de contenidos</vt:lpstr>
      <vt:lpstr>Índice de contenidos</vt:lpstr>
      <vt:lpstr>Fisiopatología</vt:lpstr>
      <vt:lpstr>Índice de contenidos</vt:lpstr>
      <vt:lpstr>Presentación clínica</vt:lpstr>
      <vt:lpstr>Presentación clínica</vt:lpstr>
      <vt:lpstr>Índice de contenidos</vt:lpstr>
      <vt:lpstr>Abordaje en CUATRO PASOS</vt:lpstr>
      <vt:lpstr>Presentación de PowerPoint</vt:lpstr>
      <vt:lpstr>Abordaje en CUATRO PASOS</vt:lpstr>
      <vt:lpstr>Abordaje en CUATRO PASOS</vt:lpstr>
      <vt:lpstr>Abordaje en CUATRO PASOS</vt:lpstr>
      <vt:lpstr>Índice de contenidos</vt:lpstr>
      <vt:lpstr>Diagnostico Resumen</vt:lpstr>
      <vt:lpstr>Índice de contenidos</vt:lpstr>
      <vt:lpstr>Tratamiento no farmacológico</vt:lpstr>
      <vt:lpstr>Tratamiento no farmacológico</vt:lpstr>
      <vt:lpstr>Índice de contenidos</vt:lpstr>
      <vt:lpstr>Presentación de PowerPoint</vt:lpstr>
      <vt:lpstr>Presentación de PowerPoint</vt:lpstr>
      <vt:lpstr>Terapia farmacológica con beneficio pronóstico ( MACE)</vt:lpstr>
      <vt:lpstr>Terapia farmacológica antianginosa</vt:lpstr>
      <vt:lpstr>Índice de contenidos</vt:lpstr>
      <vt:lpstr>Revascularización coronaria</vt:lpstr>
      <vt:lpstr>Índice de contenidos</vt:lpstr>
      <vt:lpstr>Manejo de SCC e insuficiencia cardiaca</vt:lpstr>
      <vt:lpstr>Presentación de PowerPoint</vt:lpstr>
      <vt:lpstr>Presentación de PowerPoint</vt:lpstr>
      <vt:lpstr>Otros grupos específicos que tiene en cuenta</vt:lpstr>
      <vt:lpstr>Índice de contenidos</vt:lpstr>
      <vt:lpstr>Presentación de PowerPoint</vt:lpstr>
      <vt:lpstr>Presentación de PowerPoint</vt:lpstr>
      <vt:lpstr>Índice de contenidos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Ferran</cp:lastModifiedBy>
  <cp:revision>94</cp:revision>
  <cp:lastPrinted>2024-09-22T07:32:59Z</cp:lastPrinted>
  <dcterms:created xsi:type="dcterms:W3CDTF">2020-07-02T15:21:32Z</dcterms:created>
  <dcterms:modified xsi:type="dcterms:W3CDTF">2024-10-17T10:17:13Z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2024-10-14T06:08:51Z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940fa493-8ccf-4bbc-a3ea-f45a671c29b8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Office:5</vt:lpwstr>
  </property>
  <property fmtid="{D5CDD505-2E9C-101B-9397-08002B2CF9AE}" pid="10" name="ClassificationContentMarkingHeaderText">
    <vt:lpwstr>INTERNAL USE</vt:lpwstr>
  </property>
</Properties>
</file>