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59" r:id="rId6"/>
    <p:sldId id="268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64" r:id="rId16"/>
    <p:sldId id="2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70D"/>
    <a:srgbClr val="00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19479-B2A6-42AE-8F7B-55D2DC44C8B7}" v="9" dt="2024-09-30T07:07:15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2"/>
    <p:restoredTop sz="95033" autoAdjust="0"/>
  </p:normalViewPr>
  <p:slideViewPr>
    <p:cSldViewPr snapToGrid="0" snapToObjects="1">
      <p:cViewPr varScale="1">
        <p:scale>
          <a:sx n="103" d="100"/>
          <a:sy n="103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370-5908-BF4D-9A71-01362AA18252}" type="datetimeFigureOut">
              <a:rPr lang="es-ES" smtClean="0"/>
              <a:t>17/10/2024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4D57-DC55-0D44-ACDC-97897DC89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Clase </a:t>
            </a:r>
            <a:r>
              <a:rPr lang="es-ES" dirty="0" err="1"/>
              <a:t>Iib</a:t>
            </a:r>
            <a:r>
              <a:rPr lang="es-ES" dirty="0"/>
              <a:t> podría considerarse en AHRA con alto riesgo TGE. MCH o ATTR ACO </a:t>
            </a:r>
            <a:r>
              <a:rPr lang="es-ES" dirty="0" err="1"/>
              <a:t>indep</a:t>
            </a:r>
            <a:r>
              <a:rPr lang="es-ES" dirty="0"/>
              <a:t> de CHADSVA. En &gt;75 años </a:t>
            </a:r>
            <a:r>
              <a:rPr lang="es-ES" dirty="0" err="1"/>
              <a:t>IIb</a:t>
            </a:r>
            <a:r>
              <a:rPr lang="es-ES" dirty="0"/>
              <a:t> mantener AVK. Cierre de orejuela clase </a:t>
            </a:r>
            <a:r>
              <a:rPr lang="es-ES" dirty="0" err="1"/>
              <a:t>IIb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C4D57-DC55-0D44-ACDC-97897DC89D4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9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1FA58A-2914-6B94-A918-421C2DFF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7E4AF3-58E0-CD41-879A-CFD5DC5B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53481" y="353085"/>
            <a:ext cx="7205725" cy="5507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39685-6F67-874E-AFB2-45F0F94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5F9A00A-720B-C548-85C7-30150067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3F52827-FC44-2D4D-9680-927EDA87B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0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601AEF-DBA9-3C41-B0CA-286084FC6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4D6318-A1CB-1F40-B58B-C5FE4C2EB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1D8C7E-A497-5D4C-9226-AF286F24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4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BCC1901-980B-F54A-A120-E393850E22B2}"/>
              </a:ext>
            </a:extLst>
          </p:cNvPr>
          <p:cNvSpPr txBox="1">
            <a:spLocks/>
          </p:cNvSpPr>
          <p:nvPr userDrawn="1"/>
        </p:nvSpPr>
        <p:spPr>
          <a:xfrm>
            <a:off x="463103" y="6486792"/>
            <a:ext cx="11415044" cy="31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0" i="0" kern="1200">
                <a:solidFill>
                  <a:srgbClr val="DF47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chemeClr val="bg1"/>
                </a:solidFill>
              </a:rPr>
              <a:t>Formación online en actualizaciones en Cardiología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FAAEDE6-F525-A84E-ACFF-6FA31E26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4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637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173F56-F184-3C01-3FE2-0C6221BDB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3CFAC-F66E-E547-BEC4-A7BE222A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2F575-A499-A844-9BBA-435B50D89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7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245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E9B8EA26-A560-3F47-849D-4796F90A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7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2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D1B8-4425-744C-AE29-D7688E97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30699-8B0D-A147-82A8-288F43E71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406202"/>
            <a:ext cx="11525061" cy="4495834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3D41F-FB18-4740-A853-C561486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1DAD4-3E9A-4E47-8D79-79F222681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31" y="1396333"/>
            <a:ext cx="5423025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4FFB51-B9F8-A541-BF0D-336C6A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946" y="1396333"/>
            <a:ext cx="5444147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19C34-6C9C-5F4A-8578-153768BC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D6DB3F-D4F6-F74C-AADE-46825AB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86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BCC8B6-B70F-5B4A-9272-B345E90B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64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A0472-0A8A-4846-BADE-849F0014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564" y="1928387"/>
            <a:ext cx="5464600" cy="4046899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CDF15-4296-F84D-8BA2-039FAFF61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493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53C8A2-5055-184D-819A-2578E7D60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493" y="1928388"/>
            <a:ext cx="5464600" cy="404689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E1156F-04DC-9842-A200-254FC39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70D566-F416-F545-B36E-148F000C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4" y="177566"/>
            <a:ext cx="11548529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68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A8368-191E-7249-9D52-7C696DC7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FA059A-93AE-A144-B677-957131B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0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35279A-68D0-4D46-A010-34F0645C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4AA77-FD0A-6F48-9945-180CE87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1E3FD-DAEF-094F-AAE4-9FD5C156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695" y="394957"/>
            <a:ext cx="7169511" cy="4873625"/>
          </a:xfrm>
        </p:spPr>
        <p:txBody>
          <a:bodyPr>
            <a:normAutofit/>
          </a:bodyPr>
          <a:lstStyle>
            <a:lvl1pPr>
              <a:buClr>
                <a:srgbClr val="DF470D"/>
              </a:buClr>
              <a:defRPr sz="1600"/>
            </a:lvl1pPr>
            <a:lvl2pPr>
              <a:buClr>
                <a:srgbClr val="DF470D"/>
              </a:buClr>
              <a:defRPr sz="1600"/>
            </a:lvl2pPr>
            <a:lvl3pPr>
              <a:buClr>
                <a:srgbClr val="DF470D"/>
              </a:buClr>
              <a:defRPr sz="1600"/>
            </a:lvl3pPr>
            <a:lvl4pPr>
              <a:buClr>
                <a:srgbClr val="DF470D"/>
              </a:buClr>
              <a:defRPr sz="1600"/>
            </a:lvl4pPr>
            <a:lvl5pPr>
              <a:buClr>
                <a:srgbClr val="DF470D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34733-D226-C643-A6F9-B112EA72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D7F81-1231-5E41-BEC6-12281E00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4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CA4FB6-C860-AA79-EFDA-D438BDCA27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7CEA30-7FC2-0B4D-AC45-1204A304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77566"/>
            <a:ext cx="11561275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B6620-E63C-754C-9D65-8BE11DA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18" y="1406202"/>
            <a:ext cx="11561275" cy="40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1F599-377A-2E47-931B-7B8C22B8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8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DF470D"/>
                </a:solidFill>
              </a:defRPr>
            </a:lvl1pPr>
          </a:lstStyle>
          <a:p>
            <a:fld id="{4094CC2B-552C-BD49-BB57-6E663FD0C8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29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F470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1A397C-EFA6-E38E-3352-6E1EE9A0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10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D9A896-8239-D3C5-287D-2D7B5D63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47" y="951455"/>
            <a:ext cx="10676266" cy="4065900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C4161AD3-C990-BB0D-AE97-F4F0F6855727}"/>
              </a:ext>
            </a:extLst>
          </p:cNvPr>
          <p:cNvSpPr txBox="1">
            <a:spLocks/>
          </p:cNvSpPr>
          <p:nvPr/>
        </p:nvSpPr>
        <p:spPr>
          <a:xfrm>
            <a:off x="1284311" y="2317"/>
            <a:ext cx="11525061" cy="10410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200" dirty="0" err="1"/>
              <a:t>A</a:t>
            </a:r>
            <a:r>
              <a:rPr lang="es-ES" dirty="0" err="1"/>
              <a:t>void</a:t>
            </a:r>
            <a:r>
              <a:rPr lang="es-ES" dirty="0"/>
              <a:t> </a:t>
            </a:r>
            <a:r>
              <a:rPr lang="es-ES" dirty="0" err="1"/>
              <a:t>stroke</a:t>
            </a:r>
            <a:r>
              <a:rPr lang="es-ES" dirty="0"/>
              <a:t> (evitar ictus y tromboembolismo)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226943" y="4459856"/>
            <a:ext cx="871268" cy="1009290"/>
          </a:xfrm>
          <a:prstGeom prst="downArrow">
            <a:avLst/>
          </a:prstGeom>
          <a:solidFill>
            <a:srgbClr val="DF470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257119" y="5598270"/>
            <a:ext cx="382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CHA</a:t>
            </a:r>
            <a:r>
              <a:rPr lang="es-ES" b="1" baseline="-25000" dirty="0"/>
              <a:t>2</a:t>
            </a:r>
            <a:r>
              <a:rPr lang="es-ES" b="1" dirty="0"/>
              <a:t>DS</a:t>
            </a:r>
            <a:r>
              <a:rPr lang="es-ES" b="1" baseline="-25000" dirty="0"/>
              <a:t>2</a:t>
            </a:r>
            <a:r>
              <a:rPr lang="es-ES" b="1" dirty="0"/>
              <a:t>-VASc -- &gt; CHA</a:t>
            </a:r>
            <a:r>
              <a:rPr lang="es-ES" b="1" baseline="-25000" dirty="0"/>
              <a:t>2</a:t>
            </a:r>
            <a:r>
              <a:rPr lang="es-ES" b="1" dirty="0"/>
              <a:t>DS</a:t>
            </a:r>
            <a:r>
              <a:rPr lang="es-ES" b="1" baseline="-25000" dirty="0"/>
              <a:t>2</a:t>
            </a:r>
            <a:r>
              <a:rPr lang="es-ES" b="1" dirty="0"/>
              <a:t>-VA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7875918" y="4451217"/>
            <a:ext cx="871268" cy="1009290"/>
          </a:xfrm>
          <a:prstGeom prst="downArrow">
            <a:avLst/>
          </a:prstGeom>
          <a:solidFill>
            <a:srgbClr val="DF470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794457" y="5624148"/>
            <a:ext cx="500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NO UTILIZAR SCORES DE RIESGO HEMORRÁGICO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D59281-1285-FD86-BE4B-0EA6BCAF03EB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159634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0DAD05-41FE-1075-748D-2B247EF4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11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BAF357C-0348-4414-D805-6716A06B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96" y="-181035"/>
            <a:ext cx="11525061" cy="1041076"/>
          </a:xfrm>
        </p:spPr>
        <p:txBody>
          <a:bodyPr>
            <a:normAutofit/>
          </a:bodyPr>
          <a:lstStyle/>
          <a:p>
            <a:r>
              <a:rPr lang="es-ES" sz="2800" dirty="0"/>
              <a:t>Reducir síntomas mediante control de </a:t>
            </a:r>
            <a:r>
              <a:rPr lang="es-ES" sz="2800" dirty="0" err="1"/>
              <a:t>Fc</a:t>
            </a:r>
            <a:r>
              <a:rPr lang="es-ES" sz="2800" dirty="0"/>
              <a:t> y/o control de ritmo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0B74CE-D3C2-4397-4239-A6992C33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9" y="860041"/>
            <a:ext cx="4774111" cy="50307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C03CF3-6754-22B2-A416-98229A30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986" y="1586485"/>
            <a:ext cx="5938906" cy="22298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5656963" y="4404181"/>
            <a:ext cx="579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No hay grandes cambios en cuanto a fármacos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Ablación con catéter -- &gt; clase IA en FA paroxística, incluso como primera alternativa terapéutica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739B11-CD22-EFE4-DDAA-98E9646D2D0C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264489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E4BF28-DE30-D18D-AEA0-28E0986F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12</a:t>
            </a:fld>
            <a:endParaRPr lang="es-ES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71D12ECC-27C6-560C-C3B5-DF81552240D4}"/>
              </a:ext>
            </a:extLst>
          </p:cNvPr>
          <p:cNvSpPr txBox="1">
            <a:spLocks/>
          </p:cNvSpPr>
          <p:nvPr/>
        </p:nvSpPr>
        <p:spPr>
          <a:xfrm>
            <a:off x="108058" y="-145229"/>
            <a:ext cx="11525061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Reducir síntomas mediante control de </a:t>
            </a:r>
            <a:r>
              <a:rPr lang="es-ES" sz="2800" dirty="0" err="1"/>
              <a:t>Fc</a:t>
            </a:r>
            <a:r>
              <a:rPr lang="es-ES" sz="2800" dirty="0"/>
              <a:t> y control de ritmo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944D80-AC8D-4606-D72F-0C31AE3A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0" y="1078303"/>
            <a:ext cx="5336422" cy="4377675"/>
          </a:xfrm>
          <a:prstGeom prst="rect">
            <a:avLst/>
          </a:prstGeom>
          <a:solidFill>
            <a:srgbClr val="DF470D"/>
          </a:solidFill>
          <a:ln w="28575">
            <a:solidFill>
              <a:srgbClr val="C0000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728F36-085E-1332-DF3F-40452D392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28" y="725669"/>
            <a:ext cx="3408977" cy="507707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79179E6-0381-1D3E-47CF-347B9A530FEB}"/>
              </a:ext>
            </a:extLst>
          </p:cNvPr>
          <p:cNvSpPr txBox="1"/>
          <p:nvPr/>
        </p:nvSpPr>
        <p:spPr>
          <a:xfrm>
            <a:off x="5911269" y="5321881"/>
            <a:ext cx="19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CV urgente </a:t>
            </a:r>
          </a:p>
          <a:p>
            <a:pPr algn="ctr"/>
            <a:r>
              <a:rPr lang="es-ES" sz="1600" b="1" dirty="0"/>
              <a:t>plazo 24 horas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6257A4A-29C3-DB32-A2EB-6E90359782FC}"/>
              </a:ext>
            </a:extLst>
          </p:cNvPr>
          <p:cNvSpPr/>
          <p:nvPr/>
        </p:nvSpPr>
        <p:spPr>
          <a:xfrm>
            <a:off x="6172204" y="2950760"/>
            <a:ext cx="1437429" cy="7216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mágenes de Clock Icon Png: descubre bancos de fot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39" y="4002511"/>
            <a:ext cx="1319370" cy="13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87A9D2-F928-87AB-C37F-2C05B38ACF78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10151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E4BF28-DE30-D18D-AEA0-28E0986F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13</a:t>
            </a:fld>
            <a:endParaRPr lang="es-ES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71D12ECC-27C6-560C-C3B5-DF81552240D4}"/>
              </a:ext>
            </a:extLst>
          </p:cNvPr>
          <p:cNvSpPr txBox="1">
            <a:spLocks/>
          </p:cNvSpPr>
          <p:nvPr/>
        </p:nvSpPr>
        <p:spPr>
          <a:xfrm>
            <a:off x="108058" y="-145229"/>
            <a:ext cx="11525061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DF470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/>
              <a:t>Reducir síntomas mediante control de Fc y control de ritmo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088FDD-DDD7-6A4E-E07E-F9034849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89" y="1078303"/>
            <a:ext cx="5355156" cy="437767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944D80-AC8D-4606-D72F-0C31AE3A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0" y="1078303"/>
            <a:ext cx="5336422" cy="4377675"/>
          </a:xfrm>
          <a:prstGeom prst="rect">
            <a:avLst/>
          </a:prstGeom>
          <a:solidFill>
            <a:srgbClr val="DF470D"/>
          </a:solidFill>
          <a:ln w="28575">
            <a:solidFill>
              <a:srgbClr val="C00000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138688" y="5720446"/>
            <a:ext cx="10955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Ablación con catéter -- &gt;  clase IA si fallo de tratamiento </a:t>
            </a:r>
            <a:r>
              <a:rPr lang="es-ES" sz="1600" dirty="0" err="1"/>
              <a:t>antiarrítmico</a:t>
            </a:r>
            <a:r>
              <a:rPr lang="es-ES" sz="1600" dirty="0"/>
              <a:t>. Clase </a:t>
            </a:r>
            <a:r>
              <a:rPr lang="es-ES" sz="1600" dirty="0" err="1"/>
              <a:t>IIb</a:t>
            </a:r>
            <a:r>
              <a:rPr lang="es-ES" sz="1600" dirty="0"/>
              <a:t> como primera alternativa terapéutica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4A11BF-0D4C-4DB3-012B-F6AB4F2F9748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393159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05099C-9D24-BD9D-B57E-904005ED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14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7D6554E-EEDE-25D7-CE3B-FBF4BF55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36" y="-138144"/>
            <a:ext cx="7930565" cy="1041076"/>
          </a:xfrm>
        </p:spPr>
        <p:txBody>
          <a:bodyPr>
            <a:normAutofit/>
          </a:bodyPr>
          <a:lstStyle/>
          <a:p>
            <a:r>
              <a:rPr lang="es-ES" sz="2800" dirty="0"/>
              <a:t>Indicaciones de ablación con catéter de FA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277948-A8AC-7121-9C11-518C55B1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62" y="829175"/>
            <a:ext cx="4816257" cy="466384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424507" y="751452"/>
            <a:ext cx="4382180" cy="5131034"/>
            <a:chOff x="424507" y="751452"/>
            <a:chExt cx="4382180" cy="51310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ED13B3E-0245-9878-2886-3B47FE548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07" y="751452"/>
              <a:ext cx="4382180" cy="5131034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216989" y="751452"/>
              <a:ext cx="2363637" cy="77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D9FDD023-D64B-7378-8EDB-A8ADFB54CB84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229594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695D77-B457-114D-BFE2-293D3D7D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15</a:t>
            </a:fld>
            <a:endParaRPr lang="es-ES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0E661E4-0EF0-FA45-2CD5-DF29BA90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32" y="-177899"/>
            <a:ext cx="11525061" cy="1041076"/>
          </a:xfrm>
        </p:spPr>
        <p:txBody>
          <a:bodyPr>
            <a:normAutofit/>
          </a:bodyPr>
          <a:lstStyle/>
          <a:p>
            <a:r>
              <a:rPr lang="es-ES" sz="2800" dirty="0"/>
              <a:t>Conclusiones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CDACB1-C19F-36C1-3384-4924AB06A675}"/>
              </a:ext>
            </a:extLst>
          </p:cNvPr>
          <p:cNvSpPr txBox="1"/>
          <p:nvPr/>
        </p:nvSpPr>
        <p:spPr>
          <a:xfrm>
            <a:off x="575733" y="1253067"/>
            <a:ext cx="110405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Importancia de las comorbilidades y manejo de los factores de riesgo.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CHA</a:t>
            </a:r>
            <a:r>
              <a:rPr lang="es-ES" baseline="-25000" dirty="0"/>
              <a:t>2</a:t>
            </a:r>
            <a:r>
              <a:rPr lang="es-ES" dirty="0"/>
              <a:t>DS</a:t>
            </a:r>
            <a:r>
              <a:rPr lang="es-ES" baseline="-25000" dirty="0"/>
              <a:t>2</a:t>
            </a:r>
            <a:r>
              <a:rPr lang="es-ES" dirty="0"/>
              <a:t>-VA como nueva escala para valorar el riesgo de eventos </a:t>
            </a:r>
            <a:r>
              <a:rPr lang="es-ES" dirty="0" err="1"/>
              <a:t>tromboembólicos</a:t>
            </a:r>
            <a:r>
              <a:rPr lang="es-E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emplear de rutina scores para evaluar riesgo hemorrágico (p.ej. HAS-BLED).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ACOD primera alternativa terapéutica en ACO salvo en pacientes con prótesis mecánica o EM moderada/grave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hay grandes novedades en estrategias o fármacos para control de </a:t>
            </a:r>
            <a:r>
              <a:rPr lang="es-ES" dirty="0" err="1"/>
              <a:t>Fc</a:t>
            </a:r>
            <a:r>
              <a:rPr lang="es-ES" dirty="0"/>
              <a:t>  o control de ritmo.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Ablación. Máxima recomendación para FA paroxística y alternativa para FA persistente si refractaria a fármacos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Prevención. Manejo individualizado en patologías concretas.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E4AB0E-FEA0-BF11-F592-250111F4B6B9}"/>
              </a:ext>
            </a:extLst>
          </p:cNvPr>
          <p:cNvSpPr txBox="1"/>
          <p:nvPr/>
        </p:nvSpPr>
        <p:spPr>
          <a:xfrm>
            <a:off x="5579749" y="6071393"/>
            <a:ext cx="646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/>
              <a:t>CHA</a:t>
            </a:r>
            <a:r>
              <a:rPr lang="es-ES" sz="800" baseline="-25000" dirty="0"/>
              <a:t>2</a:t>
            </a:r>
            <a:r>
              <a:rPr lang="es-ES" sz="800" dirty="0"/>
              <a:t>DS</a:t>
            </a:r>
            <a:r>
              <a:rPr lang="es-ES" sz="800" baseline="-25000" dirty="0"/>
              <a:t>2</a:t>
            </a:r>
            <a:r>
              <a:rPr lang="es-ES" sz="800" dirty="0"/>
              <a:t>-VA: Es una herramienta para estimar el riesgo de sufrir un Accidente Cerebrovascular en los próximos 12 meses en pacientes con FA.</a:t>
            </a:r>
          </a:p>
          <a:p>
            <a:pPr algn="just"/>
            <a:r>
              <a:rPr lang="es-ES" sz="800" dirty="0"/>
              <a:t>HAS-BLED: Sistema de puntuación desarrollado para evaluar el riesgo a 1 año de hemorragia mayor en pacientes con FA.</a:t>
            </a:r>
          </a:p>
          <a:p>
            <a:pPr algn="just"/>
            <a:r>
              <a:rPr lang="es-ES" sz="800" dirty="0"/>
              <a:t>ACOD: Anticoagulantes Orales de Acción Directa.</a:t>
            </a:r>
          </a:p>
          <a:p>
            <a:pPr algn="just"/>
            <a:r>
              <a:rPr lang="es-ES" sz="800" dirty="0"/>
              <a:t>ACO: Anticoagulantes Orales.</a:t>
            </a:r>
          </a:p>
          <a:p>
            <a:pPr algn="just"/>
            <a:r>
              <a:rPr lang="es-ES" sz="800" dirty="0"/>
              <a:t>EM: Estenosis Mitral.</a:t>
            </a:r>
          </a:p>
          <a:p>
            <a:pPr algn="just"/>
            <a:r>
              <a:rPr lang="es-ES" sz="800" dirty="0"/>
              <a:t>FA: Fibrilación Auricular.</a:t>
            </a:r>
          </a:p>
        </p:txBody>
      </p:sp>
    </p:spTree>
    <p:extLst>
      <p:ext uri="{BB962C8B-B14F-4D97-AF65-F5344CB8AC3E}">
        <p14:creationId xmlns:p14="http://schemas.microsoft.com/office/powerpoint/2010/main" val="143542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5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0E4294-258B-278B-2F4C-F306D675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F14F09-7F23-FDD0-99C6-55EE69A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07" y="177566"/>
            <a:ext cx="11525061" cy="1041076"/>
          </a:xfrm>
        </p:spPr>
        <p:txBody>
          <a:bodyPr>
            <a:normAutofit/>
          </a:bodyPr>
          <a:lstStyle/>
          <a:p>
            <a:r>
              <a:rPr lang="es-ES" sz="1800" dirty="0"/>
              <a:t>EXONERACIÓN DE RESPONSABILIDAD Y USO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DCA5F-AD8B-3648-CD3D-A82CFA417113}"/>
              </a:ext>
            </a:extLst>
          </p:cNvPr>
          <p:cNvSpPr txBox="1"/>
          <p:nvPr/>
        </p:nvSpPr>
        <p:spPr>
          <a:xfrm>
            <a:off x="322907" y="977481"/>
            <a:ext cx="11525061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Igualmente, todos los nombres comerciales, marcas o signos distintivos de cualquier clase contenidos en la Presentación están protegidos por la Ley.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 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58685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64395-C256-4540-B2CC-3C410D617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31" y="2597256"/>
            <a:ext cx="6263437" cy="1955271"/>
          </a:xfrm>
        </p:spPr>
        <p:txBody>
          <a:bodyPr/>
          <a:lstStyle/>
          <a:p>
            <a:r>
              <a:rPr lang="es-ES" dirty="0"/>
              <a:t>Guías de práctica clínica ESC 2024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Manejo de la fibrilación auricular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E0DF9-5A8C-4E43-B35E-5CE8986E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44" y="4991065"/>
            <a:ext cx="8745378" cy="1268129"/>
          </a:xfrm>
        </p:spPr>
        <p:txBody>
          <a:bodyPr>
            <a:normAutofit/>
          </a:bodyPr>
          <a:lstStyle/>
          <a:p>
            <a:r>
              <a:rPr lang="es-ES" dirty="0"/>
              <a:t>Dr. Enrique Santas Olmeda</a:t>
            </a:r>
          </a:p>
          <a:p>
            <a:r>
              <a:rPr lang="es-ES" dirty="0"/>
              <a:t>Servicio de Cardiología. Hospital Clínico Universitario de Valencia</a:t>
            </a:r>
          </a:p>
          <a:p>
            <a:r>
              <a:rPr lang="es-ES" dirty="0"/>
              <a:t>Facultad de Medicina. </a:t>
            </a:r>
            <a:r>
              <a:rPr lang="es-ES" dirty="0" err="1"/>
              <a:t>Universitat</a:t>
            </a:r>
            <a:r>
              <a:rPr lang="es-ES" dirty="0"/>
              <a:t> de València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002887-D485-CFFE-0C14-7F8BCE6D4958}"/>
              </a:ext>
            </a:extLst>
          </p:cNvPr>
          <p:cNvSpPr txBox="1"/>
          <p:nvPr/>
        </p:nvSpPr>
        <p:spPr>
          <a:xfrm>
            <a:off x="10465762" y="6392497"/>
            <a:ext cx="6116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ES-CRAT-2400079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1259E-307F-D94F-A9D3-825FE94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4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CD1B4A6-1FD9-DEE7-6D7A-45BFF40AC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12" y="2592615"/>
            <a:ext cx="5729287" cy="1954213"/>
          </a:xfrm>
        </p:spPr>
        <p:txBody>
          <a:bodyPr/>
          <a:lstStyle/>
          <a:p>
            <a:r>
              <a:rPr lang="es-ES" dirty="0"/>
              <a:t>Guías de práctica clínica ESC 2024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Manejo de la fibrilación auricular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FB11FF4A-691D-EDAB-544F-8434292E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588" y="4514819"/>
            <a:ext cx="5729287" cy="126841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Dr. Enrique Santas Olmeda</a:t>
            </a:r>
          </a:p>
          <a:p>
            <a:r>
              <a:rPr lang="es-ES" dirty="0"/>
              <a:t>Servicio de Cardiología. Hospital Clínico Universitario de Valencia</a:t>
            </a:r>
          </a:p>
          <a:p>
            <a:r>
              <a:rPr lang="es-ES" dirty="0"/>
              <a:t>Facultad de Medicina. </a:t>
            </a:r>
            <a:r>
              <a:rPr lang="es-ES" dirty="0" err="1"/>
              <a:t>Universitat</a:t>
            </a:r>
            <a:r>
              <a:rPr lang="es-ES" dirty="0"/>
              <a:t> de València</a:t>
            </a:r>
          </a:p>
        </p:txBody>
      </p:sp>
    </p:spTree>
    <p:extLst>
      <p:ext uri="{BB962C8B-B14F-4D97-AF65-F5344CB8AC3E}">
        <p14:creationId xmlns:p14="http://schemas.microsoft.com/office/powerpoint/2010/main" val="46158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5C896-F650-3344-9827-421FA213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76616"/>
            <a:ext cx="11525061" cy="1041076"/>
          </a:xfrm>
        </p:spPr>
        <p:txBody>
          <a:bodyPr/>
          <a:lstStyle/>
          <a:p>
            <a:r>
              <a:rPr lang="es-ES" dirty="0"/>
              <a:t>Guías 2024 ESC sobre el manejo de la fibrilación auricular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7ED6F22-D821-1373-A92D-158C70D68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12" y="1575023"/>
            <a:ext cx="7091482" cy="3614086"/>
          </a:xfrm>
          <a:ln w="38100">
            <a:solidFill>
              <a:srgbClr val="C00000"/>
            </a:solidFill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3D9B7-451A-EB40-8EB7-408A5A66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5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496EEE-3FE9-2D73-70DC-58D28D93D90C}"/>
              </a:ext>
            </a:extLst>
          </p:cNvPr>
          <p:cNvSpPr txBox="1"/>
          <p:nvPr/>
        </p:nvSpPr>
        <p:spPr>
          <a:xfrm>
            <a:off x="5167400" y="6231135"/>
            <a:ext cx="3579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Van </a:t>
            </a:r>
            <a:r>
              <a:rPr lang="es-ES" sz="1400" i="1" dirty="0" err="1"/>
              <a:t>Gelder</a:t>
            </a:r>
            <a:r>
              <a:rPr lang="es-ES" sz="1400" i="1" dirty="0"/>
              <a:t> IC et al </a:t>
            </a:r>
            <a:r>
              <a:rPr lang="es-ES" sz="1400" i="1" dirty="0" err="1"/>
              <a:t>Eur</a:t>
            </a:r>
            <a:r>
              <a:rPr lang="es-ES" sz="1400" i="1" dirty="0"/>
              <a:t> Heart J 2024;00: 1- 101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FF11D3-0D62-88A8-3AA7-F9C3BD25715F}"/>
              </a:ext>
            </a:extLst>
          </p:cNvPr>
          <p:cNvSpPr txBox="1"/>
          <p:nvPr/>
        </p:nvSpPr>
        <p:spPr>
          <a:xfrm>
            <a:off x="8747186" y="2168968"/>
            <a:ext cx="3183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101 páginas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Actualización guías 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65</a:t>
            </a:r>
            <a:r>
              <a:rPr lang="es-ES" dirty="0"/>
              <a:t> recomendaciones clase 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24</a:t>
            </a:r>
            <a:r>
              <a:rPr lang="es-ES" dirty="0"/>
              <a:t> recomendaciones nivel de evidencia A</a:t>
            </a:r>
          </a:p>
        </p:txBody>
      </p:sp>
    </p:spTree>
    <p:extLst>
      <p:ext uri="{BB962C8B-B14F-4D97-AF65-F5344CB8AC3E}">
        <p14:creationId xmlns:p14="http://schemas.microsoft.com/office/powerpoint/2010/main" val="266710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7A1CBA4-8B50-F46F-4A84-7B5B3922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6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9FDB6C-0DEC-AAB1-0856-D329072A8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32" y="871269"/>
            <a:ext cx="6107889" cy="479217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EC3B7EC-2488-EE44-285B-9966D7D6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48" y="-169807"/>
            <a:ext cx="2587704" cy="1041076"/>
          </a:xfrm>
        </p:spPr>
        <p:txBody>
          <a:bodyPr/>
          <a:lstStyle/>
          <a:p>
            <a:r>
              <a:rPr lang="es-ES" dirty="0"/>
              <a:t>Importancia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496EEE-3FE9-2D73-70DC-58D28D93D90C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97518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F0CA1-F1C1-D549-952B-3CEAD54C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716" y="-98297"/>
            <a:ext cx="2587704" cy="1041076"/>
          </a:xfrm>
        </p:spPr>
        <p:txBody>
          <a:bodyPr/>
          <a:lstStyle/>
          <a:p>
            <a:r>
              <a:rPr lang="es-ES" dirty="0"/>
              <a:t>Definición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656FDB-07BA-834E-883B-14EEFC12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7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89830C-8CE0-030E-71E5-0F892C3D6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74"/>
            <a:ext cx="6020322" cy="16917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1EB364-94A8-2CD3-A97D-0FF6CB40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" y="2903494"/>
            <a:ext cx="5711453" cy="29329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A8E782-6CDD-1773-05F4-3C954F611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150" y="2903494"/>
            <a:ext cx="5937485" cy="29329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D87E97-4994-480D-8966-E255DBA94ABA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37123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794422A-DE44-C14B-93B8-2C4EDEAA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8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1B9945-E205-5141-2AB8-8C77464C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24" y="206158"/>
            <a:ext cx="5650302" cy="55172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BAEE6E-A6E4-1A53-37CB-3557D8DF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6" y="902370"/>
            <a:ext cx="1691787" cy="40541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F66EDF-2B23-5DAF-5FD9-3CB47239C28B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100147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5DD7C7-0CC5-7D08-1355-E0FCBE4F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9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1CA2602-C838-7638-9630-921BE405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30" y="-120390"/>
            <a:ext cx="7549138" cy="1041076"/>
          </a:xfrm>
        </p:spPr>
        <p:txBody>
          <a:bodyPr/>
          <a:lstStyle/>
          <a:p>
            <a:r>
              <a:rPr lang="es-ES" sz="4200" dirty="0"/>
              <a:t>C</a:t>
            </a:r>
            <a:r>
              <a:rPr lang="es-ES" dirty="0"/>
              <a:t>omorbilidades y factores de riesgo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857745" y="1170879"/>
            <a:ext cx="10658519" cy="3789310"/>
            <a:chOff x="322907" y="1043796"/>
            <a:chExt cx="11869093" cy="387210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6A771E-C368-3847-1A0A-6655B995A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907" y="1184991"/>
              <a:ext cx="11869093" cy="373091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500996" y="1043796"/>
              <a:ext cx="759125" cy="215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17BFE63-BE06-2740-AF7C-3937185337D9}"/>
              </a:ext>
            </a:extLst>
          </p:cNvPr>
          <p:cNvSpPr txBox="1"/>
          <p:nvPr/>
        </p:nvSpPr>
        <p:spPr>
          <a:xfrm>
            <a:off x="5167400" y="6231135"/>
            <a:ext cx="64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Gelder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IC,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Rienstra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Bunting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KV, Casado-Arroyo R, Caso V,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Crijns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HJGM,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atrial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fibrillation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developed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Cardio-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Thoracic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Surgery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(EACTS). </a:t>
            </a:r>
            <a:r>
              <a:rPr lang="es-ES" sz="800" b="0" i="0" dirty="0" err="1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latin typeface="Arial" panose="020B0604020202020204" pitchFamily="34" charset="0"/>
              </a:rPr>
              <a:t> Heart J [Internet]. 2024;45(36):3314–414. Disponible en: http://dx.doi.org/10.1093/eurheartj/ehae176</a:t>
            </a:r>
            <a:endParaRPr lang="es-ES" sz="800" i="1" dirty="0"/>
          </a:p>
        </p:txBody>
      </p:sp>
    </p:spTree>
    <p:extLst>
      <p:ext uri="{BB962C8B-B14F-4D97-AF65-F5344CB8AC3E}">
        <p14:creationId xmlns:p14="http://schemas.microsoft.com/office/powerpoint/2010/main" val="2137843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1419</Words>
  <Application>Microsoft Office PowerPoint</Application>
  <PresentationFormat>Panorámica</PresentationFormat>
  <Paragraphs>80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EXONERACIÓN DE RESPONSABILIDAD Y USO DE LA PRESENTACIÓN</vt:lpstr>
      <vt:lpstr>Guías de práctica clínica ESC 2024   Manejo de la fibrilación auricular</vt:lpstr>
      <vt:lpstr>Guías de práctica clínica ESC 2024   Manejo de la fibrilación auricular</vt:lpstr>
      <vt:lpstr>Guías 2024 ESC sobre el manejo de la fibrilación auricular</vt:lpstr>
      <vt:lpstr>Importancia </vt:lpstr>
      <vt:lpstr>Definición </vt:lpstr>
      <vt:lpstr>Presentación de PowerPoint</vt:lpstr>
      <vt:lpstr>Comorbilidades y factores de riesgo</vt:lpstr>
      <vt:lpstr>Presentación de PowerPoint</vt:lpstr>
      <vt:lpstr>Reducir síntomas mediante control de Fc y/o control de ritmo</vt:lpstr>
      <vt:lpstr>Presentación de PowerPoint</vt:lpstr>
      <vt:lpstr>Presentación de PowerPoint</vt:lpstr>
      <vt:lpstr>Indicaciones de ablación con catéter de FA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Ferran</cp:lastModifiedBy>
  <cp:revision>31</cp:revision>
  <dcterms:created xsi:type="dcterms:W3CDTF">2020-07-02T15:21:32Z</dcterms:created>
  <dcterms:modified xsi:type="dcterms:W3CDTF">2024-10-17T10:16:38Z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2024-09-18T09:11:00Z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988a142d-ef86-4a4c-a7e5-ae05b554d5b2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Office:5</vt:lpwstr>
  </property>
  <property fmtid="{D5CDD505-2E9C-101B-9397-08002B2CF9AE}" pid="10" name="ClassificationContentMarkingHeaderText">
    <vt:lpwstr>INTERNAL USE</vt:lpwstr>
  </property>
</Properties>
</file>