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F_71E5DB0E.xml" ContentType="application/vnd.ms-powerpoint.comments+xml"/>
  <Override PartName="/ppt/comments/modernComment_121_232D2D21.xml" ContentType="application/vnd.ms-powerpoint.comments+xml"/>
  <Override PartName="/ppt/comments/modernComment_100_C49B6F9E.xml" ContentType="application/vnd.ms-powerpoint.comments+xml"/>
  <Override PartName="/ppt/comments/modernComment_11C_EF955317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5_4845F8B9.xml" ContentType="application/vnd.ms-powerpoint.comments+xml"/>
  <Override PartName="/ppt/notesSlides/notesSlide4.xml" ContentType="application/vnd.openxmlformats-officedocument.presentationml.notesSlide+xml"/>
  <Override PartName="/ppt/comments/modernComment_103_7B3F14A5.xml" ContentType="application/vnd.ms-powerpoint.comments+xml"/>
  <Override PartName="/ppt/comments/modernComment_12D_8E86DBB7.xml" ContentType="application/vnd.ms-powerpoint.comments+xml"/>
  <Override PartName="/ppt/comments/modernComment_12B_6AD04694.xml" ContentType="application/vnd.ms-powerpoint.comments+xml"/>
  <Override PartName="/ppt/comments/modernComment_115_68C397AB.xml" ContentType="application/vnd.ms-powerpoint.comments+xml"/>
  <Override PartName="/ppt/comments/modernComment_116_EA3AB370.xml" ContentType="application/vnd.ms-powerpoint.comments+xml"/>
  <Override PartName="/ppt/notesSlides/notesSlide5.xml" ContentType="application/vnd.openxmlformats-officedocument.presentationml.notesSlide+xml"/>
  <Override PartName="/ppt/comments/modernComment_10B_C7857986.xml" ContentType="application/vnd.ms-powerpoint.comments+xml"/>
  <Override PartName="/ppt/comments/modernComment_10A_4E843247.xml" ContentType="application/vnd.ms-powerpoint.comments+xml"/>
  <Override PartName="/ppt/comments/modernComment_10C_8C12D2D0.xml" ContentType="application/vnd.ms-powerpoint.comments+xml"/>
  <Override PartName="/ppt/comments/modernComment_10D_90ACE64D.xml" ContentType="application/vnd.ms-powerpoint.comments+xml"/>
  <Override PartName="/ppt/comments/modernComment_129_393CCC40.xml" ContentType="application/vnd.ms-powerpoint.comments+xml"/>
  <Override PartName="/ppt/comments/modernComment_12C_D50959EA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33"/>
  </p:notesMasterIdLst>
  <p:handoutMasterIdLst>
    <p:handoutMasterId r:id="rId34"/>
  </p:handoutMasterIdLst>
  <p:sldIdLst>
    <p:sldId id="257" r:id="rId5"/>
    <p:sldId id="303" r:id="rId6"/>
    <p:sldId id="289" r:id="rId7"/>
    <p:sldId id="256" r:id="rId8"/>
    <p:sldId id="284" r:id="rId9"/>
    <p:sldId id="282" r:id="rId10"/>
    <p:sldId id="302" r:id="rId11"/>
    <p:sldId id="261" r:id="rId12"/>
    <p:sldId id="262" r:id="rId13"/>
    <p:sldId id="259" r:id="rId14"/>
    <p:sldId id="301" r:id="rId15"/>
    <p:sldId id="299" r:id="rId16"/>
    <p:sldId id="277" r:id="rId17"/>
    <p:sldId id="278" r:id="rId18"/>
    <p:sldId id="265" r:id="rId19"/>
    <p:sldId id="267" r:id="rId20"/>
    <p:sldId id="266" r:id="rId21"/>
    <p:sldId id="268" r:id="rId22"/>
    <p:sldId id="286" r:id="rId23"/>
    <p:sldId id="271" r:id="rId24"/>
    <p:sldId id="276" r:id="rId25"/>
    <p:sldId id="272" r:id="rId26"/>
    <p:sldId id="269" r:id="rId27"/>
    <p:sldId id="273" r:id="rId28"/>
    <p:sldId id="297" r:id="rId29"/>
    <p:sldId id="275" r:id="rId30"/>
    <p:sldId id="300" r:id="rId31"/>
    <p:sldId id="279" r:id="rId32"/>
  </p:sldIdLst>
  <p:sldSz cx="12192000" cy="6858000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D8F90E-37CB-BFD2-D5DB-C2B2C7B2867B}" name="Usuario invitado" initials="Ui" userId="S::urn:spo:anon#e2b36fce60dbcf7f1768b1bb15e7e912c375da87d5a7ca6a6d12a6f2accbc57a::" providerId="AD"/>
  <p188:author id="{18AC3E10-62B2-C46D-B36E-80782A76C55B}" name="Paula Cutanda | Doctaforum" initials="PC" userId="S::Paula_Cutanda@doctaforum.com::a9a8d30f-c738-48c5-9111-a506ea447b8d" providerId="AD"/>
  <p188:author id="{DBBAC656-EFCB-601A-4A95-A81F2E0E3A95}" name="Adriana Martín | Doctaforum" initials="AD" userId="S::adriana_martin@doctaforum.com::3f21721f-1c34-49d3-86b0-9c977ee13872" providerId="AD"/>
  <p188:author id="{E1151B97-A2D3-255C-8C88-40665B91FDAC}" name="Laura Cabanillas | Doctaforum" initials="LC" userId="S::Laura_Cabanillas@doctaforum.com::82cc9318-0d57-4074-8c96-2a0b85776f9e" providerId="AD"/>
  <p188:author id="{153418C3-1B50-AE6A-9B17-F1248BA3230D}" name="Adriana Martín | Doctaforum" initials="AM" userId="S::Adriana_Martin@doctaforum.com::3f21721f-1c34-49d3-86b0-9c977ee13872" providerId="AD"/>
  <p188:author id="{17393DE3-D015-A602-2164-587E0E0D24F3}" name="Mer Mostaza | Doctaforum" initials="MM" userId="S::mercedes_sanz@doctaforum.com::b4778875-d585-4462-9d6a-ae5d4ad8d0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855"/>
    <a:srgbClr val="F74141"/>
    <a:srgbClr val="808080"/>
    <a:srgbClr val="333333"/>
    <a:srgbClr val="D8D8D8"/>
    <a:srgbClr val="FDF9DD"/>
    <a:srgbClr val="78C8E1"/>
    <a:srgbClr val="113546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7" autoAdjust="0"/>
  </p:normalViewPr>
  <p:slideViewPr>
    <p:cSldViewPr snapToGrid="0">
      <p:cViewPr varScale="1">
        <p:scale>
          <a:sx n="70" d="100"/>
          <a:sy n="70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s Carrillo Ibarzo" userId="S::acarrillo1@almirall.com::06441f91-ebca-43b2-becd-7d2ca6ed02ef" providerId="AD" clId="Web-{D1D02CEF-8A6B-E9DD-10BE-9AA15EF7CA40}"/>
    <pc:docChg chg="mod modMainMaster">
      <pc:chgData name="Angels Carrillo Ibarzo" userId="S::acarrillo1@almirall.com::06441f91-ebca-43b2-becd-7d2ca6ed02ef" providerId="AD" clId="Web-{D1D02CEF-8A6B-E9DD-10BE-9AA15EF7CA40}" dt="2025-01-22T17:20:07.462" v="1" actId="33475"/>
      <pc:docMkLst>
        <pc:docMk/>
      </pc:docMkLst>
      <pc:sldMasterChg chg="addSp">
        <pc:chgData name="Angels Carrillo Ibarzo" userId="S::acarrillo1@almirall.com::06441f91-ebca-43b2-becd-7d2ca6ed02ef" providerId="AD" clId="Web-{D1D02CEF-8A6B-E9DD-10BE-9AA15EF7CA40}" dt="2025-01-22T17:20:07.462" v="0" actId="33475"/>
        <pc:sldMasterMkLst>
          <pc:docMk/>
          <pc:sldMasterMk cId="0" sldId="2147483704"/>
        </pc:sldMasterMkLst>
        <pc:spChg chg="add">
          <ac:chgData name="Angels Carrillo Ibarzo" userId="S::acarrillo1@almirall.com::06441f91-ebca-43b2-becd-7d2ca6ed02ef" providerId="AD" clId="Web-{D1D02CEF-8A6B-E9DD-10BE-9AA15EF7CA40}" dt="2025-01-22T17:20:07.462" v="0" actId="33475"/>
          <ac:spMkLst>
            <pc:docMk/>
            <pc:sldMasterMk cId="0" sldId="2147483704"/>
            <ac:spMk id="3" creationId="{4FB0005D-CFD4-8317-EEF4-3B804F9B88F6}"/>
          </ac:spMkLst>
        </pc:spChg>
      </pc:sldMasterChg>
    </pc:docChg>
  </pc:docChgLst>
</pc:chgInfo>
</file>

<file path=ppt/comments/modernComment_100_C49B6F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EADC73-2470-437B-95CF-8CA6FC196267}" authorId="{153418C3-1B50-AE6A-9B17-F1248BA3230D}" status="resolved" created="2024-12-02T12:56:51.509" complete="100000">
    <pc:sldMkLst xmlns:pc="http://schemas.microsoft.com/office/powerpoint/2013/main/command">
      <pc:docMk/>
      <pc:sldMk cId="3298520990" sldId="256"/>
    </pc:sldMkLst>
    <p188:txBody>
      <a:bodyPr/>
      <a:lstStyle/>
      <a:p>
        <a:r>
          <a:rPr lang="es-ES"/>
          <a:t>El código debajo a la derecha
ES-ILU-2400075 Diciembre 2024</a:t>
        </a:r>
      </a:p>
    </p188:txBody>
  </p188:cm>
</p188:cmLst>
</file>

<file path=ppt/comments/modernComment_103_7B3F14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B97D8E-9D05-40B2-9DF7-BB8E17C62A0D}" authorId="{3AD8F90E-37CB-BFD2-D5DB-C2B2C7B2867B}" status="resolved" created="2025-01-10T11:33:56.92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7731621" sldId="259"/>
      <ac:picMk id="6" creationId="{620E3720-C4EE-D4A9-A74D-5C619FE69D04}"/>
    </ac:deMkLst>
    <p188:txBody>
      <a:bodyPr/>
      <a:lstStyle/>
      <a:p>
        <a:r>
          <a:rPr lang="es-ES"/>
          <a:t>especificar que es un amigo que quizás no se entiende :) 
Lo podemos poner como título arriba, en el de Mamá tb para ser consistentes</a:t>
        </a:r>
      </a:p>
    </p188:txBody>
  </p188:cm>
  <p188:cm id="{7A300772-E2C0-4960-87CD-6AF0B4BB5FFC}" authorId="{3AD8F90E-37CB-BFD2-D5DB-C2B2C7B2867B}" status="resolved" created="2025-01-10T12:29:03.18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7731621" sldId="259"/>
      <ac:picMk id="4" creationId="{CF280AB4-2F14-111D-EE4F-6633C2C98985}"/>
    </ac:deMkLst>
    <p188:txBody>
      <a:bodyPr/>
      <a:lstStyle/>
      <a:p>
        <a:r>
          <a:rPr lang="en-US"/>
          <a:t>Sugiero indicar un aviso al pie sobre farmacovigilancia (secu &gt; Crohn).
Por ejemplo: El caso real ha sido reportado a farmacovigilancia.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13T10:02:02.169" authorId="{E1151B97-A2D3-255C-8C88-40665B91FDAC}"/>
          </p223:rxn>
        </p223:reactions>
      </p:ext>
    </p188:extLst>
  </p188:cm>
  <p188:cm id="{36291D5A-4AFB-4B30-9467-26714C998D3C}" authorId="{E1151B97-A2D3-255C-8C88-40665B91FDAC}" status="resolved" created="2025-01-13T10:00:56.23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7731621" sldId="259"/>
      <ac:spMk id="5" creationId="{19AAE55E-BCE4-187D-E1EC-70F2E3CC1D5B}"/>
    </ac:deMkLst>
    <p188:txBody>
      <a:bodyPr/>
      <a:lstStyle/>
      <a:p>
        <a:r>
          <a:rPr lang="es-ES"/>
          <a:t>No poner el mismo simbolo para ambos disclaimers.</a:t>
        </a:r>
      </a:p>
    </p188:txBody>
  </p188:cm>
</p188:cmLst>
</file>

<file path=ppt/comments/modernComment_105_4845F8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D0D511-CFE3-4E63-A0C7-131B22DFB5D4}" authorId="{3AD8F90E-37CB-BFD2-D5DB-C2B2C7B2867B}" status="resolved" created="2025-01-10T11:15:39.87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12545209" sldId="261"/>
      <ac:picMk id="10" creationId="{05117549-6861-9FF1-34E2-93F41C983F62}"/>
    </ac:deMkLst>
    <p188:replyLst>
      <p188:reply id="{286ADE46-733B-4D06-BFDD-FD3BB7EB42B7}" authorId="{3AD8F90E-37CB-BFD2-D5DB-C2B2C7B2867B}" created="2025-01-10T11:33:11.311">
        <p188:txBody>
          <a:bodyPr/>
          <a:lstStyle/>
          <a:p>
            <a:r>
              <a:rPr lang="es-ES"/>
              <a:t>OK estoy de acuerdo
Aquí podemos poner en vez de Almirall, el perfil de un doctor ficticio :)</a:t>
            </a:r>
          </a:p>
        </p188:txBody>
      </p188:reply>
    </p188:replyLst>
    <p188:txBody>
      <a:bodyPr/>
      <a:lstStyle/>
      <a:p>
        <a:r>
          <a:rPr lang="en-US"/>
          <a:t>aqui estamos relacionando cuentas ficticias con la nuestra del Almirall que es real, no se si me convence esta sldie</a:t>
        </a:r>
      </a:p>
    </p188:txBody>
  </p188:cm>
  <p188:cm id="{CB4CFE90-123F-4D44-9AF1-7B5BDFBF6D92}" authorId="{3AD8F90E-37CB-BFD2-D5DB-C2B2C7B2867B}" status="resolved" created="2025-01-10T12:20:44.02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12545209" sldId="261"/>
      <ac:spMk id="3" creationId="{B27E8A5B-363C-2D32-8FCB-6B2A86BB3061}"/>
    </ac:deMkLst>
    <p188:txBody>
      <a:bodyPr/>
      <a:lstStyle/>
      <a:p>
        <a:r>
          <a:rPr lang="en-US"/>
          <a:t>Especificaría que los perfiles, contenidos, comentarios, imágenes... son ficcionados (para que no haya duda) - APlicable a todas las diapos en las que aparezca RRSS, whatsapp... ficcionado</a:t>
        </a:r>
      </a:p>
    </p188:txBody>
  </p188:cm>
</p188:cmLst>
</file>

<file path=ppt/comments/modernComment_10A_4E8432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F01245-AB00-4170-82DA-0AAB28DA3A8C}" authorId="{3AD8F90E-37CB-BFD2-D5DB-C2B2C7B2867B}" status="resolved" created="2024-12-04T14:43:59.13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17286471" sldId="266"/>
      <ac:picMk id="6" creationId="{54F95520-07ED-D84A-D87E-7B85314E904D}"/>
    </ac:deMkLst>
    <p188:txBody>
      <a:bodyPr/>
      <a:lstStyle/>
      <a:p>
        <a:r>
          <a:rPr lang="es-ES"/>
          <a:t>Esta imagen está al revés escrita, en verde tendría que ser Victor y viceversa</a:t>
        </a:r>
      </a:p>
    </p188:txBody>
  </p188:cm>
  <p188:cm id="{BD2B7ECC-7C58-4C7B-8FDB-6AC3B472F625}" authorId="{3AD8F90E-37CB-BFD2-D5DB-C2B2C7B2867B}" status="resolved" created="2025-01-10T11:20:22.19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17286471" sldId="266"/>
      <ac:picMk id="4" creationId="{F7DF4E89-E87A-EC3F-9955-68272345F9BC}"/>
    </ac:deMkLst>
    <p188:replyLst>
      <p188:reply id="{B48D65A9-A423-44D4-A43D-749F95A857D0}" authorId="{3AD8F90E-37CB-BFD2-D5DB-C2B2C7B2867B}" created="2025-01-10T11:38:57.277">
        <p188:txBody>
          <a:bodyPr/>
          <a:lstStyle/>
          <a:p>
            <a:r>
              <a:rPr lang="es-ES"/>
              <a:t>Estoy de acuerdo!</a:t>
            </a:r>
          </a:p>
        </p188:txBody>
      </p188:reply>
      <p188:reply id="{9D57E69A-390C-4200-9EAE-E33AD4B4FD51}" authorId="{3AD8F90E-37CB-BFD2-D5DB-C2B2C7B2867B}" created="2025-01-10T11:39:20.403">
        <p188:txBody>
          <a:bodyPr/>
          <a:lstStyle/>
          <a:p>
            <a:r>
              <a:rPr lang="es-ES"/>
              <a:t>El tema del picor porfa también revisadlo, aunque la psoriasis pica, no tendría que ser el foco de esta conversación</a:t>
            </a:r>
          </a:p>
        </p188:txBody>
      </p188:reply>
    </p188:replyLst>
    <p188:txBody>
      <a:bodyPr/>
      <a:lstStyle/>
      <a:p>
        <a:r>
          <a:rPr lang="en-US"/>
          <a:t>a lo mejor el wording de vistor es un poco tecnico, se puede suavizar</a:t>
        </a:r>
      </a:p>
    </p188:txBody>
  </p188:cm>
  <p188:cm id="{E806E569-ACF5-4EC8-8CAB-F6CEA60008C7}" authorId="{E1151B97-A2D3-255C-8C88-40665B91FDAC}" status="resolved" created="2025-01-13T10:27:51.69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17286471" sldId="266"/>
      <ac:picMk id="4" creationId="{F7DF4E89-E87A-EC3F-9955-68272345F9BC}"/>
    </ac:deMkLst>
    <p188:txBody>
      <a:bodyPr/>
      <a:lstStyle/>
      <a:p>
        <a:r>
          <a:rPr lang="es-ES"/>
          <a:t>Para no centrarse en picor, basar el mensaje que le manda a su madre en este dato de la version original del caso:
Desaparición de las grandes placas queratósicas y descamativas en brazos y piernas, persistiendo en piernas lesiones eritematosas , poco infiltradas y con menor descamación.</a:t>
        </a:r>
      </a:p>
    </p188:txBody>
  </p188:cm>
</p188:cmLst>
</file>

<file path=ppt/comments/modernComment_10B_C78579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4A98FB-2E56-4A7A-A826-BE463E7BAFD1}" authorId="{3AD8F90E-37CB-BFD2-D5DB-C2B2C7B2867B}" status="resolved" created="2024-12-04T14:44:29.855" complete="100000">
    <pc:sldMkLst xmlns:pc="http://schemas.microsoft.com/office/powerpoint/2013/main/command">
      <pc:docMk/>
      <pc:sldMk cId="3347413382" sldId="267"/>
    </pc:sldMkLst>
    <p188:replyLst/>
    <p188:txBody>
      <a:bodyPr/>
      <a:lstStyle/>
      <a:p>
        <a:r>
          <a:rPr lang="es-ES"/>
          <a:t>Estas imágenes se tendrían que ver más grandes en algún momento</a:t>
        </a:r>
      </a:p>
    </p188:txBody>
  </p188:cm>
  <p188:cm id="{E4D22C31-69C9-473F-8762-EEE7C48BBD62}" authorId="{3AD8F90E-37CB-BFD2-D5DB-C2B2C7B2867B}" status="resolved" created="2025-01-10T11:19:41.77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47413382" sldId="267"/>
      <ac:spMk id="4" creationId="{CAFB1912-DD19-CBFB-B058-D9A5F6129AAF}"/>
    </ac:deMkLst>
    <p188:txBody>
      <a:bodyPr/>
      <a:lstStyle/>
      <a:p>
        <a:r>
          <a:rPr lang="en-US"/>
          <a:t>recordar en la presentacion hay que incluir que tenemos el consentimiento del paciente par el uso de estos datos</a:t>
        </a:r>
      </a:p>
    </p188:txBody>
  </p188:cm>
  <p188:cm id="{3B6BC821-807E-4908-B424-8B68D67B99D8}" authorId="{3AD8F90E-37CB-BFD2-D5DB-C2B2C7B2867B}" status="resolved" created="2025-01-10T11:21:18.54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47413382" sldId="267"/>
      <ac:picMk id="6" creationId="{E5457FD0-2DF0-3E99-8438-D87260215C49}"/>
    </ac:deMkLst>
    <p188:txBody>
      <a:bodyPr/>
      <a:lstStyle/>
      <a:p>
        <a:r>
          <a:rPr lang="en-US"/>
          <a:t>yo eliminaria lo de tratamiento aqui y para el resto de la presentacion</a:t>
        </a:r>
      </a:p>
    </p188:txBody>
  </p188:cm>
  <p188:cm id="{028BB2F6-4B5C-468A-9D1D-A88AFF073CA3}" authorId="{3AD8F90E-37CB-BFD2-D5DB-C2B2C7B2867B}" status="resolved" created="2025-01-10T12:44:45.79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47413382" sldId="267"/>
      <ac:picMk id="6" creationId="{E5457FD0-2DF0-3E99-8438-D87260215C49}"/>
    </ac:deMkLst>
    <p188:txBody>
      <a:bodyPr/>
      <a:lstStyle/>
      <a:p>
        <a:r>
          <a:rPr lang="en-US"/>
          <a:t>Asegurar que no se intepreta que tildra puede afectar al Crohn</a:t>
        </a:r>
      </a:p>
    </p188:txBody>
  </p188:cm>
</p188:cmLst>
</file>

<file path=ppt/comments/modernComment_10C_8C12D2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8485EF-81DF-4858-A090-7745045920A5}" authorId="{3AD8F90E-37CB-BFD2-D5DB-C2B2C7B2867B}" status="resolved" created="2025-01-08T14:48:45.291" complete="100000">
    <pc:sldMkLst xmlns:pc="http://schemas.microsoft.com/office/powerpoint/2013/main/command">
      <pc:docMk/>
      <pc:sldMk cId="2350043856" sldId="268"/>
    </pc:sldMkLst>
    <p188:txBody>
      <a:bodyPr/>
      <a:lstStyle/>
      <a:p>
        <a:r>
          <a:rPr lang="es-ES"/>
          <a:t>Indicar qu el dr es ficticio en un disclaimer</a:t>
        </a:r>
      </a:p>
    </p188:txBody>
  </p188:cm>
  <p188:cm id="{A48C818E-C1D6-4D3F-B5AA-8997EB004FB2}" authorId="{3AD8F90E-37CB-BFD2-D5DB-C2B2C7B2867B}" status="resolved" created="2025-01-10T12:46:56.06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0043856" sldId="268"/>
      <ac:picMk id="5" creationId="{AC51C26A-EB3D-2D99-1CB4-A2E32DE925E8}"/>
    </ac:deMkLst>
    <p188:txBody>
      <a:bodyPr/>
      <a:lstStyle/>
      <a:p>
        <a:r>
          <a:rPr lang="en-US"/>
          <a:t>Me preocupa poder dar una percepción de incentivar este tipo de contenido en RRSS entre la comunidad médica.</a:t>
        </a:r>
      </a:p>
    </p188:txBody>
  </p188:cm>
</p188:cmLst>
</file>

<file path=ppt/comments/modernComment_10D_90ACE6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F10BEC-26BE-4917-8297-F09B0813C988}" authorId="{3AD8F90E-37CB-BFD2-D5DB-C2B2C7B2867B}" status="resolved" created="2025-01-10T11:22:12.29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27250253" sldId="269"/>
      <ac:picMk id="6" creationId="{571C6FDB-BB54-F704-C7D7-AAC3B7028391}"/>
    </ac:deMkLst>
    <p188:txBody>
      <a:bodyPr/>
      <a:lstStyle/>
      <a:p>
        <a:r>
          <a:rPr lang="en-US"/>
          <a:t>los mensajes del medico deberian ser un poco mas neutros en mi opinion</a:t>
        </a:r>
      </a:p>
    </p188:txBody>
  </p188:cm>
</p188:cmLst>
</file>

<file path=ppt/comments/modernComment_115_68C397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DD3769-88F4-4813-8669-ACC4E2B8F714}" authorId="{3AD8F90E-37CB-BFD2-D5DB-C2B2C7B2867B}" status="resolved" created="2024-12-04T14:46:07.076" complete="100000">
    <pc:sldMkLst xmlns:pc="http://schemas.microsoft.com/office/powerpoint/2013/main/command">
      <pc:docMk/>
      <pc:sldMk cId="1757648811" sldId="277"/>
    </pc:sldMkLst>
    <p188:txBody>
      <a:bodyPr/>
      <a:lstStyle/>
      <a:p>
        <a:r>
          <a:rPr lang="es-ES"/>
          <a:t>Pondría el contenido a la izquierda y la iamgen en la derecha, y ponerlo de forma más estructura en bulletpoints en lugar de poner un rollo </a:t>
        </a:r>
      </a:p>
    </p188:txBody>
  </p188:cm>
  <p188:cm id="{E8C203CC-1F6C-464E-AA43-C802C492DE28}" authorId="{3AD8F90E-37CB-BFD2-D5DB-C2B2C7B2867B}" status="resolved" created="2025-01-10T11:18:35.50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7648811" sldId="277"/>
      <ac:spMk id="6" creationId="{3A0AA26E-2F98-1844-8E56-1506EB4A9002}"/>
      <ac:txMk cp="405" len="17">
        <ac:context len="423" hash="1394170535"/>
      </ac:txMk>
    </ac:txMkLst>
    <p188:pos x="1744869" y="3942521"/>
    <p188:txBody>
      <a:bodyPr/>
      <a:lstStyle/>
      <a:p>
        <a:r>
          <a:rPr lang="en-US"/>
          <a:t>faltan los acronimos en la presentacion</a:t>
        </a:r>
      </a:p>
    </p188:txBody>
  </p188:cm>
</p188:cmLst>
</file>

<file path=ppt/comments/modernComment_116_EA3AB3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1CAEA5-A99C-47A7-B6F0-19D4512EAD0F}" authorId="{3AD8F90E-37CB-BFD2-D5DB-C2B2C7B2867B}" status="resolved" created="2024-12-04T10:02:26.41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29715568" sldId="278"/>
      <ac:spMk id="7" creationId="{DEE12F4B-C930-0B40-7694-0769852A8273}"/>
    </ac:deMkLst>
    <p188:txBody>
      <a:bodyPr/>
      <a:lstStyle/>
      <a:p>
        <a:r>
          <a:rPr lang="es-ES"/>
          <a:t>Esto no ponerlo aquí de primeras, sino al final como conclusiones / mejoras...</a:t>
        </a:r>
      </a:p>
    </p188:txBody>
  </p188:cm>
  <p188:cm id="{77B1C0E4-30C2-4A05-BC76-88712E851CFA}" authorId="{3AD8F90E-37CB-BFD2-D5DB-C2B2C7B2867B}" status="resolved" created="2025-01-10T10:34:59.99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29715568" sldId="278"/>
      <ac:spMk id="4" creationId="{93A38FDB-FEED-D161-2C22-15D84114D7DC}"/>
      <ac:txMk cp="178" len="4">
        <ac:context len="217" hash="1599645632"/>
      </ac:txMk>
    </ac:txMkLst>
    <p188:pos x="1110342" y="783771"/>
    <p188:txBody>
      <a:bodyPr/>
      <a:lstStyle/>
      <a:p>
        <a:r>
          <a:rPr lang="en-US"/>
          <a:t>Acronimos</a:t>
        </a:r>
      </a:p>
    </p188:txBody>
  </p188:cm>
</p188:cmLst>
</file>

<file path=ppt/comments/modernComment_11C_EF9553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AC3FAF-4FA2-4057-9A28-E6D72ABAB835}" authorId="{3AD8F90E-37CB-BFD2-D5DB-C2B2C7B2867B}" status="resolved" created="2025-01-10T09:54:46.61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19540759" sldId="284"/>
      <ac:spMk id="5" creationId="{7CC15BAC-0B1E-F27B-62F2-46E08D6F64DD}"/>
    </ac:deMkLst>
    <p188:txBody>
      <a:bodyPr/>
      <a:lstStyle/>
      <a:p>
        <a:r>
          <a:rPr lang="en-US"/>
          <a:t>aunque este proporcionado por el medico, hay que poner en las slides que tenemos el consentimiento del paciente para compartir esta información</a:t>
        </a:r>
      </a:p>
    </p188:txBody>
  </p188:cm>
</p188:cmLst>
</file>

<file path=ppt/comments/modernComment_121_232D2D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A2092D-52B4-4E85-8DFE-E6F269D24B6E}" authorId="{3AD8F90E-37CB-BFD2-D5DB-C2B2C7B2867B}" status="resolved" created="2025-01-10T12:50:34.590" complete="100000">
    <pc:sldMkLst xmlns:pc="http://schemas.microsoft.com/office/powerpoint/2013/main/command">
      <pc:docMk/>
      <pc:sldMk cId="590163233" sldId="289"/>
    </pc:sldMkLst>
    <p188:txBody>
      <a:bodyPr/>
      <a:lstStyle/>
      <a:p>
        <a:r>
          <a:rPr lang="en-US"/>
          <a:t>Quizá incluiría aquí un disclaimer detallado que incluya la ficción de RRSS y mensajes, y que el propósito es ilustrar el caso, Almirall no incentiva la publicación de información de medicamentos en redes sociales.</a:t>
        </a:r>
      </a:p>
    </p188:txBody>
  </p188:cm>
</p188:cmLst>
</file>

<file path=ppt/comments/modernComment_129_393CCC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204FAB-9042-41BA-97CC-C82F3FE2CCA7}" authorId="{3AD8F90E-37CB-BFD2-D5DB-C2B2C7B2867B}" status="resolved" created="2025-01-10T09:51:37.52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60285760" sldId="297"/>
      <ac:picMk id="5" creationId="{D76C00AA-1D82-D49C-30BC-FE831FC519A1}"/>
    </ac:deMkLst>
    <p188:txBody>
      <a:bodyPr/>
      <a:lstStyle/>
      <a:p>
        <a:r>
          <a:rPr lang="es-ES"/>
          <a:t>esto de #graciasAlmirall no.... fuera</a:t>
        </a:r>
      </a:p>
    </p188:txBody>
  </p188:cm>
</p188:cmLst>
</file>

<file path=ppt/comments/modernComment_12B_6AD0469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19AB9F-0BB1-49E6-B8CF-75016442DB52}" authorId="{3AD8F90E-37CB-BFD2-D5DB-C2B2C7B2867B}" created="2025-01-10T10:01:21.3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92034452" sldId="299"/>
      <ac:spMk id="6" creationId="{938850B8-8A86-841F-9D1C-6676895CF9F3}"/>
      <ac:txMk cp="311" len="50">
        <ac:context len="362" hash="1662576062"/>
      </ac:txMk>
    </ac:txMkLst>
    <p188:pos x="7111999" y="2805043"/>
    <p188:replyLst>
      <p188:reply id="{2459CD5E-2CAD-43D9-9B63-651DCE4FB34E}" authorId="{E1151B97-A2D3-255C-8C88-40665B91FDAC}" created="2025-01-13T10:12:36.671">
        <p188:txBody>
          <a:bodyPr/>
          <a:lstStyle/>
          <a:p>
            <a:r>
              <a:rPr lang="es-ES"/>
              <a:t>Abandona el tratamiento por fallo secundario a secukinumab</a:t>
            </a:r>
          </a:p>
        </p188:txBody>
      </p188:reply>
    </p188:replyLst>
    <p188:txBody>
      <a:bodyPr/>
      <a:lstStyle/>
      <a:p>
        <a:r>
          <a:rPr lang="en-US"/>
          <a:t>entiendo que los motivos por los que para de tomat el farmaco es por seguridad y no por eficacia y que, tras dos meses de dejar el tratamiento, la situacion basal es la que hay en las slide 12. Que el cambio no es por falta de eficacia</a:t>
        </a:r>
      </a:p>
    </p188:txBody>
  </p188:cm>
</p188:cmLst>
</file>

<file path=ppt/comments/modernComment_12C_D50959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5EC02A-8996-4E1A-B7F6-723B1CCE92C8}" authorId="{DBBAC656-EFCB-601A-4A95-A81F2E0E3A95}" created="2025-01-10T08:17:19.43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74159850" sldId="300"/>
      <ac:spMk id="5" creationId="{A9B1660D-0D5C-AB49-321D-BF9E03D2A094}"/>
    </ac:deMkLst>
    <p188:txBody>
      <a:bodyPr/>
      <a:lstStyle/>
      <a:p>
        <a:r>
          <a:rPr lang="en-US"/>
          <a:t>aquí se pueden añadir las preguntas que consideréis</a:t>
        </a:r>
      </a:p>
    </p188:txBody>
  </p188:cm>
</p188:cmLst>
</file>

<file path=ppt/comments/modernComment_12D_8E86DB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225E0C-476D-4B72-9C8A-2712C1DF0335}" authorId="{3AD8F90E-37CB-BFD2-D5DB-C2B2C7B2867B}" status="resolved" created="2025-01-10T09:56:48.86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91202743" sldId="301"/>
      <ac:spMk id="8" creationId="{84DD8510-A30A-BD82-53A4-D3A3ADF9D821}"/>
      <ac:txMk cp="83" len="9">
        <ac:context len="188" hash="2822184856"/>
      </ac:txMk>
    </ac:txMkLst>
    <p188:pos x="1038086" y="2286000"/>
    <p188:txBody>
      <a:bodyPr/>
      <a:lstStyle/>
      <a:p>
        <a:r>
          <a:rPr lang="en-US"/>
          <a:t>en placas moderada a grave</a:t>
        </a:r>
      </a:p>
    </p188:txBody>
  </p188:cm>
</p188:cmLst>
</file>

<file path=ppt/comments/modernComment_12F_71E5DB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E6CF0F-8A08-4300-A57D-01B7C9F917B2}" authorId="{153418C3-1B50-AE6A-9B17-F1248BA3230D}" created="2025-01-13T07:58:38.416">
    <pc:sldMkLst xmlns:pc="http://schemas.microsoft.com/office/powerpoint/2013/main/command">
      <pc:docMk/>
      <pc:sldMk cId="1910889230" sldId="303"/>
    </pc:sldMkLst>
    <p188:txBody>
      <a:bodyPr/>
      <a:lstStyle/>
      <a:p>
        <a:r>
          <a:rPr lang="es-ES"/>
          <a:t>Guion del vídeo pendiente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BF64CD-565A-4474-AC80-237C7D20B501}" type="datetimeFigureOut">
              <a:rPr lang="es-ES"/>
              <a:pPr>
                <a:defRPr/>
              </a:pPr>
              <a:t>22/01/2025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BF8173-9D3B-47F2-884E-47A2F0C38F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56D7C-5B6A-4709-865C-F4FE87D2CFCA}" type="datetimeFigureOut">
              <a:rPr lang="es-ES" smtClean="0"/>
              <a:t>22/01/2025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EF76C-E4EA-4FE1-B538-9A363F5BE6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03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16281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628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663" indent="-263718"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4871" indent="-210974"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6815" indent="-210974"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8764" indent="-210974"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712" indent="-210974" defTabSz="82631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2658" indent="-210974" defTabSz="82631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4606" indent="-210974" defTabSz="82631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6553" indent="-210974" defTabSz="82631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82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72D07-FE93-4173-B934-F917145EFB54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26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9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16281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628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663" indent="-263718"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4871" indent="-210974"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6815" indent="-210974"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8764" indent="-210974" defTabSz="826314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712" indent="-210974" defTabSz="82631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2658" indent="-210974" defTabSz="82631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4606" indent="-210974" defTabSz="82631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6553" indent="-210974" defTabSz="82631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82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72D07-FE93-4173-B934-F917145EFB54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26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9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PONENTE: Explica que en todos estos hilos falta uno fundamental, los especialistas.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F76C-E4EA-4FE1-B538-9A363F5BE64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54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F76C-E4EA-4FE1-B538-9A363F5BE64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82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F76C-E4EA-4FE1-B538-9A363F5BE64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9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Marcador de texto">
            <a:extLst>
              <a:ext uri="{FF2B5EF4-FFF2-40B4-BE49-F238E27FC236}">
                <a16:creationId xmlns:a16="http://schemas.microsoft.com/office/drawing/2014/main" id="{6379F50C-12FC-05D9-63A0-212C1AC486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7608" y="1399483"/>
            <a:ext cx="7056784" cy="40590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1" cap="none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</a:t>
            </a:r>
            <a:r>
              <a:rPr lang="es-ES" err="1"/>
              <a:t>patróegundo</a:t>
            </a:r>
            <a:r>
              <a:rPr lang="es-ES"/>
              <a:t> nivel</a:t>
            </a:r>
          </a:p>
        </p:txBody>
      </p:sp>
    </p:spTree>
    <p:extLst>
      <p:ext uri="{BB962C8B-B14F-4D97-AF65-F5344CB8AC3E}">
        <p14:creationId xmlns:p14="http://schemas.microsoft.com/office/powerpoint/2010/main" val="7925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Marcador de texto">
            <a:extLst>
              <a:ext uri="{FF2B5EF4-FFF2-40B4-BE49-F238E27FC236}">
                <a16:creationId xmlns:a16="http://schemas.microsoft.com/office/drawing/2014/main" id="{6379F50C-12FC-05D9-63A0-212C1AC486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308" y="4581128"/>
            <a:ext cx="5995518" cy="19631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cap="all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3B5A7CB-84D2-88BE-2170-4F09237239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6200" y="4581128"/>
            <a:ext cx="2520280" cy="2276872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F1C38C2-7569-8385-04B5-FE4FEFE1F0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0216" y="4725145"/>
            <a:ext cx="2232248" cy="19442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FFFFFF"/>
                </a:solidFill>
                <a:latin typeface="Aptos" panose="020B00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texto">
            <a:extLst>
              <a:ext uri="{FF2B5EF4-FFF2-40B4-BE49-F238E27FC236}">
                <a16:creationId xmlns:a16="http://schemas.microsoft.com/office/drawing/2014/main" id="{DCA33818-F2EB-413A-997A-0C0948B39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0056" y="986117"/>
            <a:ext cx="4824536" cy="6603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rgbClr val="333333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1800" b="1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 marL="0" indent="0">
              <a:spcBef>
                <a:spcPts val="0"/>
              </a:spcBef>
              <a:buNone/>
              <a:defRPr lang="es-ES" sz="1400" kern="1200" dirty="0">
                <a:solidFill>
                  <a:srgbClr val="333333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 marL="0" indent="0">
              <a:spcBef>
                <a:spcPts val="0"/>
              </a:spcBef>
              <a:buNone/>
              <a:defRPr lang="es-ES" sz="1200" i="0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 marL="0" indent="0">
              <a:spcBef>
                <a:spcPts val="0"/>
              </a:spcBef>
              <a:buNone/>
              <a:defRPr lang="es-ES" sz="12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713673F-F6A4-2B43-9CAC-455D9CF86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1771" y="986117"/>
            <a:ext cx="4707977" cy="4885767"/>
          </a:xfrm>
          <a:prstGeom prst="rect">
            <a:avLst/>
          </a:prstGeom>
        </p:spPr>
      </p:pic>
      <p:sp>
        <p:nvSpPr>
          <p:cNvPr id="5" name="15 Título">
            <a:extLst>
              <a:ext uri="{FF2B5EF4-FFF2-40B4-BE49-F238E27FC236}">
                <a16:creationId xmlns:a16="http://schemas.microsoft.com/office/drawing/2014/main" id="{43B04162-DBF2-FDD0-D7EE-14BDCE88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04" y="1646424"/>
            <a:ext cx="5102271" cy="228663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ES" sz="3600" b="1" kern="1200" cap="all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19 Marcador de texto">
            <a:extLst>
              <a:ext uri="{FF2B5EF4-FFF2-40B4-BE49-F238E27FC236}">
                <a16:creationId xmlns:a16="http://schemas.microsoft.com/office/drawing/2014/main" id="{C46AD2CE-AEDD-CB93-2BC1-C81976C02F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1544" y="4142124"/>
            <a:ext cx="3888431" cy="1098450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lang="es-ES" sz="2000" i="0" kern="1200" dirty="0" smtClean="0">
                <a:solidFill>
                  <a:srgbClr val="FFFFFF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7 Marcador de texto">
            <a:extLst>
              <a:ext uri="{FF2B5EF4-FFF2-40B4-BE49-F238E27FC236}">
                <a16:creationId xmlns:a16="http://schemas.microsoft.com/office/drawing/2014/main" id="{3A08ADD1-C5EF-BC77-2576-B236DEAEC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0056" y="1777968"/>
            <a:ext cx="4824536" cy="16510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333333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1800" b="1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 marL="0" indent="0">
              <a:spcBef>
                <a:spcPts val="0"/>
              </a:spcBef>
              <a:buNone/>
              <a:defRPr lang="es-ES" sz="1400" kern="1200" dirty="0">
                <a:solidFill>
                  <a:srgbClr val="333333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 marL="0" indent="0">
              <a:spcBef>
                <a:spcPts val="0"/>
              </a:spcBef>
              <a:buNone/>
              <a:defRPr lang="es-ES" sz="1200" i="0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 marL="0" indent="0">
              <a:spcBef>
                <a:spcPts val="0"/>
              </a:spcBef>
              <a:buNone/>
              <a:defRPr lang="es-ES" sz="12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7 Marcador de texto">
            <a:extLst>
              <a:ext uri="{FF2B5EF4-FFF2-40B4-BE49-F238E27FC236}">
                <a16:creationId xmlns:a16="http://schemas.microsoft.com/office/drawing/2014/main" id="{D53542FF-EC1A-B2D2-62FC-73F2BF6211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606769"/>
            <a:ext cx="4824536" cy="6863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1800" b="1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 marL="0" indent="0">
              <a:spcBef>
                <a:spcPts val="0"/>
              </a:spcBef>
              <a:buNone/>
              <a:defRPr lang="es-ES" sz="1400" kern="1200" dirty="0">
                <a:solidFill>
                  <a:srgbClr val="333333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 marL="0" indent="0">
              <a:spcBef>
                <a:spcPts val="0"/>
              </a:spcBef>
              <a:buNone/>
              <a:defRPr lang="es-ES" sz="1200" i="0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 marL="0" indent="0">
              <a:spcBef>
                <a:spcPts val="0"/>
              </a:spcBef>
              <a:buNone/>
              <a:defRPr lang="es-ES" sz="12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7 Marcador de texto">
            <a:extLst>
              <a:ext uri="{FF2B5EF4-FFF2-40B4-BE49-F238E27FC236}">
                <a16:creationId xmlns:a16="http://schemas.microsoft.com/office/drawing/2014/main" id="{A6B5F9F3-8AAB-99A4-BC40-30E40C530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056" y="4398620"/>
            <a:ext cx="4824536" cy="16226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808080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1800" b="1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 marL="0" indent="0">
              <a:spcBef>
                <a:spcPts val="0"/>
              </a:spcBef>
              <a:buNone/>
              <a:defRPr lang="es-ES" sz="1400" kern="1200" dirty="0">
                <a:solidFill>
                  <a:srgbClr val="333333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 marL="0" indent="0">
              <a:spcBef>
                <a:spcPts val="0"/>
              </a:spcBef>
              <a:buNone/>
              <a:defRPr lang="es-ES" sz="1200" i="0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 marL="0" indent="0">
              <a:spcBef>
                <a:spcPts val="0"/>
              </a:spcBef>
              <a:buNone/>
              <a:defRPr lang="es-ES" sz="12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gráfico 10">
            <a:extLst>
              <a:ext uri="{FF2B5EF4-FFF2-40B4-BE49-F238E27FC236}">
                <a16:creationId xmlns:a16="http://schemas.microsoft.com/office/drawing/2014/main" id="{4CB7AD7B-55A0-4607-A1FE-C85E78297C31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171564" y="2015679"/>
            <a:ext cx="7848872" cy="36455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Aptos" panose="020B0004020202020204" pitchFamily="34" charset="0"/>
              </a:defRPr>
            </a:lvl1pPr>
          </a:lstStyle>
          <a:p>
            <a:r>
              <a:rPr lang="es-ES"/>
              <a:t>Video</a:t>
            </a:r>
          </a:p>
        </p:txBody>
      </p:sp>
      <p:sp>
        <p:nvSpPr>
          <p:cNvPr id="2" name="15 Título">
            <a:extLst>
              <a:ext uri="{FF2B5EF4-FFF2-40B4-BE49-F238E27FC236}">
                <a16:creationId xmlns:a16="http://schemas.microsoft.com/office/drawing/2014/main" id="{1BB2FFEA-801D-E4B9-DC9B-BE1A8B23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563" y="548681"/>
            <a:ext cx="7848873" cy="12961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s-ES" sz="3600" b="1" kern="1200" cap="all" baseline="0" dirty="0">
                <a:solidFill>
                  <a:schemeClr val="tx1"/>
                </a:solidFill>
                <a:latin typeface="Aptos "/>
                <a:ea typeface="+mn-ea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19 Marcador de texto">
            <a:extLst>
              <a:ext uri="{FF2B5EF4-FFF2-40B4-BE49-F238E27FC236}">
                <a16:creationId xmlns:a16="http://schemas.microsoft.com/office/drawing/2014/main" id="{D996274C-B502-E236-2831-249FF7441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8058" y="5832102"/>
            <a:ext cx="6335884" cy="313280"/>
          </a:xfrm>
          <a:prstGeom prst="rect">
            <a:avLst/>
          </a:prstGeom>
        </p:spPr>
        <p:txBody>
          <a:bodyPr/>
          <a:lstStyle>
            <a:lvl1pPr marL="0" algn="ctr">
              <a:spcBef>
                <a:spcPts val="0"/>
              </a:spcBef>
              <a:buFontTx/>
              <a:buNone/>
              <a:defRPr lang="es-ES" sz="1400" i="0" kern="1200" dirty="0" smtClean="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7251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gráfico 10">
            <a:extLst>
              <a:ext uri="{FF2B5EF4-FFF2-40B4-BE49-F238E27FC236}">
                <a16:creationId xmlns:a16="http://schemas.microsoft.com/office/drawing/2014/main" id="{CF991977-A2DC-4857-A392-9F7BA0E828C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84033" y="2714693"/>
            <a:ext cx="5040559" cy="3306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Aptos" panose="020B00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2" name="7 Marcador de texto">
            <a:extLst>
              <a:ext uri="{FF2B5EF4-FFF2-40B4-BE49-F238E27FC236}">
                <a16:creationId xmlns:a16="http://schemas.microsoft.com/office/drawing/2014/main" id="{C2F77F7E-A3C0-9FE2-9029-3E51C225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04" y="2714693"/>
            <a:ext cx="5030264" cy="33065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333333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1200" b="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 marL="0" indent="0">
              <a:spcBef>
                <a:spcPts val="0"/>
              </a:spcBef>
              <a:buNone/>
              <a:defRPr lang="es-ES" sz="1400" kern="1200" dirty="0">
                <a:solidFill>
                  <a:srgbClr val="333333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 marL="0" indent="0">
              <a:spcBef>
                <a:spcPts val="0"/>
              </a:spcBef>
              <a:buNone/>
              <a:defRPr lang="es-ES" sz="1200" i="0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 marL="0" indent="0">
              <a:spcBef>
                <a:spcPts val="0"/>
              </a:spcBef>
              <a:buNone/>
              <a:defRPr lang="es-ES" sz="12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89E42-6B40-85F1-3AD2-20AA3D0313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7704" y="1850598"/>
            <a:ext cx="10646888" cy="550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15 Título">
            <a:extLst>
              <a:ext uri="{FF2B5EF4-FFF2-40B4-BE49-F238E27FC236}">
                <a16:creationId xmlns:a16="http://schemas.microsoft.com/office/drawing/2014/main" id="{B03E603F-A76A-AE00-4CEC-3F822BA1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04" y="1340768"/>
            <a:ext cx="10646888" cy="48549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ES" sz="2800" b="1" kern="1200" cap="all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78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642215"/>
            <a:ext cx="10909300" cy="514738"/>
          </a:xfrm>
        </p:spPr>
        <p:txBody>
          <a:bodyPr wrap="square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es-ES" sz="2400" b="0" i="0" kern="1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_tradnl"/>
              <a:t>Table </a:t>
            </a:r>
            <a:r>
              <a:rPr lang="es-ES_tradnl" err="1"/>
              <a:t>style</a:t>
            </a: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908D7E-602F-02D5-CB1B-DAB95C83FB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42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Marcador de texto">
            <a:extLst>
              <a:ext uri="{FF2B5EF4-FFF2-40B4-BE49-F238E27FC236}">
                <a16:creationId xmlns:a16="http://schemas.microsoft.com/office/drawing/2014/main" id="{FB5491D2-3000-2AF1-08ED-F4A2EF93A8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7529" y="3266269"/>
            <a:ext cx="1152127" cy="432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cap="all" baseline="0">
                <a:solidFill>
                  <a:srgbClr val="666666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7 Marcador de texto">
            <a:extLst>
              <a:ext uri="{FF2B5EF4-FFF2-40B4-BE49-F238E27FC236}">
                <a16:creationId xmlns:a16="http://schemas.microsoft.com/office/drawing/2014/main" id="{E9E59776-E7F4-41BA-FCFC-80357FEB91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5680" y="3188928"/>
            <a:ext cx="7560840" cy="432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7 Marcador de texto">
            <a:extLst>
              <a:ext uri="{FF2B5EF4-FFF2-40B4-BE49-F238E27FC236}">
                <a16:creationId xmlns:a16="http://schemas.microsoft.com/office/drawing/2014/main" id="{59951CF5-43DB-E188-B377-D0CE27A0EC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15680" y="3501813"/>
            <a:ext cx="7560840" cy="296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cap="none" baseline="0">
                <a:solidFill>
                  <a:srgbClr val="666666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F569AC0-587F-327B-693B-96362B6EC3EB}"/>
              </a:ext>
            </a:extLst>
          </p:cNvPr>
          <p:cNvSpPr/>
          <p:nvPr userDrawn="1"/>
        </p:nvSpPr>
        <p:spPr>
          <a:xfrm>
            <a:off x="4871863" y="959325"/>
            <a:ext cx="7320137" cy="324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7 Marcador de texto">
            <a:extLst>
              <a:ext uri="{FF2B5EF4-FFF2-40B4-BE49-F238E27FC236}">
                <a16:creationId xmlns:a16="http://schemas.microsoft.com/office/drawing/2014/main" id="{8A8D871F-AAC6-0EF9-A3A0-1F3E468399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5880" y="956092"/>
            <a:ext cx="5976665" cy="4320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cap="all" baseline="0">
                <a:solidFill>
                  <a:srgbClr val="FFFFFF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4A2102-EAEB-A3B0-EB83-544A82A7B132}"/>
              </a:ext>
            </a:extLst>
          </p:cNvPr>
          <p:cNvSpPr/>
          <p:nvPr userDrawn="1"/>
        </p:nvSpPr>
        <p:spPr>
          <a:xfrm>
            <a:off x="4871863" y="565897"/>
            <a:ext cx="7320137" cy="324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7 Marcador de texto">
            <a:extLst>
              <a:ext uri="{FF2B5EF4-FFF2-40B4-BE49-F238E27FC236}">
                <a16:creationId xmlns:a16="http://schemas.microsoft.com/office/drawing/2014/main" id="{4581B746-1C08-F35C-93A3-7283BC3A30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5880" y="562664"/>
            <a:ext cx="5976665" cy="4320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cap="all" baseline="0">
                <a:solidFill>
                  <a:srgbClr val="FFFFFF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7 Marcador de texto">
            <a:extLst>
              <a:ext uri="{FF2B5EF4-FFF2-40B4-BE49-F238E27FC236}">
                <a16:creationId xmlns:a16="http://schemas.microsoft.com/office/drawing/2014/main" id="{C71E64FA-DF2A-A340-178C-49231F64A5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15680" y="2579476"/>
            <a:ext cx="7560840" cy="4320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none" baseline="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7 Marcador de texto">
            <a:extLst>
              <a:ext uri="{FF2B5EF4-FFF2-40B4-BE49-F238E27FC236}">
                <a16:creationId xmlns:a16="http://schemas.microsoft.com/office/drawing/2014/main" id="{FBA56F66-97D8-797D-84AC-4C1285280D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7529" y="2564373"/>
            <a:ext cx="1152127" cy="432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cap="all" baseline="0">
                <a:solidFill>
                  <a:srgbClr val="666666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6" name="7 Marcador de texto">
            <a:extLst>
              <a:ext uri="{FF2B5EF4-FFF2-40B4-BE49-F238E27FC236}">
                <a16:creationId xmlns:a16="http://schemas.microsoft.com/office/drawing/2014/main" id="{9FDBE870-ABD3-2CA7-8477-88B83E664D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47529" y="3939715"/>
            <a:ext cx="1152127" cy="432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cap="all" baseline="0">
                <a:solidFill>
                  <a:srgbClr val="666666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7" name="7 Marcador de texto">
            <a:extLst>
              <a:ext uri="{FF2B5EF4-FFF2-40B4-BE49-F238E27FC236}">
                <a16:creationId xmlns:a16="http://schemas.microsoft.com/office/drawing/2014/main" id="{438952F0-4238-4842-E803-AFB725726C4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5680" y="3862374"/>
            <a:ext cx="7560840" cy="432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8" name="7 Marcador de texto">
            <a:extLst>
              <a:ext uri="{FF2B5EF4-FFF2-40B4-BE49-F238E27FC236}">
                <a16:creationId xmlns:a16="http://schemas.microsoft.com/office/drawing/2014/main" id="{01547A10-1D3A-AD87-1542-F274B40951E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5680" y="4175259"/>
            <a:ext cx="7560840" cy="296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cap="none" baseline="0">
                <a:solidFill>
                  <a:srgbClr val="666666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9" name="7 Marcador de texto">
            <a:extLst>
              <a:ext uri="{FF2B5EF4-FFF2-40B4-BE49-F238E27FC236}">
                <a16:creationId xmlns:a16="http://schemas.microsoft.com/office/drawing/2014/main" id="{2E63EB87-4B35-8990-8CB2-192729ADBBB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47529" y="4608169"/>
            <a:ext cx="1152127" cy="432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cap="all" baseline="0">
                <a:solidFill>
                  <a:srgbClr val="666666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0" name="7 Marcador de texto">
            <a:extLst>
              <a:ext uri="{FF2B5EF4-FFF2-40B4-BE49-F238E27FC236}">
                <a16:creationId xmlns:a16="http://schemas.microsoft.com/office/drawing/2014/main" id="{27BE22A3-E0CA-236E-2181-B99A354C7A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15680" y="4530828"/>
            <a:ext cx="7560840" cy="432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1" name="7 Marcador de texto">
            <a:extLst>
              <a:ext uri="{FF2B5EF4-FFF2-40B4-BE49-F238E27FC236}">
                <a16:creationId xmlns:a16="http://schemas.microsoft.com/office/drawing/2014/main" id="{C98B7D54-4754-2CB4-FC05-E1057EF60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15680" y="4843713"/>
            <a:ext cx="7560840" cy="296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cap="none" baseline="0">
                <a:solidFill>
                  <a:srgbClr val="666666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2" name="7 Marcador de texto">
            <a:extLst>
              <a:ext uri="{FF2B5EF4-FFF2-40B4-BE49-F238E27FC236}">
                <a16:creationId xmlns:a16="http://schemas.microsoft.com/office/drawing/2014/main" id="{9DF13E88-A5CB-8AAD-C71D-EBB080C449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47529" y="5264607"/>
            <a:ext cx="1152127" cy="432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cap="all" baseline="0">
                <a:solidFill>
                  <a:srgbClr val="666666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3" name="7 Marcador de texto">
            <a:extLst>
              <a:ext uri="{FF2B5EF4-FFF2-40B4-BE49-F238E27FC236}">
                <a16:creationId xmlns:a16="http://schemas.microsoft.com/office/drawing/2014/main" id="{DBF8CD1F-B9FA-C051-E322-21E42AC5D81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15680" y="5187266"/>
            <a:ext cx="7560840" cy="432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4" name="7 Marcador de texto">
            <a:extLst>
              <a:ext uri="{FF2B5EF4-FFF2-40B4-BE49-F238E27FC236}">
                <a16:creationId xmlns:a16="http://schemas.microsoft.com/office/drawing/2014/main" id="{F62FA568-4ECC-7815-BDB1-082215166C8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15680" y="5500151"/>
            <a:ext cx="7560840" cy="296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cap="none" baseline="0">
                <a:solidFill>
                  <a:srgbClr val="666666"/>
                </a:solidFill>
                <a:latin typeface="Aptos" panose="020B0004020202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7037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B0005D-CFD4-8317-EEF4-3B804F9B88F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82375" y="63500"/>
            <a:ext cx="774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65" r:id="rId2"/>
    <p:sldLayoutId id="2147484342" r:id="rId3"/>
    <p:sldLayoutId id="2147484375" r:id="rId4"/>
    <p:sldLayoutId id="2147484366" r:id="rId5"/>
    <p:sldLayoutId id="2147484376" r:id="rId6"/>
    <p:sldLayoutId id="2147484378" r:id="rId7"/>
    <p:sldLayoutId id="214748437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7B3F14A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D_8E86DBB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B_6AD0469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microsoft.com/office/2018/10/relationships/comments" Target="../comments/modernComment_115_68C397AB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ima.aemps.es/cima/pdfs/es/ft/1181323001/FT_1181323001.html.pdf" TargetMode="External"/><Relationship Id="rId2" Type="http://schemas.microsoft.com/office/2018/10/relationships/comments" Target="../comments/modernComment_116_EA3AB37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18/10/relationships/comments" Target="../comments/modernComment_10B_C7857986.xml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10A_4E84324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0C_8C12D2D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F_71E5DB0E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8/10/relationships/comments" Target="../comments/modernComment_10D_90ACE64D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8/10/relationships/comments" Target="../comments/modernComment_129_393CCC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C_D50959EA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1_232D2D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C49B6F9E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C_EF9553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4845F8B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65AB89-D54E-0FD2-9F19-BF6DC28D97BF}"/>
              </a:ext>
            </a:extLst>
          </p:cNvPr>
          <p:cNvSpPr txBox="1"/>
          <p:nvPr/>
        </p:nvSpPr>
        <p:spPr>
          <a:xfrm rot="16200000">
            <a:off x="11264096" y="5379323"/>
            <a:ext cx="134459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333333"/>
                </a:solidFill>
                <a:latin typeface="Arial"/>
                <a:cs typeface="Arial"/>
              </a:rPr>
              <a:t>ES-ILU-2400070</a:t>
            </a:r>
          </a:p>
        </p:txBody>
      </p:sp>
    </p:spTree>
    <p:extLst>
      <p:ext uri="{BB962C8B-B14F-4D97-AF65-F5344CB8AC3E}">
        <p14:creationId xmlns:p14="http://schemas.microsoft.com/office/powerpoint/2010/main" val="39010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280AB4-2F14-111D-EE4F-6633C2C98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061" y="766882"/>
            <a:ext cx="4464954" cy="50812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20E3720-C4EE-D4A9-A74D-5C619FE69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525" y="766882"/>
            <a:ext cx="4464954" cy="5081297"/>
          </a:xfrm>
          <a:prstGeom prst="rect">
            <a:avLst/>
          </a:prstGeom>
        </p:spPr>
      </p:pic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CD2757B4-9CA3-0393-85BD-192C7411C5A2}"/>
              </a:ext>
            </a:extLst>
          </p:cNvPr>
          <p:cNvSpPr txBox="1">
            <a:spLocks/>
          </p:cNvSpPr>
          <p:nvPr/>
        </p:nvSpPr>
        <p:spPr>
          <a:xfrm>
            <a:off x="868796" y="5777973"/>
            <a:ext cx="675120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 </a:t>
            </a:r>
          </a:p>
          <a:p>
            <a:pPr marL="0" indent="0">
              <a:buNone/>
            </a:pPr>
            <a:r>
              <a:rPr lang="es-ES" sz="900" dirty="0"/>
              <a:t>Caso real reportado a Farmacovigilancia por la aparición de Enfermedad de Crohn asociada al tratamiento con </a:t>
            </a:r>
            <a:r>
              <a:rPr lang="es-ES" sz="900" dirty="0" err="1"/>
              <a:t>secukinumab</a:t>
            </a:r>
            <a:r>
              <a:rPr lang="es-ES" sz="9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AE55E-BCE4-187D-E1EC-70F2E3CC1D5B}"/>
              </a:ext>
            </a:extLst>
          </p:cNvPr>
          <p:cNvSpPr txBox="1"/>
          <p:nvPr/>
        </p:nvSpPr>
        <p:spPr>
          <a:xfrm>
            <a:off x="9554642" y="5732763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  <a:latin typeface="Trebuchet MS"/>
                <a:cs typeface="Arial"/>
              </a:rPr>
              <a:t>+ Perfiles ficticios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9FC7F0C7-C707-7901-2592-3A60DC35CA9B}"/>
              </a:ext>
            </a:extLst>
          </p:cNvPr>
          <p:cNvSpPr txBox="1"/>
          <p:nvPr/>
        </p:nvSpPr>
        <p:spPr>
          <a:xfrm>
            <a:off x="2307588" y="284627"/>
            <a:ext cx="8856984" cy="52322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none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9144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1371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18288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s-ES" sz="2400" dirty="0">
                <a:solidFill>
                  <a:schemeClr val="bg1"/>
                </a:solidFill>
                <a:latin typeface="Aptos"/>
                <a:cs typeface="Arial"/>
              </a:rPr>
              <a:t>Que comparte su experiencia con su madre, con amigos...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316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FCA5D-4EF3-4558-236A-F7656DB49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792A1E4E-99F4-3068-0179-6D631129317D}"/>
              </a:ext>
            </a:extLst>
          </p:cNvPr>
          <p:cNvSpPr txBox="1">
            <a:spLocks/>
          </p:cNvSpPr>
          <p:nvPr/>
        </p:nvSpPr>
        <p:spPr>
          <a:xfrm>
            <a:off x="1545112" y="595456"/>
            <a:ext cx="10646888" cy="4854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800" b="1" kern="1200" cap="all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cap="none">
                <a:latin typeface="Aptos"/>
                <a:cs typeface="Arial"/>
              </a:rPr>
              <a:t>¿</a:t>
            </a:r>
            <a:r>
              <a:rPr lang="fr-FR" sz="3200" cap="none" err="1">
                <a:latin typeface="Aptos"/>
                <a:cs typeface="Arial"/>
              </a:rPr>
              <a:t>Qué</a:t>
            </a:r>
            <a:r>
              <a:rPr lang="fr-FR" sz="3200" cap="none">
                <a:latin typeface="Aptos"/>
                <a:cs typeface="Arial"/>
              </a:rPr>
              <a:t> </a:t>
            </a:r>
            <a:r>
              <a:rPr lang="fr-FR" sz="3200" cap="none" err="1">
                <a:latin typeface="Aptos"/>
                <a:cs typeface="Arial"/>
              </a:rPr>
              <a:t>información</a:t>
            </a:r>
            <a:r>
              <a:rPr lang="fr-FR" sz="3200" cap="none">
                <a:latin typeface="Aptos"/>
                <a:cs typeface="Arial"/>
              </a:rPr>
              <a:t> </a:t>
            </a:r>
            <a:r>
              <a:rPr lang="fr-FR" sz="3200" cap="none" err="1">
                <a:latin typeface="Aptos"/>
                <a:cs typeface="Arial"/>
              </a:rPr>
              <a:t>tenemos</a:t>
            </a:r>
            <a:r>
              <a:rPr lang="fr-FR" sz="3200" cap="none">
                <a:latin typeface="Aptos"/>
                <a:cs typeface="Arial"/>
              </a:rPr>
              <a:t> sobre el paciente?</a:t>
            </a:r>
            <a:endParaRPr lang="es-ES" cap="none">
              <a:cs typeface="Arial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84DD8510-A30A-BD82-53A4-D3A3ADF9D821}"/>
              </a:ext>
            </a:extLst>
          </p:cNvPr>
          <p:cNvSpPr txBox="1">
            <a:spLocks/>
          </p:cNvSpPr>
          <p:nvPr/>
        </p:nvSpPr>
        <p:spPr>
          <a:xfrm>
            <a:off x="1193202" y="1644360"/>
            <a:ext cx="4824536" cy="26235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0" fontAlgn="base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 cap="all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" sz="2000" kern="1200" dirty="0" smtClean="0">
                <a:solidFill>
                  <a:srgbClr val="78C8E1"/>
                </a:solidFill>
                <a:latin typeface="Aptos" panose="020B0004020202020204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s-ES" sz="1600" i="1" kern="1200" dirty="0" smtClean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s-ES" sz="1600" i="1" kern="1200" dirty="0">
                <a:solidFill>
                  <a:srgbClr val="7D7D7D"/>
                </a:solidFill>
                <a:latin typeface="Aptos" panose="020B000402020202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s-ES" sz="1800" kern="100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Times New Roman"/>
              </a:rPr>
              <a:t>Víctor. 26 años. </a:t>
            </a:r>
          </a:p>
          <a:p>
            <a:pPr>
              <a:spcAft>
                <a:spcPts val="800"/>
              </a:spcAft>
            </a:pPr>
            <a:r>
              <a:rPr lang="es-ES" sz="1800" b="0" kern="100" dirty="0">
                <a:latin typeface="Aptos"/>
                <a:ea typeface="Aptos" panose="020B0004020202020204" pitchFamily="34" charset="0"/>
                <a:cs typeface="Times New Roman"/>
              </a:rPr>
              <a:t>170 </a:t>
            </a:r>
            <a:r>
              <a:rPr lang="es-ES" sz="1800" b="0" kern="100" cap="none" dirty="0">
                <a:latin typeface="Aptos"/>
                <a:ea typeface="Aptos" panose="020B0004020202020204" pitchFamily="34" charset="0"/>
                <a:cs typeface="Times New Roman"/>
              </a:rPr>
              <a:t>cm, 103 kg. </a:t>
            </a:r>
          </a:p>
          <a:p>
            <a:pPr>
              <a:spcAft>
                <a:spcPts val="800"/>
              </a:spcAft>
            </a:pPr>
            <a:r>
              <a:rPr lang="es-ES" sz="1800" b="0" kern="100" cap="none" dirty="0">
                <a:latin typeface="Aptos"/>
                <a:ea typeface="Aptos" panose="020B0004020202020204" pitchFamily="34" charset="0"/>
                <a:cs typeface="Times New Roman"/>
              </a:rPr>
              <a:t>IMC: 35,6 </a:t>
            </a:r>
            <a:r>
              <a:rPr lang="es-ES_tradnl" sz="1800" b="0" kern="100" cap="none" dirty="0">
                <a:latin typeface="Aptos"/>
                <a:ea typeface="Aptos" panose="020B0004020202020204" pitchFamily="34" charset="0"/>
                <a:cs typeface="Times New Roman"/>
              </a:rPr>
              <a:t>kg/m</a:t>
            </a:r>
            <a:r>
              <a:rPr lang="es-ES_tradnl" sz="1800" b="0" kern="100" cap="none" baseline="30000" dirty="0">
                <a:latin typeface="Aptos"/>
                <a:ea typeface="Aptos" panose="020B0004020202020204" pitchFamily="34" charset="0"/>
                <a:cs typeface="Times New Roman"/>
              </a:rPr>
              <a:t>2</a:t>
            </a:r>
            <a:r>
              <a:rPr lang="es-ES" sz="1800" b="0" kern="100" cap="none" baseline="30000" dirty="0">
                <a:latin typeface="Aptos"/>
                <a:ea typeface="Aptos" panose="020B0004020202020204" pitchFamily="34" charset="0"/>
                <a:cs typeface="Times New Roman"/>
              </a:rPr>
              <a:t> </a:t>
            </a:r>
            <a:r>
              <a:rPr lang="es-ES" sz="1800" b="0" kern="100" dirty="0">
                <a:latin typeface="Aptos"/>
                <a:ea typeface="Aptos" panose="020B0004020202020204" pitchFamily="34" charset="0"/>
                <a:cs typeface="Times New Roman"/>
              </a:rPr>
              <a:t>(</a:t>
            </a:r>
            <a:r>
              <a:rPr lang="es-ES" sz="1800" kern="100" cap="none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Times New Roman"/>
              </a:rPr>
              <a:t>obesidad grado </a:t>
            </a:r>
            <a:r>
              <a:rPr lang="es-ES" sz="1800" kern="100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Times New Roman"/>
              </a:rPr>
              <a:t>3</a:t>
            </a:r>
            <a:r>
              <a:rPr lang="es-ES" sz="1800" b="0" kern="100" dirty="0">
                <a:latin typeface="Aptos"/>
                <a:ea typeface="Aptos" panose="020B0004020202020204" pitchFamily="34" charset="0"/>
                <a:cs typeface="Times New Roman"/>
              </a:rPr>
              <a:t>).</a:t>
            </a:r>
          </a:p>
          <a:p>
            <a:pPr>
              <a:spcAft>
                <a:spcPts val="800"/>
              </a:spcAft>
            </a:pPr>
            <a:r>
              <a:rPr lang="es-ES" sz="1800" b="0" kern="100" cap="none" dirty="0">
                <a:latin typeface="Aptos"/>
                <a:ea typeface="Aptos" panose="020B0004020202020204" pitchFamily="34" charset="0"/>
                <a:cs typeface="Times New Roman"/>
              </a:rPr>
              <a:t>No fumador.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S" sz="1800" b="0" kern="100" cap="none" dirty="0">
                <a:latin typeface="Aptos"/>
                <a:ea typeface="Aptos" panose="020B0004020202020204" pitchFamily="34" charset="0"/>
                <a:cs typeface="Times New Roman"/>
              </a:rPr>
              <a:t>Psoriasis </a:t>
            </a:r>
            <a:r>
              <a:rPr lang="es-ES" sz="1800" b="0" kern="100" cap="none" dirty="0">
                <a:solidFill>
                  <a:srgbClr val="002855"/>
                </a:solidFill>
                <a:latin typeface="Aptos"/>
                <a:ea typeface="Aptos" panose="020B0004020202020204" pitchFamily="34" charset="0"/>
                <a:cs typeface="Times New Roman"/>
              </a:rPr>
              <a:t>en placas moderada a grave  </a:t>
            </a:r>
            <a:r>
              <a:rPr lang="es-ES" sz="1800" kern="100" cap="none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Times New Roman"/>
              </a:rPr>
              <a:t>diagnosticada a los 12 años </a:t>
            </a:r>
            <a:r>
              <a:rPr lang="es-ES" sz="1800" b="0" kern="100" cap="none" dirty="0">
                <a:latin typeface="Aptos"/>
                <a:ea typeface="Aptos" panose="020B0004020202020204" pitchFamily="34" charset="0"/>
                <a:cs typeface="Times New Roman"/>
              </a:rPr>
              <a:t>con afectación del cuero cabelludo.</a:t>
            </a:r>
          </a:p>
          <a:p>
            <a:pPr>
              <a:spcAft>
                <a:spcPts val="800"/>
              </a:spcAft>
            </a:pPr>
            <a:endParaRPr lang="es-ES" sz="1800" b="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s-ES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184B911-3A8C-D827-A9E3-03511398FC21}"/>
              </a:ext>
            </a:extLst>
          </p:cNvPr>
          <p:cNvSpPr txBox="1">
            <a:spLocks/>
          </p:cNvSpPr>
          <p:nvPr/>
        </p:nvSpPr>
        <p:spPr>
          <a:xfrm>
            <a:off x="6193127" y="1644360"/>
            <a:ext cx="5184576" cy="252028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FFFFFF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>
                <a:solidFill>
                  <a:schemeClr val="tx1"/>
                </a:solidFill>
              </a:rPr>
              <a:t>Tratamientos previos con:</a:t>
            </a:r>
          </a:p>
          <a:p>
            <a:pPr marL="285750" lvl="2" indent="-285750">
              <a:lnSpc>
                <a:spcPct val="15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b="1"/>
              <a:t>Corticoides tópicos.</a:t>
            </a:r>
          </a:p>
          <a:p>
            <a:pPr marL="285750" lvl="2" indent="-285750">
              <a:lnSpc>
                <a:spcPct val="15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b="1"/>
              <a:t>Metotrexato.</a:t>
            </a:r>
          </a:p>
          <a:p>
            <a:pPr marL="285750" lvl="2" indent="-285750">
              <a:lnSpc>
                <a:spcPct val="15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b="1"/>
              <a:t>Ciclosporina.</a:t>
            </a:r>
          </a:p>
          <a:p>
            <a:pPr marL="285750" lvl="2" indent="-285750">
              <a:lnSpc>
                <a:spcPct val="15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b="1"/>
              <a:t>Anti-IL 17 (</a:t>
            </a:r>
            <a:r>
              <a:rPr lang="es-ES" b="1" err="1"/>
              <a:t>secukinumab</a:t>
            </a:r>
            <a:r>
              <a:rPr lang="es-ES" b="1"/>
              <a:t>).</a:t>
            </a:r>
          </a:p>
          <a:p>
            <a:endParaRPr lang="es-ES" sz="1800">
              <a:solidFill>
                <a:schemeClr val="tx1"/>
              </a:solidFill>
            </a:endParaRPr>
          </a:p>
          <a:p>
            <a:r>
              <a:rPr lang="es-ES" sz="1800">
                <a:solidFill>
                  <a:schemeClr val="tx1"/>
                </a:solidFill>
              </a:rPr>
              <a:t>Desarrollo de </a:t>
            </a:r>
            <a:r>
              <a:rPr lang="es-ES" sz="1800" b="1">
                <a:solidFill>
                  <a:schemeClr val="bg1"/>
                </a:solidFill>
              </a:rPr>
              <a:t>enfermedad de Crohn </a:t>
            </a:r>
            <a:r>
              <a:rPr lang="es-ES" sz="1800">
                <a:solidFill>
                  <a:schemeClr val="tx1"/>
                </a:solidFill>
              </a:rPr>
              <a:t>asociada al uso de anti-IL 17 (</a:t>
            </a:r>
            <a:r>
              <a:rPr lang="es-ES" sz="1800" err="1">
                <a:solidFill>
                  <a:schemeClr val="tx1"/>
                </a:solidFill>
              </a:rPr>
              <a:t>secukinumab</a:t>
            </a:r>
            <a:r>
              <a:rPr lang="es-ES" sz="1800">
                <a:solidFill>
                  <a:schemeClr val="tx1"/>
                </a:solidFill>
              </a:rPr>
              <a:t>) con 22 años.</a:t>
            </a:r>
          </a:p>
          <a:p>
            <a:endParaRPr lang="es-ES"/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400EFEFE-508C-8BC9-2006-B88CBB0C6D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0072" y="4599217"/>
            <a:ext cx="4314359" cy="8411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800" b="1" dirty="0">
                <a:solidFill>
                  <a:schemeClr val="bg1"/>
                </a:solidFill>
              </a:rPr>
              <a:t>Paciente con calidad de vida muy afectada (DLQI 19 y PGA 4) tanto a nivel físico como a nivel emocional. </a:t>
            </a:r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83EA409A-F0D5-96E7-C396-0310813195BA}"/>
              </a:ext>
            </a:extLst>
          </p:cNvPr>
          <p:cNvSpPr txBox="1">
            <a:spLocks/>
          </p:cNvSpPr>
          <p:nvPr/>
        </p:nvSpPr>
        <p:spPr>
          <a:xfrm>
            <a:off x="889988" y="5585364"/>
            <a:ext cx="9787537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</a:t>
            </a:r>
          </a:p>
          <a:p>
            <a:pPr marL="0" indent="0">
              <a:buNone/>
            </a:pPr>
            <a:r>
              <a:rPr lang="es-ES" sz="900" dirty="0"/>
              <a:t>Caso real reportado a Farmacovigilancia por la aparición de Enfermedad de Crohn asociada al tratamiento con </a:t>
            </a:r>
            <a:r>
              <a:rPr lang="es-ES" sz="900" dirty="0" err="1"/>
              <a:t>secukinumab</a:t>
            </a:r>
            <a:r>
              <a:rPr lang="es-ES" sz="900" dirty="0"/>
              <a:t>.</a:t>
            </a:r>
          </a:p>
          <a:p>
            <a:pPr marL="0" indent="0" algn="l">
              <a:buNone/>
            </a:pPr>
            <a:r>
              <a:rPr lang="es-ES" sz="900" dirty="0"/>
              <a:t>DLQI: Índice de Calidad de Vida en Dermatología, por sus siglas en inglés; IL: </a:t>
            </a:r>
            <a:r>
              <a:rPr lang="es-ES" sz="900" dirty="0" err="1"/>
              <a:t>interleuquina</a:t>
            </a:r>
            <a:r>
              <a:rPr lang="es-ES" sz="900" dirty="0"/>
              <a:t>; IMC: índice de masa corporal; PGA: Evaluación Global del Médico, por sus siglas en inglés.</a:t>
            </a:r>
          </a:p>
        </p:txBody>
      </p:sp>
    </p:spTree>
    <p:extLst>
      <p:ext uri="{BB962C8B-B14F-4D97-AF65-F5344CB8AC3E}">
        <p14:creationId xmlns:p14="http://schemas.microsoft.com/office/powerpoint/2010/main" val="23912027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38EF7-EB45-E956-AB18-1360054EF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05C69982-2818-83E4-E052-2889AC649EA8}"/>
              </a:ext>
            </a:extLst>
          </p:cNvPr>
          <p:cNvSpPr txBox="1">
            <a:spLocks/>
          </p:cNvSpPr>
          <p:nvPr/>
        </p:nvSpPr>
        <p:spPr>
          <a:xfrm>
            <a:off x="1545112" y="595456"/>
            <a:ext cx="10646888" cy="4854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800" b="1" kern="1200" cap="all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cap="none">
                <a:latin typeface="Aptos"/>
                <a:cs typeface="Arial"/>
              </a:rPr>
              <a:t>En consulta se plantea: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8850B8-8A86-841F-9D1C-6676895CF9F3}"/>
              </a:ext>
            </a:extLst>
          </p:cNvPr>
          <p:cNvSpPr txBox="1"/>
          <p:nvPr/>
        </p:nvSpPr>
        <p:spPr>
          <a:xfrm>
            <a:off x="1545112" y="1639238"/>
            <a:ext cx="8063834" cy="2872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1600" b="1" i="1" kern="100" dirty="0">
                <a:solidFill>
                  <a:srgbClr val="FF0000"/>
                </a:solidFill>
                <a:latin typeface="Aptos"/>
                <a:ea typeface="Aptos" panose="020B0004020202020204" pitchFamily="34" charset="0"/>
                <a:cs typeface="Times New Roman"/>
              </a:rPr>
              <a:t>Víctor:</a:t>
            </a:r>
            <a:endParaRPr lang="es-ES" sz="1600" b="1" dirty="0">
              <a:solidFill>
                <a:srgbClr val="002855"/>
              </a:solidFill>
              <a:latin typeface="Aptos"/>
              <a:ea typeface="Aptos" panose="020B0004020202020204" pitchFamily="34" charset="0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1400" dirty="0">
                <a:latin typeface="Aptos "/>
                <a:cs typeface="Arial"/>
              </a:rPr>
              <a:t>Refleja que está cansado de probar opciones para mejorar. Se le encuentra muy desanimado y un poco escéptico a comenzar un nuevo tratamiento.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s-ES" sz="1600" b="1" i="1" kern="100" dirty="0">
              <a:solidFill>
                <a:srgbClr val="FF0000"/>
              </a:solidFill>
              <a:latin typeface="Aptos"/>
              <a:ea typeface="Aptos" panose="020B0004020202020204" pitchFamily="34" charset="0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1600" b="1" i="1" kern="100" dirty="0">
                <a:solidFill>
                  <a:srgbClr val="FF0000"/>
                </a:solidFill>
                <a:latin typeface="Aptos"/>
                <a:cs typeface="Times New Roman"/>
              </a:rPr>
              <a:t>Especialista:</a:t>
            </a:r>
            <a:endParaRPr lang="es-ES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1400" kern="100" dirty="0">
                <a:latin typeface="Aptos"/>
                <a:cs typeface="Times New Roman"/>
              </a:rPr>
              <a:t>Intenta animar al paciente y tras haber realizado la exploración física, explica opciones de tratamiento posibles teniendo en cuenta que hace + 2 meses que se pausó el tratamiento con </a:t>
            </a:r>
            <a:r>
              <a:rPr lang="it-IT" sz="1400" b="1" kern="100" dirty="0">
                <a:latin typeface="Aptos"/>
                <a:cs typeface="Times New Roman"/>
              </a:rPr>
              <a:t>anti-IL 17</a:t>
            </a:r>
            <a:r>
              <a:rPr lang="es-ES" sz="1400" kern="100" dirty="0">
                <a:latin typeface="Aptos"/>
                <a:cs typeface="Times New Roman"/>
              </a:rPr>
              <a:t>. </a:t>
            </a:r>
            <a:endParaRPr lang="es-ES" sz="1400" kern="100" dirty="0">
              <a:effectLst/>
              <a:latin typeface="Aptos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17580CEF-8745-566C-B620-5E63107DB3E8}"/>
              </a:ext>
            </a:extLst>
          </p:cNvPr>
          <p:cNvSpPr txBox="1">
            <a:spLocks/>
          </p:cNvSpPr>
          <p:nvPr/>
        </p:nvSpPr>
        <p:spPr>
          <a:xfrm>
            <a:off x="889989" y="5749068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</a:t>
            </a:r>
          </a:p>
          <a:p>
            <a:pPr marL="0" indent="0">
              <a:buNone/>
            </a:pPr>
            <a:r>
              <a:rPr lang="es-ES" sz="900" dirty="0"/>
              <a:t>IL: </a:t>
            </a:r>
            <a:r>
              <a:rPr lang="es-ES" sz="900" dirty="0" err="1"/>
              <a:t>interleuquina</a:t>
            </a:r>
            <a:r>
              <a:rPr lang="es-E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0344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AC41-C879-9488-79BA-752FB6800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4DCA547-7B1F-5D3B-CC06-0DCFDBE4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112" y="595456"/>
            <a:ext cx="10646888" cy="485495"/>
          </a:xfrm>
        </p:spPr>
        <p:txBody>
          <a:bodyPr lIns="91440" tIns="45720" rIns="91440" bIns="45720" anchor="t"/>
          <a:lstStyle/>
          <a:p>
            <a:r>
              <a:rPr lang="fr-FR" cap="none">
                <a:latin typeface="Aptos"/>
                <a:cs typeface="Arial"/>
              </a:rPr>
              <a:t>La </a:t>
            </a:r>
            <a:r>
              <a:rPr lang="es-ES_tradnl" cap="none">
                <a:latin typeface="Aptos"/>
                <a:cs typeface="Arial"/>
              </a:rPr>
              <a:t>exploración</a:t>
            </a:r>
            <a:r>
              <a:rPr lang="es-ES" cap="none">
                <a:latin typeface="Aptos"/>
                <a:cs typeface="Arial"/>
              </a:rPr>
              <a:t> clínica revela: </a:t>
            </a:r>
            <a:endParaRPr lang="es-ES">
              <a:latin typeface="Aptos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2FEEEF-A2E8-F069-D9B0-471A132CD1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64" r="12914"/>
          <a:stretch/>
        </p:blipFill>
        <p:spPr>
          <a:xfrm>
            <a:off x="9345078" y="1773599"/>
            <a:ext cx="2155911" cy="36885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AAFA1E-B69E-7761-AE26-7052AD248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96" y="1773599"/>
            <a:ext cx="2153556" cy="36845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0AA26E-2F98-1844-8E56-1506EB4A9002}"/>
              </a:ext>
            </a:extLst>
          </p:cNvPr>
          <p:cNvSpPr txBox="1"/>
          <p:nvPr/>
        </p:nvSpPr>
        <p:spPr>
          <a:xfrm>
            <a:off x="1545112" y="1706116"/>
            <a:ext cx="4752528" cy="40985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400">
                <a:latin typeface="Arial"/>
                <a:cs typeface="Arial"/>
              </a:rPr>
              <a:t>Paciente con lesiones </a:t>
            </a:r>
            <a:r>
              <a:rPr lang="es-ES" sz="1400" err="1">
                <a:latin typeface="Arial"/>
                <a:cs typeface="Arial"/>
              </a:rPr>
              <a:t>eritematodescamativas</a:t>
            </a:r>
            <a:r>
              <a:rPr lang="es-ES" sz="1400">
                <a:latin typeface="Arial"/>
                <a:cs typeface="Arial"/>
              </a:rPr>
              <a:t>, infiltradas, de 1 a varios centímetros de diámetro en:</a:t>
            </a:r>
          </a:p>
          <a:p>
            <a:endParaRPr lang="es-ES" sz="1400"/>
          </a:p>
          <a:p>
            <a:pPr marL="359410" lvl="1" indent="-285750">
              <a:lnSpc>
                <a:spcPct val="15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>
                <a:latin typeface="Arial"/>
                <a:cs typeface="Arial"/>
              </a:rPr>
              <a:t>Cuero cabelludo</a:t>
            </a:r>
          </a:p>
          <a:p>
            <a:pPr marL="359410" lvl="1" indent="-285750">
              <a:lnSpc>
                <a:spcPct val="15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>
                <a:latin typeface="Arial"/>
                <a:cs typeface="Arial"/>
              </a:rPr>
              <a:t>Tronco</a:t>
            </a:r>
          </a:p>
          <a:p>
            <a:pPr marL="359410" lvl="1" indent="-285750">
              <a:lnSpc>
                <a:spcPct val="15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>
                <a:latin typeface="Arial"/>
                <a:cs typeface="Arial"/>
              </a:rPr>
              <a:t>Espalda</a:t>
            </a:r>
          </a:p>
          <a:p>
            <a:pPr marL="359410" lvl="1" indent="-28575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>
                <a:latin typeface="Arial"/>
                <a:cs typeface="Arial"/>
              </a:rPr>
              <a:t>Miembros superiores e inferiores</a:t>
            </a:r>
          </a:p>
          <a:p>
            <a:pPr marL="359410" lvl="1" indent="-285750">
              <a:spcAft>
                <a:spcPts val="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400" b="1">
                <a:latin typeface="Arial"/>
                <a:cs typeface="Arial"/>
              </a:rPr>
              <a:t>A nivel abdominal, región </a:t>
            </a:r>
            <a:r>
              <a:rPr lang="es-ES" sz="1400" b="1" err="1">
                <a:latin typeface="Arial"/>
                <a:cs typeface="Arial"/>
              </a:rPr>
              <a:t>pretibial</a:t>
            </a:r>
            <a:r>
              <a:rPr lang="es-ES" sz="1400" b="1">
                <a:latin typeface="Arial"/>
                <a:cs typeface="Arial"/>
              </a:rPr>
              <a:t> y flexura de codos de forma bilateral que tendían a confluir con áreas de mayor afectación</a:t>
            </a:r>
          </a:p>
          <a:p>
            <a:pPr marL="73660" lvl="1">
              <a:buClr>
                <a:schemeClr val="bg1"/>
              </a:buClr>
              <a:buSzPct val="50000"/>
            </a:pPr>
            <a:endParaRPr lang="es-ES" sz="1400"/>
          </a:p>
          <a:p>
            <a:pPr indent="-382905">
              <a:buClr>
                <a:schemeClr val="bg1"/>
              </a:buClr>
              <a:buSzPct val="50000"/>
            </a:pPr>
            <a:r>
              <a:rPr lang="es-ES" sz="1400">
                <a:latin typeface="Arial"/>
                <a:cs typeface="Arial"/>
              </a:rPr>
              <a:t>En zona de codos y parte inferior de las piernas, se aprecian grandes placas gruesas con escamas plateadas. </a:t>
            </a:r>
            <a:endParaRPr lang="es-ES" sz="14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endParaRPr lang="es-ES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sz="1400" b="1" kern="10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PASI 24,8 y BSA 26%</a:t>
            </a:r>
            <a:endParaRPr lang="es-ES" sz="1400" b="1">
              <a:solidFill>
                <a:schemeClr val="bg1"/>
              </a:solidFill>
              <a:latin typeface="Aptos"/>
              <a:cs typeface="Times New Roman"/>
            </a:endParaRP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A65FA80E-63F4-B4DB-1AC8-AABAC253329E}"/>
              </a:ext>
            </a:extLst>
          </p:cNvPr>
          <p:cNvSpPr txBox="1">
            <a:spLocks/>
          </p:cNvSpPr>
          <p:nvPr/>
        </p:nvSpPr>
        <p:spPr>
          <a:xfrm>
            <a:off x="880464" y="5778178"/>
            <a:ext cx="9539886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</a:t>
            </a:r>
          </a:p>
          <a:p>
            <a:pPr marL="0" indent="0">
              <a:buNone/>
            </a:pPr>
            <a:r>
              <a:rPr lang="es-ES" sz="900" dirty="0"/>
              <a:t>BSA: Área de superficie corporal, por sus siglas en inglés; PASI: Índice de intensidad y gravedad de la psoriasis, por sus siglas en inglés.</a:t>
            </a:r>
          </a:p>
          <a:p>
            <a:pPr marL="0" indent="0">
              <a:buNone/>
            </a:pPr>
            <a:endParaRPr lang="es-ES" sz="900" dirty="0"/>
          </a:p>
          <a:p>
            <a:pPr marL="0" indent="0">
              <a:buNone/>
            </a:pP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7576488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ED9E9-DCD3-DB50-CD77-EA2E9673E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EA0324A-6E55-4D3C-C5F5-7C5B08740800}"/>
              </a:ext>
            </a:extLst>
          </p:cNvPr>
          <p:cNvSpPr txBox="1"/>
          <p:nvPr/>
        </p:nvSpPr>
        <p:spPr>
          <a:xfrm>
            <a:off x="1548443" y="1973501"/>
            <a:ext cx="8322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err="1">
                <a:latin typeface="Aptos "/>
              </a:rPr>
              <a:t>Tildrakizumab</a:t>
            </a:r>
            <a:r>
              <a:rPr lang="es-ES" sz="1800" b="1">
                <a:latin typeface="Aptos "/>
              </a:rPr>
              <a:t> 100 mg subcutáneo </a:t>
            </a:r>
            <a:r>
              <a:rPr lang="es-ES" sz="1800">
                <a:latin typeface="Aptos "/>
              </a:rPr>
              <a:t>con una inducción inicial en las semanas 0 y 4 y dosis de mantenimiento cada 12 semanas.</a:t>
            </a: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124CAC47-6B82-7F2A-31C1-CFCD83C91B53}"/>
              </a:ext>
            </a:extLst>
          </p:cNvPr>
          <p:cNvSpPr txBox="1">
            <a:spLocks/>
          </p:cNvSpPr>
          <p:nvPr/>
        </p:nvSpPr>
        <p:spPr>
          <a:xfrm>
            <a:off x="1545112" y="595456"/>
            <a:ext cx="10646888" cy="4854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800" b="1" kern="1200" cap="all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cap="none" err="1">
                <a:latin typeface="Aptos"/>
                <a:cs typeface="Arial"/>
              </a:rPr>
              <a:t>Pauta</a:t>
            </a:r>
            <a:r>
              <a:rPr lang="fr-FR" cap="none">
                <a:latin typeface="Aptos"/>
                <a:cs typeface="Arial"/>
              </a:rPr>
              <a:t> de </a:t>
            </a:r>
            <a:r>
              <a:rPr lang="fr-FR" cap="none" err="1">
                <a:latin typeface="Aptos"/>
                <a:cs typeface="Arial"/>
              </a:rPr>
              <a:t>tratamiento</a:t>
            </a:r>
            <a:r>
              <a:rPr lang="fr-FR" cap="none">
                <a:latin typeface="Aptos"/>
                <a:cs typeface="Arial"/>
              </a:rPr>
              <a:t> </a:t>
            </a:r>
            <a:r>
              <a:rPr lang="fr-FR" cap="none" err="1">
                <a:latin typeface="Aptos"/>
                <a:cs typeface="Arial"/>
              </a:rPr>
              <a:t>planteada</a:t>
            </a:r>
            <a:r>
              <a:rPr lang="fr-FR" cap="none">
                <a:latin typeface="Aptos"/>
                <a:cs typeface="Arial"/>
              </a:rPr>
              <a:t> en consulta:</a:t>
            </a:r>
            <a:endParaRPr lang="fr-FR" cap="non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A38FDB-FEED-D161-2C22-15D84114D7DC}"/>
              </a:ext>
            </a:extLst>
          </p:cNvPr>
          <p:cNvSpPr txBox="1"/>
          <p:nvPr/>
        </p:nvSpPr>
        <p:spPr>
          <a:xfrm>
            <a:off x="1541155" y="3116893"/>
            <a:ext cx="833664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latin typeface="Aptos "/>
                <a:cs typeface="Arial"/>
              </a:rPr>
              <a:t>Se le explica que es un tratamiento con un mecanismo de acción diferente</a:t>
            </a:r>
            <a:r>
              <a:rPr lang="es-ES" sz="1000" baseline="30000">
                <a:latin typeface="Aptos "/>
                <a:cs typeface="Arial"/>
              </a:rPr>
              <a:t>1</a:t>
            </a:r>
            <a:r>
              <a:rPr lang="es-ES" sz="1600">
                <a:latin typeface="Aptos "/>
                <a:cs typeface="Arial"/>
              </a:rPr>
              <a:t> con alta eficacia y un perfil de seguridad favorable independientemente de ciertas variables como es su IMC o la gravedad de su psoriasis.</a:t>
            </a:r>
            <a:r>
              <a:rPr lang="es-ES" sz="1000" baseline="30000">
                <a:latin typeface="Aptos "/>
                <a:cs typeface="Arial"/>
              </a:rPr>
              <a:t>2  </a:t>
            </a:r>
            <a:endParaRPr lang="es-ES" sz="2000">
              <a:latin typeface="Aptos "/>
              <a:cs typeface="Arial"/>
            </a:endParaRPr>
          </a:p>
          <a:p>
            <a:endParaRPr lang="es-ES" sz="1600">
              <a:latin typeface="Aptos "/>
              <a:cs typeface="Arial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6DAE94C9-5296-D6AE-2544-B501200595A8}"/>
              </a:ext>
            </a:extLst>
          </p:cNvPr>
          <p:cNvSpPr txBox="1">
            <a:spLocks/>
          </p:cNvSpPr>
          <p:nvPr/>
        </p:nvSpPr>
        <p:spPr>
          <a:xfrm>
            <a:off x="918564" y="5256751"/>
            <a:ext cx="9177936" cy="1004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</a:t>
            </a:r>
          </a:p>
          <a:p>
            <a:pPr marL="0" indent="0">
              <a:buNone/>
            </a:pPr>
            <a:r>
              <a:rPr lang="es-ES" sz="900" dirty="0"/>
              <a:t>IMC: Índice de masa corporal.</a:t>
            </a:r>
          </a:p>
          <a:p>
            <a:pPr marL="0" indent="0">
              <a:buNone/>
            </a:pPr>
            <a:r>
              <a:rPr lang="es-ES" sz="900" dirty="0"/>
              <a:t>1. Ficha técnica de </a:t>
            </a:r>
            <a:r>
              <a:rPr lang="es-ES" sz="900" dirty="0" err="1"/>
              <a:t>tildrakizumab</a:t>
            </a:r>
            <a:r>
              <a:rPr lang="es-ES" sz="900" dirty="0"/>
              <a:t>. Titular de la autorización de la comercialización Almirall S.A. Disponible en: </a:t>
            </a:r>
            <a:r>
              <a:rPr lang="es-ES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https://cima.aemps.es/cima/pdfs/es/ft/1181323001/FT_1181323001.html.pdf</a:t>
            </a:r>
            <a:r>
              <a:rPr lang="es-ES" sz="900" dirty="0"/>
              <a:t> (último acceso enero 2025). </a:t>
            </a:r>
            <a:r>
              <a:rPr lang="en-GB" sz="900" dirty="0"/>
              <a:t>2. </a:t>
            </a:r>
            <a:r>
              <a:rPr lang="en-GB" sz="900" dirty="0" err="1"/>
              <a:t>Caldarola</a:t>
            </a:r>
            <a:r>
              <a:rPr lang="en-GB" sz="900" dirty="0"/>
              <a:t> G, et al. Tildrakizumab in moderate‐to‐severe plaque psoriasis: A </a:t>
            </a:r>
            <a:r>
              <a:rPr lang="en-GB" sz="900" dirty="0" err="1"/>
              <a:t>multicenter</a:t>
            </a:r>
            <a:r>
              <a:rPr lang="en-GB" sz="900" dirty="0"/>
              <a:t>, retrospective, real‐life study. </a:t>
            </a:r>
            <a:r>
              <a:rPr lang="es-ES" sz="900" dirty="0" err="1"/>
              <a:t>Dermatologic</a:t>
            </a:r>
            <a:r>
              <a:rPr lang="es-ES" sz="900" dirty="0"/>
              <a:t> </a:t>
            </a:r>
            <a:r>
              <a:rPr lang="es-ES" sz="900" dirty="0" err="1"/>
              <a:t>Therapy</a:t>
            </a:r>
            <a:r>
              <a:rPr lang="es-ES" sz="900" dirty="0"/>
              <a:t>. 2022;35(6).​</a:t>
            </a:r>
          </a:p>
          <a:p>
            <a:pPr marL="0" indent="0">
              <a:buNone/>
            </a:pP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9297155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C5CAFC5-EEAF-D3FF-844C-6E90EF2E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32" y="2924944"/>
            <a:ext cx="4176464" cy="1008112"/>
          </a:xfrm>
        </p:spPr>
        <p:txBody>
          <a:bodyPr/>
          <a:lstStyle/>
          <a:p>
            <a:r>
              <a:rPr lang="es-ES" cap="none">
                <a:solidFill>
                  <a:schemeClr val="bg1"/>
                </a:solidFill>
              </a:rPr>
              <a:t>6</a:t>
            </a:r>
            <a:r>
              <a:rPr lang="es-ES" b="0" cap="none"/>
              <a:t> semanas </a:t>
            </a:r>
            <a:br>
              <a:rPr lang="es-ES" b="0" cap="none"/>
            </a:br>
            <a:r>
              <a:rPr lang="es-ES" cap="none"/>
              <a:t>después…</a:t>
            </a:r>
          </a:p>
        </p:txBody>
      </p:sp>
      <p:pic>
        <p:nvPicPr>
          <p:cNvPr id="3" name="AdobeStock_333832421">
            <a:hlinkClick r:id="" action="ppaction://media"/>
            <a:extLst>
              <a:ext uri="{FF2B5EF4-FFF2-40B4-BE49-F238E27FC236}">
                <a16:creationId xmlns:a16="http://schemas.microsoft.com/office/drawing/2014/main" id="{9EB8D87B-410A-CE17-E4A0-A41B14B72B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34038" t="22123" r="34051" b="21148"/>
          <a:stretch/>
        </p:blipFill>
        <p:spPr>
          <a:xfrm>
            <a:off x="3935760" y="2348880"/>
            <a:ext cx="2160240" cy="2160240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15CA1FE-0FF0-35C2-476B-8B1DE7A33B3C}"/>
              </a:ext>
            </a:extLst>
          </p:cNvPr>
          <p:cNvSpPr txBox="1">
            <a:spLocks/>
          </p:cNvSpPr>
          <p:nvPr/>
        </p:nvSpPr>
        <p:spPr>
          <a:xfrm>
            <a:off x="889989" y="5932256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 </a:t>
            </a:r>
          </a:p>
        </p:txBody>
      </p:sp>
    </p:spTree>
    <p:extLst>
      <p:ext uri="{BB962C8B-B14F-4D97-AF65-F5344CB8AC3E}">
        <p14:creationId xmlns:p14="http://schemas.microsoft.com/office/powerpoint/2010/main" val="135628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A19AC-1572-B695-581E-70DDD23E8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150B16D-F870-FE00-C6EE-AC31BC7D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6" r="14435"/>
          <a:stretch/>
        </p:blipFill>
        <p:spPr>
          <a:xfrm>
            <a:off x="7194973" y="1484784"/>
            <a:ext cx="2078082" cy="37016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7C00E6-4D00-DF41-1619-7F76978D01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054" r="21933"/>
          <a:stretch/>
        </p:blipFill>
        <p:spPr>
          <a:xfrm>
            <a:off x="9160289" y="1484783"/>
            <a:ext cx="1800200" cy="3701681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656890BC-13AB-56A0-F498-DE4FCB03528D}"/>
              </a:ext>
            </a:extLst>
          </p:cNvPr>
          <p:cNvGrpSpPr/>
          <p:nvPr/>
        </p:nvGrpSpPr>
        <p:grpSpPr>
          <a:xfrm>
            <a:off x="267263" y="544854"/>
            <a:ext cx="6622135" cy="5497820"/>
            <a:chOff x="267263" y="544854"/>
            <a:chExt cx="6622135" cy="5497820"/>
          </a:xfrm>
        </p:grpSpPr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5E46A223-48C9-DA21-4BBB-22440D62B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9334" y="763665"/>
              <a:ext cx="2560064" cy="5223775"/>
            </a:xfrm>
            <a:prstGeom prst="rect">
              <a:avLst/>
            </a:prstGeom>
          </p:spPr>
        </p:pic>
        <p:pic>
          <p:nvPicPr>
            <p:cNvPr id="5" name="Imagen 4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1BF37F8F-4323-35D9-B756-C9EA521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" r="1"/>
            <a:stretch/>
          </p:blipFill>
          <p:spPr>
            <a:xfrm>
              <a:off x="4450327" y="1174695"/>
              <a:ext cx="2318077" cy="4248472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5457FD0-2DF0-3E99-8438-D8726021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263" y="544854"/>
              <a:ext cx="4830955" cy="5497820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D1ECCAF-7513-C34C-3B64-07401BE0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3054" r="21933"/>
            <a:stretch/>
          </p:blipFill>
          <p:spPr>
            <a:xfrm>
              <a:off x="2898728" y="1816065"/>
              <a:ext cx="1080397" cy="2261007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1813609F-919F-744C-5C6D-4242D4B3B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069" r="14435"/>
            <a:stretch/>
          </p:blipFill>
          <p:spPr>
            <a:xfrm>
              <a:off x="1690948" y="1816065"/>
              <a:ext cx="1226110" cy="2261007"/>
            </a:xfrm>
            <a:prstGeom prst="rect">
              <a:avLst/>
            </a:prstGeom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D2DF59-C1FB-833D-2CED-BEB3EE4E170F}"/>
              </a:ext>
            </a:extLst>
          </p:cNvPr>
          <p:cNvSpPr txBox="1"/>
          <p:nvPr/>
        </p:nvSpPr>
        <p:spPr>
          <a:xfrm>
            <a:off x="6973572" y="5609958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  <a:latin typeface="Trebuchet MS"/>
                <a:cs typeface="Arial"/>
              </a:rPr>
              <a:t>+ Perfil ficticio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E42C31CE-B5C8-4160-6B41-9BD959BE7A50}"/>
              </a:ext>
            </a:extLst>
          </p:cNvPr>
          <p:cNvSpPr txBox="1">
            <a:spLocks/>
          </p:cNvSpPr>
          <p:nvPr/>
        </p:nvSpPr>
        <p:spPr>
          <a:xfrm>
            <a:off x="889989" y="5952767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 </a:t>
            </a:r>
          </a:p>
        </p:txBody>
      </p:sp>
    </p:spTree>
    <p:extLst>
      <p:ext uri="{BB962C8B-B14F-4D97-AF65-F5344CB8AC3E}">
        <p14:creationId xmlns:p14="http://schemas.microsoft.com/office/powerpoint/2010/main" val="33474133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52A6B-576E-6739-23E7-38EDC121E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F4E89-E87A-EC3F-9955-68272345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8721" y="320707"/>
            <a:ext cx="4974558" cy="56612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E9ED4B-1F72-268C-82BB-591285455A67}"/>
              </a:ext>
            </a:extLst>
          </p:cNvPr>
          <p:cNvSpPr txBox="1"/>
          <p:nvPr/>
        </p:nvSpPr>
        <p:spPr>
          <a:xfrm>
            <a:off x="7547124" y="5606480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  <a:latin typeface="Trebuchet MS"/>
                <a:cs typeface="Arial"/>
              </a:rPr>
              <a:t>+ Perfil ficticio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50133CA5-95A2-30FF-4587-72C3BD0A3393}"/>
              </a:ext>
            </a:extLst>
          </p:cNvPr>
          <p:cNvSpPr txBox="1">
            <a:spLocks/>
          </p:cNvSpPr>
          <p:nvPr/>
        </p:nvSpPr>
        <p:spPr>
          <a:xfrm>
            <a:off x="881007" y="5981954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 </a:t>
            </a:r>
          </a:p>
        </p:txBody>
      </p:sp>
    </p:spTree>
    <p:extLst>
      <p:ext uri="{BB962C8B-B14F-4D97-AF65-F5344CB8AC3E}">
        <p14:creationId xmlns:p14="http://schemas.microsoft.com/office/powerpoint/2010/main" val="13172864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FCE35-ABA5-2987-123F-D1FB3128E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51C26A-EB3D-2D99-1CB4-A2E32DE92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9656" y="1340768"/>
            <a:ext cx="7005389" cy="38164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AC38EA-07B9-C5D8-C651-C589A3D5C099}"/>
              </a:ext>
            </a:extLst>
          </p:cNvPr>
          <p:cNvSpPr txBox="1"/>
          <p:nvPr/>
        </p:nvSpPr>
        <p:spPr>
          <a:xfrm>
            <a:off x="8889304" y="4661770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rgbClr val="FFFFFF"/>
                </a:solidFill>
                <a:latin typeface="Trebuchet MS"/>
                <a:cs typeface="Arial"/>
              </a:rPr>
              <a:t>+ Perfil ficticio</a:t>
            </a:r>
            <a:endParaRPr lang="es-ES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AE4DA02B-3E09-3A63-E429-A0F8ED38D921}"/>
              </a:ext>
            </a:extLst>
          </p:cNvPr>
          <p:cNvSpPr txBox="1">
            <a:spLocks/>
          </p:cNvSpPr>
          <p:nvPr/>
        </p:nvSpPr>
        <p:spPr>
          <a:xfrm>
            <a:off x="881007" y="5627459"/>
            <a:ext cx="8367768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>
                <a:solidFill>
                  <a:srgbClr val="FFFFFF"/>
                </a:solidFill>
              </a:rPr>
              <a:t>* Caso facilitado por Dr. Jose Carlos Ruiz Carrascosa – </a:t>
            </a:r>
            <a:r>
              <a:rPr lang="es-ES" sz="900" dirty="0" err="1">
                <a:solidFill>
                  <a:srgbClr val="FFFFFF"/>
                </a:solidFill>
              </a:rPr>
              <a:t>Hosp</a:t>
            </a:r>
            <a:r>
              <a:rPr lang="es-ES" sz="900" dirty="0">
                <a:solidFill>
                  <a:srgbClr val="FFFFFF"/>
                </a:solidFill>
              </a:rPr>
              <a:t>. San Cecilio, Granada - </a:t>
            </a:r>
            <a:r>
              <a:rPr lang="es-ES" sz="900" dirty="0" err="1">
                <a:solidFill>
                  <a:srgbClr val="FFFFFF"/>
                </a:solidFill>
              </a:rPr>
              <a:t>ficcionado</a:t>
            </a:r>
            <a:r>
              <a:rPr lang="es-ES" sz="900" dirty="0">
                <a:solidFill>
                  <a:srgbClr val="FFFFFF"/>
                </a:solidFill>
              </a:rPr>
              <a:t> a partir de historia clínica y datos reales del paciente con su consentimiento para compartir la información del caso.</a:t>
            </a:r>
          </a:p>
          <a:p>
            <a:pPr marL="0" indent="0">
              <a:buNone/>
            </a:pPr>
            <a:r>
              <a:rPr lang="es-ES" sz="900" dirty="0">
                <a:solidFill>
                  <a:srgbClr val="FFFFFF"/>
                </a:solidFill>
              </a:rPr>
              <a:t>BSA: Área de superficie corporal, por sus siglas en inglés; PASI: Índice de intensidad y gravedad de la psoriasis, por sus siglas en inglés; PGA: Evaluación Global del Médico, por sus siglas en inglés.</a:t>
            </a:r>
          </a:p>
          <a:p>
            <a:pPr marL="0" indent="0">
              <a:buNone/>
            </a:pPr>
            <a:endParaRPr lang="es-E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438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AE56-0189-6AA7-E49B-6C241C757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03EE524-B9E9-B8EF-9FC8-B50B5337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936" y="2924944"/>
            <a:ext cx="4176464" cy="1008112"/>
          </a:xfrm>
        </p:spPr>
        <p:txBody>
          <a:bodyPr/>
          <a:lstStyle/>
          <a:p>
            <a:r>
              <a:rPr lang="es-ES" cap="none">
                <a:solidFill>
                  <a:schemeClr val="bg1"/>
                </a:solidFill>
              </a:rPr>
              <a:t>12</a:t>
            </a:r>
            <a:r>
              <a:rPr lang="es-ES" b="0" cap="none"/>
              <a:t> semanas después…</a:t>
            </a:r>
            <a:br>
              <a:rPr lang="es-ES" b="0" cap="none"/>
            </a:br>
            <a:r>
              <a:rPr lang="es-ES" cap="none"/>
              <a:t>¿Cómo está Víctor?</a:t>
            </a:r>
          </a:p>
        </p:txBody>
      </p:sp>
      <p:pic>
        <p:nvPicPr>
          <p:cNvPr id="3" name="AdobeStock_333832421">
            <a:hlinkClick r:id="" action="ppaction://media"/>
            <a:extLst>
              <a:ext uri="{FF2B5EF4-FFF2-40B4-BE49-F238E27FC236}">
                <a16:creationId xmlns:a16="http://schemas.microsoft.com/office/drawing/2014/main" id="{AC1454FB-18C3-7DA1-B6D8-E2986CB8A5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34038" t="22123" r="34051" b="21148"/>
          <a:stretch/>
        </p:blipFill>
        <p:spPr>
          <a:xfrm>
            <a:off x="2999656" y="2348880"/>
            <a:ext cx="2160240" cy="2160240"/>
          </a:xfrm>
          <a:prstGeom prst="rect">
            <a:avLst/>
          </a:prstGeom>
        </p:spPr>
      </p:pic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D225A8AD-47E2-60E0-755D-7B109C1F70EB}"/>
              </a:ext>
            </a:extLst>
          </p:cNvPr>
          <p:cNvSpPr txBox="1">
            <a:spLocks/>
          </p:cNvSpPr>
          <p:nvPr/>
        </p:nvSpPr>
        <p:spPr>
          <a:xfrm>
            <a:off x="881007" y="5932259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 </a:t>
            </a:r>
          </a:p>
        </p:txBody>
      </p:sp>
    </p:spTree>
    <p:extLst>
      <p:ext uri="{BB962C8B-B14F-4D97-AF65-F5344CB8AC3E}">
        <p14:creationId xmlns:p14="http://schemas.microsoft.com/office/powerpoint/2010/main" val="15410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9F70E-BC58-77FF-7D9C-A13722E86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343362A-76E2-AA92-3F97-318D18F3D2E5}"/>
              </a:ext>
            </a:extLst>
          </p:cNvPr>
          <p:cNvSpPr/>
          <p:nvPr/>
        </p:nvSpPr>
        <p:spPr>
          <a:xfrm>
            <a:off x="-6078" y="-4360"/>
            <a:ext cx="12198870" cy="686156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i="1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2F9345-568E-335E-5420-E5C28D9BF44A}"/>
              </a:ext>
            </a:extLst>
          </p:cNvPr>
          <p:cNvSpPr txBox="1"/>
          <p:nvPr/>
        </p:nvSpPr>
        <p:spPr>
          <a:xfrm>
            <a:off x="1496885" y="895737"/>
            <a:ext cx="9564447" cy="5074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b="1" i="1" kern="100">
                <a:solidFill>
                  <a:srgbClr val="E00909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Dicen que estamos todos conectados por hilos invisibles. </a:t>
            </a:r>
            <a:br>
              <a:rPr lang="es-ES" sz="2000" b="1" i="1" kern="100">
                <a:solidFill>
                  <a:srgbClr val="E00909"/>
                </a:solidFill>
                <a:latin typeface="Aptos"/>
                <a:ea typeface="Aptos" panose="020B0004020202020204" pitchFamily="34" charset="0"/>
                <a:cs typeface="Times New Roman"/>
              </a:rPr>
            </a:br>
            <a:r>
              <a:rPr lang="es-ES" sz="2000" b="1" i="1" kern="100">
                <a:solidFill>
                  <a:srgbClr val="E00909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Hilos que nos unen, incluso cuando no los vemos.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b="1" i="1" kern="100">
                <a:solidFill>
                  <a:srgbClr val="E00909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En el tratamiento de la psoriasis, estas conexiones son fundamentales. Son la unión entre la ciencia y el cuidado, entre el compromiso y los resultados, entre el especialista y sus pacientes.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b="1" i="1" kern="100">
                <a:solidFill>
                  <a:srgbClr val="E00909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Estas uniones simbolizan el impacto real que podemos tener juntos en la vida de las personas.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b="1" i="1" kern="100">
                <a:solidFill>
                  <a:srgbClr val="E00909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Hoy, este hilo nos reúne aquí para aprender, compartir y seguir construyendo conexiones que cambien vidas.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b="1" i="1" kern="100">
                <a:solidFill>
                  <a:srgbClr val="E00909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Bienvenidos a Abro Hilo. Dando voz a la psoriasis.</a:t>
            </a:r>
          </a:p>
        </p:txBody>
      </p:sp>
    </p:spTree>
    <p:extLst>
      <p:ext uri="{BB962C8B-B14F-4D97-AF65-F5344CB8AC3E}">
        <p14:creationId xmlns:p14="http://schemas.microsoft.com/office/powerpoint/2010/main" val="19108892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24068-22CD-3ACB-2E7B-4B6F5CFEF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8CC7075E-948D-21C5-7E53-71B2B0C34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73" y="692695"/>
            <a:ext cx="4680520" cy="53266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6E5867F-FB82-6073-16ED-6F4CD76A9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742" y="692696"/>
            <a:ext cx="4680519" cy="5326619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3CE8E46E-E6EC-F495-82B5-53EB3B1237CA}"/>
              </a:ext>
            </a:extLst>
          </p:cNvPr>
          <p:cNvGrpSpPr/>
          <p:nvPr/>
        </p:nvGrpSpPr>
        <p:grpSpPr>
          <a:xfrm>
            <a:off x="4151784" y="1412776"/>
            <a:ext cx="3467613" cy="3460622"/>
            <a:chOff x="4311355" y="1529871"/>
            <a:chExt cx="3467613" cy="346062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10E1155-3D31-5D45-7245-B8199DEE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4006" r="14871"/>
            <a:stretch/>
          </p:blipFill>
          <p:spPr>
            <a:xfrm>
              <a:off x="4311355" y="1529871"/>
              <a:ext cx="1841099" cy="346062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F5C56D5-1394-74A1-B31B-817D349FC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5315" r="19672"/>
            <a:stretch/>
          </p:blipFill>
          <p:spPr>
            <a:xfrm>
              <a:off x="6096000" y="1529871"/>
              <a:ext cx="1682968" cy="3460622"/>
            </a:xfrm>
            <a:prstGeom prst="rect">
              <a:avLst/>
            </a:prstGeom>
          </p:spPr>
        </p:pic>
      </p:grp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8F4151E1-A9C5-4386-B6C9-B00020A1942C}"/>
              </a:ext>
            </a:extLst>
          </p:cNvPr>
          <p:cNvSpPr txBox="1">
            <a:spLocks/>
          </p:cNvSpPr>
          <p:nvPr/>
        </p:nvSpPr>
        <p:spPr>
          <a:xfrm>
            <a:off x="889989" y="5903072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69810F-1E0E-F76F-5798-D367E8FF27A9}"/>
              </a:ext>
            </a:extLst>
          </p:cNvPr>
          <p:cNvSpPr txBox="1"/>
          <p:nvPr/>
        </p:nvSpPr>
        <p:spPr>
          <a:xfrm>
            <a:off x="10969468" y="5603987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  <a:latin typeface="Trebuchet MS"/>
                <a:cs typeface="Arial"/>
              </a:rPr>
              <a:t>+ Perfiles ficticios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7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98D6F-FD43-FE52-F26C-3A293ED0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0645C19B-BF86-BADC-5CC7-DADE03015C2D}"/>
              </a:ext>
            </a:extLst>
          </p:cNvPr>
          <p:cNvGrpSpPr/>
          <p:nvPr/>
        </p:nvGrpSpPr>
        <p:grpSpPr>
          <a:xfrm>
            <a:off x="6664133" y="879395"/>
            <a:ext cx="2248870" cy="1947453"/>
            <a:chOff x="6664133" y="879395"/>
            <a:chExt cx="2248870" cy="194745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B5413F0-C98B-BF3F-A132-58DDA5FC3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864" r="12914"/>
            <a:stretch/>
          </p:blipFill>
          <p:spPr>
            <a:xfrm>
              <a:off x="7774741" y="879395"/>
              <a:ext cx="1138262" cy="194745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653B5D0-76AA-7B0D-3583-F6D32B60A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4133" y="879395"/>
              <a:ext cx="1137018" cy="1945339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78CDB71E-79C9-157D-F41D-F749E6D8980E}"/>
              </a:ext>
            </a:extLst>
          </p:cNvPr>
          <p:cNvSpPr txBox="1"/>
          <p:nvPr/>
        </p:nvSpPr>
        <p:spPr>
          <a:xfrm>
            <a:off x="6664133" y="2967181"/>
            <a:ext cx="2285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kern="10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VS.</a:t>
            </a:r>
            <a:endParaRPr lang="es-ES" b="1">
              <a:solidFill>
                <a:srgbClr val="FF0000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64E69B6-2456-EB06-3709-9545CA60F89A}"/>
              </a:ext>
            </a:extLst>
          </p:cNvPr>
          <p:cNvGrpSpPr/>
          <p:nvPr/>
        </p:nvGrpSpPr>
        <p:grpSpPr>
          <a:xfrm>
            <a:off x="6699757" y="3494832"/>
            <a:ext cx="2149968" cy="2137196"/>
            <a:chOff x="6664133" y="3490207"/>
            <a:chExt cx="2149968" cy="213719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CDCC921-8C5E-7EBF-5A13-679A103A1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4006" r="14871"/>
            <a:stretch/>
          </p:blipFill>
          <p:spPr>
            <a:xfrm>
              <a:off x="6664133" y="3490207"/>
              <a:ext cx="1137018" cy="213719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56E8E5D-AEA3-F9C2-F461-0FC80166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5315" r="19672"/>
            <a:stretch/>
          </p:blipFill>
          <p:spPr>
            <a:xfrm>
              <a:off x="7774741" y="3490207"/>
              <a:ext cx="1039360" cy="2137196"/>
            </a:xfrm>
            <a:prstGeom prst="rect">
              <a:avLst/>
            </a:prstGeom>
          </p:spPr>
        </p:pic>
      </p:grp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B8E37F4-3750-C34B-504B-1D39586BA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27" y="463060"/>
            <a:ext cx="4958486" cy="5642956"/>
          </a:xfrm>
          <a:prstGeom prst="rect">
            <a:avLst/>
          </a:prstGeom>
        </p:spPr>
      </p:pic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BFEE2F56-5BA5-42B1-56FB-ED2183901235}"/>
              </a:ext>
            </a:extLst>
          </p:cNvPr>
          <p:cNvSpPr txBox="1">
            <a:spLocks/>
          </p:cNvSpPr>
          <p:nvPr/>
        </p:nvSpPr>
        <p:spPr>
          <a:xfrm>
            <a:off x="881007" y="5932259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6675C2-67AC-6B30-326D-EBC107142782}"/>
              </a:ext>
            </a:extLst>
          </p:cNvPr>
          <p:cNvSpPr txBox="1"/>
          <p:nvPr/>
        </p:nvSpPr>
        <p:spPr>
          <a:xfrm>
            <a:off x="9485254" y="5401196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  <a:latin typeface="Trebuchet MS"/>
                <a:cs typeface="Arial"/>
              </a:rPr>
              <a:t>* Perfil ficticio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6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811EC-CC50-497B-A279-56262B064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540B1C-C87D-A105-C99B-E06799C56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Aptos" panose="020B0004020202020204" pitchFamily="34" charset="0"/>
              </a:rPr>
              <a:t>¿Y SU MÉDICO?</a:t>
            </a:r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485A4F50-2347-08B3-1D49-063A037A4CC6}"/>
              </a:ext>
            </a:extLst>
          </p:cNvPr>
          <p:cNvSpPr txBox="1">
            <a:spLocks/>
          </p:cNvSpPr>
          <p:nvPr/>
        </p:nvSpPr>
        <p:spPr>
          <a:xfrm>
            <a:off x="881007" y="5932259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>
                <a:solidFill>
                  <a:srgbClr val="FFFFFF"/>
                </a:solidFill>
              </a:rPr>
              <a:t>* Caso facilitado por Dr. Jose Carlos Ruiz Carrascosa – </a:t>
            </a:r>
            <a:r>
              <a:rPr lang="es-ES" sz="900" dirty="0" err="1">
                <a:solidFill>
                  <a:srgbClr val="FFFFFF"/>
                </a:solidFill>
              </a:rPr>
              <a:t>Hosp</a:t>
            </a:r>
            <a:r>
              <a:rPr lang="es-ES" sz="900" dirty="0">
                <a:solidFill>
                  <a:srgbClr val="FFFFFF"/>
                </a:solidFill>
              </a:rPr>
              <a:t>. San Cecilio, Granada - </a:t>
            </a:r>
            <a:r>
              <a:rPr lang="es-ES" sz="900" dirty="0" err="1">
                <a:solidFill>
                  <a:srgbClr val="FFFFFF"/>
                </a:solidFill>
              </a:rPr>
              <a:t>ficcionado</a:t>
            </a:r>
            <a:r>
              <a:rPr lang="es-ES" sz="900" dirty="0">
                <a:solidFill>
                  <a:srgbClr val="FFFFFF"/>
                </a:solidFill>
              </a:rPr>
              <a:t> a partir de historia clínica y datos reales del paciente con su consentimiento para compartir la información del caso. </a:t>
            </a:r>
          </a:p>
        </p:txBody>
      </p:sp>
    </p:spTree>
    <p:extLst>
      <p:ext uri="{BB962C8B-B14F-4D97-AF65-F5344CB8AC3E}">
        <p14:creationId xmlns:p14="http://schemas.microsoft.com/office/powerpoint/2010/main" val="427207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39E8-ADEE-0619-B551-9C842753F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71C6FDB-BB54-F704-C7D7-AAC3B7028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4569" y="2195578"/>
            <a:ext cx="4506815" cy="24552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95BA4D-DA18-CB0F-88DF-F4BDC7B96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544" y="966787"/>
            <a:ext cx="4443566" cy="45091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43B96B-2C00-474A-86CA-20769D92C298}"/>
              </a:ext>
            </a:extLst>
          </p:cNvPr>
          <p:cNvSpPr txBox="1"/>
          <p:nvPr/>
        </p:nvSpPr>
        <p:spPr>
          <a:xfrm>
            <a:off x="2711624" y="2755362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/>
              <a:t>Semana 0</a:t>
            </a:r>
          </a:p>
          <a:p>
            <a:endParaRPr lang="es-ES" sz="1600">
              <a:solidFill>
                <a:srgbClr val="FFFFFF"/>
              </a:solidFill>
            </a:endParaRPr>
          </a:p>
          <a:p>
            <a:r>
              <a:rPr lang="es-ES" sz="1600">
                <a:solidFill>
                  <a:srgbClr val="FFFFFF"/>
                </a:solidFill>
              </a:rPr>
              <a:t>PASI 24,8</a:t>
            </a:r>
          </a:p>
          <a:p>
            <a:endParaRPr lang="es-ES" sz="1600">
              <a:solidFill>
                <a:srgbClr val="FFFFFF"/>
              </a:solidFill>
            </a:endParaRPr>
          </a:p>
          <a:p>
            <a:r>
              <a:rPr lang="es-ES" sz="1600">
                <a:solidFill>
                  <a:srgbClr val="FFFFFF"/>
                </a:solidFill>
              </a:rPr>
              <a:t>DLQI 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2465B1-0083-C827-2093-F7E3B2D63669}"/>
              </a:ext>
            </a:extLst>
          </p:cNvPr>
          <p:cNvSpPr txBox="1"/>
          <p:nvPr/>
        </p:nvSpPr>
        <p:spPr>
          <a:xfrm>
            <a:off x="4367808" y="2761478"/>
            <a:ext cx="1357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/>
              <a:t>Semana 12</a:t>
            </a:r>
          </a:p>
          <a:p>
            <a:endParaRPr lang="es-ES" sz="1600"/>
          </a:p>
          <a:p>
            <a:r>
              <a:rPr lang="es-ES" sz="1600">
                <a:solidFill>
                  <a:srgbClr val="FFFFFF"/>
                </a:solidFill>
              </a:rPr>
              <a:t>PASI 0</a:t>
            </a:r>
          </a:p>
          <a:p>
            <a:endParaRPr lang="es-ES" sz="1600">
              <a:solidFill>
                <a:srgbClr val="FFFFFF"/>
              </a:solidFill>
            </a:endParaRPr>
          </a:p>
          <a:p>
            <a:r>
              <a:rPr lang="es-ES" sz="1600">
                <a:solidFill>
                  <a:srgbClr val="FFFFFF"/>
                </a:solidFill>
              </a:rPr>
              <a:t>DLQI 1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C4B56F3-300F-C144-642A-235F7700D67E}"/>
              </a:ext>
            </a:extLst>
          </p:cNvPr>
          <p:cNvCxnSpPr>
            <a:cxnSpLocks/>
          </p:cNvCxnSpPr>
          <p:nvPr/>
        </p:nvCxnSpPr>
        <p:spPr>
          <a:xfrm>
            <a:off x="3863752" y="2917351"/>
            <a:ext cx="43204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B082FA1-F8F3-B2B8-D6BB-4DA083C0DDB0}"/>
              </a:ext>
            </a:extLst>
          </p:cNvPr>
          <p:cNvSpPr txBox="1"/>
          <p:nvPr/>
        </p:nvSpPr>
        <p:spPr>
          <a:xfrm>
            <a:off x="9964454" y="5016674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rgbClr val="F74141"/>
                </a:solidFill>
                <a:latin typeface="Trebuchet MS"/>
                <a:cs typeface="Arial"/>
              </a:rPr>
              <a:t>+ Perfil ficticio</a:t>
            </a:r>
            <a:endParaRPr lang="es-ES" dirty="0">
              <a:solidFill>
                <a:srgbClr val="F74141"/>
              </a:solidFill>
            </a:endParaRPr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469FD4C6-E3B1-9783-FCFC-58FF0D437466}"/>
              </a:ext>
            </a:extLst>
          </p:cNvPr>
          <p:cNvSpPr txBox="1">
            <a:spLocks/>
          </p:cNvSpPr>
          <p:nvPr/>
        </p:nvSpPr>
        <p:spPr>
          <a:xfrm>
            <a:off x="881007" y="5743788"/>
            <a:ext cx="9083447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</a:t>
            </a:r>
          </a:p>
          <a:p>
            <a:pPr marL="0" indent="0">
              <a:buNone/>
            </a:pPr>
            <a:r>
              <a:rPr lang="es-ES" sz="900" dirty="0"/>
              <a:t>DLQI: Índice de Calidad de Vida en Dermatología, por sus siglas en inglés; PASI: Índice de intensidad y gravedad de la psoriasis, por sus siglas en inglés.</a:t>
            </a:r>
          </a:p>
        </p:txBody>
      </p:sp>
    </p:spTree>
    <p:extLst>
      <p:ext uri="{BB962C8B-B14F-4D97-AF65-F5344CB8AC3E}">
        <p14:creationId xmlns:p14="http://schemas.microsoft.com/office/powerpoint/2010/main" val="24272502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C4D06-6692-C286-EBAF-E9C8DB1BE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C39C2A-E6AB-4471-435F-A15FDE83E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2652" y="1939738"/>
            <a:ext cx="4486697" cy="297852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7DCC90-E7BA-E7AC-D867-88A5FFFB9B75}"/>
              </a:ext>
            </a:extLst>
          </p:cNvPr>
          <p:cNvSpPr txBox="1"/>
          <p:nvPr/>
        </p:nvSpPr>
        <p:spPr>
          <a:xfrm>
            <a:off x="7344427" y="4682647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rgbClr val="FFFFFF"/>
                </a:solidFill>
                <a:latin typeface="Trebuchet MS"/>
                <a:cs typeface="Arial"/>
              </a:rPr>
              <a:t>+ Perfil ficticio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143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BFB7C-556D-752C-02E0-5CB586EBE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E91B74D6-2363-9826-844C-211AEBCC4FF6}"/>
              </a:ext>
            </a:extLst>
          </p:cNvPr>
          <p:cNvSpPr txBox="1">
            <a:spLocks/>
          </p:cNvSpPr>
          <p:nvPr/>
        </p:nvSpPr>
        <p:spPr>
          <a:xfrm>
            <a:off x="1545112" y="595456"/>
            <a:ext cx="10646888" cy="4854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800" b="1" kern="1200" cap="all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kern="100" cap="none">
                <a:effectLst/>
                <a:latin typeface="Aptos"/>
                <a:ea typeface="Aptos" panose="020B0004020202020204" pitchFamily="34" charset="0"/>
                <a:cs typeface="Times New Roman"/>
              </a:rPr>
              <a:t>Reflexión final de </a:t>
            </a:r>
            <a:r>
              <a:rPr lang="es-ES" kern="100" cap="none">
                <a:latin typeface="Aptos"/>
                <a:ea typeface="Aptos" panose="020B0004020202020204" pitchFamily="34" charset="0"/>
                <a:cs typeface="Times New Roman"/>
              </a:rPr>
              <a:t>Víctor:</a:t>
            </a:r>
            <a:endParaRPr lang="es-ES" kern="100" cap="none"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F216-5CF6-1B7D-09C4-64C837FE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51" y="1081934"/>
            <a:ext cx="4346557" cy="4946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C00AA-1D82-D49C-30BC-FE831FC51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0189" y="1084234"/>
            <a:ext cx="4346557" cy="4946555"/>
          </a:xfrm>
          <a:prstGeom prst="rect">
            <a:avLst/>
          </a:prstGeom>
        </p:spPr>
      </p:pic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DA7D4672-EB37-6E21-48ED-76ECB8F342C2}"/>
              </a:ext>
            </a:extLst>
          </p:cNvPr>
          <p:cNvSpPr txBox="1">
            <a:spLocks/>
          </p:cNvSpPr>
          <p:nvPr/>
        </p:nvSpPr>
        <p:spPr>
          <a:xfrm>
            <a:off x="881007" y="5932259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>
                <a:solidFill>
                  <a:srgbClr val="002855"/>
                </a:solidFill>
              </a:rPr>
              <a:t>* Caso facilitado por Dr. Jose Carlos Ruiz Carrascosa – </a:t>
            </a:r>
            <a:r>
              <a:rPr lang="es-ES" sz="900" dirty="0" err="1">
                <a:solidFill>
                  <a:srgbClr val="002855"/>
                </a:solidFill>
              </a:rPr>
              <a:t>Hosp</a:t>
            </a:r>
            <a:r>
              <a:rPr lang="es-ES" sz="900" dirty="0">
                <a:solidFill>
                  <a:srgbClr val="002855"/>
                </a:solidFill>
              </a:rPr>
              <a:t>. San Cecilio, Granada - </a:t>
            </a:r>
            <a:r>
              <a:rPr lang="es-ES" sz="900" dirty="0" err="1">
                <a:solidFill>
                  <a:srgbClr val="002855"/>
                </a:solidFill>
              </a:rPr>
              <a:t>ficcionado</a:t>
            </a:r>
            <a:r>
              <a:rPr lang="es-ES" sz="900" dirty="0">
                <a:solidFill>
                  <a:srgbClr val="002855"/>
                </a:solidFill>
              </a:rPr>
              <a:t> a partir de historia clínica y datos reales del paciente con su consentimiento para compartir la información del caso.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67251A-4EDD-A4EE-249A-A993663237BB}"/>
              </a:ext>
            </a:extLst>
          </p:cNvPr>
          <p:cNvSpPr txBox="1"/>
          <p:nvPr/>
        </p:nvSpPr>
        <p:spPr>
          <a:xfrm>
            <a:off x="9964454" y="5016674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rgbClr val="F74141"/>
                </a:solidFill>
                <a:latin typeface="Trebuchet MS"/>
                <a:cs typeface="Arial"/>
              </a:rPr>
              <a:t>+ Perfil ficticio</a:t>
            </a:r>
            <a:endParaRPr lang="es-ES" dirty="0">
              <a:solidFill>
                <a:srgbClr val="F7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57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1D023-5B85-71E9-5843-888D1CA51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9B1660D-0D5C-AB49-321D-BF9E03D2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07" y="595456"/>
            <a:ext cx="9937104" cy="485495"/>
          </a:xfrm>
        </p:spPr>
        <p:txBody>
          <a:bodyPr/>
          <a:lstStyle/>
          <a:p>
            <a:r>
              <a:rPr lang="es-ES" cap="none"/>
              <a:t>Conclusiones obtenidas del caso de Víctor: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48B9F0-7A40-FA81-CE2B-7DAACAFD8A83}"/>
              </a:ext>
            </a:extLst>
          </p:cNvPr>
          <p:cNvSpPr txBox="1"/>
          <p:nvPr/>
        </p:nvSpPr>
        <p:spPr>
          <a:xfrm>
            <a:off x="1555590" y="1675490"/>
            <a:ext cx="7549253" cy="32432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SzPct val="15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Resultados clínicos destacados gracias a este tratamiento.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SzPct val="15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S" sz="14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SzPct val="15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S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SzPct val="5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SzPct val="5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SzPct val="5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S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SzPct val="5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S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SzPct val="15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Mejor adherencia al tratamiento con administración cada 12 semanas.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SzPct val="15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Mayor confianza, menor impacto en la vida diaria.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5C9B0A-69F4-A583-286F-9ACABE89FB74}"/>
              </a:ext>
            </a:extLst>
          </p:cNvPr>
          <p:cNvSpPr txBox="1"/>
          <p:nvPr/>
        </p:nvSpPr>
        <p:spPr>
          <a:xfrm>
            <a:off x="2350524" y="2385498"/>
            <a:ext cx="15957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/>
              <a:t>SEMANA 0</a:t>
            </a:r>
          </a:p>
          <a:p>
            <a:pPr algn="ctr"/>
            <a:endParaRPr lang="es-ES" sz="1600" b="1"/>
          </a:p>
          <a:p>
            <a:pPr algn="ctr"/>
            <a:r>
              <a:rPr lang="es-ES" sz="1400"/>
              <a:t>Lesiones severas</a:t>
            </a:r>
          </a:p>
          <a:p>
            <a:pPr algn="ctr"/>
            <a:endParaRPr lang="es-ES" sz="1400"/>
          </a:p>
          <a:p>
            <a:pPr algn="ctr"/>
            <a:r>
              <a:rPr lang="es-ES" sz="1400"/>
              <a:t>PASI 24,8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14931-E94A-4E9C-FB4D-F6D8839F07BD}"/>
              </a:ext>
            </a:extLst>
          </p:cNvPr>
          <p:cNvSpPr txBox="1"/>
          <p:nvPr/>
        </p:nvSpPr>
        <p:spPr>
          <a:xfrm>
            <a:off x="4726788" y="2385498"/>
            <a:ext cx="15957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/>
              <a:t>SEMANA 6</a:t>
            </a:r>
          </a:p>
          <a:p>
            <a:pPr algn="ctr"/>
            <a:endParaRPr lang="es-ES" sz="1600" b="1"/>
          </a:p>
          <a:p>
            <a:pPr algn="ctr"/>
            <a:r>
              <a:rPr lang="es-ES" sz="1400"/>
              <a:t>Mejoría notable</a:t>
            </a:r>
          </a:p>
          <a:p>
            <a:pPr algn="ctr"/>
            <a:endParaRPr lang="es-ES" sz="1400"/>
          </a:p>
          <a:p>
            <a:pPr algn="ctr"/>
            <a:r>
              <a:rPr lang="es-ES" sz="1400"/>
              <a:t>PASI 3,2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A48BF2-CC9D-88A9-C991-5E70337028A0}"/>
              </a:ext>
            </a:extLst>
          </p:cNvPr>
          <p:cNvSpPr txBox="1"/>
          <p:nvPr/>
        </p:nvSpPr>
        <p:spPr>
          <a:xfrm>
            <a:off x="7188119" y="2385498"/>
            <a:ext cx="19311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/>
              <a:t>SEMANA 12</a:t>
            </a:r>
          </a:p>
          <a:p>
            <a:pPr algn="ctr"/>
            <a:endParaRPr lang="es-ES" sz="1600" b="1"/>
          </a:p>
          <a:p>
            <a:pPr algn="ctr"/>
            <a:r>
              <a:rPr lang="es-ES" sz="1400"/>
              <a:t>Ausencia de lesiones</a:t>
            </a:r>
          </a:p>
          <a:p>
            <a:pPr algn="ctr"/>
            <a:endParaRPr lang="es-ES" sz="1400"/>
          </a:p>
          <a:p>
            <a:pPr algn="ctr"/>
            <a:r>
              <a:rPr lang="es-ES" sz="1400"/>
              <a:t>PASI 0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57C1C9B7-AC02-C554-542E-2D31FFDA624E}"/>
              </a:ext>
            </a:extLst>
          </p:cNvPr>
          <p:cNvSpPr/>
          <p:nvPr/>
        </p:nvSpPr>
        <p:spPr>
          <a:xfrm>
            <a:off x="4162311" y="2772359"/>
            <a:ext cx="360040" cy="4573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33F9F30-A45B-DD37-6431-175A8BA6D840}"/>
              </a:ext>
            </a:extLst>
          </p:cNvPr>
          <p:cNvSpPr/>
          <p:nvPr/>
        </p:nvSpPr>
        <p:spPr>
          <a:xfrm>
            <a:off x="6575315" y="2783229"/>
            <a:ext cx="360040" cy="4573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377A93EE-E75B-F71A-ABF4-863BE129C69A}"/>
              </a:ext>
            </a:extLst>
          </p:cNvPr>
          <p:cNvSpPr txBox="1">
            <a:spLocks/>
          </p:cNvSpPr>
          <p:nvPr/>
        </p:nvSpPr>
        <p:spPr>
          <a:xfrm>
            <a:off x="883135" y="5788625"/>
            <a:ext cx="8384690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>
                <a:solidFill>
                  <a:srgbClr val="002855"/>
                </a:solidFill>
              </a:rPr>
              <a:t>* Caso facilitado por Dr. Jose Carlos Ruiz Carrascosa – </a:t>
            </a:r>
            <a:r>
              <a:rPr lang="es-ES" sz="900" dirty="0" err="1">
                <a:solidFill>
                  <a:srgbClr val="002855"/>
                </a:solidFill>
              </a:rPr>
              <a:t>Hosp</a:t>
            </a:r>
            <a:r>
              <a:rPr lang="es-ES" sz="900" dirty="0">
                <a:solidFill>
                  <a:srgbClr val="002855"/>
                </a:solidFill>
              </a:rPr>
              <a:t>. San Cecilio, Granada - </a:t>
            </a:r>
            <a:r>
              <a:rPr lang="es-ES" sz="900" dirty="0" err="1">
                <a:solidFill>
                  <a:srgbClr val="002855"/>
                </a:solidFill>
              </a:rPr>
              <a:t>ficcionado</a:t>
            </a:r>
            <a:r>
              <a:rPr lang="es-ES" sz="900" dirty="0">
                <a:solidFill>
                  <a:srgbClr val="002855"/>
                </a:solidFill>
              </a:rPr>
              <a:t> a partir de historia clínica y datos reales del paciente con su consentimiento para compartir la información del caso.</a:t>
            </a:r>
          </a:p>
          <a:p>
            <a:pPr marL="0" indent="0">
              <a:buNone/>
            </a:pPr>
            <a:r>
              <a:rPr lang="es-ES" sz="900" dirty="0">
                <a:solidFill>
                  <a:srgbClr val="002855"/>
                </a:solidFill>
              </a:rPr>
              <a:t>PASI: Índice de intensidad y gravedad de la psoriasis, por sus siglas en inglés.</a:t>
            </a:r>
          </a:p>
        </p:txBody>
      </p:sp>
    </p:spTree>
    <p:extLst>
      <p:ext uri="{BB962C8B-B14F-4D97-AF65-F5344CB8AC3E}">
        <p14:creationId xmlns:p14="http://schemas.microsoft.com/office/powerpoint/2010/main" val="426030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1D023-5B85-71E9-5843-888D1CA51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9B1660D-0D5C-AB49-321D-BF9E03D2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603" y="3184168"/>
            <a:ext cx="9937104" cy="485495"/>
          </a:xfrm>
        </p:spPr>
        <p:txBody>
          <a:bodyPr lIns="91440" tIns="45720" rIns="91440" bIns="45720" anchor="t"/>
          <a:lstStyle/>
          <a:p>
            <a:pPr algn="ctr"/>
            <a:r>
              <a:rPr lang="es-ES" sz="2400" cap="none">
                <a:latin typeface="Aptos"/>
                <a:cs typeface="Arial"/>
              </a:rPr>
              <a:t>¿Sería un buen candidato para la dosis de </a:t>
            </a:r>
            <a:r>
              <a:rPr lang="es-ES" sz="2400" cap="none">
                <a:solidFill>
                  <a:srgbClr val="FF0000"/>
                </a:solidFill>
                <a:latin typeface="Aptos"/>
                <a:cs typeface="Arial"/>
              </a:rPr>
              <a:t>200 mg</a:t>
            </a:r>
            <a:r>
              <a:rPr lang="es-ES" sz="2400" cap="none">
                <a:latin typeface="Aptos"/>
                <a:cs typeface="Arial"/>
              </a:rPr>
              <a:t> de tildrakizumab</a:t>
            </a:r>
            <a:r>
              <a:rPr lang="es-ES" sz="2000" cap="none">
                <a:latin typeface="Aptos"/>
                <a:cs typeface="Arial"/>
              </a:rPr>
              <a:t>?</a:t>
            </a:r>
            <a:br>
              <a:rPr lang="es-ES" sz="2000" cap="none">
                <a:latin typeface="Aptos"/>
              </a:rPr>
            </a:br>
            <a:endParaRPr lang="es-ES" sz="2000" b="0" cap="none">
              <a:solidFill>
                <a:srgbClr val="000000"/>
              </a:solidFill>
            </a:endParaRP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98CCC811-D40B-771E-7426-ACC2D21F22A6}"/>
              </a:ext>
            </a:extLst>
          </p:cNvPr>
          <p:cNvSpPr txBox="1">
            <a:spLocks/>
          </p:cNvSpPr>
          <p:nvPr/>
        </p:nvSpPr>
        <p:spPr>
          <a:xfrm>
            <a:off x="1577507" y="595456"/>
            <a:ext cx="9937104" cy="4854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800" b="1" kern="1200" cap="all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cap="none">
                <a:latin typeface="Aptos"/>
                <a:cs typeface="Arial"/>
              </a:rPr>
              <a:t>Preguntas para discusión:</a:t>
            </a:r>
            <a:endParaRPr lang="es-ES"/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1EB0FD7A-4D23-BA9B-BD86-934B9B008E27}"/>
              </a:ext>
            </a:extLst>
          </p:cNvPr>
          <p:cNvSpPr txBox="1">
            <a:spLocks/>
          </p:cNvSpPr>
          <p:nvPr/>
        </p:nvSpPr>
        <p:spPr>
          <a:xfrm>
            <a:off x="881007" y="5932259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>
                <a:solidFill>
                  <a:srgbClr val="002855"/>
                </a:solidFill>
              </a:rPr>
              <a:t>* Caso facilitado por Dr. Jose Carlos Ruiz Carrascosa – </a:t>
            </a:r>
            <a:r>
              <a:rPr lang="es-ES" sz="900" dirty="0" err="1">
                <a:solidFill>
                  <a:srgbClr val="002855"/>
                </a:solidFill>
              </a:rPr>
              <a:t>Hosp</a:t>
            </a:r>
            <a:r>
              <a:rPr lang="es-ES" sz="900" dirty="0">
                <a:solidFill>
                  <a:srgbClr val="002855"/>
                </a:solidFill>
              </a:rPr>
              <a:t>. San Cecilio, Granada - </a:t>
            </a:r>
            <a:r>
              <a:rPr lang="es-ES" sz="900" dirty="0" err="1">
                <a:solidFill>
                  <a:srgbClr val="002855"/>
                </a:solidFill>
              </a:rPr>
              <a:t>ficcionado</a:t>
            </a:r>
            <a:r>
              <a:rPr lang="es-ES" sz="900" dirty="0">
                <a:solidFill>
                  <a:srgbClr val="002855"/>
                </a:solidFill>
              </a:rPr>
              <a:t> a partir de historia clínica y datos reales del paciente con su consentimiento para compartir la información del caso. </a:t>
            </a:r>
          </a:p>
        </p:txBody>
      </p:sp>
    </p:spTree>
    <p:extLst>
      <p:ext uri="{BB962C8B-B14F-4D97-AF65-F5344CB8AC3E}">
        <p14:creationId xmlns:p14="http://schemas.microsoft.com/office/powerpoint/2010/main" val="35741598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23F7D-46E4-2532-EDCF-894A1B5C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33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5CCBF3-AE35-BD02-687E-ACA5AE56E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latin typeface="Aptos" panose="020B0004020202020204" pitchFamily="34" charset="0"/>
              </a:rPr>
              <a:t>“ABRO HILO”, está diseñada para conectar conocimientos, experiencias y perspectivas. A través de casos clínicos y dinámicas interactivas, exploraremos juntos nuevas formas de abordar la psoriasis.</a:t>
            </a:r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BD597921-49F4-57F1-B692-599FB557B567}"/>
              </a:ext>
            </a:extLst>
          </p:cNvPr>
          <p:cNvSpPr txBox="1">
            <a:spLocks/>
          </p:cNvSpPr>
          <p:nvPr/>
        </p:nvSpPr>
        <p:spPr>
          <a:xfrm>
            <a:off x="889989" y="5903072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>
                <a:solidFill>
                  <a:srgbClr val="FFFFFF"/>
                </a:solidFill>
              </a:rPr>
              <a:t>Caso real </a:t>
            </a:r>
            <a:r>
              <a:rPr lang="es-ES" sz="900" dirty="0" err="1">
                <a:solidFill>
                  <a:srgbClr val="FFFFFF"/>
                </a:solidFill>
              </a:rPr>
              <a:t>ficcionado</a:t>
            </a:r>
            <a:r>
              <a:rPr lang="es-ES" sz="900" dirty="0">
                <a:solidFill>
                  <a:srgbClr val="FFFFFF"/>
                </a:solidFill>
              </a:rPr>
              <a:t> a través de hilos y conversaciones simuladas en RRSS y canales de comunicación con el propósito de ilustrar su contenido en reuniones de expertos. Almirall no incentiva la publicación de información de medicamentos a través de redes sociales. </a:t>
            </a:r>
          </a:p>
        </p:txBody>
      </p:sp>
    </p:spTree>
    <p:extLst>
      <p:ext uri="{BB962C8B-B14F-4D97-AF65-F5344CB8AC3E}">
        <p14:creationId xmlns:p14="http://schemas.microsoft.com/office/powerpoint/2010/main" val="5901632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B7405E-9AEA-6BDE-F7A8-C73505929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3211" y="3266269"/>
            <a:ext cx="1152127" cy="432047"/>
          </a:xfrm>
        </p:spPr>
        <p:txBody>
          <a:bodyPr/>
          <a:lstStyle/>
          <a:p>
            <a:r>
              <a:rPr lang="es-ES"/>
              <a:t>00:00 - 00:00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27518-0A20-8CAA-EF00-5CAAAAC721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61362" y="3188928"/>
            <a:ext cx="7560840" cy="432047"/>
          </a:xfrm>
        </p:spPr>
        <p:txBody>
          <a:bodyPr/>
          <a:lstStyle/>
          <a:p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7FFC99-754E-7F01-6FBD-CEAA370F80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61362" y="3438053"/>
            <a:ext cx="7560840" cy="296567"/>
          </a:xfrm>
        </p:spPr>
        <p:txBody>
          <a:bodyPr/>
          <a:lstStyle/>
          <a:p>
            <a:r>
              <a:rPr lang="es-ES" err="1">
                <a:solidFill>
                  <a:srgbClr val="666666"/>
                </a:solidFill>
              </a:rPr>
              <a:t>Pellentesque</a:t>
            </a:r>
            <a:r>
              <a:rPr lang="es-ES">
                <a:solidFill>
                  <a:srgbClr val="666666"/>
                </a:solidFill>
              </a:rPr>
              <a:t> </a:t>
            </a:r>
            <a:r>
              <a:rPr lang="es-ES" err="1">
                <a:solidFill>
                  <a:srgbClr val="666666"/>
                </a:solidFill>
              </a:rPr>
              <a:t>quam</a:t>
            </a:r>
            <a:r>
              <a:rPr lang="es-ES">
                <a:solidFill>
                  <a:srgbClr val="666666"/>
                </a:solidFill>
              </a:rPr>
              <a:t> </a:t>
            </a:r>
            <a:r>
              <a:rPr lang="es-ES" err="1">
                <a:solidFill>
                  <a:srgbClr val="666666"/>
                </a:solidFill>
              </a:rPr>
              <a:t>ligula</a:t>
            </a:r>
            <a:r>
              <a:rPr lang="es-ES">
                <a:solidFill>
                  <a:srgbClr val="666666"/>
                </a:solidFill>
              </a:rPr>
              <a:t>, </a:t>
            </a:r>
            <a:r>
              <a:rPr lang="es-ES" err="1">
                <a:solidFill>
                  <a:srgbClr val="666666"/>
                </a:solidFill>
              </a:rPr>
              <a:t>cursus</a:t>
            </a:r>
            <a:r>
              <a:rPr lang="es-ES">
                <a:solidFill>
                  <a:srgbClr val="666666"/>
                </a:solidFill>
              </a:rPr>
              <a:t> quis </a:t>
            </a:r>
            <a:r>
              <a:rPr lang="es-ES" err="1">
                <a:solidFill>
                  <a:srgbClr val="666666"/>
                </a:solidFill>
              </a:rPr>
              <a:t>volutpat</a:t>
            </a:r>
            <a:r>
              <a:rPr lang="es-ES">
                <a:solidFill>
                  <a:srgbClr val="666666"/>
                </a:solidFill>
              </a:rPr>
              <a:t> </a:t>
            </a:r>
            <a:r>
              <a:rPr lang="es-ES" err="1">
                <a:solidFill>
                  <a:srgbClr val="666666"/>
                </a:solidFill>
              </a:rPr>
              <a:t>nec</a:t>
            </a:r>
            <a:endParaRPr lang="es-ES">
              <a:solidFill>
                <a:srgbClr val="666666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DCAF97-4CCB-641A-0724-28EA520F5B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/>
              <a:t>02/MARZO/2024 </a:t>
            </a:r>
            <a:r>
              <a:rPr lang="es-ES" b="0"/>
              <a:t>(00:00 - 00:00)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665268A-450C-5BA0-9521-A74B95B8C1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/>
              <a:t>MADRID </a:t>
            </a:r>
            <a:r>
              <a:rPr lang="es-ES" b="0"/>
              <a:t>- SEDE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5B1B792-44C6-1E66-418D-742472399C4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61362" y="2579476"/>
            <a:ext cx="7560840" cy="432047"/>
          </a:xfrm>
        </p:spPr>
        <p:txBody>
          <a:bodyPr/>
          <a:lstStyle/>
          <a:p>
            <a:r>
              <a:rPr lang="es-ES"/>
              <a:t>Nombre Apellidos, Hospital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0685D38-BB32-9EBB-A9FE-8359D69DC00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93211" y="2648818"/>
            <a:ext cx="1800199" cy="432047"/>
          </a:xfrm>
        </p:spPr>
        <p:txBody>
          <a:bodyPr/>
          <a:lstStyle/>
          <a:p>
            <a:r>
              <a:rPr lang="es-ES" b="1"/>
              <a:t>Ponente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4C31AA1-DC82-BC3A-81DC-4D82BA0E06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93211" y="3938389"/>
            <a:ext cx="1800199" cy="432047"/>
          </a:xfrm>
        </p:spPr>
        <p:txBody>
          <a:bodyPr/>
          <a:lstStyle/>
          <a:p>
            <a:r>
              <a:rPr lang="es-ES"/>
              <a:t>00:00 - 00:00</a:t>
            </a:r>
          </a:p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6109CCB-589F-66EF-177A-D7E7412C481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61362" y="3861048"/>
            <a:ext cx="7560840" cy="432047"/>
          </a:xfrm>
        </p:spPr>
        <p:txBody>
          <a:bodyPr/>
          <a:lstStyle/>
          <a:p>
            <a:r>
              <a:rPr lang="es-ES" err="1"/>
              <a:t>Cadipiscing</a:t>
            </a:r>
            <a:r>
              <a:rPr lang="es-ES"/>
              <a:t> </a:t>
            </a:r>
            <a:r>
              <a:rPr lang="es-ES" err="1"/>
              <a:t>eli</a:t>
            </a:r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D79BBB2-4473-175F-4E3D-2568A272F27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61362" y="4113284"/>
            <a:ext cx="7560840" cy="296567"/>
          </a:xfrm>
        </p:spPr>
        <p:txBody>
          <a:bodyPr/>
          <a:lstStyle/>
          <a:p>
            <a:r>
              <a:rPr lang="fr-FR" err="1">
                <a:solidFill>
                  <a:srgbClr val="666666"/>
                </a:solidFill>
              </a:rPr>
              <a:t>Donec</a:t>
            </a:r>
            <a:r>
              <a:rPr lang="fr-FR">
                <a:solidFill>
                  <a:srgbClr val="666666"/>
                </a:solidFill>
              </a:rPr>
              <a:t> </a:t>
            </a:r>
            <a:r>
              <a:rPr lang="fr-FR" err="1">
                <a:solidFill>
                  <a:srgbClr val="666666"/>
                </a:solidFill>
              </a:rPr>
              <a:t>vulputate</a:t>
            </a:r>
            <a:r>
              <a:rPr lang="fr-FR">
                <a:solidFill>
                  <a:srgbClr val="666666"/>
                </a:solidFill>
              </a:rPr>
              <a:t> et ex </a:t>
            </a:r>
            <a:r>
              <a:rPr lang="fr-FR" err="1">
                <a:solidFill>
                  <a:srgbClr val="666666"/>
                </a:solidFill>
              </a:rPr>
              <a:t>sed</a:t>
            </a:r>
            <a:r>
              <a:rPr lang="fr-FR">
                <a:solidFill>
                  <a:srgbClr val="666666"/>
                </a:solidFill>
              </a:rPr>
              <a:t> </a:t>
            </a:r>
            <a:r>
              <a:rPr lang="fr-FR" err="1">
                <a:solidFill>
                  <a:srgbClr val="666666"/>
                </a:solidFill>
              </a:rPr>
              <a:t>aliquam</a:t>
            </a:r>
            <a:endParaRPr lang="es-ES">
              <a:solidFill>
                <a:srgbClr val="666666"/>
              </a:solidFill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30E6D9F5-628B-E41E-0F1D-A639799012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93211" y="4586461"/>
            <a:ext cx="1800199" cy="432047"/>
          </a:xfrm>
        </p:spPr>
        <p:txBody>
          <a:bodyPr/>
          <a:lstStyle/>
          <a:p>
            <a:r>
              <a:rPr lang="es-ES"/>
              <a:t>00:00 - 00:00</a:t>
            </a:r>
          </a:p>
          <a:p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5281607-BDD6-C5C5-50ED-3012E1127D7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61362" y="4509120"/>
            <a:ext cx="7560840" cy="432047"/>
          </a:xfrm>
        </p:spPr>
        <p:txBody>
          <a:bodyPr/>
          <a:lstStyle/>
          <a:p>
            <a:r>
              <a:rPr lang="es-ES" err="1"/>
              <a:t>Sitamet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170B94E-C01B-ED98-274D-A92A51105B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61362" y="4758634"/>
            <a:ext cx="7560840" cy="296567"/>
          </a:xfrm>
        </p:spPr>
        <p:txBody>
          <a:bodyPr/>
          <a:lstStyle/>
          <a:p>
            <a:r>
              <a:rPr lang="es-ES" err="1">
                <a:solidFill>
                  <a:srgbClr val="666666"/>
                </a:solidFill>
              </a:rPr>
              <a:t>Pellentesque</a:t>
            </a:r>
            <a:r>
              <a:rPr lang="es-ES">
                <a:solidFill>
                  <a:srgbClr val="666666"/>
                </a:solidFill>
              </a:rPr>
              <a:t> </a:t>
            </a:r>
            <a:r>
              <a:rPr lang="es-ES" err="1">
                <a:solidFill>
                  <a:srgbClr val="666666"/>
                </a:solidFill>
              </a:rPr>
              <a:t>quam</a:t>
            </a:r>
            <a:r>
              <a:rPr lang="es-ES">
                <a:solidFill>
                  <a:srgbClr val="666666"/>
                </a:solidFill>
              </a:rPr>
              <a:t> </a:t>
            </a:r>
            <a:r>
              <a:rPr lang="es-ES" err="1">
                <a:solidFill>
                  <a:srgbClr val="666666"/>
                </a:solidFill>
              </a:rPr>
              <a:t>ligula</a:t>
            </a:r>
            <a:r>
              <a:rPr lang="es-ES">
                <a:solidFill>
                  <a:srgbClr val="666666"/>
                </a:solidFill>
              </a:rPr>
              <a:t>, </a:t>
            </a:r>
            <a:r>
              <a:rPr lang="es-ES" err="1">
                <a:solidFill>
                  <a:srgbClr val="666666"/>
                </a:solidFill>
              </a:rPr>
              <a:t>cursus</a:t>
            </a:r>
            <a:r>
              <a:rPr lang="es-ES">
                <a:solidFill>
                  <a:srgbClr val="666666"/>
                </a:solidFill>
              </a:rPr>
              <a:t> quis </a:t>
            </a:r>
            <a:r>
              <a:rPr lang="es-ES" err="1">
                <a:solidFill>
                  <a:srgbClr val="666666"/>
                </a:solidFill>
              </a:rPr>
              <a:t>volutpat</a:t>
            </a:r>
            <a:r>
              <a:rPr lang="es-ES">
                <a:solidFill>
                  <a:srgbClr val="666666"/>
                </a:solidFill>
              </a:rPr>
              <a:t> </a:t>
            </a:r>
            <a:r>
              <a:rPr lang="es-ES" err="1">
                <a:solidFill>
                  <a:srgbClr val="666666"/>
                </a:solidFill>
              </a:rPr>
              <a:t>nec</a:t>
            </a:r>
            <a:endParaRPr lang="es-ES">
              <a:solidFill>
                <a:srgbClr val="666666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784491D-B3DE-99F1-FBEF-F53B198942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793211" y="5234533"/>
            <a:ext cx="1800199" cy="432047"/>
          </a:xfrm>
        </p:spPr>
        <p:txBody>
          <a:bodyPr/>
          <a:lstStyle/>
          <a:p>
            <a:r>
              <a:rPr lang="es-ES"/>
              <a:t>00:00 - 00:00</a:t>
            </a:r>
          </a:p>
          <a:p>
            <a:endParaRPr lang="es-ES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0A11F61F-3E2F-0B96-4A7A-F832EF72DD2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61362" y="5157192"/>
            <a:ext cx="7560840" cy="432047"/>
          </a:xfrm>
        </p:spPr>
        <p:txBody>
          <a:bodyPr/>
          <a:lstStyle/>
          <a:p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endParaRPr lang="es-ES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EAAFA65A-2DA5-05DA-C898-DDEEAA989A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61362" y="5415759"/>
            <a:ext cx="7560840" cy="296567"/>
          </a:xfrm>
        </p:spPr>
        <p:txBody>
          <a:bodyPr/>
          <a:lstStyle/>
          <a:p>
            <a:r>
              <a:rPr lang="fr-FR" err="1">
                <a:solidFill>
                  <a:srgbClr val="666666"/>
                </a:solidFill>
              </a:rPr>
              <a:t>Donec</a:t>
            </a:r>
            <a:r>
              <a:rPr lang="fr-FR">
                <a:solidFill>
                  <a:srgbClr val="666666"/>
                </a:solidFill>
              </a:rPr>
              <a:t> </a:t>
            </a:r>
            <a:r>
              <a:rPr lang="fr-FR" err="1">
                <a:solidFill>
                  <a:srgbClr val="666666"/>
                </a:solidFill>
              </a:rPr>
              <a:t>vulputate</a:t>
            </a:r>
            <a:r>
              <a:rPr lang="fr-FR">
                <a:solidFill>
                  <a:srgbClr val="666666"/>
                </a:solidFill>
              </a:rPr>
              <a:t> et ex </a:t>
            </a:r>
            <a:r>
              <a:rPr lang="fr-FR" err="1">
                <a:solidFill>
                  <a:srgbClr val="666666"/>
                </a:solidFill>
              </a:rPr>
              <a:t>sed</a:t>
            </a:r>
            <a:r>
              <a:rPr lang="fr-FR">
                <a:solidFill>
                  <a:srgbClr val="666666"/>
                </a:solidFill>
              </a:rPr>
              <a:t> </a:t>
            </a:r>
            <a:r>
              <a:rPr lang="fr-FR" err="1">
                <a:solidFill>
                  <a:srgbClr val="666666"/>
                </a:solidFill>
              </a:rPr>
              <a:t>aliquam</a:t>
            </a:r>
            <a:endParaRPr lang="es-ES">
              <a:solidFill>
                <a:srgbClr val="666666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23ACB18-DAD3-02D0-F887-8F8933F6FBA8}"/>
              </a:ext>
            </a:extLst>
          </p:cNvPr>
          <p:cNvSpPr txBox="1"/>
          <p:nvPr/>
        </p:nvSpPr>
        <p:spPr>
          <a:xfrm rot="16200000">
            <a:off x="11367798" y="4811824"/>
            <a:ext cx="13260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>
                <a:solidFill>
                  <a:srgbClr val="808080"/>
                </a:solidFill>
              </a:rPr>
              <a:t>ES-ILU-2400073 Diciembre 2024</a:t>
            </a:r>
          </a:p>
        </p:txBody>
      </p:sp>
    </p:spTree>
    <p:extLst>
      <p:ext uri="{BB962C8B-B14F-4D97-AF65-F5344CB8AC3E}">
        <p14:creationId xmlns:p14="http://schemas.microsoft.com/office/powerpoint/2010/main" val="32985209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4D0F8-FBC8-A72B-FAD9-19B789B9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14CA602-98B9-F4A8-E0E3-2CA050E30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578" y="4581128"/>
            <a:ext cx="6571582" cy="1963161"/>
          </a:xfrm>
        </p:spPr>
        <p:txBody>
          <a:bodyPr/>
          <a:lstStyle/>
          <a:p>
            <a:r>
              <a:rPr lang="es-ES" err="1"/>
              <a:t>Tildrakizumab</a:t>
            </a:r>
            <a:r>
              <a:rPr lang="es-ES"/>
              <a:t>: Una mano amiga para la piel y el intestino.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638AEE-0028-E941-3BCF-5EE0F42F3D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>
              <a:spcBef>
                <a:spcPts val="100"/>
              </a:spcBef>
            </a:pPr>
            <a:r>
              <a:rPr lang="es-ES" sz="3600" b="1"/>
              <a:t>Caso Clínico </a:t>
            </a:r>
          </a:p>
          <a:p>
            <a:pPr algn="r">
              <a:spcBef>
                <a:spcPts val="100"/>
              </a:spcBef>
            </a:pPr>
            <a:r>
              <a:rPr lang="es-ES" sz="3600" b="1"/>
              <a:t>01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9F4E79-7918-13E5-AF31-0FA66416C239}"/>
              </a:ext>
            </a:extLst>
          </p:cNvPr>
          <p:cNvSpPr txBox="1"/>
          <p:nvPr/>
        </p:nvSpPr>
        <p:spPr>
          <a:xfrm rot="16200000">
            <a:off x="11264096" y="5379323"/>
            <a:ext cx="134459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333333"/>
                </a:solidFill>
                <a:latin typeface="Arial"/>
                <a:cs typeface="Arial"/>
              </a:rPr>
              <a:t>ES-ILU-2400070</a:t>
            </a:r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2A9AFECF-BD25-A19F-44A5-C7EC62C65280}"/>
              </a:ext>
            </a:extLst>
          </p:cNvPr>
          <p:cNvSpPr txBox="1">
            <a:spLocks/>
          </p:cNvSpPr>
          <p:nvPr/>
        </p:nvSpPr>
        <p:spPr>
          <a:xfrm>
            <a:off x="889989" y="5903072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/>
              <a:t>* Caso facilitado por Dr. Jose Carlos Ruiz Carrascosa – </a:t>
            </a:r>
            <a:r>
              <a:rPr lang="es-ES" sz="900" dirty="0" err="1"/>
              <a:t>Hosp</a:t>
            </a:r>
            <a:r>
              <a:rPr lang="es-ES" sz="900" dirty="0"/>
              <a:t>. San Cecilio, Granada - </a:t>
            </a:r>
            <a:r>
              <a:rPr lang="es-ES" sz="900" dirty="0" err="1"/>
              <a:t>ficcionado</a:t>
            </a:r>
            <a:r>
              <a:rPr lang="es-ES" sz="900" dirty="0"/>
              <a:t> a partir de historia clínica y datos reales del paciente con su consentimiento para compartir la información del caso. </a:t>
            </a:r>
          </a:p>
        </p:txBody>
      </p:sp>
    </p:spTree>
    <p:extLst>
      <p:ext uri="{BB962C8B-B14F-4D97-AF65-F5344CB8AC3E}">
        <p14:creationId xmlns:p14="http://schemas.microsoft.com/office/powerpoint/2010/main" val="40195407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3" descr="Diagonal hacia abajo ancha"/>
          <p:cNvSpPr txBox="1">
            <a:spLocks noChangeArrowheads="1"/>
          </p:cNvSpPr>
          <p:nvPr/>
        </p:nvSpPr>
        <p:spPr bwMode="auto">
          <a:xfrm>
            <a:off x="8762919" y="674688"/>
            <a:ext cx="55399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1219140">
              <a:spcBef>
                <a:spcPct val="50000"/>
              </a:spcBef>
              <a:defRPr/>
            </a:pPr>
            <a:endParaRPr lang="es-ES" sz="2400" b="0">
              <a:solidFill>
                <a:srgbClr val="000000"/>
              </a:solidFill>
            </a:endParaRPr>
          </a:p>
        </p:txBody>
      </p:sp>
      <p:sp>
        <p:nvSpPr>
          <p:cNvPr id="119813" name="Text Box 4"/>
          <p:cNvSpPr txBox="1">
            <a:spLocks noChangeArrowheads="1"/>
          </p:cNvSpPr>
          <p:nvPr/>
        </p:nvSpPr>
        <p:spPr bwMode="auto">
          <a:xfrm>
            <a:off x="1631504" y="1340768"/>
            <a:ext cx="90730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solidFill>
                  <a:schemeClr val="accent2"/>
                </a:solidFill>
              </a:defRPr>
            </a:lvl1pPr>
          </a:lstStyle>
          <a:p>
            <a:pPr algn="just" defTabSz="914377">
              <a:spcBef>
                <a:spcPts val="600"/>
              </a:spcBef>
            </a:pPr>
            <a:r>
              <a:rPr lang="es-ES" sz="1400">
                <a:solidFill>
                  <a:srgbClr val="002855"/>
                </a:solidFill>
                <a:latin typeface="Aptos" panose="020B0004020202020204" pitchFamily="34" charset="0"/>
              </a:rPr>
              <a:t>Este documento (la “Presentación”) ha sido preparado exclusivamente para su uso en presentaciones y/o formaciones de Almirall, S.A. ("Almirall") dirigidas a la comunidad científica (“Uso Permitido”). Este documento incluye información resumida y no pretende ser exhaustivo. La divulgación, difusión o uso de este documento, para un uso distinto al Uso Permitido, sin la autorización previa, expresa y por escrito de Almirall está prohibida.</a:t>
            </a:r>
          </a:p>
          <a:p>
            <a:pPr algn="just" defTabSz="914377">
              <a:spcBef>
                <a:spcPts val="600"/>
              </a:spcBef>
            </a:pPr>
            <a:r>
              <a:rPr lang="es-ES" sz="1400">
                <a:solidFill>
                  <a:srgbClr val="002855"/>
                </a:solidFill>
                <a:latin typeface="Aptos" panose="020B0004020202020204" pitchFamily="34" charset="0"/>
              </a:rPr>
              <a:t>Almirall no otorga, ni implícita ni explícitamente, ninguna garantía de imparcialidad, precisión, integridad o exactitud de la información, opinión y declaraciones expresadas en dicha Presentación o en discusiones que puedan tener lugar durante su utilización.</a:t>
            </a:r>
          </a:p>
          <a:p>
            <a:pPr algn="just" defTabSz="914377">
              <a:spcBef>
                <a:spcPts val="600"/>
              </a:spcBef>
            </a:pPr>
            <a:r>
              <a:rPr lang="es-ES" sz="1400">
                <a:solidFill>
                  <a:srgbClr val="002855"/>
                </a:solidFill>
                <a:latin typeface="Aptos" panose="020B0004020202020204" pitchFamily="34" charset="0"/>
              </a:rPr>
              <a:t>Tanto la Presentación como los contenidos incluidos en la misma (con carácter enunciativo, que no limitativo, imágenes, diseño gráfico, logos, textos, gráficos, ilustraciones, fotografías, y cualquier otro material susceptible de protección) están bajo la responsabilidad de Almirall y son titularidad exclusiva de Almirall o Almirall tiene sobre ellos la correspondiente autorización de uso. </a:t>
            </a:r>
          </a:p>
          <a:p>
            <a:pPr algn="just" defTabSz="914377">
              <a:spcBef>
                <a:spcPts val="600"/>
              </a:spcBef>
            </a:pPr>
            <a:r>
              <a:rPr lang="es-ES" sz="1400">
                <a:solidFill>
                  <a:srgbClr val="002855"/>
                </a:solidFill>
                <a:latin typeface="Aptos" panose="020B0004020202020204" pitchFamily="34" charset="0"/>
              </a:rPr>
              <a:t>Igualmente, todos los nombres comerciales, marcas o signos distintivos de cualquier clase contenidos en la Presentación están protegidos por la Ley.</a:t>
            </a:r>
          </a:p>
          <a:p>
            <a:pPr algn="just" defTabSz="914377">
              <a:spcBef>
                <a:spcPts val="600"/>
              </a:spcBef>
            </a:pPr>
            <a:r>
              <a:rPr lang="es-ES" sz="1400">
                <a:solidFill>
                  <a:srgbClr val="002855"/>
                </a:solidFill>
                <a:latin typeface="Aptos" panose="020B0004020202020204" pitchFamily="34" charset="0"/>
              </a:rPr>
              <a:t>La reproducción, distribución, comercialización, transformación, comunicación pública y, en general, cualquier otra forma de explotación, por cualquier procedimiento, de todo o parte de la Presentación  o de la información contenida en la misma con fines distintos al Uso Permitido, podría constituir una infracción de los derechos de Propiedad Intelectual y/o Industrial de Almirall o del titular de los mismos y podría dar lugar al ejercicio de cuantas acciones judiciales o extrajudiciales pudieran corresponder en el ejercicio de sus derechos. Todo ello salvo que, previa solicitud, Almirall haya autorizado expresamente y por escrito el uso de los contenidos para un fin específico, en cuyo caso, el destinatario se compromete a citar la Almirall como fuente titular del contenido.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9EC0672D-44FE-E612-144B-B667B29C64E8}"/>
              </a:ext>
            </a:extLst>
          </p:cNvPr>
          <p:cNvSpPr txBox="1">
            <a:spLocks/>
          </p:cNvSpPr>
          <p:nvPr/>
        </p:nvSpPr>
        <p:spPr>
          <a:xfrm>
            <a:off x="1545112" y="595456"/>
            <a:ext cx="10646888" cy="4854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800" b="1" kern="1200" cap="all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cap="none" err="1"/>
              <a:t>Exoneración</a:t>
            </a:r>
            <a:r>
              <a:rPr lang="fr-FR" cap="none"/>
              <a:t> de </a:t>
            </a:r>
            <a:r>
              <a:rPr lang="fr-FR" cap="none" err="1"/>
              <a:t>responsibilidad</a:t>
            </a:r>
            <a:r>
              <a:rPr lang="fr-FR" cap="none"/>
              <a:t> y </a:t>
            </a:r>
            <a:r>
              <a:rPr lang="fr-FR" cap="none" err="1"/>
              <a:t>uso</a:t>
            </a:r>
            <a:r>
              <a:rPr lang="fr-FR" cap="none"/>
              <a:t> de la </a:t>
            </a:r>
            <a:r>
              <a:rPr lang="fr-FR" cap="none" err="1"/>
              <a:t>presentación</a:t>
            </a:r>
            <a:r>
              <a:rPr lang="fr-FR" cap="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29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3" descr="Diagonal hacia abajo ancha"/>
          <p:cNvSpPr txBox="1">
            <a:spLocks noChangeArrowheads="1"/>
          </p:cNvSpPr>
          <p:nvPr/>
        </p:nvSpPr>
        <p:spPr bwMode="auto">
          <a:xfrm>
            <a:off x="8762919" y="674688"/>
            <a:ext cx="55399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1219140">
              <a:spcBef>
                <a:spcPct val="50000"/>
              </a:spcBef>
              <a:defRPr/>
            </a:pPr>
            <a:endParaRPr lang="es-ES" sz="2400" b="0">
              <a:solidFill>
                <a:srgbClr val="000000"/>
              </a:solidFill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9EC0672D-44FE-E612-144B-B667B29C64E8}"/>
              </a:ext>
            </a:extLst>
          </p:cNvPr>
          <p:cNvSpPr txBox="1">
            <a:spLocks/>
          </p:cNvSpPr>
          <p:nvPr/>
        </p:nvSpPr>
        <p:spPr>
          <a:xfrm>
            <a:off x="1545112" y="595456"/>
            <a:ext cx="10646888" cy="4854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800" b="1" kern="1200" cap="all" baseline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cap="none" err="1">
                <a:latin typeface="Aptos"/>
                <a:cs typeface="Arial"/>
              </a:rPr>
              <a:t>Conflictos</a:t>
            </a:r>
            <a:r>
              <a:rPr lang="fr-FR" cap="none">
                <a:latin typeface="Aptos"/>
                <a:cs typeface="Arial"/>
              </a:rPr>
              <a:t> de interés</a:t>
            </a:r>
            <a:endParaRPr lang="es-E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89BE3A-3F69-3201-7ED1-81593DF21E62}"/>
              </a:ext>
            </a:extLst>
          </p:cNvPr>
          <p:cNvSpPr txBox="1">
            <a:spLocks/>
          </p:cNvSpPr>
          <p:nvPr/>
        </p:nvSpPr>
        <p:spPr>
          <a:xfrm>
            <a:off x="1682476" y="3734749"/>
            <a:ext cx="6432756" cy="45076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1400">
                <a:solidFill>
                  <a:srgbClr val="002855"/>
                </a:solidFill>
                <a:latin typeface="Aptos" panose="020B0004020202020204" pitchFamily="34" charset="0"/>
              </a:rPr>
              <a:t>He participado como </a:t>
            </a:r>
            <a:r>
              <a:rPr lang="es-ES" sz="1400" b="1">
                <a:solidFill>
                  <a:srgbClr val="FF0000"/>
                </a:solidFill>
                <a:latin typeface="Aptos" panose="020B0004020202020204" pitchFamily="34" charset="0"/>
              </a:rPr>
              <a:t>investigador principal o colaborador en ensayos clínicos o trabajos de investigación</a:t>
            </a:r>
            <a:r>
              <a:rPr lang="es-ES" sz="140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s-ES" sz="1400">
                <a:solidFill>
                  <a:srgbClr val="002855"/>
                </a:solidFill>
                <a:latin typeface="Aptos" panose="020B0004020202020204" pitchFamily="34" charset="0"/>
              </a:rPr>
              <a:t>para:</a:t>
            </a:r>
            <a:endParaRPr lang="es-ES" sz="14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791779-CEB5-2F6F-46A7-1C7D0DE71F6D}"/>
              </a:ext>
            </a:extLst>
          </p:cNvPr>
          <p:cNvSpPr txBox="1">
            <a:spLocks/>
          </p:cNvSpPr>
          <p:nvPr/>
        </p:nvSpPr>
        <p:spPr>
          <a:xfrm>
            <a:off x="1682476" y="1958238"/>
            <a:ext cx="6480796" cy="7076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1400">
                <a:solidFill>
                  <a:srgbClr val="002855"/>
                </a:solidFill>
                <a:latin typeface="Aptos" panose="020B0004020202020204" pitchFamily="34" charset="0"/>
              </a:rPr>
              <a:t>He proporcionado </a:t>
            </a:r>
            <a:r>
              <a:rPr lang="es-ES" sz="1400" b="1">
                <a:solidFill>
                  <a:srgbClr val="FF0000"/>
                </a:solidFill>
                <a:latin typeface="Aptos" panose="020B0004020202020204" pitchFamily="34" charset="0"/>
              </a:rPr>
              <a:t>asesoramiento científico, participado en reuniones médicas y cursos de formación </a:t>
            </a:r>
            <a:r>
              <a:rPr lang="es-ES" sz="1400">
                <a:solidFill>
                  <a:srgbClr val="002855"/>
                </a:solidFill>
                <a:latin typeface="Aptos" panose="020B0004020202020204" pitchFamily="34" charset="0"/>
              </a:rPr>
              <a:t>patrocinados por: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541611-ECBD-483F-EA5F-7578C42AAABD}"/>
              </a:ext>
            </a:extLst>
          </p:cNvPr>
          <p:cNvSpPr txBox="1">
            <a:spLocks/>
          </p:cNvSpPr>
          <p:nvPr/>
        </p:nvSpPr>
        <p:spPr>
          <a:xfrm>
            <a:off x="1682476" y="2812493"/>
            <a:ext cx="8827048" cy="384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1400" b="1">
                <a:solidFill>
                  <a:srgbClr val="002855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XXX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7267613-D88E-D90E-6766-D4E24ED44A90}"/>
              </a:ext>
            </a:extLst>
          </p:cNvPr>
          <p:cNvSpPr txBox="1">
            <a:spLocks/>
          </p:cNvSpPr>
          <p:nvPr/>
        </p:nvSpPr>
        <p:spPr>
          <a:xfrm>
            <a:off x="1682476" y="4515298"/>
            <a:ext cx="8827048" cy="384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1400" b="1">
                <a:solidFill>
                  <a:srgbClr val="002855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999606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8FFBD756-5920-3E79-C089-85D296D57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5201" b="39500"/>
          <a:stretch/>
        </p:blipFill>
        <p:spPr>
          <a:xfrm>
            <a:off x="4413249" y="1354498"/>
            <a:ext cx="2867929" cy="3442692"/>
          </a:xfrm>
          <a:prstGeom prst="rect">
            <a:avLst/>
          </a:prstGeom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5117549-6861-9FF1-34E2-93F41C983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5201" b="21651"/>
          <a:stretch/>
        </p:blipFill>
        <p:spPr>
          <a:xfrm>
            <a:off x="1055440" y="1354498"/>
            <a:ext cx="2839872" cy="4414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0A5F1C-931E-E825-C25B-45F729499B14}"/>
              </a:ext>
            </a:extLst>
          </p:cNvPr>
          <p:cNvSpPr txBox="1"/>
          <p:nvPr/>
        </p:nvSpPr>
        <p:spPr>
          <a:xfrm>
            <a:off x="2305355" y="502666"/>
            <a:ext cx="8856984" cy="52322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eaLnBrk="0" hangingPunct="0">
              <a:defRPr sz="2800" b="1" cap="none" baseline="0">
                <a:latin typeface="Aptos" panose="020B000402020202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es-ES" sz="2400">
                <a:solidFill>
                  <a:srgbClr val="FFFFFF"/>
                </a:solidFill>
              </a:rPr>
              <a:t>Hay hilos que se entrelazan en una misma historia…</a:t>
            </a:r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B6F30252-4978-55C2-AEE8-3469851B6939}"/>
              </a:ext>
            </a:extLst>
          </p:cNvPr>
          <p:cNvSpPr txBox="1">
            <a:spLocks/>
          </p:cNvSpPr>
          <p:nvPr/>
        </p:nvSpPr>
        <p:spPr>
          <a:xfrm>
            <a:off x="889989" y="5903072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>
                <a:solidFill>
                  <a:srgbClr val="FFFFFF"/>
                </a:solidFill>
              </a:rPr>
              <a:t>* Caso facilitado por Dr. Jose Carlos Ruiz Carrascosa – </a:t>
            </a:r>
            <a:r>
              <a:rPr lang="es-ES" sz="900" dirty="0" err="1">
                <a:solidFill>
                  <a:srgbClr val="FFFFFF"/>
                </a:solidFill>
              </a:rPr>
              <a:t>Hosp</a:t>
            </a:r>
            <a:r>
              <a:rPr lang="es-ES" sz="900" dirty="0">
                <a:solidFill>
                  <a:srgbClr val="FFFFFF"/>
                </a:solidFill>
              </a:rPr>
              <a:t>. San Cecilio, Granada - </a:t>
            </a:r>
            <a:r>
              <a:rPr lang="es-ES" sz="900" dirty="0" err="1">
                <a:solidFill>
                  <a:srgbClr val="FFFFFF"/>
                </a:solidFill>
              </a:rPr>
              <a:t>ficcionado</a:t>
            </a:r>
            <a:r>
              <a:rPr lang="es-ES" sz="900" dirty="0">
                <a:solidFill>
                  <a:srgbClr val="FFFFFF"/>
                </a:solidFill>
              </a:rPr>
              <a:t> a partir de historia clínica y datos reales del paciente con su consentimiento para compartir la información del caso.</a:t>
            </a:r>
          </a:p>
          <a:p>
            <a:pPr marL="0" indent="0">
              <a:buNone/>
            </a:pPr>
            <a:r>
              <a:rPr lang="es-ES" sz="900" dirty="0">
                <a:solidFill>
                  <a:srgbClr val="FFFFFF"/>
                </a:solidFill>
              </a:rPr>
              <a:t>IMC: índice de masa corporal.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1DBFBD-1970-E63E-50B1-752C92B268D4}"/>
              </a:ext>
            </a:extLst>
          </p:cNvPr>
          <p:cNvSpPr txBox="1"/>
          <p:nvPr/>
        </p:nvSpPr>
        <p:spPr>
          <a:xfrm>
            <a:off x="10739383" y="5858548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rgbClr val="FFFFFF"/>
                </a:solidFill>
                <a:latin typeface="Trebuchet MS"/>
                <a:cs typeface="Arial"/>
              </a:rPr>
              <a:t>* Perfiles ficticios</a:t>
            </a:r>
            <a:endParaRPr lang="es-ES" dirty="0"/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91C43FB-142D-3C3E-106A-128134A6C8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2" y="1354499"/>
            <a:ext cx="2514201" cy="44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452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A3CA7-F267-443B-C574-F82391FE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3BD7FCD-AA7C-2E5E-D2B3-9BDACF56B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0" r="1068" b="26901"/>
          <a:stretch/>
        </p:blipFill>
        <p:spPr>
          <a:xfrm>
            <a:off x="6456040" y="1556791"/>
            <a:ext cx="4766352" cy="2248279"/>
          </a:xfrm>
          <a:prstGeom prst="rect">
            <a:avLst/>
          </a:prstGeom>
        </p:spPr>
      </p:pic>
      <p:pic>
        <p:nvPicPr>
          <p:cNvPr id="9" name="Imagen 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69CFBE-2E16-10BC-1066-0A0C67096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0" r="1068" b="11150"/>
          <a:stretch/>
        </p:blipFill>
        <p:spPr>
          <a:xfrm>
            <a:off x="6456040" y="4090785"/>
            <a:ext cx="4766352" cy="1348967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446630E1-5B4A-0E23-28F6-118038B18409}"/>
              </a:ext>
            </a:extLst>
          </p:cNvPr>
          <p:cNvSpPr/>
          <p:nvPr/>
        </p:nvSpPr>
        <p:spPr>
          <a:xfrm>
            <a:off x="8616280" y="5039361"/>
            <a:ext cx="648072" cy="52369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31FD5C-29CA-6F4F-893D-1A56595D8F88}"/>
              </a:ext>
            </a:extLst>
          </p:cNvPr>
          <p:cNvSpPr txBox="1"/>
          <p:nvPr/>
        </p:nvSpPr>
        <p:spPr>
          <a:xfrm>
            <a:off x="8832304" y="566124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FFFFFF"/>
                </a:solidFill>
                <a:latin typeface="Aptos" panose="020B0004020202020204" pitchFamily="34" charset="0"/>
              </a:rPr>
              <a:t>A @Psoriasis le gusta…</a:t>
            </a:r>
          </a:p>
        </p:txBody>
      </p:sp>
      <p:pic>
        <p:nvPicPr>
          <p:cNvPr id="15" name="Imagen 1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201B616-682B-3324-3C97-0AEF1EC0E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54918"/>
          <a:stretch/>
        </p:blipFill>
        <p:spPr>
          <a:xfrm>
            <a:off x="1127448" y="1531480"/>
            <a:ext cx="4968552" cy="39082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AD21600-235F-931D-A35A-B1447F28ADAC}"/>
              </a:ext>
            </a:extLst>
          </p:cNvPr>
          <p:cNvSpPr txBox="1"/>
          <p:nvPr/>
        </p:nvSpPr>
        <p:spPr>
          <a:xfrm>
            <a:off x="2305355" y="502666"/>
            <a:ext cx="8856984" cy="52322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eaLnBrk="0" hangingPunct="0">
              <a:defRPr sz="2800" b="1" cap="none" baseline="0">
                <a:latin typeface="Aptos" panose="020B000402020202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es-ES" sz="2400">
                <a:solidFill>
                  <a:srgbClr val="FFFFFF"/>
                </a:solidFill>
              </a:rPr>
              <a:t>En la que siempre hay un protagonista como Víctor</a:t>
            </a:r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2A6599D0-C47E-33B4-3B69-656A81A909A9}"/>
              </a:ext>
            </a:extLst>
          </p:cNvPr>
          <p:cNvSpPr txBox="1">
            <a:spLocks/>
          </p:cNvSpPr>
          <p:nvPr/>
        </p:nvSpPr>
        <p:spPr>
          <a:xfrm>
            <a:off x="889989" y="5903072"/>
            <a:ext cx="6304984" cy="372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00" dirty="0">
                <a:solidFill>
                  <a:srgbClr val="FFFFFF"/>
                </a:solidFill>
              </a:rPr>
              <a:t>* Caso facilitado por Dr. Jose Carlos Ruiz Carrascosa – </a:t>
            </a:r>
            <a:r>
              <a:rPr lang="es-ES" sz="900" dirty="0" err="1">
                <a:solidFill>
                  <a:srgbClr val="FFFFFF"/>
                </a:solidFill>
              </a:rPr>
              <a:t>Hosp</a:t>
            </a:r>
            <a:r>
              <a:rPr lang="es-ES" sz="900" dirty="0">
                <a:solidFill>
                  <a:srgbClr val="FFFFFF"/>
                </a:solidFill>
              </a:rPr>
              <a:t>. San Cecilio, Granada - </a:t>
            </a:r>
            <a:r>
              <a:rPr lang="es-ES" sz="900" dirty="0" err="1">
                <a:solidFill>
                  <a:srgbClr val="FFFFFF"/>
                </a:solidFill>
              </a:rPr>
              <a:t>ficcionado</a:t>
            </a:r>
            <a:r>
              <a:rPr lang="es-ES" sz="900" dirty="0">
                <a:solidFill>
                  <a:srgbClr val="FFFFFF"/>
                </a:solidFill>
              </a:rPr>
              <a:t> a partir de historia clínica y datos reales del paciente con su consentimiento para compartir la información del caso.</a:t>
            </a:r>
          </a:p>
          <a:p>
            <a:pPr marL="0" indent="0">
              <a:buNone/>
            </a:pPr>
            <a:r>
              <a:rPr lang="es-ES" sz="900" dirty="0">
                <a:solidFill>
                  <a:srgbClr val="FFFFFF"/>
                </a:solidFill>
              </a:rPr>
              <a:t>IL: </a:t>
            </a:r>
            <a:r>
              <a:rPr lang="es-ES" sz="900" dirty="0" err="1">
                <a:solidFill>
                  <a:srgbClr val="FFFFFF"/>
                </a:solidFill>
              </a:rPr>
              <a:t>interleuquina</a:t>
            </a:r>
            <a:r>
              <a:rPr lang="es-ES" sz="900" dirty="0">
                <a:solidFill>
                  <a:srgbClr val="FFFFFF"/>
                </a:solidFill>
              </a:rPr>
              <a:t>; IMC: índice de masa corporal.</a:t>
            </a:r>
          </a:p>
          <a:p>
            <a:pPr marL="0" indent="0">
              <a:buNone/>
            </a:pP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DE5A12-40AE-2B1C-AD0F-5FD195FFC55E}"/>
              </a:ext>
            </a:extLst>
          </p:cNvPr>
          <p:cNvSpPr txBox="1"/>
          <p:nvPr/>
        </p:nvSpPr>
        <p:spPr>
          <a:xfrm>
            <a:off x="10901683" y="5537944"/>
            <a:ext cx="112525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>
                <a:solidFill>
                  <a:srgbClr val="FFFFFF"/>
                </a:solidFill>
                <a:latin typeface="Trebuchet MS"/>
                <a:cs typeface="Arial"/>
              </a:rPr>
              <a:t>* Perfil ficticio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6835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74">
      <a:dk1>
        <a:srgbClr val="002855"/>
      </a:dk1>
      <a:lt1>
        <a:srgbClr val="F74141"/>
      </a:lt1>
      <a:dk2>
        <a:srgbClr val="333333"/>
      </a:dk2>
      <a:lt2>
        <a:srgbClr val="002855"/>
      </a:lt2>
      <a:accent1>
        <a:srgbClr val="F74141"/>
      </a:accent1>
      <a:accent2>
        <a:srgbClr val="333333"/>
      </a:accent2>
      <a:accent3>
        <a:srgbClr val="002855"/>
      </a:accent3>
      <a:accent4>
        <a:srgbClr val="F74141"/>
      </a:accent4>
      <a:accent5>
        <a:srgbClr val="333333"/>
      </a:accent5>
      <a:accent6>
        <a:srgbClr val="002855"/>
      </a:accent6>
      <a:hlink>
        <a:srgbClr val="F74141"/>
      </a:hlink>
      <a:folHlink>
        <a:srgbClr val="333333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A427882E6974585639C8C88A14562" ma:contentTypeVersion="17" ma:contentTypeDescription="Create a new document." ma:contentTypeScope="" ma:versionID="0942ea63662f48d076e741b6abc1e8b7">
  <xsd:schema xmlns:xsd="http://www.w3.org/2001/XMLSchema" xmlns:xs="http://www.w3.org/2001/XMLSchema" xmlns:p="http://schemas.microsoft.com/office/2006/metadata/properties" xmlns:ns2="51c84bd1-48e0-4397-8435-29fb4b0f12ff" xmlns:ns3="20f08dba-bd49-45c4-868f-ad7565a3db77" targetNamespace="http://schemas.microsoft.com/office/2006/metadata/properties" ma:root="true" ma:fieldsID="1de752569580c4117643cb3a4c20e17f" ns2:_="" ns3:_="">
    <xsd:import namespace="51c84bd1-48e0-4397-8435-29fb4b0f12ff"/>
    <xsd:import namespace="20f08dba-bd49-45c4-868f-ad7565a3db77"/>
    <xsd:element name="properties">
      <xsd:complexType>
        <xsd:sequence>
          <xsd:element name="documentManagement">
            <xsd:complexType>
              <xsd:all>
                <xsd:element ref="ns2:IsPublic" minOccurs="0"/>
                <xsd:element ref="ns2:PublishedVersion" minOccurs="0"/>
                <xsd:element ref="ns2:Destin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84bd1-48e0-4397-8435-29fb4b0f12ff" elementFormDefault="qualified">
    <xsd:import namespace="http://schemas.microsoft.com/office/2006/documentManagement/types"/>
    <xsd:import namespace="http://schemas.microsoft.com/office/infopath/2007/PartnerControls"/>
    <xsd:element name="IsPublic" ma:index="8" nillable="true" ma:displayName="IsPublic" ma:description="IsPublic" ma:indexed="true" ma:internalName="IsPublic">
      <xsd:simpleType>
        <xsd:restriction base="dms:Boolean"/>
      </xsd:simpleType>
    </xsd:element>
    <xsd:element name="PublishedVersion" ma:index="9" nillable="true" ma:displayName="PublishedVersion" ma:description="PublishedVersion" ma:hidden="true" ma:indexed="true" ma:internalName="PublishedVersion">
      <xsd:simpleType>
        <xsd:restriction base="dms:Text">
          <xsd:maxLength value="255"/>
        </xsd:restriction>
      </xsd:simpleType>
    </xsd:element>
    <xsd:element name="Destination" ma:index="10" nillable="true" ma:displayName="Destination" ma:description="Destination" ma:hidden="true" ma:indexed="true" ma:internalName="Destination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48dffe-9731-4086-88fa-356309359c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08dba-bd49-45c4-868f-ad7565a3d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215941-8a19-4910-87ff-8d703f631361}" ma:internalName="TaxCatchAll" ma:showField="CatchAllData" ma:web="20f08dba-bd49-45c4-868f-ad7565a3d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f08dba-bd49-45c4-868f-ad7565a3db77" xsi:nil="true"/>
    <Destination xmlns="51c84bd1-48e0-4397-8435-29fb4b0f12ff" xsi:nil="true"/>
    <IsPublic xmlns="51c84bd1-48e0-4397-8435-29fb4b0f12ff" xsi:nil="true"/>
    <lcf76f155ced4ddcb4097134ff3c332f xmlns="51c84bd1-48e0-4397-8435-29fb4b0f12ff">
      <Terms xmlns="http://schemas.microsoft.com/office/infopath/2007/PartnerControls"/>
    </lcf76f155ced4ddcb4097134ff3c332f>
    <PublishedVersion xmlns="51c84bd1-48e0-4397-8435-29fb4b0f12ff" xsi:nil="true"/>
  </documentManagement>
</p:properties>
</file>

<file path=customXml/itemProps1.xml><?xml version="1.0" encoding="utf-8"?>
<ds:datastoreItem xmlns:ds="http://schemas.openxmlformats.org/officeDocument/2006/customXml" ds:itemID="{3F08360A-3667-467F-A3B3-EDA72774D4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DEB93A-3A44-4E27-9626-F9165FB9E14B}"/>
</file>

<file path=customXml/itemProps3.xml><?xml version="1.0" encoding="utf-8"?>
<ds:datastoreItem xmlns:ds="http://schemas.openxmlformats.org/officeDocument/2006/customXml" ds:itemID="{81C3D220-7E3C-4DA6-878B-357BE78AC116}">
  <ds:schemaRefs>
    <ds:schemaRef ds:uri="http://schemas.microsoft.com/office/2006/metadata/properties"/>
    <ds:schemaRef ds:uri="http://schemas.microsoft.com/office/infopath/2007/PartnerControls"/>
    <ds:schemaRef ds:uri="20f08dba-bd49-45c4-868f-ad7565a3db77"/>
    <ds:schemaRef ds:uri="51c84bd1-48e0-4397-8435-29fb4b0f12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2278</Words>
  <Application>Microsoft Office PowerPoint</Application>
  <PresentationFormat>Panorámica</PresentationFormat>
  <Paragraphs>171</Paragraphs>
  <Slides>28</Slides>
  <Notes>5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 exploración clínica revela: </vt:lpstr>
      <vt:lpstr>Presentación de PowerPoint</vt:lpstr>
      <vt:lpstr>6 semanas  después…</vt:lpstr>
      <vt:lpstr>Presentación de PowerPoint</vt:lpstr>
      <vt:lpstr>Presentación de PowerPoint</vt:lpstr>
      <vt:lpstr>Presentación de PowerPoint</vt:lpstr>
      <vt:lpstr>12 semanas después… ¿Cómo está Víctor?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obtenidas del caso de Víctor:</vt:lpstr>
      <vt:lpstr>¿Sería un buen candidato para la dosis de 200 mg de tildrakizumab? 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nacho_ezquerra</dc:creator>
  <cp:lastModifiedBy>Adriana Martín | Doctaforum</cp:lastModifiedBy>
  <cp:revision>45</cp:revision>
  <cp:lastPrinted>2017-02-10T12:24:17Z</cp:lastPrinted>
  <dcterms:created xsi:type="dcterms:W3CDTF">2015-01-15T15:52:56Z</dcterms:created>
  <dcterms:modified xsi:type="dcterms:W3CDTF">2025-01-22T17:20:08Z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0x010100431A427882E6974585639C8C88A14562</vt:lpwstr>
  </property>
  <property fmtid="{D5CDD505-2E9C-101B-9397-08002B2CF9AE}" pid="3" name="MSIP_Label_533616b6-00a5-4cd1-b577-93208fa93eb1_Enabled">
    <vt:lpwstr>true</vt:lpwstr>
  </property>
  <property fmtid="{D5CDD505-2E9C-101B-9397-08002B2CF9AE}" pid="4" name="MSIP_Label_533616b6-00a5-4cd1-b577-93208fa93eb1_SetDate">
    <vt:lpwstr>2025-01-22T17:20:07Z</vt:lpwstr>
  </property>
  <property fmtid="{D5CDD505-2E9C-101B-9397-08002B2CF9AE}" pid="5" name="MSIP_Label_533616b6-00a5-4cd1-b577-93208fa93eb1_Method">
    <vt:lpwstr>Standard</vt:lpwstr>
  </property>
  <property fmtid="{D5CDD505-2E9C-101B-9397-08002B2CF9AE}" pid="6" name="MSIP_Label_533616b6-00a5-4cd1-b577-93208fa93eb1_Name">
    <vt:lpwstr>Internal Use</vt:lpwstr>
  </property>
  <property fmtid="{D5CDD505-2E9C-101B-9397-08002B2CF9AE}" pid="7" name="MSIP_Label_533616b6-00a5-4cd1-b577-93208fa93eb1_SiteId">
    <vt:lpwstr>342ace0e-1054-45ce-9b30-900fc0440b9d</vt:lpwstr>
  </property>
  <property fmtid="{D5CDD505-2E9C-101B-9397-08002B2CF9AE}" pid="8" name="MSIP_Label_533616b6-00a5-4cd1-b577-93208fa93eb1_ActionId">
    <vt:lpwstr>18c23e46-d645-43ae-a8d5-04bf0234654d</vt:lpwstr>
  </property>
  <property fmtid="{D5CDD505-2E9C-101B-9397-08002B2CF9AE}" pid="9" name="MSIP_Label_533616b6-00a5-4cd1-b577-93208fa93eb1_ContentBits">
    <vt:lpwstr>1</vt:lpwstr>
  </property>
  <property fmtid="{D5CDD505-2E9C-101B-9397-08002B2CF9AE}" pid="10" name="MSIP_Label_533616b6-00a5-4cd1-b577-93208fa93eb1_Tag">
    <vt:lpwstr>10, 3, 0, 2</vt:lpwstr>
  </property>
  <property fmtid="{D5CDD505-2E9C-101B-9397-08002B2CF9AE}" pid="11" name="ClassificationContentMarkingHeaderLocations">
    <vt:lpwstr>Tema de Office:3</vt:lpwstr>
  </property>
  <property fmtid="{D5CDD505-2E9C-101B-9397-08002B2CF9AE}" pid="12" name="ClassificationContentMarkingHeaderText">
    <vt:lpwstr>INTERNAL USE</vt:lpwstr>
  </property>
  <property fmtid="{D5CDD505-2E9C-101B-9397-08002B2CF9AE}" pid="13" name="MediaServiceImageTags">
    <vt:lpwstr/>
  </property>
</Properties>
</file>