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2"/>
  </p:notesMasterIdLst>
  <p:sldIdLst>
    <p:sldId id="289" r:id="rId2"/>
    <p:sldId id="2877" r:id="rId3"/>
    <p:sldId id="290" r:id="rId4"/>
    <p:sldId id="286" r:id="rId5"/>
    <p:sldId id="287" r:id="rId6"/>
    <p:sldId id="294" r:id="rId7"/>
    <p:sldId id="295" r:id="rId8"/>
    <p:sldId id="2875" r:id="rId9"/>
    <p:sldId id="270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5" r:id="rId19"/>
    <p:sldId id="304" r:id="rId20"/>
    <p:sldId id="306" r:id="rId21"/>
    <p:sldId id="291" r:id="rId22"/>
    <p:sldId id="307" r:id="rId23"/>
    <p:sldId id="308" r:id="rId24"/>
    <p:sldId id="316" r:id="rId25"/>
    <p:sldId id="310" r:id="rId26"/>
    <p:sldId id="311" r:id="rId27"/>
    <p:sldId id="312" r:id="rId28"/>
    <p:sldId id="317" r:id="rId29"/>
    <p:sldId id="314" r:id="rId30"/>
    <p:sldId id="288" r:id="rId31"/>
    <p:sldId id="318" r:id="rId32"/>
    <p:sldId id="319" r:id="rId33"/>
    <p:sldId id="320" r:id="rId34"/>
    <p:sldId id="321" r:id="rId35"/>
    <p:sldId id="322" r:id="rId36"/>
    <p:sldId id="323" r:id="rId37"/>
    <p:sldId id="324" r:id="rId38"/>
    <p:sldId id="327" r:id="rId39"/>
    <p:sldId id="328" r:id="rId40"/>
    <p:sldId id="329" r:id="rId41"/>
    <p:sldId id="330" r:id="rId42"/>
    <p:sldId id="275" r:id="rId43"/>
    <p:sldId id="331" r:id="rId44"/>
    <p:sldId id="340" r:id="rId45"/>
    <p:sldId id="333" r:id="rId46"/>
    <p:sldId id="334" r:id="rId47"/>
    <p:sldId id="335" r:id="rId48"/>
    <p:sldId id="336" r:id="rId49"/>
    <p:sldId id="337" r:id="rId50"/>
    <p:sldId id="338" r:id="rId5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25111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-80" normalizeH="0" baseline="0">
        <a:ln>
          <a:noFill/>
        </a:ln>
        <a:solidFill>
          <a:srgbClr val="000000"/>
        </a:solidFill>
        <a:effectLst/>
        <a:uFillTx/>
        <a:latin typeface="Chivo Regular"/>
        <a:ea typeface="Chivo Regular"/>
        <a:cs typeface="Chivo Regular"/>
        <a:sym typeface="Chivo Regular"/>
      </a:defRPr>
    </a:lvl1pPr>
    <a:lvl2pPr marL="0" marR="0" indent="457200" algn="l" defTabSz="325111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-80" normalizeH="0" baseline="0">
        <a:ln>
          <a:noFill/>
        </a:ln>
        <a:solidFill>
          <a:srgbClr val="000000"/>
        </a:solidFill>
        <a:effectLst/>
        <a:uFillTx/>
        <a:latin typeface="Chivo Regular"/>
        <a:ea typeface="Chivo Regular"/>
        <a:cs typeface="Chivo Regular"/>
        <a:sym typeface="Chivo Regular"/>
      </a:defRPr>
    </a:lvl2pPr>
    <a:lvl3pPr marL="0" marR="0" indent="914400" algn="l" defTabSz="325111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-80" normalizeH="0" baseline="0">
        <a:ln>
          <a:noFill/>
        </a:ln>
        <a:solidFill>
          <a:srgbClr val="000000"/>
        </a:solidFill>
        <a:effectLst/>
        <a:uFillTx/>
        <a:latin typeface="Chivo Regular"/>
        <a:ea typeface="Chivo Regular"/>
        <a:cs typeface="Chivo Regular"/>
        <a:sym typeface="Chivo Regular"/>
      </a:defRPr>
    </a:lvl3pPr>
    <a:lvl4pPr marL="0" marR="0" indent="1371600" algn="l" defTabSz="325111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-80" normalizeH="0" baseline="0">
        <a:ln>
          <a:noFill/>
        </a:ln>
        <a:solidFill>
          <a:srgbClr val="000000"/>
        </a:solidFill>
        <a:effectLst/>
        <a:uFillTx/>
        <a:latin typeface="Chivo Regular"/>
        <a:ea typeface="Chivo Regular"/>
        <a:cs typeface="Chivo Regular"/>
        <a:sym typeface="Chivo Regular"/>
      </a:defRPr>
    </a:lvl4pPr>
    <a:lvl5pPr marL="0" marR="0" indent="1828800" algn="l" defTabSz="325111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-80" normalizeH="0" baseline="0">
        <a:ln>
          <a:noFill/>
        </a:ln>
        <a:solidFill>
          <a:srgbClr val="000000"/>
        </a:solidFill>
        <a:effectLst/>
        <a:uFillTx/>
        <a:latin typeface="Chivo Regular"/>
        <a:ea typeface="Chivo Regular"/>
        <a:cs typeface="Chivo Regular"/>
        <a:sym typeface="Chivo Regular"/>
      </a:defRPr>
    </a:lvl5pPr>
    <a:lvl6pPr marL="0" marR="0" indent="2286000" algn="l" defTabSz="325111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-80" normalizeH="0" baseline="0">
        <a:ln>
          <a:noFill/>
        </a:ln>
        <a:solidFill>
          <a:srgbClr val="000000"/>
        </a:solidFill>
        <a:effectLst/>
        <a:uFillTx/>
        <a:latin typeface="Chivo Regular"/>
        <a:ea typeface="Chivo Regular"/>
        <a:cs typeface="Chivo Regular"/>
        <a:sym typeface="Chivo Regular"/>
      </a:defRPr>
    </a:lvl6pPr>
    <a:lvl7pPr marL="0" marR="0" indent="2743200" algn="l" defTabSz="325111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-80" normalizeH="0" baseline="0">
        <a:ln>
          <a:noFill/>
        </a:ln>
        <a:solidFill>
          <a:srgbClr val="000000"/>
        </a:solidFill>
        <a:effectLst/>
        <a:uFillTx/>
        <a:latin typeface="Chivo Regular"/>
        <a:ea typeface="Chivo Regular"/>
        <a:cs typeface="Chivo Regular"/>
        <a:sym typeface="Chivo Regular"/>
      </a:defRPr>
    </a:lvl7pPr>
    <a:lvl8pPr marL="0" marR="0" indent="3200400" algn="l" defTabSz="325111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-80" normalizeH="0" baseline="0">
        <a:ln>
          <a:noFill/>
        </a:ln>
        <a:solidFill>
          <a:srgbClr val="000000"/>
        </a:solidFill>
        <a:effectLst/>
        <a:uFillTx/>
        <a:latin typeface="Chivo Regular"/>
        <a:ea typeface="Chivo Regular"/>
        <a:cs typeface="Chivo Regular"/>
        <a:sym typeface="Chivo Regular"/>
      </a:defRPr>
    </a:lvl8pPr>
    <a:lvl9pPr marL="0" marR="0" indent="3657600" algn="l" defTabSz="325111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-80" normalizeH="0" baseline="0">
        <a:ln>
          <a:noFill/>
        </a:ln>
        <a:solidFill>
          <a:srgbClr val="000000"/>
        </a:solidFill>
        <a:effectLst/>
        <a:uFillTx/>
        <a:latin typeface="Chivo Regular"/>
        <a:ea typeface="Chivo Regular"/>
        <a:cs typeface="Chivo Regular"/>
        <a:sym typeface="Chivo Regular"/>
      </a:defRPr>
    </a:lvl9pPr>
  </p:defaultTextStyle>
  <p:extLst>
    <p:ext uri="{EFAFB233-063F-42B5-8137-9DF3F51BA10A}">
      <p15:sldGuideLst xmlns:p15="http://schemas.microsoft.com/office/powerpoint/2012/main">
        <p15:guide id="1" pos="672" userDrawn="1">
          <p15:clr>
            <a:srgbClr val="A4A3A4"/>
          </p15:clr>
        </p15:guide>
        <p15:guide id="2" pos="14756" userDrawn="1">
          <p15:clr>
            <a:srgbClr val="A4A3A4"/>
          </p15:clr>
        </p15:guide>
        <p15:guide id="4" orient="horz" pos="8039" userDrawn="1">
          <p15:clr>
            <a:srgbClr val="A4A3A4"/>
          </p15:clr>
        </p15:guide>
        <p15:guide id="5" pos="4301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D4B0A08-2F65-F3A9-9FC2-56B1C5295B75}" name="SARA GUTIERREZ (DDBH Barcelona)" initials="SG(B" userId="S::sara.gutierrez@ddbhealth.com::812651e0-6ccf-4a02-8883-cc751c63f874" providerId="AD"/>
  <p188:author id="{FD92123E-9256-A03F-F1A1-A01CE10AF0A4}" name="Xavier Cortes Gil" initials="XC" userId="S::xcortes@almirall.com::7a9ca0b0-dc41-42e0-8b5e-4a27bd0fcaa5" providerId="AD"/>
  <p188:author id="{662F3B56-AA74-E136-97D2-6FAF1286E085}" name="Anuar Núñez (DDBH Barcelona)" initials="AN(B" userId="S::anuar.nunez@ddbhealth.com::4dc31807-87fe-48c2-b1cd-40c20e48b63e" providerId="AD"/>
  <p188:author id="{8EFCCD6C-7553-D7DE-6D5C-BA4965E76006}" name="OMAR MEDINA (DDBH Barcelona)" initials="OM(B" userId="S::omar.medina@ddbhealth.com::946e4d69-2ec3-4ad5-befd-1b7bb451b339" providerId="AD"/>
  <p188:author id="{38525EB1-FAF2-4A33-E09F-781FACE9EFFC}" name="Zoraida García (DDBH Barcelona)" initials="ZB" userId="S::zoraida.garcia@ddbhealth.com::647d7c62-6ddb-4533-9395-cfc4129e3de4" providerId="AD"/>
  <p188:author id="{5455EBE3-3C15-FD56-CDD7-9AADFBD79424}" name="Natalia Vasquez (DDBH Barcelona)" initials="" userId="S::natalia.vasquez@ddbhealth.com::804fa0a9-e929-494f-a7d6-1747c9fa3fb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E48"/>
    <a:srgbClr val="002754"/>
    <a:srgbClr val="ABABAB"/>
    <a:srgbClr val="6DB990"/>
    <a:srgbClr val="EDB4A9"/>
    <a:srgbClr val="D1D9E0"/>
    <a:srgbClr val="6C82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7E62F0-285B-33AB-05AF-2BB6F38EB68A}" v="2" dt="2025-07-11T08:33:06.864"/>
    <p1510:client id="{594986A3-0292-D4DF-D1BD-789F76F33799}" v="7" dt="2025-07-10T07:06:19.556"/>
    <p1510:client id="{8CC7534E-D6FD-5F70-9898-F81871B6F756}" v="147" dt="2025-07-10T06:58:48.544"/>
    <p1510:client id="{922F48C0-ACE9-7C30-CD1A-DEB6974DDECD}" v="2" dt="2025-07-11T08:33:00.028"/>
    <p1510:client id="{E18CD5DF-8E1E-EA73-1206-744AB8EA3EFA}" v="3" dt="2025-07-09T11:11:58.268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pos="672"/>
        <p:guide pos="14756"/>
        <p:guide orient="horz" pos="8039"/>
        <p:guide pos="4301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microsoft.com/office/2018/10/relationships/authors" Target="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Hoja_de_c_141_A88441E9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Hoja_de_c_142_AF38D67C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527389906461405"/>
          <c:y val="0.19166083476000881"/>
          <c:w val="0.78688131760215407"/>
          <c:h val="0.432464324326936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Cure rate Week 48</c:v>
                </c:pt>
              </c:strCache>
            </c:strRef>
          </c:tx>
          <c:spPr>
            <a:solidFill>
              <a:srgbClr val="007E48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Hoja1!$A$2:$A$4</c:f>
              <c:strCache>
                <c:ptCount val="3"/>
                <c:pt idx="0">
                  <c:v>CPX soluble formulation (n=119)</c:v>
                </c:pt>
                <c:pt idx="1">
                  <c:v>CPX insoluble formulation (n=120)</c:v>
                </c:pt>
                <c:pt idx="2">
                  <c:v>Placebo (n=63)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7.6</c:v>
                </c:pt>
                <c:pt idx="1">
                  <c:v>3.3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DB-BE44-A12E-66019DAA18EC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Cure rate Week 60</c:v>
                </c:pt>
              </c:strCache>
            </c:strRef>
          </c:tx>
          <c:spPr>
            <a:solidFill>
              <a:srgbClr val="61D836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Hoja1!$A$2:$A$4</c:f>
              <c:strCache>
                <c:ptCount val="3"/>
                <c:pt idx="0">
                  <c:v>CPX soluble formulation (n=119)</c:v>
                </c:pt>
                <c:pt idx="1">
                  <c:v>CPX insoluble formulation (n=120)</c:v>
                </c:pt>
                <c:pt idx="2">
                  <c:v>Placebo (n=63)</c:v>
                </c:pt>
              </c:strCache>
            </c:strRef>
          </c:cat>
          <c:val>
            <c:numRef>
              <c:f>Hoja1!$C$2:$C$4</c:f>
              <c:numCache>
                <c:formatCode>General</c:formatCode>
                <c:ptCount val="3"/>
                <c:pt idx="0">
                  <c:v>15.1</c:v>
                </c:pt>
                <c:pt idx="1">
                  <c:v>5.8</c:v>
                </c:pt>
                <c:pt idx="2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DB-BE44-A12E-66019DAA18E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89995615"/>
        <c:axId val="1290775071"/>
      </c:barChart>
      <c:catAx>
        <c:axId val="128999561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90775071"/>
        <c:crosses val="autoZero"/>
        <c:auto val="1"/>
        <c:lblAlgn val="ctr"/>
        <c:lblOffset val="100"/>
        <c:noMultiLvlLbl val="0"/>
      </c:catAx>
      <c:valAx>
        <c:axId val="129077507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289995615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700">
          <a:solidFill>
            <a:srgbClr val="002060"/>
          </a:solidFill>
        </a:defRPr>
      </a:pPr>
      <a:endParaRPr lang="it-CH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518891428974881"/>
          <c:y val="0.21397803688576628"/>
          <c:w val="0.78688131760215407"/>
          <c:h val="0.432464324326936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Responder Week 48</c:v>
                </c:pt>
              </c:strCache>
            </c:strRef>
          </c:tx>
          <c:spPr>
            <a:solidFill>
              <a:srgbClr val="007E48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Hoja1!$A$2:$A$4</c:f>
              <c:strCache>
                <c:ptCount val="3"/>
                <c:pt idx="0">
                  <c:v>CPX soluble formulation (n=119)</c:v>
                </c:pt>
                <c:pt idx="1">
                  <c:v>CPX insoluble formulation (n=120)</c:v>
                </c:pt>
                <c:pt idx="2">
                  <c:v>Placebo (n=63)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31.9</c:v>
                </c:pt>
                <c:pt idx="1">
                  <c:v>24.2</c:v>
                </c:pt>
                <c:pt idx="2">
                  <c:v>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C0A-FD40-88C5-104E500381F3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Responder Week 60</c:v>
                </c:pt>
              </c:strCache>
            </c:strRef>
          </c:tx>
          <c:spPr>
            <a:solidFill>
              <a:srgbClr val="61D836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Hoja1!$A$2:$A$4</c:f>
              <c:strCache>
                <c:ptCount val="3"/>
                <c:pt idx="0">
                  <c:v>CPX soluble formulation (n=119)</c:v>
                </c:pt>
                <c:pt idx="1">
                  <c:v>CPX insoluble formulation (n=120)</c:v>
                </c:pt>
                <c:pt idx="2">
                  <c:v>Placebo (n=63)</c:v>
                </c:pt>
              </c:strCache>
            </c:strRef>
          </c:cat>
          <c:val>
            <c:numRef>
              <c:f>Hoja1!$C$2:$C$4</c:f>
              <c:numCache>
                <c:formatCode>General</c:formatCode>
                <c:ptCount val="3"/>
                <c:pt idx="0">
                  <c:v>34.5</c:v>
                </c:pt>
                <c:pt idx="1">
                  <c:v>20.8</c:v>
                </c:pt>
                <c:pt idx="2">
                  <c:v>20.6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C0A-FD40-88C5-104E500381F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89995615"/>
        <c:axId val="1290775071"/>
      </c:barChart>
      <c:catAx>
        <c:axId val="128999561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90775071"/>
        <c:crosses val="autoZero"/>
        <c:auto val="1"/>
        <c:lblAlgn val="ctr"/>
        <c:lblOffset val="100"/>
        <c:noMultiLvlLbl val="0"/>
      </c:catAx>
      <c:valAx>
        <c:axId val="12907750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it-CH"/>
          </a:p>
        </c:txPr>
        <c:crossAx val="12899956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700">
          <a:solidFill>
            <a:srgbClr val="002060"/>
          </a:solidFill>
        </a:defRPr>
      </a:pPr>
      <a:endParaRPr lang="it-CH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0.0449</cdr:x>
      <cdr:y>0.25032</cdr:y>
    </cdr:from>
    <cdr:to>
      <cdr:x>0.21492</cdr:x>
      <cdr:y>0.39764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E9542C6-DD0B-35C7-A92E-39BBA6573C90}"/>
            </a:ext>
          </a:extLst>
        </cdr:cNvPr>
        <cdr:cNvSpPr txBox="1"/>
      </cdr:nvSpPr>
      <cdr:spPr>
        <a:xfrm xmlns:a="http://schemas.openxmlformats.org/drawingml/2006/main">
          <a:off x="246386" y="759722"/>
          <a:ext cx="933052" cy="4471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kern="1200" dirty="0"/>
        </a:p>
      </cdr:txBody>
    </cdr:sp>
  </cdr:relSizeAnchor>
  <cdr:relSizeAnchor xmlns:cdr="http://schemas.openxmlformats.org/drawingml/2006/chartDrawing">
    <cdr:from>
      <cdr:x>0.1005</cdr:x>
      <cdr:y>0.72309</cdr:y>
    </cdr:from>
    <cdr:to>
      <cdr:x>0.75712</cdr:x>
      <cdr:y>0.77899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D5C8BD31-290E-6A80-95AB-E256B50A6AA1}"/>
            </a:ext>
          </a:extLst>
        </cdr:cNvPr>
        <cdr:cNvSpPr txBox="1"/>
      </cdr:nvSpPr>
      <cdr:spPr>
        <a:xfrm xmlns:a="http://schemas.openxmlformats.org/drawingml/2006/main">
          <a:off x="551508" y="2194605"/>
          <a:ext cx="3603413" cy="1696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kern="12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 b="0" i="0">
        <a:latin typeface="Arial" panose="020B0604020202020204" pitchFamily="34" charset="0"/>
        <a:ea typeface="Helvetica Neue"/>
        <a:cs typeface="Arial" panose="020B0604020202020204" pitchFamily="34" charset="0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8620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AA312-BD14-7BA4-9E32-08D71CF3C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349A358-DA42-BC68-60F3-946E8756C4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8CD3544-610F-9DCF-78EF-92E77F3848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25286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3245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3905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1099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4466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8338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489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329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1854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C4C0A-5141-7E28-5417-0E1BDBA70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A93A4F9-642F-0629-1D03-B4F31EF291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5FB3BD32-E546-9C3D-DAFE-9214F4816C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2797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Image"/>
          <p:cNvSpPr>
            <a:spLocks noGrp="1"/>
          </p:cNvSpPr>
          <p:nvPr>
            <p:ph type="pic" sz="quarter" idx="21"/>
          </p:nvPr>
        </p:nvSpPr>
        <p:spPr>
          <a:xfrm>
            <a:off x="8706843" y="4461909"/>
            <a:ext cx="6987282" cy="6987282"/>
          </a:xfrm>
          <a:prstGeom prst="ellipse">
            <a:avLst/>
          </a:prstGeom>
          <a:pattFill prst="pct5">
            <a:fgClr>
              <a:srgbClr val="FFFFFF"/>
            </a:fgClr>
            <a:bgClr>
              <a:schemeClr val="accent1"/>
            </a:bgClr>
          </a:pattFill>
        </p:spPr>
        <p:txBody>
          <a:bodyPr lIns="91439" tIns="45719" rIns="91439" bIns="45719">
            <a:no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44" name="Image"/>
          <p:cNvSpPr>
            <a:spLocks noGrp="1"/>
          </p:cNvSpPr>
          <p:nvPr>
            <p:ph type="pic" sz="quarter" idx="22"/>
          </p:nvPr>
        </p:nvSpPr>
        <p:spPr>
          <a:xfrm>
            <a:off x="1175642" y="4461908"/>
            <a:ext cx="6987282" cy="6987282"/>
          </a:xfrm>
          <a:prstGeom prst="ellipse">
            <a:avLst/>
          </a:prstGeom>
          <a:pattFill prst="pct5">
            <a:fgClr>
              <a:srgbClr val="FFFFFF"/>
            </a:fgClr>
            <a:bgClr>
              <a:schemeClr val="accent1"/>
            </a:bgClr>
          </a:pattFill>
        </p:spPr>
        <p:txBody>
          <a:bodyPr lIns="91439" tIns="45719" rIns="91439" bIns="45719">
            <a:no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45" name="Image"/>
          <p:cNvSpPr>
            <a:spLocks noGrp="1"/>
          </p:cNvSpPr>
          <p:nvPr>
            <p:ph type="pic" sz="quarter" idx="23"/>
          </p:nvPr>
        </p:nvSpPr>
        <p:spPr>
          <a:xfrm>
            <a:off x="16220754" y="4461909"/>
            <a:ext cx="6987282" cy="6987282"/>
          </a:xfrm>
          <a:prstGeom prst="ellipse">
            <a:avLst/>
          </a:prstGeom>
          <a:pattFill prst="pct5">
            <a:fgClr>
              <a:srgbClr val="FFFFFF"/>
            </a:fgClr>
            <a:bgClr>
              <a:schemeClr val="accent1"/>
            </a:bgClr>
          </a:pattFill>
        </p:spPr>
        <p:txBody>
          <a:bodyPr lIns="91439" tIns="45719" rIns="91439" bIns="45719">
            <a:no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_for_GS.png"/>
          <p:cNvSpPr>
            <a:spLocks noGrp="1"/>
          </p:cNvSpPr>
          <p:nvPr>
            <p:ph type="pic" idx="21"/>
          </p:nvPr>
        </p:nvSpPr>
        <p:spPr>
          <a:xfrm>
            <a:off x="1175962" y="1854663"/>
            <a:ext cx="16475531" cy="10847678"/>
          </a:xfrm>
          <a:prstGeom prst="rect">
            <a:avLst/>
          </a:prstGeom>
          <a:pattFill prst="pct5">
            <a:fgClr>
              <a:srgbClr val="FFFFFF"/>
            </a:fgClr>
            <a:bgClr>
              <a:schemeClr val="accent1"/>
            </a:bgClr>
          </a:pattFill>
        </p:spPr>
        <p:txBody>
          <a:bodyPr lIns="91439" tIns="45719" rIns="91439" bIns="45719">
            <a:no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_for_GS.png"/>
          <p:cNvSpPr>
            <a:spLocks noGrp="1"/>
          </p:cNvSpPr>
          <p:nvPr>
            <p:ph type="pic" idx="21"/>
          </p:nvPr>
        </p:nvSpPr>
        <p:spPr>
          <a:xfrm>
            <a:off x="-1" y="0"/>
            <a:ext cx="24383833" cy="13715962"/>
          </a:xfrm>
          <a:prstGeom prst="rect">
            <a:avLst/>
          </a:prstGeom>
          <a:pattFill prst="pct5">
            <a:fgClr>
              <a:schemeClr val="accent5">
                <a:hueOff val="12437602"/>
                <a:lumOff val="-51356"/>
              </a:schemeClr>
            </a:fgClr>
            <a:bgClr>
              <a:schemeClr val="bg1"/>
            </a:bgClr>
          </a:pattFill>
        </p:spPr>
        <p:txBody>
          <a:bodyPr lIns="91439" tIns="45719" rIns="91439" bIns="45719">
            <a:no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10477500" cy="143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104775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645425" y="1246262"/>
            <a:ext cx="551434" cy="41036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defRPr sz="2000" b="0" i="0" spc="0">
                <a:solidFill>
                  <a:srgbClr val="9F9A9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Helvetica"/>
              </a:defRPr>
            </a:lvl1pPr>
          </a:lstStyle>
          <a:p>
            <a:fld id="{86CB4B4D-7CA3-9044-876B-883B54F8677D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46F6D75-53FC-CFB0-2598-0D9594E18D2F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23574375" y="63500"/>
            <a:ext cx="7747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s-ES_tradnl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USE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9" r:id="rId3"/>
    <p:sldLayoutId id="2147483663" r:id="rId4"/>
  </p:sldLayoutIdLst>
  <p:transition spd="med"/>
  <p:txStyles>
    <p:titleStyle>
      <a:lvl1pPr marL="0" marR="0" indent="0" algn="l" defTabSz="3251118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700" b="1" i="0" u="none" strike="noStrike" cap="none" spc="-1435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Chivo Bold"/>
        </a:defRPr>
      </a:lvl1pPr>
      <a:lvl2pPr marL="0" marR="0" indent="457200" algn="l" defTabSz="3251118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700" b="0" i="0" u="none" strike="noStrike" cap="none" spc="-1435" baseline="0">
          <a:solidFill>
            <a:srgbClr val="000000"/>
          </a:solidFill>
          <a:uFillTx/>
          <a:latin typeface="+mn-lt"/>
          <a:ea typeface="+mn-ea"/>
          <a:cs typeface="+mn-cs"/>
          <a:sym typeface="Chivo Bold"/>
        </a:defRPr>
      </a:lvl2pPr>
      <a:lvl3pPr marL="0" marR="0" indent="914400" algn="l" defTabSz="3251118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700" b="0" i="0" u="none" strike="noStrike" cap="none" spc="-1435" baseline="0">
          <a:solidFill>
            <a:srgbClr val="000000"/>
          </a:solidFill>
          <a:uFillTx/>
          <a:latin typeface="+mn-lt"/>
          <a:ea typeface="+mn-ea"/>
          <a:cs typeface="+mn-cs"/>
          <a:sym typeface="Chivo Bold"/>
        </a:defRPr>
      </a:lvl3pPr>
      <a:lvl4pPr marL="0" marR="0" indent="1371600" algn="l" defTabSz="3251118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700" b="0" i="0" u="none" strike="noStrike" cap="none" spc="-1435" baseline="0">
          <a:solidFill>
            <a:srgbClr val="000000"/>
          </a:solidFill>
          <a:uFillTx/>
          <a:latin typeface="+mn-lt"/>
          <a:ea typeface="+mn-ea"/>
          <a:cs typeface="+mn-cs"/>
          <a:sym typeface="Chivo Bold"/>
        </a:defRPr>
      </a:lvl4pPr>
      <a:lvl5pPr marL="0" marR="0" indent="1828800" algn="l" defTabSz="3251118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700" b="0" i="0" u="none" strike="noStrike" cap="none" spc="-1435" baseline="0">
          <a:solidFill>
            <a:srgbClr val="000000"/>
          </a:solidFill>
          <a:uFillTx/>
          <a:latin typeface="+mn-lt"/>
          <a:ea typeface="+mn-ea"/>
          <a:cs typeface="+mn-cs"/>
          <a:sym typeface="Chivo Bold"/>
        </a:defRPr>
      </a:lvl5pPr>
      <a:lvl6pPr marL="0" marR="0" indent="2286000" algn="l" defTabSz="3251118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700" b="0" i="0" u="none" strike="noStrike" cap="none" spc="-1435" baseline="0">
          <a:solidFill>
            <a:srgbClr val="000000"/>
          </a:solidFill>
          <a:uFillTx/>
          <a:latin typeface="+mn-lt"/>
          <a:ea typeface="+mn-ea"/>
          <a:cs typeface="+mn-cs"/>
          <a:sym typeface="Chivo Bold"/>
        </a:defRPr>
      </a:lvl6pPr>
      <a:lvl7pPr marL="0" marR="0" indent="2743200" algn="l" defTabSz="3251118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700" b="0" i="0" u="none" strike="noStrike" cap="none" spc="-1435" baseline="0">
          <a:solidFill>
            <a:srgbClr val="000000"/>
          </a:solidFill>
          <a:uFillTx/>
          <a:latin typeface="+mn-lt"/>
          <a:ea typeface="+mn-ea"/>
          <a:cs typeface="+mn-cs"/>
          <a:sym typeface="Chivo Bold"/>
        </a:defRPr>
      </a:lvl7pPr>
      <a:lvl8pPr marL="0" marR="0" indent="3200400" algn="l" defTabSz="3251118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700" b="0" i="0" u="none" strike="noStrike" cap="none" spc="-1435" baseline="0">
          <a:solidFill>
            <a:srgbClr val="000000"/>
          </a:solidFill>
          <a:uFillTx/>
          <a:latin typeface="+mn-lt"/>
          <a:ea typeface="+mn-ea"/>
          <a:cs typeface="+mn-cs"/>
          <a:sym typeface="Chivo Bold"/>
        </a:defRPr>
      </a:lvl8pPr>
      <a:lvl9pPr marL="0" marR="0" indent="3657600" algn="l" defTabSz="3251118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700" b="0" i="0" u="none" strike="noStrike" cap="none" spc="-1435" baseline="0">
          <a:solidFill>
            <a:srgbClr val="000000"/>
          </a:solidFill>
          <a:uFillTx/>
          <a:latin typeface="+mn-lt"/>
          <a:ea typeface="+mn-ea"/>
          <a:cs typeface="+mn-cs"/>
          <a:sym typeface="Chivo Bold"/>
        </a:defRPr>
      </a:lvl9pPr>
    </p:titleStyle>
    <p:bodyStyle>
      <a:lvl1pPr marL="863600" marR="0" indent="-863600" algn="l" defTabSz="3251118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6800" b="0" i="0" u="none" strike="noStrike" cap="none" spc="-340" baseline="0">
          <a:solidFill>
            <a:srgbClr val="0A0A0A"/>
          </a:solidFill>
          <a:uFillTx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Chivo Regular"/>
        </a:defRPr>
      </a:lvl1pPr>
      <a:lvl2pPr marL="1473200" marR="0" indent="-863600" algn="l" defTabSz="3251118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6800" b="0" i="0" u="none" strike="noStrike" cap="none" spc="-340" baseline="0">
          <a:solidFill>
            <a:srgbClr val="0A0A0A"/>
          </a:solidFill>
          <a:uFillTx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Chivo Regular"/>
        </a:defRPr>
      </a:lvl2pPr>
      <a:lvl3pPr marL="2082800" marR="0" indent="-863600" algn="l" defTabSz="3251118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6800" b="0" i="0" u="none" strike="noStrike" cap="none" spc="-340" baseline="0">
          <a:solidFill>
            <a:srgbClr val="0A0A0A"/>
          </a:solidFill>
          <a:uFillTx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Chivo Regular"/>
        </a:defRPr>
      </a:lvl3pPr>
      <a:lvl4pPr marL="2692400" marR="0" indent="-863600" algn="l" defTabSz="3251118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6800" b="0" i="0" u="none" strike="noStrike" cap="none" spc="-340" baseline="0">
          <a:solidFill>
            <a:srgbClr val="0A0A0A"/>
          </a:solidFill>
          <a:uFillTx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Chivo Regular"/>
        </a:defRPr>
      </a:lvl4pPr>
      <a:lvl5pPr marL="3302000" marR="0" indent="-863600" algn="l" defTabSz="3251118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6800" b="0" i="0" u="none" strike="noStrike" cap="none" spc="-340" baseline="0">
          <a:solidFill>
            <a:srgbClr val="0A0A0A"/>
          </a:solidFill>
          <a:uFillTx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Chivo Regular"/>
        </a:defRPr>
      </a:lvl5pPr>
      <a:lvl6pPr marL="3911600" marR="0" indent="-863600" algn="l" defTabSz="3251118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6800" b="0" i="0" u="none" strike="noStrike" cap="none" spc="-340" baseline="0">
          <a:solidFill>
            <a:srgbClr val="0A0A0A"/>
          </a:solidFill>
          <a:uFillTx/>
          <a:latin typeface="Chivo Regular"/>
          <a:ea typeface="Chivo Regular"/>
          <a:cs typeface="Chivo Regular"/>
          <a:sym typeface="Chivo Regular"/>
        </a:defRPr>
      </a:lvl6pPr>
      <a:lvl7pPr marL="4521200" marR="0" indent="-863600" algn="l" defTabSz="3251118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6800" b="0" i="0" u="none" strike="noStrike" cap="none" spc="-340" baseline="0">
          <a:solidFill>
            <a:srgbClr val="0A0A0A"/>
          </a:solidFill>
          <a:uFillTx/>
          <a:latin typeface="Chivo Regular"/>
          <a:ea typeface="Chivo Regular"/>
          <a:cs typeface="Chivo Regular"/>
          <a:sym typeface="Chivo Regular"/>
        </a:defRPr>
      </a:lvl7pPr>
      <a:lvl8pPr marL="5130800" marR="0" indent="-863600" algn="l" defTabSz="3251118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6800" b="0" i="0" u="none" strike="noStrike" cap="none" spc="-340" baseline="0">
          <a:solidFill>
            <a:srgbClr val="0A0A0A"/>
          </a:solidFill>
          <a:uFillTx/>
          <a:latin typeface="Chivo Regular"/>
          <a:ea typeface="Chivo Regular"/>
          <a:cs typeface="Chivo Regular"/>
          <a:sym typeface="Chivo Regular"/>
        </a:defRPr>
      </a:lvl8pPr>
      <a:lvl9pPr marL="5740400" marR="0" indent="-863600" algn="l" defTabSz="3251118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6800" b="0" i="0" u="none" strike="noStrike" cap="none" spc="-340" baseline="0">
          <a:solidFill>
            <a:srgbClr val="0A0A0A"/>
          </a:solidFill>
          <a:uFillTx/>
          <a:latin typeface="Chivo Regular"/>
          <a:ea typeface="Chivo Regular"/>
          <a:cs typeface="Chivo Regular"/>
          <a:sym typeface="Chivo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emf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7.emf"/><Relationship Id="rId7" Type="http://schemas.openxmlformats.org/officeDocument/2006/relationships/image" Target="../media/image31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6.jpeg"/><Relationship Id="rId7" Type="http://schemas.openxmlformats.org/officeDocument/2006/relationships/image" Target="../media/image3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emf"/><Relationship Id="rId4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emf"/><Relationship Id="rId4" Type="http://schemas.openxmlformats.org/officeDocument/2006/relationships/image" Target="../media/image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emf"/><Relationship Id="rId4" Type="http://schemas.openxmlformats.org/officeDocument/2006/relationships/image" Target="../media/image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emf"/><Relationship Id="rId4" Type="http://schemas.openxmlformats.org/officeDocument/2006/relationships/image" Target="../media/image1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62.png"/><Relationship Id="rId3" Type="http://schemas.openxmlformats.org/officeDocument/2006/relationships/image" Target="../media/image7.emf"/><Relationship Id="rId7" Type="http://schemas.openxmlformats.org/officeDocument/2006/relationships/image" Target="../media/image56.png"/><Relationship Id="rId12" Type="http://schemas.openxmlformats.org/officeDocument/2006/relationships/image" Target="../media/image61.sv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45.emf"/><Relationship Id="rId9" Type="http://schemas.openxmlformats.org/officeDocument/2006/relationships/image" Target="../media/image58.png"/><Relationship Id="rId14" Type="http://schemas.openxmlformats.org/officeDocument/2006/relationships/image" Target="../media/image6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72.png"/><Relationship Id="rId3" Type="http://schemas.openxmlformats.org/officeDocument/2006/relationships/image" Target="../media/image7.emf"/><Relationship Id="rId7" Type="http://schemas.openxmlformats.org/officeDocument/2006/relationships/image" Target="../media/image66.png"/><Relationship Id="rId12" Type="http://schemas.openxmlformats.org/officeDocument/2006/relationships/image" Target="../media/image71.sv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sv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svg"/><Relationship Id="rId4" Type="http://schemas.openxmlformats.org/officeDocument/2006/relationships/image" Target="../media/image19.emf"/><Relationship Id="rId9" Type="http://schemas.openxmlformats.org/officeDocument/2006/relationships/image" Target="../media/image68.png"/><Relationship Id="rId14" Type="http://schemas.openxmlformats.org/officeDocument/2006/relationships/image" Target="../media/image7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75.emf"/><Relationship Id="rId4" Type="http://schemas.openxmlformats.org/officeDocument/2006/relationships/image" Target="../media/image2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emf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png"/><Relationship Id="rId4" Type="http://schemas.openxmlformats.org/officeDocument/2006/relationships/image" Target="../media/image7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svg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emf"/><Relationship Id="rId4" Type="http://schemas.openxmlformats.org/officeDocument/2006/relationships/image" Target="../media/image2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emf"/><Relationship Id="rId5" Type="http://schemas.openxmlformats.org/officeDocument/2006/relationships/image" Target="../media/image75.emf"/><Relationship Id="rId4" Type="http://schemas.openxmlformats.org/officeDocument/2006/relationships/image" Target="../media/image9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7.emf"/><Relationship Id="rId7" Type="http://schemas.openxmlformats.org/officeDocument/2006/relationships/image" Target="../media/image92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5" Type="http://schemas.openxmlformats.org/officeDocument/2006/relationships/image" Target="../media/image41.emf"/><Relationship Id="rId4" Type="http://schemas.openxmlformats.org/officeDocument/2006/relationships/image" Target="../media/image45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7.emf"/><Relationship Id="rId7" Type="http://schemas.openxmlformats.org/officeDocument/2006/relationships/image" Target="../media/image9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7.emf"/><Relationship Id="rId7" Type="http://schemas.openxmlformats.org/officeDocument/2006/relationships/image" Target="../media/image103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svg"/><Relationship Id="rId5" Type="http://schemas.openxmlformats.org/officeDocument/2006/relationships/image" Target="../media/image101.png"/><Relationship Id="rId4" Type="http://schemas.openxmlformats.org/officeDocument/2006/relationships/image" Target="../media/image45.emf"/><Relationship Id="rId9" Type="http://schemas.openxmlformats.org/officeDocument/2006/relationships/image" Target="../media/image59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4.emf"/><Relationship Id="rId4" Type="http://schemas.openxmlformats.org/officeDocument/2006/relationships/image" Target="../media/image19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4.emf"/><Relationship Id="rId4" Type="http://schemas.openxmlformats.org/officeDocument/2006/relationships/image" Target="../media/image19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emf"/><Relationship Id="rId5" Type="http://schemas.openxmlformats.org/officeDocument/2006/relationships/image" Target="../media/image11.emf"/><Relationship Id="rId4" Type="http://schemas.openxmlformats.org/officeDocument/2006/relationships/image" Target="../media/image9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emf"/><Relationship Id="rId3" Type="http://schemas.openxmlformats.org/officeDocument/2006/relationships/image" Target="../media/image6.emf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108.emf"/><Relationship Id="rId5" Type="http://schemas.openxmlformats.org/officeDocument/2006/relationships/image" Target="../media/image19.emf"/><Relationship Id="rId10" Type="http://schemas.openxmlformats.org/officeDocument/2006/relationships/image" Target="../media/image67.svg"/><Relationship Id="rId4" Type="http://schemas.openxmlformats.org/officeDocument/2006/relationships/image" Target="../media/image7.emf"/><Relationship Id="rId9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6.emf"/><Relationship Id="rId7" Type="http://schemas.openxmlformats.org/officeDocument/2006/relationships/image" Target="../media/image22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7.emf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9F767-F15A-AA66-B992-39F86B941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>
            <a:extLst>
              <a:ext uri="{FF2B5EF4-FFF2-40B4-BE49-F238E27FC236}">
                <a16:creationId xmlns:a16="http://schemas.microsoft.com/office/drawing/2014/main" id="{649CFAA0-6E24-D642-719F-F2C0A9535F71}"/>
              </a:ext>
            </a:extLst>
          </p:cNvPr>
          <p:cNvGrpSpPr/>
          <p:nvPr/>
        </p:nvGrpSpPr>
        <p:grpSpPr>
          <a:xfrm>
            <a:off x="0" y="0"/>
            <a:ext cx="24383999" cy="13716000"/>
            <a:chOff x="0" y="0"/>
            <a:chExt cx="24383999" cy="13716000"/>
          </a:xfrm>
        </p:grpSpPr>
        <p:pic>
          <p:nvPicPr>
            <p:cNvPr id="2" name="Imagen 1" descr="Imagen que contiene exterior, persona, roca, pasto&#10;&#10;Descripción generada automáticamente">
              <a:extLst>
                <a:ext uri="{FF2B5EF4-FFF2-40B4-BE49-F238E27FC236}">
                  <a16:creationId xmlns:a16="http://schemas.microsoft.com/office/drawing/2014/main" id="{E0ABEE54-3568-0739-B368-738013A7C6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032" t="10067" r="12034" b="9998"/>
            <a:stretch>
              <a:fillRect/>
            </a:stretch>
          </p:blipFill>
          <p:spPr>
            <a:xfrm>
              <a:off x="0" y="0"/>
              <a:ext cx="24383999" cy="13716000"/>
            </a:xfrm>
            <a:prstGeom prst="rect">
              <a:avLst/>
            </a:prstGeom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C49DAD30-B7E2-68A0-5573-C4919D016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924" t="12592"/>
            <a:stretch>
              <a:fillRect/>
            </a:stretch>
          </p:blipFill>
          <p:spPr>
            <a:xfrm>
              <a:off x="0" y="0"/>
              <a:ext cx="17348581" cy="11988800"/>
            </a:xfrm>
            <a:prstGeom prst="rect">
              <a:avLst/>
            </a:prstGeom>
          </p:spPr>
        </p:pic>
      </p:grpSp>
      <p:sp>
        <p:nvSpPr>
          <p:cNvPr id="19" name="Título 50">
            <a:extLst>
              <a:ext uri="{FF2B5EF4-FFF2-40B4-BE49-F238E27FC236}">
                <a16:creationId xmlns:a16="http://schemas.microsoft.com/office/drawing/2014/main" id="{2D696962-95FE-78D4-8F02-D4E50710E95F}"/>
              </a:ext>
            </a:extLst>
          </p:cNvPr>
          <p:cNvSpPr txBox="1">
            <a:spLocks/>
          </p:cNvSpPr>
          <p:nvPr/>
        </p:nvSpPr>
        <p:spPr>
          <a:xfrm>
            <a:off x="1030287" y="4617652"/>
            <a:ext cx="9389814" cy="1696855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0" spc="0" err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Ventajas</a:t>
            </a:r>
            <a:r>
              <a:rPr lang="en-GB" sz="4800" b="0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sz="4800" b="0" spc="0" err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combinación</a:t>
            </a:r>
            <a:br>
              <a:rPr lang="en-GB" sz="4800" b="0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800" b="0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GB" sz="4800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ciclopirox </a:t>
            </a:r>
            <a:r>
              <a:rPr lang="en-GB" sz="4800" spc="0" err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hidrosoluble</a:t>
            </a:r>
            <a:br>
              <a:rPr lang="en-GB" sz="4800" b="0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800" b="0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la </a:t>
            </a:r>
            <a:r>
              <a:rPr lang="en-GB" sz="4800" spc="0" err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</a:t>
            </a:r>
            <a:r>
              <a:rPr lang="en-GB" sz="4800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800" spc="0" err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única</a:t>
            </a:r>
            <a:r>
              <a:rPr lang="en-GB" sz="4800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HPCH</a:t>
            </a:r>
            <a:endParaRPr lang="es-ES" sz="4800" spc="0">
              <a:solidFill>
                <a:srgbClr val="007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748EC5C-7872-EA3F-BE6E-65E494DAE55A}"/>
              </a:ext>
            </a:extLst>
          </p:cNvPr>
          <p:cNvSpPr txBox="1"/>
          <p:nvPr/>
        </p:nvSpPr>
        <p:spPr>
          <a:xfrm>
            <a:off x="1030286" y="7193280"/>
            <a:ext cx="85526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ES" sz="2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Matilde </a:t>
            </a:r>
            <a:r>
              <a:rPr lang="es-ES" sz="2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Iorizzo</a:t>
            </a:r>
            <a:r>
              <a:rPr lang="es-ES" sz="2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MD PhD FMH</a:t>
            </a:r>
          </a:p>
          <a:p>
            <a:pPr defTabSz="914377">
              <a:defRPr/>
            </a:pPr>
            <a:r>
              <a:rPr lang="es-ES" sz="2000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Clínica dermatológica privada, Bellinzona &amp; Lugano</a:t>
            </a:r>
          </a:p>
          <a:p>
            <a:pPr defTabSz="914377">
              <a:defRPr/>
            </a:pPr>
            <a:r>
              <a:rPr lang="es-ES" sz="2000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Profesor - USI MED, Facultad de Ciencias Biomédicas, Lugano Suiza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056E7849-2AB9-D0A9-6516-5B521EB7B660}"/>
              </a:ext>
            </a:extLst>
          </p:cNvPr>
          <p:cNvGrpSpPr/>
          <p:nvPr/>
        </p:nvGrpSpPr>
        <p:grpSpPr>
          <a:xfrm>
            <a:off x="0" y="11020926"/>
            <a:ext cx="24384000" cy="2695074"/>
            <a:chOff x="0" y="11020926"/>
            <a:chExt cx="24384000" cy="2695074"/>
          </a:xfrm>
        </p:grpSpPr>
        <p:sp>
          <p:nvSpPr>
            <p:cNvPr id="6" name="Redondear rectángulo de una esquina 5">
              <a:extLst>
                <a:ext uri="{FF2B5EF4-FFF2-40B4-BE49-F238E27FC236}">
                  <a16:creationId xmlns:a16="http://schemas.microsoft.com/office/drawing/2014/main" id="{83385D9F-589F-3885-F798-EB38A91CFE1C}"/>
                </a:ext>
              </a:extLst>
            </p:cNvPr>
            <p:cNvSpPr/>
            <p:nvPr/>
          </p:nvSpPr>
          <p:spPr>
            <a:xfrm flipH="1">
              <a:off x="0" y="11020926"/>
              <a:ext cx="24384000" cy="2695074"/>
            </a:xfrm>
            <a:prstGeom prst="round1Rect">
              <a:avLst>
                <a:gd name="adj" fmla="val 39881"/>
              </a:avLst>
            </a:prstGeom>
            <a:solidFill>
              <a:srgbClr val="007E48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000" b="1" i="0" u="none" strike="noStrike" cap="none" spc="0" normalizeH="0" baseline="0">
                <a:ln>
                  <a:noFill/>
                </a:ln>
                <a:solidFill>
                  <a:srgbClr val="FDFDF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48D3D45C-8DD3-0D05-C45C-D99BBC1C3CAC}"/>
                </a:ext>
              </a:extLst>
            </p:cNvPr>
            <p:cNvSpPr txBox="1"/>
            <p:nvPr/>
          </p:nvSpPr>
          <p:spPr>
            <a:xfrm>
              <a:off x="17391017" y="11772007"/>
              <a:ext cx="6034132" cy="984885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spAutoFit/>
            </a:bodyPr>
            <a:lstStyle/>
            <a:p>
              <a:pPr defTabSz="914377">
                <a:defRPr/>
              </a:pPr>
              <a:r>
                <a:rPr lang="es-ES" spc="0">
                  <a:solidFill>
                    <a:schemeClr val="bg1"/>
                  </a:solidFill>
                  <a:latin typeface="Arial"/>
                  <a:cs typeface="Arial"/>
                </a:rPr>
                <a:t>Todas las imágenes han sido proporcionadas por el autor sujetas</a:t>
              </a:r>
              <a:br>
                <a:rPr lang="es-ES" spc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pc="0">
                  <a:solidFill>
                    <a:schemeClr val="bg1"/>
                  </a:solidFill>
                  <a:latin typeface="Arial"/>
                  <a:cs typeface="Arial"/>
                </a:rPr>
                <a:t>a los requisitos pertinentes de derechos de autor y consentimiento.</a:t>
              </a:r>
            </a:p>
            <a:p>
              <a:pPr defTabSz="914377">
                <a:defRPr/>
              </a:pPr>
              <a:endParaRPr lang="es-ES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377">
                <a:defRPr/>
              </a:pPr>
              <a:r>
                <a:rPr lang="es-ES" spc="0">
                  <a:solidFill>
                    <a:schemeClr val="bg1"/>
                  </a:solidFill>
                  <a:latin typeface="Arial"/>
                  <a:cs typeface="Arial"/>
                </a:rPr>
                <a:t>HQ-MTI-2500005 I Fecha de elaboración: Julio 2025</a:t>
              </a:r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B4F8B3EA-30D9-E27A-8245-6C628961F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0287" y="11891100"/>
              <a:ext cx="2454393" cy="839032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6C1BFF4E-1871-4170-E36A-7326D374F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14968" y="12122132"/>
              <a:ext cx="2263114" cy="696343"/>
            </a:xfrm>
            <a:prstGeom prst="rect">
              <a:avLst/>
            </a:prstGeom>
          </p:spPr>
        </p:pic>
        <p:pic>
          <p:nvPicPr>
            <p:cNvPr id="15" name="Imagen 14" descr="Código QR&#10;&#10;El contenido generado por IA puede ser incorrecto.">
              <a:extLst>
                <a:ext uri="{FF2B5EF4-FFF2-40B4-BE49-F238E27FC236}">
                  <a16:creationId xmlns:a16="http://schemas.microsoft.com/office/drawing/2014/main" id="{4EF5F3BE-95C7-3058-50D8-9BF0622D7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8" t="5251" r="5251" b="4298"/>
            <a:stretch>
              <a:fillRect/>
            </a:stretch>
          </p:blipFill>
          <p:spPr>
            <a:xfrm>
              <a:off x="8535464" y="11378463"/>
              <a:ext cx="1980000" cy="1980000"/>
            </a:xfrm>
            <a:prstGeom prst="rect">
              <a:avLst/>
            </a:prstGeom>
          </p:spPr>
        </p:pic>
      </p:grpSp>
      <p:sp>
        <p:nvSpPr>
          <p:cNvPr id="14" name="CuadroTexto 6">
            <a:extLst>
              <a:ext uri="{FF2B5EF4-FFF2-40B4-BE49-F238E27FC236}">
                <a16:creationId xmlns:a16="http://schemas.microsoft.com/office/drawing/2014/main" id="{FA352E4C-EFFE-FC1C-B812-881BB7398001}"/>
              </a:ext>
            </a:extLst>
          </p:cNvPr>
          <p:cNvSpPr txBox="1"/>
          <p:nvPr/>
        </p:nvSpPr>
        <p:spPr>
          <a:xfrm>
            <a:off x="10791736" y="11619922"/>
            <a:ext cx="4999318" cy="147732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defTabSz="914377">
              <a:defRPr/>
            </a:pPr>
            <a:r>
              <a:rPr lang="es-ES" spc="0">
                <a:solidFill>
                  <a:schemeClr val="bg1"/>
                </a:solidFill>
                <a:latin typeface="Arial"/>
                <a:cs typeface="Segoe UI"/>
              </a:rPr>
              <a:t>Accede aquí a la ficha técnica</a:t>
            </a:r>
            <a:endParaRPr lang="en-US">
              <a:solidFill>
                <a:schemeClr val="bg1"/>
              </a:solidFill>
              <a:latin typeface="Arial"/>
            </a:endParaRPr>
          </a:p>
          <a:p>
            <a:pPr defTabSz="914377">
              <a:defRPr/>
            </a:pPr>
            <a:r>
              <a:rPr lang="es-ES" spc="0" err="1">
                <a:solidFill>
                  <a:schemeClr val="bg1"/>
                </a:solidFill>
                <a:latin typeface="Arial"/>
                <a:cs typeface="Segoe UI"/>
              </a:rPr>
              <a:t>Ony-Tec</a:t>
            </a:r>
            <a:r>
              <a:rPr lang="es-ES" spc="0" baseline="30000">
                <a:solidFill>
                  <a:schemeClr val="bg1"/>
                </a:solidFill>
                <a:latin typeface="Arial"/>
                <a:cs typeface="Arial"/>
              </a:rPr>
              <a:t>®</a:t>
            </a:r>
            <a:r>
              <a:rPr lang="es-ES" spc="0">
                <a:solidFill>
                  <a:schemeClr val="bg1"/>
                </a:solidFill>
                <a:latin typeface="Arial"/>
                <a:cs typeface="Segoe UI"/>
              </a:rPr>
              <a:t> 80 mg/g </a:t>
            </a:r>
            <a:r>
              <a:rPr lang="es-ES" spc="0" err="1">
                <a:solidFill>
                  <a:schemeClr val="bg1"/>
                </a:solidFill>
                <a:latin typeface="Arial"/>
                <a:cs typeface="Segoe UI"/>
              </a:rPr>
              <a:t>braniz</a:t>
            </a:r>
            <a:r>
              <a:rPr lang="es-ES" spc="0">
                <a:solidFill>
                  <a:schemeClr val="bg1"/>
                </a:solidFill>
                <a:latin typeface="Arial"/>
                <a:cs typeface="Segoe UI"/>
              </a:rPr>
              <a:t> de uñas medicamentoso,</a:t>
            </a:r>
            <a:br>
              <a:rPr lang="es-ES" spc="0">
                <a:solidFill>
                  <a:schemeClr val="bg1"/>
                </a:solidFill>
                <a:latin typeface="Arial"/>
                <a:cs typeface="Segoe UI"/>
              </a:rPr>
            </a:br>
            <a:r>
              <a:rPr lang="es-ES" spc="0">
                <a:solidFill>
                  <a:schemeClr val="bg1"/>
                </a:solidFill>
                <a:latin typeface="Arial"/>
                <a:cs typeface="Segoe UI"/>
              </a:rPr>
              <a:t>frasco de 6,6 ml. Medicamento sujeto a receta médica. Medicamento financiado por el SNS. </a:t>
            </a:r>
            <a:endParaRPr lang="en-US">
              <a:solidFill>
                <a:schemeClr val="bg1"/>
              </a:solidFill>
              <a:latin typeface="Arial"/>
            </a:endParaRPr>
          </a:p>
          <a:p>
            <a:pPr defTabSz="914377">
              <a:defRPr/>
            </a:pPr>
            <a:r>
              <a:rPr lang="es-ES" spc="0">
                <a:solidFill>
                  <a:schemeClr val="bg1"/>
                </a:solidFill>
                <a:latin typeface="Arial"/>
                <a:cs typeface="Segoe UI"/>
              </a:rPr>
              <a:t>PVP IVA: 16,59 €</a:t>
            </a:r>
            <a:endParaRPr lang="es-ES">
              <a:solidFill>
                <a:schemeClr val="bg1"/>
              </a:solidFill>
              <a:latin typeface="Arial"/>
            </a:endParaRPr>
          </a:p>
          <a:p>
            <a:pPr defTabSz="914377">
              <a:defRPr/>
            </a:pPr>
            <a:r>
              <a:rPr lang="es-ES" spc="0">
                <a:solidFill>
                  <a:schemeClr val="bg1"/>
                </a:solidFill>
                <a:latin typeface="Arial"/>
                <a:cs typeface="Segoe UI"/>
              </a:rPr>
              <a:t>Fecha de elaboración: julio 2025</a:t>
            </a:r>
            <a:endParaRPr lang="es-ES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240653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E48">
            <a:alpha val="2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93131F-523C-B2C6-CCBB-6B268F1D6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2857339-7C86-B9CB-D38E-0E9D4E985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08157"/>
            <a:ext cx="11927325" cy="15965343"/>
          </a:xfrm>
          <a:prstGeom prst="rect">
            <a:avLst/>
          </a:prstGeom>
        </p:spPr>
      </p:pic>
      <p:sp>
        <p:nvSpPr>
          <p:cNvPr id="3" name="Sustainable Visions, Tangible Solutions">
            <a:extLst>
              <a:ext uri="{FF2B5EF4-FFF2-40B4-BE49-F238E27FC236}">
                <a16:creationId xmlns:a16="http://schemas.microsoft.com/office/drawing/2014/main" id="{2BC96D01-92DB-581E-2E5A-D79E63BD3CCB}"/>
              </a:ext>
            </a:extLst>
          </p:cNvPr>
          <p:cNvSpPr txBox="1"/>
          <p:nvPr/>
        </p:nvSpPr>
        <p:spPr>
          <a:xfrm>
            <a:off x="12456676" y="5527141"/>
            <a:ext cx="11161713" cy="2595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9000" b="1" spc="-1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Guía visual de</a:t>
            </a:r>
          </a:p>
          <a:p>
            <a:pPr algn="l"/>
            <a:r>
              <a:rPr lang="en-US" sz="9000" b="1" spc="-15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invasiones</a:t>
            </a:r>
            <a:r>
              <a:rPr lang="en-US" sz="9000" b="1" spc="-1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b="1" spc="-15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fúngicas</a:t>
            </a:r>
            <a:endParaRPr sz="9000" b="1" spc="-15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0295B49F-4D1F-A581-E94D-8A02FD1AF2D3}"/>
              </a:ext>
            </a:extLst>
          </p:cNvPr>
          <p:cNvGrpSpPr/>
          <p:nvPr/>
        </p:nvGrpSpPr>
        <p:grpSpPr>
          <a:xfrm>
            <a:off x="9227325" y="5527141"/>
            <a:ext cx="2700001" cy="2520000"/>
            <a:chOff x="9227325" y="5527141"/>
            <a:chExt cx="2700001" cy="2520000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925AC3BA-E950-9C31-136E-45C856424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27325" y="5527141"/>
              <a:ext cx="2700001" cy="2520000"/>
            </a:xfrm>
            <a:prstGeom prst="rect">
              <a:avLst/>
            </a:prstGeom>
          </p:spPr>
        </p:pic>
        <p:sp>
          <p:nvSpPr>
            <p:cNvPr id="17" name="Sustainable Visions, Tangible Solutions">
              <a:extLst>
                <a:ext uri="{FF2B5EF4-FFF2-40B4-BE49-F238E27FC236}">
                  <a16:creationId xmlns:a16="http://schemas.microsoft.com/office/drawing/2014/main" id="{5C4DAD6E-94FC-BCC7-1FB6-F76F97F01BC7}"/>
                </a:ext>
              </a:extLst>
            </p:cNvPr>
            <p:cNvSpPr txBox="1"/>
            <p:nvPr/>
          </p:nvSpPr>
          <p:spPr>
            <a:xfrm>
              <a:off x="10210574" y="6258365"/>
              <a:ext cx="720435" cy="13490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ctr">
                <a:lnSpc>
                  <a:spcPct val="90000"/>
                </a:lnSpc>
                <a:defRPr sz="6800" spc="-340">
                  <a:solidFill>
                    <a:schemeClr val="accent2">
                      <a:hueOff val="-2182294"/>
                      <a:satOff val="-52832"/>
                      <a:lumOff val="-32984"/>
                    </a:schemeClr>
                  </a:solidFill>
                  <a:latin typeface="Chivo Black"/>
                  <a:ea typeface="Chivo Black"/>
                  <a:cs typeface="Chivo Black"/>
                  <a:sym typeface="Chivo Black"/>
                </a:defRPr>
              </a:lvl1pPr>
            </a:lstStyle>
            <a:p>
              <a:pPr algn="l"/>
              <a:r>
                <a:rPr lang="en-US" sz="9000" b="1" spc="-1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sz="90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F9B15EB3-7D4E-24C5-BF6A-B73E2634EB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290" y="917576"/>
            <a:ext cx="3217498" cy="98999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CD871C6-E398-6FA5-3793-8FA5CD6BCA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288" y="11681913"/>
            <a:ext cx="315928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88593"/>
      </p:ext>
    </p:extLst>
  </p:cSld>
  <p:clrMapOvr>
    <a:masterClrMapping/>
  </p:clrMapOvr>
  <p:transition spd="slow">
    <p:push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0B7E19-8873-C368-8252-A10FF6B50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Circle">
            <a:extLst>
              <a:ext uri="{FF2B5EF4-FFF2-40B4-BE49-F238E27FC236}">
                <a16:creationId xmlns:a16="http://schemas.microsoft.com/office/drawing/2014/main" id="{0AD0E3CB-DDA8-1B36-6C3C-C739122CDF9D}"/>
              </a:ext>
            </a:extLst>
          </p:cNvPr>
          <p:cNvSpPr>
            <a:spLocks noChangeAspect="1"/>
          </p:cNvSpPr>
          <p:nvPr/>
        </p:nvSpPr>
        <p:spPr>
          <a:xfrm>
            <a:off x="19968868" y="6893853"/>
            <a:ext cx="3600000" cy="360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9" name="Circle">
            <a:extLst>
              <a:ext uri="{FF2B5EF4-FFF2-40B4-BE49-F238E27FC236}">
                <a16:creationId xmlns:a16="http://schemas.microsoft.com/office/drawing/2014/main" id="{298616F8-BF29-1C64-EAF9-798FF603C19F}"/>
              </a:ext>
            </a:extLst>
          </p:cNvPr>
          <p:cNvSpPr>
            <a:spLocks noChangeAspect="1"/>
          </p:cNvSpPr>
          <p:nvPr/>
        </p:nvSpPr>
        <p:spPr>
          <a:xfrm>
            <a:off x="16854732" y="6893853"/>
            <a:ext cx="3600000" cy="360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0" name="Circle">
            <a:extLst>
              <a:ext uri="{FF2B5EF4-FFF2-40B4-BE49-F238E27FC236}">
                <a16:creationId xmlns:a16="http://schemas.microsoft.com/office/drawing/2014/main" id="{4B414124-C9ED-BE04-1C4B-0BF6CF2CD3FC}"/>
              </a:ext>
            </a:extLst>
          </p:cNvPr>
          <p:cNvSpPr>
            <a:spLocks noChangeAspect="1"/>
          </p:cNvSpPr>
          <p:nvPr/>
        </p:nvSpPr>
        <p:spPr>
          <a:xfrm>
            <a:off x="13558230" y="6893853"/>
            <a:ext cx="3600000" cy="360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1" name="Circle">
            <a:extLst>
              <a:ext uri="{FF2B5EF4-FFF2-40B4-BE49-F238E27FC236}">
                <a16:creationId xmlns:a16="http://schemas.microsoft.com/office/drawing/2014/main" id="{D8D03BBA-4340-DF97-530F-48984DA5D1FB}"/>
              </a:ext>
            </a:extLst>
          </p:cNvPr>
          <p:cNvSpPr>
            <a:spLocks noChangeAspect="1"/>
          </p:cNvSpPr>
          <p:nvPr/>
        </p:nvSpPr>
        <p:spPr>
          <a:xfrm>
            <a:off x="10314698" y="6893853"/>
            <a:ext cx="3600000" cy="360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7" name="Circle">
            <a:extLst>
              <a:ext uri="{FF2B5EF4-FFF2-40B4-BE49-F238E27FC236}">
                <a16:creationId xmlns:a16="http://schemas.microsoft.com/office/drawing/2014/main" id="{F5C707B3-F8F9-8156-D6A0-102ED483FDFD}"/>
              </a:ext>
            </a:extLst>
          </p:cNvPr>
          <p:cNvSpPr>
            <a:spLocks noChangeAspect="1"/>
          </p:cNvSpPr>
          <p:nvPr/>
        </p:nvSpPr>
        <p:spPr>
          <a:xfrm>
            <a:off x="19968868" y="3220211"/>
            <a:ext cx="3600000" cy="360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6" name="Circle">
            <a:extLst>
              <a:ext uri="{FF2B5EF4-FFF2-40B4-BE49-F238E27FC236}">
                <a16:creationId xmlns:a16="http://schemas.microsoft.com/office/drawing/2014/main" id="{79A181B4-2CA4-DDC9-095F-1E74B9C17818}"/>
              </a:ext>
            </a:extLst>
          </p:cNvPr>
          <p:cNvSpPr>
            <a:spLocks noChangeAspect="1"/>
          </p:cNvSpPr>
          <p:nvPr/>
        </p:nvSpPr>
        <p:spPr>
          <a:xfrm>
            <a:off x="16854732" y="3220211"/>
            <a:ext cx="3600000" cy="360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5" name="Circle">
            <a:extLst>
              <a:ext uri="{FF2B5EF4-FFF2-40B4-BE49-F238E27FC236}">
                <a16:creationId xmlns:a16="http://schemas.microsoft.com/office/drawing/2014/main" id="{EB2E13F8-CFC1-526E-F298-5723D13624DC}"/>
              </a:ext>
            </a:extLst>
          </p:cNvPr>
          <p:cNvSpPr>
            <a:spLocks noChangeAspect="1"/>
          </p:cNvSpPr>
          <p:nvPr/>
        </p:nvSpPr>
        <p:spPr>
          <a:xfrm>
            <a:off x="13558230" y="3220211"/>
            <a:ext cx="3600000" cy="360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" name="Circle">
            <a:extLst>
              <a:ext uri="{FF2B5EF4-FFF2-40B4-BE49-F238E27FC236}">
                <a16:creationId xmlns:a16="http://schemas.microsoft.com/office/drawing/2014/main" id="{E774E028-6793-7643-BB3F-663C5DE6A7C4}"/>
              </a:ext>
            </a:extLst>
          </p:cNvPr>
          <p:cNvSpPr>
            <a:spLocks noChangeAspect="1"/>
          </p:cNvSpPr>
          <p:nvPr/>
        </p:nvSpPr>
        <p:spPr>
          <a:xfrm>
            <a:off x="10314698" y="3220211"/>
            <a:ext cx="3600000" cy="360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F148E1C-0B5D-50A6-3D46-DFE56A8289BD}"/>
              </a:ext>
            </a:extLst>
          </p:cNvPr>
          <p:cNvSpPr/>
          <p:nvPr/>
        </p:nvSpPr>
        <p:spPr>
          <a:xfrm>
            <a:off x="-1" y="12121400"/>
            <a:ext cx="24384000" cy="162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A0AFC93D-B5C0-C782-270D-425323D500EF}"/>
              </a:ext>
            </a:extLst>
          </p:cNvPr>
          <p:cNvSpPr/>
          <p:nvPr/>
        </p:nvSpPr>
        <p:spPr>
          <a:xfrm>
            <a:off x="-2273095" y="-2215869"/>
            <a:ext cx="4320000" cy="432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" name="Circle">
            <a:extLst>
              <a:ext uri="{FF2B5EF4-FFF2-40B4-BE49-F238E27FC236}">
                <a16:creationId xmlns:a16="http://schemas.microsoft.com/office/drawing/2014/main" id="{51A02661-C764-6C1D-3865-E404C8B89FB9}"/>
              </a:ext>
            </a:extLst>
          </p:cNvPr>
          <p:cNvSpPr/>
          <p:nvPr/>
        </p:nvSpPr>
        <p:spPr>
          <a:xfrm>
            <a:off x="-2580596" y="-2477390"/>
            <a:ext cx="4320000" cy="4320000"/>
          </a:xfrm>
          <a:prstGeom prst="ellipse">
            <a:avLst/>
          </a:prstGeom>
          <a:solidFill>
            <a:srgbClr val="007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" name="Embark on a journey of marketing excellence with SparkPro. Today, we unveil a revolutionary solution designed to elevate your strategies and ignite unparalleled success in the digital realm.…">
            <a:extLst>
              <a:ext uri="{FF2B5EF4-FFF2-40B4-BE49-F238E27FC236}">
                <a16:creationId xmlns:a16="http://schemas.microsoft.com/office/drawing/2014/main" id="{86C849F2-5F0F-A6C0-D6BB-E94D72543C63}"/>
              </a:ext>
            </a:extLst>
          </p:cNvPr>
          <p:cNvSpPr txBox="1"/>
          <p:nvPr/>
        </p:nvSpPr>
        <p:spPr>
          <a:xfrm>
            <a:off x="6791325" y="12510772"/>
            <a:ext cx="16562388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GB" spc="0" err="1">
                <a:latin typeface="Arial"/>
                <a:cs typeface="Arial"/>
              </a:rPr>
              <a:t>Imágenes</a:t>
            </a:r>
            <a:r>
              <a:rPr lang="en-GB" spc="0">
                <a:latin typeface="Arial"/>
                <a:cs typeface="Arial"/>
              </a:rPr>
              <a:t> </a:t>
            </a:r>
            <a:r>
              <a:rPr lang="en-GB" spc="0" err="1">
                <a:latin typeface="Arial"/>
                <a:cs typeface="Arial"/>
              </a:rPr>
              <a:t>cedidas</a:t>
            </a:r>
            <a:r>
              <a:rPr lang="en-GB" spc="0">
                <a:latin typeface="Arial"/>
                <a:cs typeface="Arial"/>
              </a:rPr>
              <a:t> </a:t>
            </a:r>
            <a:r>
              <a:rPr lang="en-GB" spc="0" err="1">
                <a:latin typeface="Arial"/>
                <a:cs typeface="Arial"/>
              </a:rPr>
              <a:t>por</a:t>
            </a:r>
            <a:r>
              <a:rPr lang="en-GB" spc="0">
                <a:latin typeface="Arial"/>
                <a:cs typeface="Arial"/>
              </a:rPr>
              <a:t> la Dra. Matilde Iorizzo.</a:t>
            </a:r>
            <a:endParaRPr lang="en-US" spc="0"/>
          </a:p>
          <a:p>
            <a:r>
              <a:rPr lang="en-US" b="1" spc="0">
                <a:latin typeface="Arial"/>
                <a:cs typeface="Arial"/>
              </a:rPr>
              <a:t>OE, </a:t>
            </a:r>
            <a:r>
              <a:rPr lang="en-US" spc="0" err="1">
                <a:latin typeface="Arial"/>
                <a:cs typeface="Arial"/>
              </a:rPr>
              <a:t>onicomicosis</a:t>
            </a:r>
            <a:r>
              <a:rPr lang="en-US" spc="0">
                <a:latin typeface="Arial"/>
                <a:cs typeface="Arial"/>
              </a:rPr>
              <a:t> </a:t>
            </a:r>
            <a:r>
              <a:rPr lang="en-US" spc="0" err="1">
                <a:latin typeface="Arial"/>
                <a:cs typeface="Arial"/>
              </a:rPr>
              <a:t>endonix</a:t>
            </a:r>
            <a:r>
              <a:rPr lang="en-US" spc="0">
                <a:latin typeface="Arial"/>
                <a:cs typeface="Arial"/>
              </a:rPr>
              <a:t>; </a:t>
            </a:r>
            <a:r>
              <a:rPr lang="en-US" b="1" spc="0">
                <a:latin typeface="Arial"/>
                <a:cs typeface="Arial"/>
              </a:rPr>
              <a:t>OS,</a:t>
            </a:r>
            <a:r>
              <a:rPr lang="en-US" spc="0">
                <a:latin typeface="Arial"/>
                <a:cs typeface="Arial"/>
              </a:rPr>
              <a:t> </a:t>
            </a:r>
            <a:r>
              <a:rPr lang="en-US" spc="0" err="1">
                <a:latin typeface="Arial"/>
                <a:cs typeface="Arial"/>
              </a:rPr>
              <a:t>onicomicosis</a:t>
            </a:r>
            <a:r>
              <a:rPr lang="en-US" spc="0">
                <a:latin typeface="Arial"/>
                <a:cs typeface="Arial"/>
              </a:rPr>
              <a:t> superficial; </a:t>
            </a:r>
            <a:r>
              <a:rPr lang="en-US" b="1" spc="0">
                <a:latin typeface="Arial"/>
                <a:cs typeface="Arial"/>
              </a:rPr>
              <a:t>OSLD, </a:t>
            </a:r>
            <a:r>
              <a:rPr lang="en-US" spc="0" err="1">
                <a:latin typeface="Arial"/>
                <a:cs typeface="Arial"/>
              </a:rPr>
              <a:t>onicomicosis</a:t>
            </a:r>
            <a:r>
              <a:rPr lang="en-US" spc="0">
                <a:latin typeface="Arial"/>
                <a:cs typeface="Arial"/>
              </a:rPr>
              <a:t> </a:t>
            </a:r>
            <a:r>
              <a:rPr lang="en-US" spc="0" err="1">
                <a:latin typeface="Arial"/>
                <a:cs typeface="Arial"/>
              </a:rPr>
              <a:t>subungueal</a:t>
            </a:r>
            <a:r>
              <a:rPr lang="en-US" spc="0">
                <a:latin typeface="Arial"/>
                <a:cs typeface="Arial"/>
              </a:rPr>
              <a:t> distal y lateral; </a:t>
            </a:r>
            <a:r>
              <a:rPr lang="en-US" b="1" spc="0">
                <a:latin typeface="Arial"/>
                <a:cs typeface="Arial"/>
              </a:rPr>
              <a:t>OSP,</a:t>
            </a:r>
            <a:r>
              <a:rPr lang="en-US" spc="0">
                <a:latin typeface="Arial"/>
                <a:cs typeface="Arial"/>
              </a:rPr>
              <a:t> </a:t>
            </a:r>
            <a:r>
              <a:rPr lang="en-US" spc="0" err="1">
                <a:latin typeface="Arial"/>
                <a:cs typeface="Arial"/>
              </a:rPr>
              <a:t>onicomicosis</a:t>
            </a:r>
            <a:r>
              <a:rPr lang="en-US" spc="0">
                <a:latin typeface="Arial"/>
                <a:cs typeface="Arial"/>
              </a:rPr>
              <a:t> </a:t>
            </a:r>
            <a:r>
              <a:rPr lang="en-US" spc="0" err="1">
                <a:latin typeface="Arial"/>
                <a:cs typeface="Arial"/>
              </a:rPr>
              <a:t>subungueal</a:t>
            </a:r>
            <a:r>
              <a:rPr lang="en-US" spc="0">
                <a:latin typeface="Arial"/>
                <a:cs typeface="Arial"/>
              </a:rPr>
              <a:t> proximal.</a:t>
            </a:r>
            <a:br>
              <a:rPr lang="en-US" spc="0">
                <a:latin typeface="Arial"/>
                <a:cs typeface="Arial"/>
              </a:rPr>
            </a:br>
            <a:r>
              <a:rPr lang="en-US" b="1" spc="0">
                <a:latin typeface="Arial"/>
                <a:cs typeface="Arial"/>
              </a:rPr>
              <a:t>1. </a:t>
            </a:r>
            <a:r>
              <a:rPr lang="en-US" spc="0">
                <a:latin typeface="Arial"/>
                <a:cs typeface="Arial"/>
              </a:rPr>
              <a:t>Baran R, </a:t>
            </a:r>
            <a:r>
              <a:rPr lang="en-US" spc="0" err="1">
                <a:latin typeface="Arial"/>
                <a:cs typeface="Arial"/>
              </a:rPr>
              <a:t>Faergemann</a:t>
            </a:r>
            <a:r>
              <a:rPr lang="en-US" spc="0">
                <a:latin typeface="Arial"/>
                <a:cs typeface="Arial"/>
              </a:rPr>
              <a:t> J, Hay RJ. Superficial white onychomycosis--a syndrome with different fungal causes and paths of infection. J Am </a:t>
            </a:r>
            <a:r>
              <a:rPr lang="en-US" spc="0" err="1">
                <a:latin typeface="Arial"/>
                <a:cs typeface="Arial"/>
              </a:rPr>
              <a:t>Acad</a:t>
            </a:r>
            <a:r>
              <a:rPr lang="en-US" spc="0">
                <a:latin typeface="Arial"/>
                <a:cs typeface="Arial"/>
              </a:rPr>
              <a:t> Dermatol. 2007;57(5):879-882. </a:t>
            </a:r>
            <a:endParaRPr lang="en-US" spc="0"/>
          </a:p>
        </p:txBody>
      </p:sp>
      <p:sp>
        <p:nvSpPr>
          <p:cNvPr id="28" name="Sustainable Visions, Tangible Solutions">
            <a:extLst>
              <a:ext uri="{FF2B5EF4-FFF2-40B4-BE49-F238E27FC236}">
                <a16:creationId xmlns:a16="http://schemas.microsoft.com/office/drawing/2014/main" id="{FE221D6E-F86D-1C6F-9DF7-E389000B7087}"/>
              </a:ext>
            </a:extLst>
          </p:cNvPr>
          <p:cNvSpPr txBox="1"/>
          <p:nvPr/>
        </p:nvSpPr>
        <p:spPr>
          <a:xfrm>
            <a:off x="2354405" y="917575"/>
            <a:ext cx="2099930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guía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visual de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tipos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invasión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fúngica</a:t>
            </a:r>
            <a:endParaRPr sz="6000" b="1" spc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D389DDF8-BB4F-DA30-7901-D1978E515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288" y="12549839"/>
            <a:ext cx="1795058" cy="61363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2F7631A8-F9D8-2990-D3C5-B2290404C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122" y="12713688"/>
            <a:ext cx="1685663" cy="518665"/>
          </a:xfrm>
          <a:prstGeom prst="rect">
            <a:avLst/>
          </a:prstGeom>
        </p:spPr>
      </p:pic>
      <p:pic>
        <p:nvPicPr>
          <p:cNvPr id="23" name="Picture 1">
            <a:extLst>
              <a:ext uri="{FF2B5EF4-FFF2-40B4-BE49-F238E27FC236}">
                <a16:creationId xmlns:a16="http://schemas.microsoft.com/office/drawing/2014/main" id="{DAC6D1A7-A915-B4DC-CC58-5C8B86B610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8"/>
          <a:stretch/>
        </p:blipFill>
        <p:spPr bwMode="auto">
          <a:xfrm>
            <a:off x="1031683" y="3836211"/>
            <a:ext cx="8683581" cy="537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380DEB69-8306-F28F-1DDC-5BDF553D3A87}"/>
              </a:ext>
            </a:extLst>
          </p:cNvPr>
          <p:cNvSpPr txBox="1">
            <a:spLocks/>
          </p:cNvSpPr>
          <p:nvPr/>
        </p:nvSpPr>
        <p:spPr>
          <a:xfrm>
            <a:off x="3339823" y="4303823"/>
            <a:ext cx="720000" cy="360000"/>
          </a:xfrm>
          <a:prstGeom prst="rect">
            <a:avLst/>
          </a:prstGeom>
          <a:solidFill>
            <a:srgbClr val="00843D"/>
          </a:solidFill>
        </p:spPr>
        <p:txBody>
          <a:bodyPr lIns="0" tIns="0" rIns="0" bIns="0" anchor="ctr"/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4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  <a:defRPr/>
            </a:pPr>
            <a:r>
              <a:rPr lang="en-GB" sz="1800" b="1" kern="0" spc="0">
                <a:solidFill>
                  <a:schemeClr val="bg1"/>
                </a:solidFill>
                <a:latin typeface="Arial"/>
                <a:ea typeface="MS PGothic" panose="020B0600070205080204" pitchFamily="34" charset="-128"/>
                <a:cs typeface="Calibri" panose="020F0502020204030204" pitchFamily="34" charset="0"/>
                <a:sym typeface="Arial"/>
              </a:rPr>
              <a:t>OSP</a:t>
            </a:r>
            <a:endParaRPr lang="en-GB" sz="1800" b="1" i="1" kern="0" spc="0">
              <a:solidFill>
                <a:schemeClr val="bg1"/>
              </a:solidFill>
              <a:latin typeface="Arial"/>
              <a:ea typeface="MS PGothic" panose="020B0600070205080204" pitchFamily="34" charset="-128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CDF80815-3315-E3CD-C52A-E69771E2C4B2}"/>
              </a:ext>
            </a:extLst>
          </p:cNvPr>
          <p:cNvSpPr txBox="1">
            <a:spLocks/>
          </p:cNvSpPr>
          <p:nvPr/>
        </p:nvSpPr>
        <p:spPr>
          <a:xfrm>
            <a:off x="5231117" y="4055427"/>
            <a:ext cx="720000" cy="360000"/>
          </a:xfrm>
          <a:prstGeom prst="rect">
            <a:avLst/>
          </a:prstGeom>
          <a:solidFill>
            <a:srgbClr val="FFB125"/>
          </a:solidFill>
        </p:spPr>
        <p:txBody>
          <a:bodyPr lIns="0" tIns="0" rIns="0" bIns="0" anchor="ctr"/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4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  <a:defRPr/>
            </a:pPr>
            <a:r>
              <a:rPr lang="en-GB" sz="1800" b="1" kern="0" spc="0">
                <a:solidFill>
                  <a:schemeClr val="bg1"/>
                </a:solidFill>
                <a:latin typeface="Arial"/>
                <a:ea typeface="MS PGothic" panose="020B0600070205080204" pitchFamily="34" charset="-128"/>
                <a:cs typeface="Calibri" panose="020F0502020204030204" pitchFamily="34" charset="0"/>
                <a:sym typeface="Arial"/>
              </a:rPr>
              <a:t>OS</a:t>
            </a:r>
            <a:endParaRPr lang="en-GB" sz="1800" b="1" i="1" kern="0" spc="0">
              <a:solidFill>
                <a:schemeClr val="bg1"/>
              </a:solidFill>
              <a:latin typeface="Arial"/>
              <a:ea typeface="MS PGothic" panose="020B0600070205080204" pitchFamily="34" charset="-128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8F9667A1-68DB-F5BB-DD55-39925C8ADB0A}"/>
              </a:ext>
            </a:extLst>
          </p:cNvPr>
          <p:cNvSpPr txBox="1">
            <a:spLocks/>
          </p:cNvSpPr>
          <p:nvPr/>
        </p:nvSpPr>
        <p:spPr>
          <a:xfrm>
            <a:off x="8561755" y="5462648"/>
            <a:ext cx="720000" cy="360000"/>
          </a:xfrm>
          <a:prstGeom prst="rect">
            <a:avLst/>
          </a:prstGeom>
          <a:solidFill>
            <a:srgbClr val="7030A0"/>
          </a:solidFill>
        </p:spPr>
        <p:txBody>
          <a:bodyPr lIns="0" tIns="0" rIns="0" bIns="0" anchor="ctr"/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4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  <a:defRPr/>
            </a:pPr>
            <a:r>
              <a:rPr lang="en-GB" sz="1800" b="1" kern="0" spc="0">
                <a:solidFill>
                  <a:schemeClr val="bg1"/>
                </a:solidFill>
                <a:latin typeface="Arial"/>
                <a:ea typeface="MS PGothic" panose="020B0600070205080204" pitchFamily="34" charset="-128"/>
                <a:cs typeface="Calibri" panose="020F0502020204030204" pitchFamily="34" charset="0"/>
                <a:sym typeface="Arial"/>
              </a:rPr>
              <a:t>OE</a:t>
            </a:r>
            <a:endParaRPr lang="en-GB" sz="1800" b="1" i="1" kern="0" spc="0">
              <a:solidFill>
                <a:schemeClr val="bg1"/>
              </a:solidFill>
              <a:latin typeface="Arial"/>
              <a:ea typeface="MS PGothic" panose="020B0600070205080204" pitchFamily="34" charset="-128"/>
              <a:cs typeface="Calibri" panose="020F0502020204030204" pitchFamily="34" charset="0"/>
              <a:sym typeface="Arial"/>
            </a:endParaRP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DD2EFFDE-D733-6A0E-BA2C-7DB64764BFA7}"/>
              </a:ext>
            </a:extLst>
          </p:cNvPr>
          <p:cNvSpPr txBox="1">
            <a:spLocks/>
          </p:cNvSpPr>
          <p:nvPr/>
        </p:nvSpPr>
        <p:spPr>
          <a:xfrm>
            <a:off x="7947160" y="7207234"/>
            <a:ext cx="900000" cy="360000"/>
          </a:xfrm>
          <a:prstGeom prst="rect">
            <a:avLst/>
          </a:prstGeom>
          <a:solidFill>
            <a:srgbClr val="0070C0"/>
          </a:solidFill>
        </p:spPr>
        <p:txBody>
          <a:bodyPr lIns="0" tIns="0" rIns="0" bIns="0" anchor="ctr"/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4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  <a:defRPr/>
            </a:pPr>
            <a:r>
              <a:rPr lang="en-GB" sz="1800" b="1" kern="0" spc="0">
                <a:solidFill>
                  <a:schemeClr val="bg1"/>
                </a:solidFill>
                <a:latin typeface="Arial"/>
                <a:ea typeface="MS PGothic" panose="020B0600070205080204" pitchFamily="34" charset="-128"/>
                <a:cs typeface="Calibri" panose="020F0502020204030204" pitchFamily="34" charset="0"/>
                <a:sym typeface="Arial"/>
              </a:rPr>
              <a:t>OSLD</a:t>
            </a:r>
            <a:endParaRPr lang="en-GB" sz="1800" b="1" i="1" kern="0" spc="0">
              <a:solidFill>
                <a:schemeClr val="bg1"/>
              </a:solidFill>
              <a:latin typeface="Arial"/>
              <a:ea typeface="MS PGothic" panose="020B0600070205080204" pitchFamily="34" charset="-128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Embark on a journey of marketing excellence with SparkPro. Today, we unveil a revolutionary solution designed to elevate your strategies and ignite unparalleled success in the digital realm.…">
            <a:extLst>
              <a:ext uri="{FF2B5EF4-FFF2-40B4-BE49-F238E27FC236}">
                <a16:creationId xmlns:a16="http://schemas.microsoft.com/office/drawing/2014/main" id="{2AF97067-513E-43EE-2871-3B240602C30F}"/>
              </a:ext>
            </a:extLst>
          </p:cNvPr>
          <p:cNvSpPr txBox="1"/>
          <p:nvPr/>
        </p:nvSpPr>
        <p:spPr>
          <a:xfrm>
            <a:off x="1030288" y="9208287"/>
            <a:ext cx="576103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1219140">
              <a:buClr>
                <a:srgbClr val="000000"/>
              </a:buClr>
              <a:defRPr/>
            </a:pPr>
            <a:r>
              <a:rPr lang="en-GB" spc="0" err="1">
                <a:latin typeface="Arial"/>
                <a:ea typeface="MS PGothic" panose="020B0600070205080204" pitchFamily="34" charset="-128"/>
                <a:cs typeface="Calibri" panose="020F0502020204030204" pitchFamily="34" charset="0"/>
                <a:sym typeface="Arial"/>
              </a:rPr>
              <a:t>Figura</a:t>
            </a:r>
            <a:r>
              <a:rPr lang="en-GB" spc="0">
                <a:latin typeface="Arial"/>
                <a:ea typeface="MS PGothic" panose="020B0600070205080204" pitchFamily="34" charset="-128"/>
                <a:cs typeface="Calibri" panose="020F0502020204030204" pitchFamily="34" charset="0"/>
                <a:sym typeface="Arial"/>
              </a:rPr>
              <a:t> de Baran R, </a:t>
            </a:r>
            <a:r>
              <a:rPr lang="en-GB" i="1" spc="0">
                <a:latin typeface="Arial"/>
                <a:ea typeface="MS PGothic" panose="020B0600070205080204" pitchFamily="34" charset="-128"/>
                <a:cs typeface="Calibri" panose="020F0502020204030204" pitchFamily="34" charset="0"/>
                <a:sym typeface="Arial"/>
              </a:rPr>
              <a:t>et al</a:t>
            </a:r>
            <a:r>
              <a:rPr lang="en-GB" spc="0">
                <a:latin typeface="Arial"/>
                <a:ea typeface="MS PGothic" panose="020B0600070205080204" pitchFamily="34" charset="-128"/>
                <a:cs typeface="Calibri" panose="020F0502020204030204" pitchFamily="34" charset="0"/>
                <a:sym typeface="Arial"/>
              </a:rPr>
              <a:t>. 2007.</a:t>
            </a:r>
            <a:r>
              <a:rPr lang="en-GB" spc="0" baseline="30000">
                <a:latin typeface="Arial"/>
                <a:ea typeface="MS PGothic" panose="020B0600070205080204" pitchFamily="34" charset="-128"/>
                <a:cs typeface="Calibri" panose="020F0502020204030204" pitchFamily="34" charset="0"/>
                <a:sym typeface="Arial"/>
              </a:rPr>
              <a:t>1</a:t>
            </a:r>
            <a:endParaRPr lang="en-GB" spc="0">
              <a:latin typeface="Arial"/>
              <a:ea typeface="MS PGothic" panose="020B0600070205080204" pitchFamily="34" charset="-128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6" name="Picture 3">
            <a:extLst>
              <a:ext uri="{FF2B5EF4-FFF2-40B4-BE49-F238E27FC236}">
                <a16:creationId xmlns:a16="http://schemas.microsoft.com/office/drawing/2014/main" id="{F1D724EA-BBD4-9CA7-4F42-BB4FE8330C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19" b="3443"/>
          <a:stretch>
            <a:fillRect/>
          </a:stretch>
        </p:blipFill>
        <p:spPr bwMode="auto">
          <a:xfrm>
            <a:off x="10066145" y="3220670"/>
            <a:ext cx="3600098" cy="3600000"/>
          </a:xfrm>
          <a:prstGeom prst="ellipse">
            <a:avLst/>
          </a:prstGeom>
          <a:noFill/>
          <a:ln w="63500">
            <a:solidFill>
              <a:srgbClr val="007E48"/>
            </a:solidFill>
          </a:ln>
        </p:spPr>
      </p:pic>
      <p:pic>
        <p:nvPicPr>
          <p:cNvPr id="47" name="Immagine 7" descr="Immagine che contiene persona, unghia/chiodo, vena, dito&#10;&#10;Descrizione generata automaticamente">
            <a:extLst>
              <a:ext uri="{FF2B5EF4-FFF2-40B4-BE49-F238E27FC236}">
                <a16:creationId xmlns:a16="http://schemas.microsoft.com/office/drawing/2014/main" id="{C3100110-47F2-4674-72F5-2DEFE424DD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167" t="45435" r="14133" b="12527"/>
          <a:stretch>
            <a:fillRect/>
          </a:stretch>
        </p:blipFill>
        <p:spPr>
          <a:xfrm>
            <a:off x="13316254" y="3220670"/>
            <a:ext cx="3586092" cy="3600000"/>
          </a:xfrm>
          <a:prstGeom prst="ellipse">
            <a:avLst/>
          </a:prstGeom>
          <a:ln w="63500">
            <a:solidFill>
              <a:srgbClr val="007E48"/>
            </a:solidFill>
          </a:ln>
        </p:spPr>
      </p:pic>
      <p:pic>
        <p:nvPicPr>
          <p:cNvPr id="48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397537C6-4621-62F9-4257-378CB1EE72D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2768" b="436"/>
          <a:stretch>
            <a:fillRect/>
          </a:stretch>
        </p:blipFill>
        <p:spPr>
          <a:xfrm>
            <a:off x="16590183" y="3247367"/>
            <a:ext cx="3647678" cy="3600000"/>
          </a:xfrm>
          <a:prstGeom prst="ellipse">
            <a:avLst/>
          </a:prstGeom>
          <a:ln w="63500">
            <a:solidFill>
              <a:srgbClr val="007E48"/>
            </a:solidFill>
          </a:ln>
        </p:spPr>
      </p:pic>
      <p:pic>
        <p:nvPicPr>
          <p:cNvPr id="49" name="Immagine 3" descr="Immagine che contiene unghia/chiodo, persona, pelle, vena&#10;&#10;Descrizione generata automaticamente">
            <a:extLst>
              <a:ext uri="{FF2B5EF4-FFF2-40B4-BE49-F238E27FC236}">
                <a16:creationId xmlns:a16="http://schemas.microsoft.com/office/drawing/2014/main" id="{3BA6A212-809F-B779-A3CA-430FD256A2C0}"/>
              </a:ext>
            </a:extLst>
          </p:cNvPr>
          <p:cNvPicPr>
            <a:picLocks/>
          </p:cNvPicPr>
          <p:nvPr/>
        </p:nvPicPr>
        <p:blipFill>
          <a:blip r:embed="rId8"/>
          <a:srcRect l="70271" t="40910" r="2482" b="4558"/>
          <a:stretch>
            <a:fillRect/>
          </a:stretch>
        </p:blipFill>
        <p:spPr>
          <a:xfrm>
            <a:off x="10034540" y="6887678"/>
            <a:ext cx="3600000" cy="3600000"/>
          </a:xfrm>
          <a:prstGeom prst="ellipse">
            <a:avLst/>
          </a:prstGeom>
          <a:ln w="63500">
            <a:solidFill>
              <a:srgbClr val="007E48"/>
            </a:solidFill>
          </a:ln>
        </p:spPr>
      </p:pic>
      <p:pic>
        <p:nvPicPr>
          <p:cNvPr id="50" name="Immagine 3" descr="Immagine che contiene unghia/chiodo, persona, pelle, vena&#10;&#10;Descrizione generata automaticamente">
            <a:extLst>
              <a:ext uri="{FF2B5EF4-FFF2-40B4-BE49-F238E27FC236}">
                <a16:creationId xmlns:a16="http://schemas.microsoft.com/office/drawing/2014/main" id="{78C6C5A5-AD6D-BEBF-C13A-5A23EB2F51C4}"/>
              </a:ext>
            </a:extLst>
          </p:cNvPr>
          <p:cNvPicPr>
            <a:picLocks/>
          </p:cNvPicPr>
          <p:nvPr/>
        </p:nvPicPr>
        <p:blipFill>
          <a:blip r:embed="rId8"/>
          <a:srcRect l="35091" t="26479" r="34102" b="11029"/>
          <a:stretch>
            <a:fillRect/>
          </a:stretch>
        </p:blipFill>
        <p:spPr>
          <a:xfrm>
            <a:off x="13309300" y="6887219"/>
            <a:ext cx="3600000" cy="3600918"/>
          </a:xfrm>
          <a:prstGeom prst="ellipse">
            <a:avLst/>
          </a:prstGeom>
          <a:ln w="63500">
            <a:solidFill>
              <a:srgbClr val="007E48"/>
            </a:solidFill>
          </a:ln>
        </p:spPr>
      </p:pic>
      <p:pic>
        <p:nvPicPr>
          <p:cNvPr id="51" name="Immagine 3" descr="Immagine che contiene unghia/chiodo, persona, pelle, vena&#10;&#10;Descrizione generata automaticamente">
            <a:extLst>
              <a:ext uri="{FF2B5EF4-FFF2-40B4-BE49-F238E27FC236}">
                <a16:creationId xmlns:a16="http://schemas.microsoft.com/office/drawing/2014/main" id="{4E7B9E0D-9464-2F3D-6949-9C10D5FD459C}"/>
              </a:ext>
            </a:extLst>
          </p:cNvPr>
          <p:cNvPicPr>
            <a:picLocks/>
          </p:cNvPicPr>
          <p:nvPr/>
        </p:nvPicPr>
        <p:blipFill>
          <a:blip r:embed="rId8"/>
          <a:srcRect l="2570" t="37729" r="69106" b="5490"/>
          <a:stretch>
            <a:fillRect/>
          </a:stretch>
        </p:blipFill>
        <p:spPr>
          <a:xfrm>
            <a:off x="16590183" y="6887678"/>
            <a:ext cx="3600000" cy="3600000"/>
          </a:xfrm>
          <a:prstGeom prst="ellipse">
            <a:avLst/>
          </a:prstGeom>
          <a:ln w="63500">
            <a:solidFill>
              <a:srgbClr val="007E48"/>
            </a:solidFill>
          </a:ln>
        </p:spPr>
      </p:pic>
      <p:pic>
        <p:nvPicPr>
          <p:cNvPr id="52" name="Picture 2">
            <a:extLst>
              <a:ext uri="{FF2B5EF4-FFF2-40B4-BE49-F238E27FC236}">
                <a16:creationId xmlns:a16="http://schemas.microsoft.com/office/drawing/2014/main" id="{8F75E720-1E98-6A86-7CCC-2B7814E73FE3}"/>
              </a:ext>
            </a:extLst>
          </p:cNvPr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1" t="7574" r="444" b="3970"/>
          <a:stretch>
            <a:fillRect/>
          </a:stretch>
        </p:blipFill>
        <p:spPr bwMode="auto">
          <a:xfrm rot="5400000">
            <a:off x="19752316" y="6887678"/>
            <a:ext cx="3600000" cy="3600000"/>
          </a:xfrm>
          <a:prstGeom prst="ellipse">
            <a:avLst/>
          </a:prstGeom>
          <a:noFill/>
          <a:ln w="63500">
            <a:solidFill>
              <a:srgbClr val="007E48"/>
            </a:solidFill>
          </a:ln>
        </p:spPr>
      </p:pic>
      <p:pic>
        <p:nvPicPr>
          <p:cNvPr id="53" name="Immagine 8" descr="Immagine che contiene primo piano, persona&#10;&#10;Descrizione generata automaticamente">
            <a:extLst>
              <a:ext uri="{FF2B5EF4-FFF2-40B4-BE49-F238E27FC236}">
                <a16:creationId xmlns:a16="http://schemas.microsoft.com/office/drawing/2014/main" id="{B927C017-C94E-8579-D64F-3C695A8114D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296" t="25376" r="57832" b="10767"/>
          <a:stretch>
            <a:fillRect/>
          </a:stretch>
        </p:blipFill>
        <p:spPr>
          <a:xfrm>
            <a:off x="19833398" y="3247366"/>
            <a:ext cx="3561306" cy="3600000"/>
          </a:xfrm>
          <a:prstGeom prst="ellipse">
            <a:avLst/>
          </a:prstGeom>
          <a:ln w="63500">
            <a:solidFill>
              <a:srgbClr val="007E48"/>
            </a:solidFill>
          </a:ln>
        </p:spPr>
      </p:pic>
      <p:sp>
        <p:nvSpPr>
          <p:cNvPr id="2" name="TextBox 19">
            <a:extLst>
              <a:ext uri="{FF2B5EF4-FFF2-40B4-BE49-F238E27FC236}">
                <a16:creationId xmlns:a16="http://schemas.microsoft.com/office/drawing/2014/main" id="{78591251-A339-0C6A-7A93-EF7375467973}"/>
              </a:ext>
            </a:extLst>
          </p:cNvPr>
          <p:cNvSpPr txBox="1"/>
          <p:nvPr/>
        </p:nvSpPr>
        <p:spPr>
          <a:xfrm>
            <a:off x="17363321" y="3118497"/>
            <a:ext cx="2053723" cy="70757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63500">
            <a:solidFill>
              <a:srgbClr val="007E48"/>
            </a:solidFill>
          </a:ln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b="1" spc="0">
                <a:latin typeface="Arial" panose="020B0604020202020204" pitchFamily="34" charset="0"/>
                <a:cs typeface="Arial" panose="020B0604020202020204" pitchFamily="34" charset="0"/>
              </a:rPr>
              <a:t>DERMATOFITOMA</a:t>
            </a:r>
            <a:b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Hifas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encapsuladas</a:t>
            </a:r>
            <a:endParaRPr lang="en-US" spc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176155"/>
      </p:ext>
    </p:extLst>
  </p:cSld>
  <p:clrMapOvr>
    <a:masterClrMapping/>
  </p:clrMapOvr>
  <p:transition spd="slow">
    <p:push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AA13A5-AA03-72B5-2187-9438AB85F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2" descr="Immagine che contiene persona, mano&#10;&#10;Descrizione generata automaticamente">
            <a:extLst>
              <a:ext uri="{FF2B5EF4-FFF2-40B4-BE49-F238E27FC236}">
                <a16:creationId xmlns:a16="http://schemas.microsoft.com/office/drawing/2014/main" id="{549B48CE-A789-89E9-3EEF-63166D4D16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61" t="20904" r="25593" b="5521"/>
          <a:stretch>
            <a:fillRect/>
          </a:stretch>
        </p:blipFill>
        <p:spPr>
          <a:xfrm>
            <a:off x="14325709" y="-495029"/>
            <a:ext cx="9099441" cy="9099442"/>
          </a:xfrm>
          <a:prstGeom prst="ellipse">
            <a:avLst/>
          </a:prstGeom>
          <a:ln w="63500" cap="flat">
            <a:solidFill>
              <a:srgbClr val="007E48"/>
            </a:solidFill>
          </a:ln>
        </p:spPr>
      </p:pic>
      <p:pic>
        <p:nvPicPr>
          <p:cNvPr id="10" name="Picture 4" descr="Soudanense- Amengasi">
            <a:extLst>
              <a:ext uri="{FF2B5EF4-FFF2-40B4-BE49-F238E27FC236}">
                <a16:creationId xmlns:a16="http://schemas.microsoft.com/office/drawing/2014/main" id="{955C5F95-3CAA-7960-46D3-87A2687AA6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1" t="18123" r="24725" b="34587"/>
          <a:stretch>
            <a:fillRect/>
          </a:stretch>
        </p:blipFill>
        <p:spPr bwMode="auto">
          <a:xfrm rot="16200000">
            <a:off x="1028401" y="4468759"/>
            <a:ext cx="8696607" cy="8692832"/>
          </a:xfrm>
          <a:prstGeom prst="ellipse">
            <a:avLst/>
          </a:prstGeom>
          <a:solidFill>
            <a:srgbClr val="001FA9"/>
          </a:solidFill>
          <a:ln w="63500" cap="flat">
            <a:solidFill>
              <a:srgbClr val="007E48"/>
            </a:solidFill>
          </a:ln>
        </p:spPr>
      </p:pic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FD7C267A-AB1D-59DD-0DAF-335D1C470EBE}"/>
              </a:ext>
            </a:extLst>
          </p:cNvPr>
          <p:cNvSpPr/>
          <p:nvPr/>
        </p:nvSpPr>
        <p:spPr>
          <a:xfrm>
            <a:off x="7845584" y="2211751"/>
            <a:ext cx="8692832" cy="9004889"/>
          </a:xfrm>
          <a:prstGeom prst="roundRect">
            <a:avLst>
              <a:gd name="adj" fmla="val 6565"/>
            </a:avLst>
          </a:prstGeom>
          <a:solidFill>
            <a:schemeClr val="accent3">
              <a:lumMod val="60000"/>
              <a:lumOff val="40000"/>
            </a:schemeClr>
          </a:solidFill>
          <a:ln w="63500">
            <a:solidFill>
              <a:srgbClr val="007E48"/>
            </a:solidFill>
            <a:round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612000" rIns="144000" bIns="72000" rtlCol="0" anchor="t"/>
          <a:lstStyle/>
          <a:p>
            <a:pPr algn="ctr" defTabSz="1219140">
              <a:buClr>
                <a:srgbClr val="0070C0"/>
              </a:buClr>
              <a:defRPr/>
            </a:pPr>
            <a:endParaRPr lang="es-ES" sz="2800" b="1" spc="0">
              <a:solidFill>
                <a:schemeClr val="tx1"/>
              </a:solidFill>
              <a:latin typeface="Arial"/>
              <a:cs typeface="Arial"/>
            </a:endParaRPr>
          </a:p>
          <a:p>
            <a:pPr algn="ctr" defTabSz="1219140">
              <a:buClr>
                <a:srgbClr val="0070C0"/>
              </a:buClr>
              <a:defRPr/>
            </a:pPr>
            <a:r>
              <a:rPr lang="es-ES" sz="4400" b="1" spc="0">
                <a:solidFill>
                  <a:schemeClr val="tx1"/>
                </a:solidFill>
                <a:latin typeface="Arial"/>
                <a:cs typeface="Arial"/>
              </a:rPr>
              <a:t>Onicomicosis distrófica</a:t>
            </a:r>
          </a:p>
          <a:p>
            <a:pPr algn="ctr" defTabSz="1219140">
              <a:buClr>
                <a:srgbClr val="0070C0"/>
              </a:buClr>
              <a:defRPr/>
            </a:pPr>
            <a:r>
              <a:rPr lang="es-ES" sz="4400" b="1" spc="0">
                <a:solidFill>
                  <a:schemeClr val="tx1"/>
                </a:solidFill>
                <a:latin typeface="Arial"/>
                <a:cs typeface="Arial"/>
              </a:rPr>
              <a:t>total (ODT):</a:t>
            </a:r>
            <a:r>
              <a:rPr lang="es-ES" sz="4400" spc="0" baseline="30000">
                <a:solidFill>
                  <a:schemeClr val="tx1"/>
                </a:solidFill>
                <a:latin typeface="Arial"/>
                <a:cs typeface="Arial"/>
              </a:rPr>
              <a:t>1</a:t>
            </a:r>
            <a:br>
              <a:rPr lang="es-ES" sz="4800" b="1" spc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2800" b="1" spc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800" spc="0">
                <a:solidFill>
                  <a:schemeClr val="tx1"/>
                </a:solidFill>
                <a:latin typeface="Arial"/>
                <a:cs typeface="Arial"/>
              </a:rPr>
              <a:t>Este tipo se presenta como una </a:t>
            </a:r>
            <a:r>
              <a:rPr lang="es-ES" sz="2800" b="1" spc="0">
                <a:solidFill>
                  <a:schemeClr val="tx1"/>
                </a:solidFill>
                <a:latin typeface="Arial"/>
                <a:cs typeface="Arial"/>
              </a:rPr>
              <a:t>destrucción</a:t>
            </a:r>
          </a:p>
          <a:p>
            <a:pPr algn="ctr" defTabSz="1219140">
              <a:buClr>
                <a:srgbClr val="0070C0"/>
              </a:buClr>
              <a:defRPr/>
            </a:pPr>
            <a:r>
              <a:rPr lang="es-ES" sz="2800" b="1" spc="0">
                <a:solidFill>
                  <a:schemeClr val="tx1"/>
                </a:solidFill>
                <a:latin typeface="Arial"/>
                <a:cs typeface="Arial"/>
              </a:rPr>
              <a:t>total de la unidad ungueal</a:t>
            </a:r>
            <a:r>
              <a:rPr lang="es-ES" sz="2800" spc="0">
                <a:solidFill>
                  <a:schemeClr val="tx1"/>
                </a:solidFill>
                <a:latin typeface="Arial"/>
                <a:cs typeface="Arial"/>
              </a:rPr>
              <a:t>, incluyendo</a:t>
            </a:r>
            <a:br>
              <a:rPr lang="es-ES" sz="2800" spc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800" spc="0">
                <a:solidFill>
                  <a:schemeClr val="tx1"/>
                </a:solidFill>
                <a:latin typeface="Arial"/>
                <a:cs typeface="Arial"/>
              </a:rPr>
              <a:t>el grosor completo de la lámina,</a:t>
            </a:r>
            <a:br>
              <a:rPr lang="es-ES" sz="2800" spc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800" spc="0">
                <a:solidFill>
                  <a:schemeClr val="tx1"/>
                </a:solidFill>
                <a:latin typeface="Arial"/>
                <a:cs typeface="Arial"/>
              </a:rPr>
              <a:t>el lecho ungueal y la matriz.</a:t>
            </a:r>
            <a:br>
              <a:rPr lang="es-ES" sz="2800" spc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2800" spc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800" spc="0">
                <a:solidFill>
                  <a:schemeClr val="tx1"/>
                </a:solidFill>
                <a:latin typeface="Arial"/>
                <a:cs typeface="Arial"/>
              </a:rPr>
              <a:t>La uña afectada se vuelve </a:t>
            </a:r>
            <a:r>
              <a:rPr lang="es-ES" sz="2800" b="1" spc="0">
                <a:solidFill>
                  <a:schemeClr val="tx1"/>
                </a:solidFill>
                <a:latin typeface="Arial"/>
                <a:cs typeface="Arial"/>
              </a:rPr>
              <a:t>gruesa, distrófica</a:t>
            </a:r>
          </a:p>
          <a:p>
            <a:pPr algn="ctr" defTabSz="1219140">
              <a:buClr>
                <a:srgbClr val="0070C0"/>
              </a:buClr>
              <a:defRPr/>
            </a:pPr>
            <a:r>
              <a:rPr lang="es-ES" sz="2800" b="1" spc="0">
                <a:solidFill>
                  <a:schemeClr val="tx1"/>
                </a:solidFill>
                <a:latin typeface="Arial"/>
                <a:cs typeface="Arial"/>
              </a:rPr>
              <a:t>y se desintegra</a:t>
            </a:r>
            <a:r>
              <a:rPr lang="es-ES" sz="2800" spc="0">
                <a:solidFill>
                  <a:schemeClr val="tx1"/>
                </a:solidFill>
                <a:latin typeface="Arial"/>
                <a:cs typeface="Arial"/>
              </a:rPr>
              <a:t>.</a:t>
            </a:r>
            <a:r>
              <a:rPr lang="en-US" sz="2800" spc="0">
                <a:solidFill>
                  <a:schemeClr val="tx1"/>
                </a:solidFill>
              </a:rPr>
              <a:t> </a:t>
            </a:r>
            <a:r>
              <a:rPr lang="es-ES" sz="2800" spc="0">
                <a:solidFill>
                  <a:schemeClr val="tx1"/>
                </a:solidFill>
                <a:latin typeface="Arial"/>
                <a:cs typeface="Arial"/>
              </a:rPr>
              <a:t>Puede ser primaria, por ejemplo, en casos</a:t>
            </a:r>
            <a:r>
              <a:rPr lang="es-ES" sz="2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spc="0">
                <a:solidFill>
                  <a:schemeClr val="tx1"/>
                </a:solidFill>
                <a:latin typeface="Arial"/>
                <a:cs typeface="Arial"/>
              </a:rPr>
              <a:t>de candidiasis mucocutánea crónica,</a:t>
            </a:r>
            <a:br>
              <a:rPr lang="es-ES" sz="2800" spc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800" spc="0">
                <a:solidFill>
                  <a:schemeClr val="tx1"/>
                </a:solidFill>
                <a:latin typeface="Arial"/>
                <a:cs typeface="Arial"/>
              </a:rPr>
              <a:t>o secundaria a cualquiera</a:t>
            </a:r>
            <a:r>
              <a:rPr lang="es-ES" sz="2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spc="0">
                <a:solidFill>
                  <a:schemeClr val="tx1"/>
                </a:solidFill>
                <a:latin typeface="Arial"/>
                <a:cs typeface="Arial"/>
              </a:rPr>
              <a:t>de las cuatro</a:t>
            </a:r>
          </a:p>
          <a:p>
            <a:pPr algn="ctr" defTabSz="1219140">
              <a:buClr>
                <a:srgbClr val="0070C0"/>
              </a:buClr>
              <a:defRPr/>
            </a:pPr>
            <a:r>
              <a:rPr lang="es-ES" sz="2800" spc="0">
                <a:solidFill>
                  <a:schemeClr val="tx1"/>
                </a:solidFill>
                <a:latin typeface="Arial"/>
                <a:cs typeface="Arial"/>
              </a:rPr>
              <a:t>formas previas.</a:t>
            </a:r>
            <a:endParaRPr lang="es-ES" sz="2800" spc="0">
              <a:solidFill>
                <a:schemeClr val="tx1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F63F3582-8297-2CCB-84F1-790FF45CC407}"/>
              </a:ext>
            </a:extLst>
          </p:cNvPr>
          <p:cNvSpPr/>
          <p:nvPr/>
        </p:nvSpPr>
        <p:spPr>
          <a:xfrm>
            <a:off x="-1" y="12121400"/>
            <a:ext cx="24384000" cy="162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6A68281B-7443-96E2-BB51-64CFA18DDE34}"/>
              </a:ext>
            </a:extLst>
          </p:cNvPr>
          <p:cNvSpPr/>
          <p:nvPr/>
        </p:nvSpPr>
        <p:spPr>
          <a:xfrm>
            <a:off x="-2273095" y="-2215869"/>
            <a:ext cx="4320000" cy="432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" name="Circle">
            <a:extLst>
              <a:ext uri="{FF2B5EF4-FFF2-40B4-BE49-F238E27FC236}">
                <a16:creationId xmlns:a16="http://schemas.microsoft.com/office/drawing/2014/main" id="{ABC48159-6A45-0454-D687-1F871F51C5A9}"/>
              </a:ext>
            </a:extLst>
          </p:cNvPr>
          <p:cNvSpPr/>
          <p:nvPr/>
        </p:nvSpPr>
        <p:spPr>
          <a:xfrm>
            <a:off x="-2580596" y="-2477390"/>
            <a:ext cx="4320000" cy="4320000"/>
          </a:xfrm>
          <a:prstGeom prst="ellipse">
            <a:avLst/>
          </a:prstGeom>
          <a:solidFill>
            <a:srgbClr val="007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" name="Embark on a journey of marketing excellence with SparkPro. Today, we unveil a revolutionary solution designed to elevate your strategies and ignite unparalleled success in the digital realm.…">
            <a:extLst>
              <a:ext uri="{FF2B5EF4-FFF2-40B4-BE49-F238E27FC236}">
                <a16:creationId xmlns:a16="http://schemas.microsoft.com/office/drawing/2014/main" id="{1D82DD20-0C03-311A-B883-E9947D811507}"/>
              </a:ext>
            </a:extLst>
          </p:cNvPr>
          <p:cNvSpPr txBox="1"/>
          <p:nvPr/>
        </p:nvSpPr>
        <p:spPr>
          <a:xfrm>
            <a:off x="6791325" y="12633883"/>
            <a:ext cx="16562388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GB" spc="0">
                <a:latin typeface="Arial"/>
                <a:cs typeface="Arial"/>
              </a:rPr>
              <a:t>El </a:t>
            </a:r>
            <a:r>
              <a:rPr lang="en-GB" spc="0" err="1">
                <a:latin typeface="Arial"/>
                <a:cs typeface="Arial"/>
              </a:rPr>
              <a:t>paciente</a:t>
            </a:r>
            <a:r>
              <a:rPr lang="en-GB" spc="0">
                <a:latin typeface="Arial"/>
                <a:cs typeface="Arial"/>
              </a:rPr>
              <a:t> </a:t>
            </a:r>
            <a:r>
              <a:rPr lang="en-GB" spc="0" err="1">
                <a:latin typeface="Arial"/>
                <a:cs typeface="Arial"/>
              </a:rPr>
              <a:t>otorgó</a:t>
            </a:r>
            <a:r>
              <a:rPr lang="en-GB" spc="0">
                <a:latin typeface="Arial"/>
                <a:cs typeface="Arial"/>
              </a:rPr>
              <a:t> </a:t>
            </a:r>
            <a:r>
              <a:rPr lang="en-GB" spc="0" err="1">
                <a:latin typeface="Arial"/>
                <a:cs typeface="Arial"/>
              </a:rPr>
              <a:t>su</a:t>
            </a:r>
            <a:r>
              <a:rPr lang="en-GB" spc="0">
                <a:latin typeface="Arial"/>
                <a:cs typeface="Arial"/>
              </a:rPr>
              <a:t> </a:t>
            </a:r>
            <a:r>
              <a:rPr lang="en-GB" spc="0" err="1">
                <a:latin typeface="Arial"/>
                <a:cs typeface="Arial"/>
              </a:rPr>
              <a:t>consentimiento</a:t>
            </a:r>
            <a:r>
              <a:rPr lang="en-GB" spc="0">
                <a:latin typeface="Arial"/>
                <a:cs typeface="Arial"/>
              </a:rPr>
              <a:t> para </a:t>
            </a:r>
            <a:r>
              <a:rPr lang="en-GB" spc="0" err="1">
                <a:latin typeface="Arial"/>
                <a:cs typeface="Arial"/>
              </a:rPr>
              <a:t>mostrar</a:t>
            </a:r>
            <a:r>
              <a:rPr lang="en-GB" spc="0">
                <a:latin typeface="Arial"/>
                <a:cs typeface="Arial"/>
              </a:rPr>
              <a:t> la </a:t>
            </a:r>
            <a:r>
              <a:rPr lang="en-GB" spc="0" err="1">
                <a:latin typeface="Arial"/>
                <a:cs typeface="Arial"/>
              </a:rPr>
              <a:t>información</a:t>
            </a:r>
            <a:r>
              <a:rPr lang="en-GB" spc="0">
                <a:latin typeface="Arial"/>
                <a:cs typeface="Arial"/>
              </a:rPr>
              <a:t> </a:t>
            </a:r>
            <a:r>
              <a:rPr lang="en-GB" spc="0" err="1">
                <a:latin typeface="Arial"/>
                <a:cs typeface="Arial"/>
              </a:rPr>
              <a:t>clínica</a:t>
            </a:r>
            <a:r>
              <a:rPr lang="en-GB" spc="0">
                <a:latin typeface="Arial"/>
                <a:cs typeface="Arial"/>
              </a:rPr>
              <a:t> y las </a:t>
            </a:r>
            <a:r>
              <a:rPr lang="en-GB" spc="0" err="1">
                <a:latin typeface="Arial"/>
                <a:cs typeface="Arial"/>
              </a:rPr>
              <a:t>imágenes</a:t>
            </a:r>
            <a:r>
              <a:rPr lang="en-GB" spc="0">
                <a:latin typeface="Arial"/>
                <a:cs typeface="Arial"/>
              </a:rPr>
              <a:t> que </a:t>
            </a:r>
            <a:r>
              <a:rPr lang="en-GB" spc="0" err="1">
                <a:latin typeface="Arial"/>
                <a:cs typeface="Arial"/>
              </a:rPr>
              <a:t>han</a:t>
            </a:r>
            <a:r>
              <a:rPr lang="en-GB" spc="0">
                <a:latin typeface="Arial"/>
                <a:cs typeface="Arial"/>
              </a:rPr>
              <a:t> </a:t>
            </a:r>
            <a:r>
              <a:rPr lang="en-GB" spc="0" err="1">
                <a:latin typeface="Arial"/>
                <a:cs typeface="Arial"/>
              </a:rPr>
              <a:t>sido</a:t>
            </a:r>
            <a:r>
              <a:rPr lang="en-GB" spc="0">
                <a:latin typeface="Arial"/>
                <a:cs typeface="Arial"/>
              </a:rPr>
              <a:t> </a:t>
            </a:r>
            <a:r>
              <a:rPr lang="en-GB" spc="0" err="1">
                <a:latin typeface="Arial"/>
                <a:cs typeface="Arial"/>
              </a:rPr>
              <a:t>proporcionadas</a:t>
            </a:r>
            <a:r>
              <a:rPr lang="en-GB" spc="0">
                <a:latin typeface="Arial"/>
                <a:cs typeface="Arial"/>
              </a:rPr>
              <a:t> </a:t>
            </a:r>
            <a:r>
              <a:rPr lang="en-GB" spc="0" err="1">
                <a:latin typeface="Arial"/>
                <a:cs typeface="Arial"/>
              </a:rPr>
              <a:t>por</a:t>
            </a:r>
            <a:r>
              <a:rPr lang="en-GB" spc="0">
                <a:latin typeface="Arial"/>
                <a:cs typeface="Arial"/>
              </a:rPr>
              <a:t> la Dra. Iorizzo</a:t>
            </a:r>
            <a:r>
              <a:rPr lang="en-GB" spc="0">
                <a:latin typeface="Arial"/>
                <a:ea typeface="Calibri"/>
                <a:cs typeface="Arial"/>
              </a:rPr>
              <a:t>.</a:t>
            </a:r>
            <a:r>
              <a:rPr lang="en-US" spc="0">
                <a:latin typeface="Arial"/>
                <a:ea typeface="Calibri"/>
                <a:cs typeface="Arial"/>
              </a:rPr>
              <a:t> </a:t>
            </a:r>
            <a:r>
              <a:rPr lang="en-US" b="1" spc="0">
                <a:latin typeface="Arial"/>
                <a:cs typeface="Arial"/>
              </a:rPr>
              <a:t>ODT, </a:t>
            </a:r>
            <a:r>
              <a:rPr lang="en-US" spc="0" err="1">
                <a:latin typeface="Arial"/>
                <a:cs typeface="Arial"/>
              </a:rPr>
              <a:t>onicomicosis</a:t>
            </a:r>
            <a:r>
              <a:rPr lang="en-US" spc="0">
                <a:latin typeface="Arial"/>
                <a:cs typeface="Arial"/>
              </a:rPr>
              <a:t> </a:t>
            </a:r>
            <a:r>
              <a:rPr lang="en-US" spc="0" err="1">
                <a:latin typeface="Arial"/>
                <a:cs typeface="Arial"/>
              </a:rPr>
              <a:t>distrófica</a:t>
            </a:r>
            <a:r>
              <a:rPr lang="en-US" spc="0">
                <a:latin typeface="Arial"/>
                <a:cs typeface="Arial"/>
              </a:rPr>
              <a:t> total.</a:t>
            </a:r>
            <a:br>
              <a:rPr lang="en-US" spc="0">
                <a:latin typeface="Arial"/>
                <a:cs typeface="Arial"/>
              </a:rPr>
            </a:br>
            <a:r>
              <a:rPr lang="en-US" b="1" spc="0">
                <a:latin typeface="Arial"/>
                <a:cs typeface="Arial"/>
              </a:rPr>
              <a:t>1. </a:t>
            </a:r>
            <a:r>
              <a:rPr lang="en-US" spc="0">
                <a:latin typeface="Arial"/>
                <a:cs typeface="Arial"/>
              </a:rPr>
              <a:t>Grover C, Khurana A. Onychomycosis: newer insights in pathogenesis and diagnosis. Indian J Dermatol </a:t>
            </a:r>
            <a:r>
              <a:rPr lang="en-US" spc="0" err="1">
                <a:latin typeface="Arial"/>
                <a:cs typeface="Arial"/>
              </a:rPr>
              <a:t>Venereol</a:t>
            </a:r>
            <a:r>
              <a:rPr lang="en-US" spc="0">
                <a:latin typeface="Arial"/>
                <a:cs typeface="Arial"/>
              </a:rPr>
              <a:t> </a:t>
            </a:r>
            <a:r>
              <a:rPr lang="en-US" spc="0" err="1">
                <a:latin typeface="Arial"/>
                <a:cs typeface="Arial"/>
              </a:rPr>
              <a:t>Leprol</a:t>
            </a:r>
            <a:r>
              <a:rPr lang="en-US" spc="0">
                <a:latin typeface="Arial"/>
                <a:cs typeface="Arial"/>
              </a:rPr>
              <a:t>. 2012;78(3):263-270.</a:t>
            </a:r>
            <a:endParaRPr lang="en-US" b="1" i="1" spc="0">
              <a:latin typeface="Arial"/>
              <a:cs typeface="Arial"/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17F868F3-626B-502B-5DA5-6EE64F80C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288" y="12549839"/>
            <a:ext cx="1795058" cy="61363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C4137B3D-D411-F434-6B0A-AA1A263C55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122" y="12713688"/>
            <a:ext cx="1685663" cy="51866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26BB939-744C-9FAA-E7CB-996D1C5DB9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4857" y="917575"/>
            <a:ext cx="2314285" cy="2160000"/>
          </a:xfrm>
          <a:prstGeom prst="rect">
            <a:avLst/>
          </a:prstGeom>
        </p:spPr>
      </p:pic>
      <p:pic>
        <p:nvPicPr>
          <p:cNvPr id="6" name="Graphic 39">
            <a:extLst>
              <a:ext uri="{FF2B5EF4-FFF2-40B4-BE49-F238E27FC236}">
                <a16:creationId xmlns:a16="http://schemas.microsoft.com/office/drawing/2014/main" id="{5B59CC7D-8893-BE88-8E8E-CA5898576C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07000" y="1306991"/>
            <a:ext cx="1170000" cy="11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548432"/>
      </p:ext>
    </p:extLst>
  </p:cSld>
  <p:clrMapOvr>
    <a:masterClrMapping/>
  </p:clrMapOvr>
  <p:transition spd="slow"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E48">
            <a:alpha val="2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BCC5AC-1DF5-374F-4C65-894709DF9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3D035D8-743E-CA95-EC28-775D255F7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33" y="-1269291"/>
            <a:ext cx="12020392" cy="16254581"/>
          </a:xfrm>
          <a:prstGeom prst="rect">
            <a:avLst/>
          </a:prstGeom>
        </p:spPr>
      </p:pic>
      <p:sp>
        <p:nvSpPr>
          <p:cNvPr id="3" name="Sustainable Visions, Tangible Solutions">
            <a:extLst>
              <a:ext uri="{FF2B5EF4-FFF2-40B4-BE49-F238E27FC236}">
                <a16:creationId xmlns:a16="http://schemas.microsoft.com/office/drawing/2014/main" id="{16657F7E-6EF9-87D0-AE3F-C60BB67FE60E}"/>
              </a:ext>
            </a:extLst>
          </p:cNvPr>
          <p:cNvSpPr txBox="1"/>
          <p:nvPr/>
        </p:nvSpPr>
        <p:spPr>
          <a:xfrm>
            <a:off x="12456676" y="6150388"/>
            <a:ext cx="11161713" cy="1349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9000" b="1" spc="-15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</a:t>
            </a:r>
            <a:r>
              <a:rPr lang="en-US" sz="9000" b="1" spc="-1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b="1" spc="-15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clínicos</a:t>
            </a:r>
            <a:endParaRPr sz="9000" b="1" spc="-15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FC01DF05-62E7-3B75-62D5-D1A904350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288" y="917575"/>
            <a:ext cx="3217500" cy="990000"/>
          </a:xfrm>
          <a:prstGeom prst="rect">
            <a:avLst/>
          </a:prstGeom>
        </p:spPr>
      </p:pic>
      <p:grpSp>
        <p:nvGrpSpPr>
          <p:cNvPr id="19" name="Grupo 18">
            <a:extLst>
              <a:ext uri="{FF2B5EF4-FFF2-40B4-BE49-F238E27FC236}">
                <a16:creationId xmlns:a16="http://schemas.microsoft.com/office/drawing/2014/main" id="{0544EC31-5C32-6A83-12BE-9D9A90038DA7}"/>
              </a:ext>
            </a:extLst>
          </p:cNvPr>
          <p:cNvGrpSpPr/>
          <p:nvPr/>
        </p:nvGrpSpPr>
        <p:grpSpPr>
          <a:xfrm>
            <a:off x="9227325" y="5527141"/>
            <a:ext cx="2700001" cy="2520000"/>
            <a:chOff x="9227325" y="5527141"/>
            <a:chExt cx="2700001" cy="2520000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A21855AD-E5EC-7D28-80A8-7037CA5A5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27325" y="5527141"/>
              <a:ext cx="2700001" cy="2520000"/>
            </a:xfrm>
            <a:prstGeom prst="rect">
              <a:avLst/>
            </a:prstGeom>
          </p:spPr>
        </p:pic>
        <p:sp>
          <p:nvSpPr>
            <p:cNvPr id="17" name="Sustainable Visions, Tangible Solutions">
              <a:extLst>
                <a:ext uri="{FF2B5EF4-FFF2-40B4-BE49-F238E27FC236}">
                  <a16:creationId xmlns:a16="http://schemas.microsoft.com/office/drawing/2014/main" id="{AF7C0BF5-E750-E0A6-DC7B-8E939488FE6F}"/>
                </a:ext>
              </a:extLst>
            </p:cNvPr>
            <p:cNvSpPr txBox="1"/>
            <p:nvPr/>
          </p:nvSpPr>
          <p:spPr>
            <a:xfrm>
              <a:off x="10156648" y="6258365"/>
              <a:ext cx="720435" cy="13490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ctr">
                <a:lnSpc>
                  <a:spcPct val="90000"/>
                </a:lnSpc>
                <a:defRPr sz="6800" spc="-340">
                  <a:solidFill>
                    <a:schemeClr val="accent2">
                      <a:hueOff val="-2182294"/>
                      <a:satOff val="-52832"/>
                      <a:lumOff val="-32984"/>
                    </a:schemeClr>
                  </a:solidFill>
                  <a:latin typeface="Chivo Black"/>
                  <a:ea typeface="Chivo Black"/>
                  <a:cs typeface="Chivo Black"/>
                  <a:sym typeface="Chivo Black"/>
                </a:defRPr>
              </a:lvl1pPr>
            </a:lstStyle>
            <a:p>
              <a:pPr algn="l"/>
              <a:r>
                <a:rPr lang="en-US" sz="9000" b="1" spc="-1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sz="90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20C8CC7D-8B72-D41E-934B-8F809263B2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288" y="11681913"/>
            <a:ext cx="315928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23430"/>
      </p:ext>
    </p:extLst>
  </p:cSld>
  <p:clrMapOvr>
    <a:masterClrMapping/>
  </p:clrMapOvr>
  <p:transition spd="slow">
    <p:push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3841AF-B847-5D77-FD4D-D3A35E9B8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F91F0A48-CE9B-6775-7782-1CCF12AC480F}"/>
              </a:ext>
            </a:extLst>
          </p:cNvPr>
          <p:cNvSpPr/>
          <p:nvPr/>
        </p:nvSpPr>
        <p:spPr>
          <a:xfrm>
            <a:off x="-1" y="12121400"/>
            <a:ext cx="24384000" cy="162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45C667D5-557C-0B40-59B0-B26138F827D1}"/>
              </a:ext>
            </a:extLst>
          </p:cNvPr>
          <p:cNvSpPr/>
          <p:nvPr/>
        </p:nvSpPr>
        <p:spPr>
          <a:xfrm>
            <a:off x="-2273095" y="-2215869"/>
            <a:ext cx="4320000" cy="432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" name="Circle">
            <a:extLst>
              <a:ext uri="{FF2B5EF4-FFF2-40B4-BE49-F238E27FC236}">
                <a16:creationId xmlns:a16="http://schemas.microsoft.com/office/drawing/2014/main" id="{EBD1E26D-47EB-4E19-CA88-51B435639D7B}"/>
              </a:ext>
            </a:extLst>
          </p:cNvPr>
          <p:cNvSpPr/>
          <p:nvPr/>
        </p:nvSpPr>
        <p:spPr>
          <a:xfrm>
            <a:off x="-2580596" y="-2477390"/>
            <a:ext cx="4320000" cy="4320000"/>
          </a:xfrm>
          <a:prstGeom prst="ellipse">
            <a:avLst/>
          </a:prstGeom>
          <a:solidFill>
            <a:srgbClr val="007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" name="Embark on a journey of marketing excellence with SparkPro. Today, we unveil a revolutionary solution designed to elevate your strategies and ignite unparalleled success in the digital realm.…">
            <a:extLst>
              <a:ext uri="{FF2B5EF4-FFF2-40B4-BE49-F238E27FC236}">
                <a16:creationId xmlns:a16="http://schemas.microsoft.com/office/drawing/2014/main" id="{14E5F862-18F8-49C0-7D44-1F532518537E}"/>
              </a:ext>
            </a:extLst>
          </p:cNvPr>
          <p:cNvSpPr txBox="1"/>
          <p:nvPr/>
        </p:nvSpPr>
        <p:spPr>
          <a:xfrm>
            <a:off x="6791324" y="12387662"/>
            <a:ext cx="16633825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GB" spc="0" err="1">
                <a:latin typeface="Arial"/>
                <a:cs typeface="Arial"/>
              </a:rPr>
              <a:t>Imágenes</a:t>
            </a:r>
            <a:r>
              <a:rPr lang="en-GB" spc="0">
                <a:latin typeface="Arial"/>
                <a:cs typeface="Arial"/>
              </a:rPr>
              <a:t> </a:t>
            </a:r>
            <a:r>
              <a:rPr lang="en-GB" spc="0" err="1">
                <a:latin typeface="Arial"/>
                <a:cs typeface="Arial"/>
              </a:rPr>
              <a:t>cedidas</a:t>
            </a:r>
            <a:r>
              <a:rPr lang="en-GB" spc="0">
                <a:latin typeface="Arial"/>
                <a:cs typeface="Arial"/>
              </a:rPr>
              <a:t> </a:t>
            </a:r>
            <a:r>
              <a:rPr lang="en-GB" spc="0" err="1">
                <a:latin typeface="Arial"/>
                <a:cs typeface="Arial"/>
              </a:rPr>
              <a:t>por</a:t>
            </a:r>
            <a:r>
              <a:rPr lang="en-GB" spc="0">
                <a:latin typeface="Arial"/>
                <a:cs typeface="Arial"/>
              </a:rPr>
              <a:t> la Dra. Matilde Iorizzo. </a:t>
            </a:r>
            <a:r>
              <a:rPr lang="en-US" b="1" spc="0">
                <a:latin typeface="Arial"/>
                <a:cs typeface="Arial"/>
              </a:rPr>
              <a:t>OS, </a:t>
            </a:r>
            <a:r>
              <a:rPr lang="en-US" spc="0" err="1">
                <a:latin typeface="Arial"/>
                <a:cs typeface="Arial"/>
              </a:rPr>
              <a:t>onicomicosis</a:t>
            </a:r>
            <a:r>
              <a:rPr lang="en-US" spc="0">
                <a:latin typeface="Arial"/>
                <a:cs typeface="Arial"/>
              </a:rPr>
              <a:t> superficial; </a:t>
            </a:r>
            <a:r>
              <a:rPr lang="en-US" b="1" spc="0">
                <a:latin typeface="Arial"/>
                <a:cs typeface="Arial"/>
              </a:rPr>
              <a:t>OSP,</a:t>
            </a:r>
            <a:r>
              <a:rPr lang="en-US" spc="0">
                <a:latin typeface="Arial"/>
                <a:cs typeface="Arial"/>
              </a:rPr>
              <a:t> </a:t>
            </a:r>
            <a:r>
              <a:rPr lang="en-US" spc="0" err="1">
                <a:latin typeface="Arial"/>
                <a:cs typeface="Arial"/>
              </a:rPr>
              <a:t>onicomicosis</a:t>
            </a:r>
            <a:r>
              <a:rPr lang="en-US" spc="0">
                <a:latin typeface="Arial"/>
                <a:cs typeface="Arial"/>
              </a:rPr>
              <a:t> </a:t>
            </a:r>
            <a:r>
              <a:rPr lang="en-US" spc="0" err="1">
                <a:latin typeface="Arial"/>
                <a:cs typeface="Arial"/>
              </a:rPr>
              <a:t>subungueal</a:t>
            </a:r>
            <a:r>
              <a:rPr lang="en-US" spc="0">
                <a:latin typeface="Arial"/>
                <a:cs typeface="Arial"/>
              </a:rPr>
              <a:t> proximal. </a:t>
            </a:r>
            <a:r>
              <a:rPr lang="en-US" b="1" spc="0">
                <a:latin typeface="Arial"/>
                <a:cs typeface="Arial"/>
              </a:rPr>
              <a:t>1. </a:t>
            </a:r>
            <a:r>
              <a:rPr lang="en-US" spc="0" err="1">
                <a:latin typeface="Arial"/>
                <a:cs typeface="Arial"/>
              </a:rPr>
              <a:t>Piraccini</a:t>
            </a:r>
            <a:r>
              <a:rPr lang="en-US" spc="0">
                <a:latin typeface="Arial"/>
                <a:cs typeface="Arial"/>
              </a:rPr>
              <a:t> BM, Balestri R, Starace M, et al. Nail digital </a:t>
            </a:r>
            <a:r>
              <a:rPr lang="en-US" spc="0" err="1">
                <a:latin typeface="Arial"/>
                <a:cs typeface="Arial"/>
              </a:rPr>
              <a:t>dermoscopy</a:t>
            </a:r>
            <a:r>
              <a:rPr lang="en-US" spc="0">
                <a:latin typeface="Arial"/>
                <a:cs typeface="Arial"/>
              </a:rPr>
              <a:t> (</a:t>
            </a:r>
            <a:r>
              <a:rPr lang="en-US" spc="0" err="1">
                <a:latin typeface="Arial"/>
                <a:cs typeface="Arial"/>
              </a:rPr>
              <a:t>onychoscopy</a:t>
            </a:r>
            <a:r>
              <a:rPr lang="en-US" spc="0">
                <a:latin typeface="Arial"/>
                <a:cs typeface="Arial"/>
              </a:rPr>
              <a:t>) in the diagnosis of onychomycosis. J </a:t>
            </a:r>
            <a:r>
              <a:rPr lang="en-US" spc="0" err="1">
                <a:latin typeface="Arial"/>
                <a:cs typeface="Arial"/>
              </a:rPr>
              <a:t>Eur</a:t>
            </a:r>
            <a:r>
              <a:rPr lang="en-US" spc="0">
                <a:latin typeface="Arial"/>
                <a:cs typeface="Arial"/>
              </a:rPr>
              <a:t> </a:t>
            </a:r>
            <a:r>
              <a:rPr lang="en-US" spc="0" err="1">
                <a:latin typeface="Arial"/>
                <a:cs typeface="Arial"/>
              </a:rPr>
              <a:t>Acad</a:t>
            </a:r>
            <a:r>
              <a:rPr lang="en-US" spc="0">
                <a:latin typeface="Arial"/>
                <a:cs typeface="Arial"/>
              </a:rPr>
              <a:t> Dermatol </a:t>
            </a:r>
            <a:r>
              <a:rPr lang="en-US" spc="0" err="1">
                <a:latin typeface="Arial"/>
                <a:cs typeface="Arial"/>
              </a:rPr>
              <a:t>Venereol</a:t>
            </a:r>
            <a:r>
              <a:rPr lang="en-US" spc="0">
                <a:latin typeface="Arial"/>
                <a:cs typeface="Arial"/>
              </a:rPr>
              <a:t>. 2013;27(4):509-13. </a:t>
            </a:r>
            <a:r>
              <a:rPr lang="en-US" b="1" spc="0">
                <a:latin typeface="Arial"/>
                <a:cs typeface="Arial"/>
              </a:rPr>
              <a:t>2. </a:t>
            </a:r>
            <a:r>
              <a:rPr lang="en-US" spc="0">
                <a:latin typeface="Arial"/>
                <a:cs typeface="Arial"/>
              </a:rPr>
              <a:t>Starace M, Ambrogio F, Bruni F, </a:t>
            </a:r>
            <a:r>
              <a:rPr lang="en-US" i="1" spc="0">
                <a:latin typeface="Arial"/>
                <a:cs typeface="Arial"/>
              </a:rPr>
              <a:t>et al. </a:t>
            </a:r>
            <a:r>
              <a:rPr lang="en-US" spc="0">
                <a:latin typeface="Arial"/>
                <a:cs typeface="Arial"/>
              </a:rPr>
              <a:t>A. </a:t>
            </a:r>
            <a:r>
              <a:rPr lang="en-US" spc="0" err="1">
                <a:latin typeface="Arial"/>
                <a:cs typeface="Arial"/>
              </a:rPr>
              <a:t>Dermatophytic</a:t>
            </a:r>
            <a:r>
              <a:rPr lang="en-US" spc="0">
                <a:latin typeface="Arial"/>
                <a:cs typeface="Arial"/>
              </a:rPr>
              <a:t> melanonychia: A case series of an increasing disease. Mycoses. 2021;64(5):511-519.</a:t>
            </a:r>
            <a:r>
              <a:rPr lang="en-US" spc="0">
                <a:cs typeface="Arial"/>
              </a:rPr>
              <a:t> </a:t>
            </a:r>
            <a:r>
              <a:rPr lang="en-US" b="1" spc="0">
                <a:latin typeface="Arial"/>
                <a:cs typeface="Arial"/>
              </a:rPr>
              <a:t>3. </a:t>
            </a:r>
            <a:r>
              <a:rPr lang="it-CH" spc="0">
                <a:latin typeface="Arial"/>
                <a:cs typeface="Arial"/>
              </a:rPr>
              <a:t>Lipner SR, Scher RK. Onychomycosis: Treatment and prevention of recurrence. J Am Acad Dermatol. 2019;80(4):853-867. </a:t>
            </a:r>
            <a:r>
              <a:rPr lang="it-CH" b="1" spc="0">
                <a:latin typeface="Arial"/>
                <a:cs typeface="Arial"/>
              </a:rPr>
              <a:t>4. </a:t>
            </a:r>
            <a:r>
              <a:rPr lang="en-US" spc="0" err="1">
                <a:latin typeface="Arial"/>
                <a:ea typeface="Times New Roman" panose="02020603050405020304" pitchFamily="18" charset="0"/>
                <a:cs typeface="Arial"/>
              </a:rPr>
              <a:t>Basado</a:t>
            </a:r>
            <a:r>
              <a:rPr lang="en-US" spc="0">
                <a:latin typeface="Arial"/>
                <a:ea typeface="Times New Roman" panose="02020603050405020304" pitchFamily="18" charset="0"/>
                <a:cs typeface="Arial"/>
              </a:rPr>
              <a:t> </a:t>
            </a:r>
            <a:r>
              <a:rPr lang="en-US" spc="0" err="1">
                <a:latin typeface="Arial"/>
                <a:ea typeface="Times New Roman" panose="02020603050405020304" pitchFamily="18" charset="0"/>
                <a:cs typeface="Arial"/>
              </a:rPr>
              <a:t>en</a:t>
            </a:r>
            <a:r>
              <a:rPr lang="en-US" spc="0">
                <a:latin typeface="Arial"/>
                <a:ea typeface="Times New Roman" panose="02020603050405020304" pitchFamily="18" charset="0"/>
                <a:cs typeface="Arial"/>
              </a:rPr>
              <a:t> la </a:t>
            </a:r>
            <a:r>
              <a:rPr lang="en-US" spc="0" err="1">
                <a:latin typeface="Arial"/>
                <a:ea typeface="Times New Roman" panose="02020603050405020304" pitchFamily="18" charset="0"/>
                <a:cs typeface="Arial"/>
              </a:rPr>
              <a:t>experiencia</a:t>
            </a:r>
            <a:r>
              <a:rPr lang="en-US" spc="0">
                <a:latin typeface="Arial"/>
                <a:ea typeface="Times New Roman" panose="02020603050405020304" pitchFamily="18" charset="0"/>
                <a:cs typeface="Arial"/>
              </a:rPr>
              <a:t> del ponente</a:t>
            </a:r>
            <a:r>
              <a:rPr lang="it-CH" spc="0">
                <a:latin typeface="Arial"/>
                <a:cs typeface="Arial"/>
              </a:rPr>
              <a:t>.</a:t>
            </a:r>
            <a:endParaRPr lang="en-US" b="1" spc="0">
              <a:latin typeface="Arial"/>
              <a:cs typeface="Arial"/>
            </a:endParaRPr>
          </a:p>
        </p:txBody>
      </p:sp>
      <p:sp>
        <p:nvSpPr>
          <p:cNvPr id="28" name="Sustainable Visions, Tangible Solutions">
            <a:extLst>
              <a:ext uri="{FF2B5EF4-FFF2-40B4-BE49-F238E27FC236}">
                <a16:creationId xmlns:a16="http://schemas.microsoft.com/office/drawing/2014/main" id="{200DF117-0BDF-B102-E8FF-EE2C7C4A634E}"/>
              </a:ext>
            </a:extLst>
          </p:cNvPr>
          <p:cNvSpPr txBox="1"/>
          <p:nvPr/>
        </p:nvSpPr>
        <p:spPr>
          <a:xfrm>
            <a:off x="2354405" y="917575"/>
            <a:ext cx="2099930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clínicos</a:t>
            </a:r>
            <a:endParaRPr sz="6000" b="1" spc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2263890F-71F7-79B6-839D-27E799799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288" y="12549839"/>
            <a:ext cx="1795058" cy="61363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58FBEFC9-B0DB-63C6-66E8-8305E6D13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122" y="12713688"/>
            <a:ext cx="1685663" cy="518665"/>
          </a:xfrm>
          <a:prstGeom prst="rect">
            <a:avLst/>
          </a:prstGeom>
        </p:spPr>
      </p:pic>
      <p:sp>
        <p:nvSpPr>
          <p:cNvPr id="6" name="Rectangle: Rounded Corners 14">
            <a:extLst>
              <a:ext uri="{FF2B5EF4-FFF2-40B4-BE49-F238E27FC236}">
                <a16:creationId xmlns:a16="http://schemas.microsoft.com/office/drawing/2014/main" id="{C58CDE65-6E15-EFC3-D8B9-A865B4B366FE}"/>
              </a:ext>
            </a:extLst>
          </p:cNvPr>
          <p:cNvSpPr/>
          <p:nvPr/>
        </p:nvSpPr>
        <p:spPr>
          <a:xfrm>
            <a:off x="1030289" y="9925860"/>
            <a:ext cx="12899072" cy="1059300"/>
          </a:xfrm>
          <a:prstGeom prst="roundRect">
            <a:avLst>
              <a:gd name="adj" fmla="val 5568"/>
            </a:avLst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>
            <a:outerShdw blurRad="254000" algn="ctr" rotWithShape="0">
              <a:srgbClr val="000000">
                <a:alpha val="20000"/>
              </a:srgbClr>
            </a:outerShdw>
          </a:effectLst>
        </p:spPr>
        <p:txBody>
          <a:bodyPr lIns="243840" tIns="0" rIns="243840" bIns="0" rtlCol="0" anchor="ctr" anchorCtr="0"/>
          <a:lstStyle/>
          <a:p>
            <a:pPr lvl="6" indent="0" defTabSz="1219140" hangingPunct="1">
              <a:buClr>
                <a:srgbClr val="000000"/>
              </a:buClr>
              <a:defRPr/>
            </a:pPr>
            <a:r>
              <a:rPr kumimoji="0" lang="en-US" altLang="it-CH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  </a:t>
            </a:r>
            <a:r>
              <a:rPr kumimoji="0" lang="en-US" altLang="it-CH" sz="24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Verificar</a:t>
            </a:r>
            <a:r>
              <a:rPr kumimoji="0" lang="en-US" altLang="it-CH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it-CH" sz="24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siempre</a:t>
            </a:r>
            <a:r>
              <a:rPr kumimoji="0" lang="en-US" altLang="it-CH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la possible </a:t>
            </a:r>
            <a:r>
              <a:rPr kumimoji="0" lang="en-US" altLang="it-CH" sz="24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presencia</a:t>
            </a:r>
            <a:r>
              <a:rPr kumimoji="0" lang="en-US" altLang="it-CH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de </a:t>
            </a:r>
            <a:r>
              <a:rPr kumimoji="0" lang="en-US" altLang="it-CH" sz="2400" b="1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tinea pedis </a:t>
            </a:r>
            <a:r>
              <a:rPr kumimoji="0" lang="en-US" altLang="it-CH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/ </a:t>
            </a:r>
            <a:r>
              <a:rPr kumimoji="0" lang="en-US" altLang="it-CH" sz="2400" b="1" i="1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manuum</a:t>
            </a:r>
            <a:r>
              <a:rPr kumimoji="0" lang="en-US" altLang="it-CH" sz="2400" b="1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it-CH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/ </a:t>
            </a:r>
            <a:r>
              <a:rPr kumimoji="0" lang="en-US" altLang="it-CH" sz="2400" b="1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capitis</a:t>
            </a:r>
            <a:r>
              <a:rPr kumimoji="0" lang="en-US" altLang="it-CH" sz="2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/ </a:t>
            </a:r>
            <a:r>
              <a:rPr kumimoji="0" lang="en-US" altLang="it-CH" sz="2400" b="1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corporis</a:t>
            </a:r>
            <a:r>
              <a:rPr kumimoji="0" lang="en-US" altLang="it-CH" sz="2400" b="1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4</a:t>
            </a: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Rectangle: Top Corners Rounded 15">
            <a:extLst>
              <a:ext uri="{FF2B5EF4-FFF2-40B4-BE49-F238E27FC236}">
                <a16:creationId xmlns:a16="http://schemas.microsoft.com/office/drawing/2014/main" id="{1208EDAF-BC03-42DF-9044-BF0E65EACB20}"/>
              </a:ext>
            </a:extLst>
          </p:cNvPr>
          <p:cNvSpPr/>
          <p:nvPr/>
        </p:nvSpPr>
        <p:spPr>
          <a:xfrm rot="16200000">
            <a:off x="606096" y="10350060"/>
            <a:ext cx="1059297" cy="210902"/>
          </a:xfrm>
          <a:prstGeom prst="round2SameRect">
            <a:avLst>
              <a:gd name="adj1" fmla="val 61174"/>
              <a:gd name="adj2" fmla="val 0"/>
            </a:avLst>
          </a:prstGeom>
          <a:solidFill>
            <a:srgbClr val="007E4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tIns="0" bIns="0" rtlCol="0" anchor="ctr" anchorCtr="0"/>
          <a:lstStyle/>
          <a:p>
            <a:pPr marL="0" marR="0" lvl="0" indent="0" algn="ctr" defTabSz="1219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523D956-30FB-7997-EC75-07886FA5A4E1}"/>
              </a:ext>
            </a:extLst>
          </p:cNvPr>
          <p:cNvSpPr txBox="1"/>
          <p:nvPr/>
        </p:nvSpPr>
        <p:spPr>
          <a:xfrm>
            <a:off x="5884378" y="3369456"/>
            <a:ext cx="8472922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Aft>
                <a:spcPts val="1600"/>
              </a:spcAft>
              <a:buSzPct val="100000"/>
              <a:defRPr/>
            </a:pPr>
            <a:r>
              <a:rPr lang="en-US" altLang="x-none" sz="2400" spc="0" err="1">
                <a:latin typeface="Arial" panose="020B0604020202020204" pitchFamily="34" charset="0"/>
                <a:cs typeface="Arial" panose="020B0604020202020204" pitchFamily="34" charset="0"/>
              </a:rPr>
              <a:t>Reacción</a:t>
            </a:r>
            <a:r>
              <a:rPr lang="en-US" altLang="x-none" sz="24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x-none" sz="2400" spc="0" err="1">
                <a:latin typeface="Arial" panose="020B0604020202020204" pitchFamily="34" charset="0"/>
                <a:cs typeface="Arial" panose="020B0604020202020204" pitchFamily="34" charset="0"/>
              </a:rPr>
              <a:t>inflamatoria</a:t>
            </a:r>
            <a:r>
              <a:rPr lang="en-US" altLang="x-none" sz="2400" spc="0">
                <a:latin typeface="Arial" panose="020B0604020202020204" pitchFamily="34" charset="0"/>
                <a:cs typeface="Arial" panose="020B0604020202020204" pitchFamily="34" charset="0"/>
              </a:rPr>
              <a:t> a la </a:t>
            </a:r>
            <a:r>
              <a:rPr lang="en-US" altLang="x-none" sz="2400" spc="0" err="1">
                <a:latin typeface="Arial" panose="020B0604020202020204" pitchFamily="34" charset="0"/>
                <a:cs typeface="Arial" panose="020B0604020202020204" pitchFamily="34" charset="0"/>
              </a:rPr>
              <a:t>invasión</a:t>
            </a:r>
            <a:r>
              <a:rPr lang="en-US" altLang="x-none" sz="24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x-none" sz="2400" spc="0" err="1">
                <a:latin typeface="Arial" panose="020B0604020202020204" pitchFamily="34" charset="0"/>
                <a:cs typeface="Arial" panose="020B0604020202020204" pitchFamily="34" charset="0"/>
              </a:rPr>
              <a:t>fúngica</a:t>
            </a:r>
            <a:br>
              <a:rPr lang="en-US" altLang="x-none" sz="2400" spc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x-none" sz="2400" spc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x-none" sz="2400" spc="0" err="1">
                <a:latin typeface="Arial" panose="020B0604020202020204" pitchFamily="34" charset="0"/>
                <a:cs typeface="Arial" panose="020B0604020202020204" pitchFamily="34" charset="0"/>
              </a:rPr>
              <a:t>ausente</a:t>
            </a:r>
            <a:r>
              <a:rPr lang="en-US" altLang="x-none" sz="24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x-none" sz="2400" spc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x-none" sz="24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x-none" sz="2400" spc="0" err="1"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US" altLang="x-none" sz="24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x-none" sz="2400" spc="0" err="1">
                <a:latin typeface="Arial" panose="020B0604020202020204" pitchFamily="34" charset="0"/>
                <a:cs typeface="Arial" panose="020B0604020202020204" pitchFamily="34" charset="0"/>
              </a:rPr>
              <a:t>casos</a:t>
            </a:r>
            <a:r>
              <a:rPr lang="en-US" altLang="x-none" sz="24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x-none" sz="2400" spc="0" err="1">
                <a:latin typeface="Arial" panose="020B0604020202020204" pitchFamily="34" charset="0"/>
                <a:cs typeface="Arial" panose="020B0604020202020204" pitchFamily="34" charset="0"/>
              </a:rPr>
              <a:t>observados</a:t>
            </a:r>
            <a:r>
              <a:rPr lang="en-US" altLang="x-none" sz="2400" spc="0">
                <a:latin typeface="Arial" panose="020B0604020202020204" pitchFamily="34" charset="0"/>
                <a:cs typeface="Arial" panose="020B0604020202020204" pitchFamily="34" charset="0"/>
              </a:rPr>
              <a:t> de OS y OSP)</a:t>
            </a:r>
            <a:r>
              <a:rPr lang="en-US" altLang="x-none" sz="2400" spc="0" baseline="30000">
                <a:latin typeface="Arial" panose="020B0604020202020204" pitchFamily="34" charset="0"/>
                <a:cs typeface="Arial" panose="020B0604020202020204" pitchFamily="34" charset="0"/>
              </a:rPr>
              <a:t>1–4 </a:t>
            </a:r>
            <a:endParaRPr lang="en-US" altLang="x-none" sz="2400" u="sng" spc="0" baseline="3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98D28E7-59F7-2AFA-F3C7-DB46CCF11558}"/>
              </a:ext>
            </a:extLst>
          </p:cNvPr>
          <p:cNvSpPr txBox="1"/>
          <p:nvPr/>
        </p:nvSpPr>
        <p:spPr>
          <a:xfrm>
            <a:off x="5884378" y="6672721"/>
            <a:ext cx="8472922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Aft>
                <a:spcPts val="1600"/>
              </a:spcAft>
              <a:buSzPct val="100000"/>
              <a:defRPr/>
            </a:pPr>
            <a:r>
              <a:rPr lang="en-US" altLang="x-none" sz="2400" spc="0" err="1">
                <a:latin typeface="Arial" panose="020B0604020202020204" pitchFamily="34" charset="0"/>
                <a:cs typeface="Arial" panose="020B0604020202020204" pitchFamily="34" charset="0"/>
              </a:rPr>
              <a:t>Inflamación</a:t>
            </a:r>
            <a:r>
              <a:rPr lang="en-US" altLang="x-none" sz="2400" spc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altLang="x-none" sz="2400" spc="0" err="1">
                <a:latin typeface="Arial" panose="020B0604020202020204" pitchFamily="34" charset="0"/>
                <a:cs typeface="Arial" panose="020B0604020202020204" pitchFamily="34" charset="0"/>
              </a:rPr>
              <a:t>tejido</a:t>
            </a:r>
            <a:r>
              <a:rPr lang="en-US" altLang="x-none" sz="2400" spc="0">
                <a:latin typeface="Arial" panose="020B0604020202020204" pitchFamily="34" charset="0"/>
                <a:cs typeface="Arial" panose="020B0604020202020204" pitchFamily="34" charset="0"/>
              </a:rPr>
              <a:t> periungueal</a:t>
            </a:r>
            <a:r>
              <a:rPr lang="en-US" altLang="x-none" sz="2400" spc="0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FF36196-33E5-6C3C-1B04-6B5ECF483892}"/>
              </a:ext>
            </a:extLst>
          </p:cNvPr>
          <p:cNvSpPr txBox="1"/>
          <p:nvPr/>
        </p:nvSpPr>
        <p:spPr>
          <a:xfrm>
            <a:off x="5884377" y="4705211"/>
            <a:ext cx="8844531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Aft>
                <a:spcPts val="1600"/>
              </a:spcAft>
              <a:buSzPct val="100000"/>
              <a:defRPr/>
            </a:pPr>
            <a:r>
              <a:rPr lang="en-US" altLang="x-none" sz="2400" spc="0" err="1">
                <a:latin typeface="Arial" panose="020B0604020202020204" pitchFamily="34" charset="0"/>
                <a:cs typeface="Arial" panose="020B0604020202020204" pitchFamily="34" charset="0"/>
              </a:rPr>
              <a:t>Desprendimiento</a:t>
            </a:r>
            <a:r>
              <a:rPr lang="en-US" altLang="x-none" sz="2400" spc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altLang="x-none" sz="2400" spc="0" err="1">
                <a:latin typeface="Arial" panose="020B0604020202020204" pitchFamily="34" charset="0"/>
                <a:cs typeface="Arial" panose="020B0604020202020204" pitchFamily="34" charset="0"/>
              </a:rPr>
              <a:t>lámina</a:t>
            </a:r>
            <a:r>
              <a:rPr lang="en-US" altLang="x-none" sz="24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x-none" sz="2400" spc="0" err="1">
                <a:latin typeface="Arial" panose="020B0604020202020204" pitchFamily="34" charset="0"/>
                <a:cs typeface="Arial" panose="020B0604020202020204" pitchFamily="34" charset="0"/>
              </a:rPr>
              <a:t>ungueal</a:t>
            </a:r>
            <a:r>
              <a:rPr lang="en-US" altLang="x-none" sz="24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x-none" sz="2400" spc="0" err="1">
                <a:latin typeface="Arial" panose="020B0604020202020204" pitchFamily="34" charset="0"/>
                <a:cs typeface="Arial" panose="020B0604020202020204" pitchFamily="34" charset="0"/>
              </a:rPr>
              <a:t>debido</a:t>
            </a:r>
            <a:r>
              <a:rPr lang="en-US" altLang="x-none" sz="2400" spc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altLang="x-none" sz="2400" spc="0" err="1">
                <a:latin typeface="Arial" panose="020B0604020202020204" pitchFamily="34" charset="0"/>
                <a:cs typeface="Arial" panose="020B0604020202020204" pitchFamily="34" charset="0"/>
              </a:rPr>
              <a:t>hiperqueratosis</a:t>
            </a:r>
            <a:r>
              <a:rPr lang="en-US" altLang="x-none" sz="2400" spc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altLang="x-none" sz="2400" spc="0" err="1">
                <a:latin typeface="Arial" panose="020B0604020202020204" pitchFamily="34" charset="0"/>
                <a:cs typeface="Arial" panose="020B0604020202020204" pitchFamily="34" charset="0"/>
              </a:rPr>
              <a:t>lecho</a:t>
            </a:r>
            <a:r>
              <a:rPr lang="en-US" altLang="x-none" sz="24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x-none" sz="2400" spc="0" err="1">
                <a:latin typeface="Arial" panose="020B0604020202020204" pitchFamily="34" charset="0"/>
                <a:cs typeface="Arial" panose="020B0604020202020204" pitchFamily="34" charset="0"/>
              </a:rPr>
              <a:t>ungueal</a:t>
            </a:r>
            <a:r>
              <a:rPr lang="en-US" altLang="x-none" sz="2400" spc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x-none" sz="2400" spc="0" err="1">
                <a:latin typeface="Arial" panose="020B0604020202020204" pitchFamily="34" charset="0"/>
                <a:cs typeface="Arial" panose="020B0604020202020204" pitchFamily="34" charset="0"/>
              </a:rPr>
              <a:t>ausente</a:t>
            </a:r>
            <a:r>
              <a:rPr lang="en-US" altLang="x-none" sz="24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x-none" sz="2400" spc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altLang="x-none" sz="24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x-none" sz="2400" spc="0" err="1"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US" altLang="x-none" sz="24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x-none" sz="2400" spc="0" err="1">
                <a:latin typeface="Arial" panose="020B0604020202020204" pitchFamily="34" charset="0"/>
                <a:cs typeface="Arial" panose="020B0604020202020204" pitchFamily="34" charset="0"/>
              </a:rPr>
              <a:t>casos</a:t>
            </a:r>
            <a:r>
              <a:rPr lang="en-US" altLang="x-none" sz="24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x-none" sz="2400" spc="0" err="1">
                <a:latin typeface="Arial" panose="020B0604020202020204" pitchFamily="34" charset="0"/>
                <a:cs typeface="Arial" panose="020B0604020202020204" pitchFamily="34" charset="0"/>
              </a:rPr>
              <a:t>observados</a:t>
            </a:r>
            <a:r>
              <a:rPr lang="en-US" altLang="x-none" sz="2400" spc="0">
                <a:latin typeface="Arial" panose="020B0604020202020204" pitchFamily="34" charset="0"/>
                <a:cs typeface="Arial" panose="020B0604020202020204" pitchFamily="34" charset="0"/>
              </a:rPr>
              <a:t> de OS y OSP) +/- </a:t>
            </a:r>
            <a:r>
              <a:rPr lang="en-US" altLang="x-none" sz="2400" spc="0" err="1">
                <a:latin typeface="Arial" panose="020B0604020202020204" pitchFamily="34" charset="0"/>
                <a:cs typeface="Arial" panose="020B0604020202020204" pitchFamily="34" charset="0"/>
              </a:rPr>
              <a:t>engrosamiento</a:t>
            </a:r>
            <a:r>
              <a:rPr lang="en-US" altLang="x-none" sz="2400" spc="0">
                <a:latin typeface="Arial" panose="020B0604020202020204" pitchFamily="34" charset="0"/>
                <a:cs typeface="Arial" panose="020B0604020202020204" pitchFamily="34" charset="0"/>
              </a:rPr>
              <a:t> y desintegración</a:t>
            </a:r>
            <a:r>
              <a:rPr lang="en-US" altLang="x-none" sz="2400" spc="0" baseline="30000">
                <a:latin typeface="Arial" panose="020B0604020202020204" pitchFamily="34" charset="0"/>
                <a:cs typeface="Arial" panose="020B0604020202020204" pitchFamily="34" charset="0"/>
              </a:rPr>
              <a:t>1–4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BCFD407-1F49-7C60-41A9-37244C1F931D}"/>
              </a:ext>
            </a:extLst>
          </p:cNvPr>
          <p:cNvSpPr txBox="1"/>
          <p:nvPr/>
        </p:nvSpPr>
        <p:spPr>
          <a:xfrm>
            <a:off x="5884378" y="8184488"/>
            <a:ext cx="8472922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Aft>
                <a:spcPts val="1600"/>
              </a:spcAft>
              <a:buSzPct val="100000"/>
              <a:defRPr/>
            </a:pPr>
            <a:r>
              <a:rPr lang="en-US" altLang="x-none" sz="2400" spc="0" err="1">
                <a:latin typeface="Arial" panose="020B0604020202020204" pitchFamily="34" charset="0"/>
                <a:cs typeface="Arial" panose="020B0604020202020204" pitchFamily="34" charset="0"/>
              </a:rPr>
              <a:t>Melanoniquia</a:t>
            </a:r>
            <a:r>
              <a:rPr lang="en-US" altLang="x-none" sz="2400" spc="0">
                <a:latin typeface="Arial" panose="020B0604020202020204" pitchFamily="34" charset="0"/>
                <a:cs typeface="Arial" panose="020B0604020202020204" pitchFamily="34" charset="0"/>
              </a:rPr>
              <a:t> o cromoniquia</a:t>
            </a:r>
            <a:r>
              <a:rPr lang="en-US" altLang="x-none" sz="2400" spc="0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x-none" sz="2400" u="sng" spc="0" baseline="3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magine 7" descr="Immagine che contiene cibo, metà, mangiato, mano&#10;&#10;Descrizione generata automaticamente">
            <a:extLst>
              <a:ext uri="{FF2B5EF4-FFF2-40B4-BE49-F238E27FC236}">
                <a16:creationId xmlns:a16="http://schemas.microsoft.com/office/drawing/2014/main" id="{D35E9FA7-4F4D-5A76-97FA-E63896335F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7010" r="439"/>
          <a:stretch>
            <a:fillRect/>
          </a:stretch>
        </p:blipFill>
        <p:spPr>
          <a:xfrm>
            <a:off x="15580500" y="5085313"/>
            <a:ext cx="6211373" cy="6212204"/>
          </a:xfrm>
          <a:prstGeom prst="ellipse">
            <a:avLst/>
          </a:prstGeom>
          <a:noFill/>
          <a:ln w="63500">
            <a:solidFill>
              <a:srgbClr val="007E48"/>
            </a:solidFill>
          </a:ln>
        </p:spPr>
      </p:pic>
      <p:pic>
        <p:nvPicPr>
          <p:cNvPr id="20" name="Immagine 5" descr="Immagine che contiene metà, mangiato&#10;&#10;Descrizione generata automaticamente">
            <a:extLst>
              <a:ext uri="{FF2B5EF4-FFF2-40B4-BE49-F238E27FC236}">
                <a16:creationId xmlns:a16="http://schemas.microsoft.com/office/drawing/2014/main" id="{78974B62-9346-07DC-23E2-B6DF7E66BE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00" t="31519" r="34628" b="23253"/>
          <a:stretch>
            <a:fillRect/>
          </a:stretch>
        </p:blipFill>
        <p:spPr>
          <a:xfrm rot="5400000">
            <a:off x="19368171" y="2928546"/>
            <a:ext cx="3094631" cy="3093567"/>
          </a:xfrm>
          <a:prstGeom prst="ellipse">
            <a:avLst/>
          </a:prstGeom>
          <a:noFill/>
          <a:ln w="63500">
            <a:solidFill>
              <a:srgbClr val="007E48"/>
            </a:solidFill>
          </a:ln>
        </p:spPr>
      </p:pic>
      <p:sp>
        <p:nvSpPr>
          <p:cNvPr id="2" name="Rectangle: Rounded Corners 30">
            <a:extLst>
              <a:ext uri="{FF2B5EF4-FFF2-40B4-BE49-F238E27FC236}">
                <a16:creationId xmlns:a16="http://schemas.microsoft.com/office/drawing/2014/main" id="{77E8E488-B30E-D805-5A78-0E527AE27401}"/>
              </a:ext>
            </a:extLst>
          </p:cNvPr>
          <p:cNvSpPr/>
          <p:nvPr/>
        </p:nvSpPr>
        <p:spPr>
          <a:xfrm>
            <a:off x="1030288" y="3237199"/>
            <a:ext cx="4002497" cy="1095511"/>
          </a:xfrm>
          <a:prstGeom prst="roundRect">
            <a:avLst>
              <a:gd name="adj" fmla="val 50000"/>
            </a:avLst>
          </a:prstGeom>
          <a:solidFill>
            <a:srgbClr val="007E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  <a:defRPr/>
            </a:pPr>
            <a:r>
              <a:rPr kumimoji="0" lang="en-US" altLang="x-none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hivo Regular"/>
              </a:rPr>
              <a:t> </a:t>
            </a:r>
            <a:r>
              <a:rPr kumimoji="0" lang="en-US" altLang="x-none" sz="2400" b="1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hivo Regular"/>
              </a:rPr>
              <a:t>Hiperqueratosis</a:t>
            </a:r>
            <a:br>
              <a:rPr lang="en-US" altLang="x-none" sz="24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x-none" sz="24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en-US" altLang="x-none" sz="2400" b="1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hivo Regular"/>
              </a:rPr>
              <a:t>el</a:t>
            </a:r>
            <a:r>
              <a:rPr kumimoji="0" lang="en-US" altLang="x-none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hivo Regular"/>
              </a:rPr>
              <a:t> </a:t>
            </a:r>
            <a:r>
              <a:rPr kumimoji="0" lang="en-US" altLang="x-none" sz="2400" b="1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hivo Regular"/>
              </a:rPr>
              <a:t>lecho</a:t>
            </a:r>
            <a:r>
              <a:rPr kumimoji="0" lang="en-US" altLang="x-none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hivo Regular"/>
              </a:rPr>
              <a:t> </a:t>
            </a:r>
            <a:r>
              <a:rPr kumimoji="0" lang="en-US" altLang="x-none" sz="2400" b="1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hivo Regular"/>
              </a:rPr>
              <a:t>ungueal</a:t>
            </a:r>
            <a:endParaRPr lang="en-GB" sz="3200" b="1" kern="0" spc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Rectangle: Rounded Corners 30">
            <a:extLst>
              <a:ext uri="{FF2B5EF4-FFF2-40B4-BE49-F238E27FC236}">
                <a16:creationId xmlns:a16="http://schemas.microsoft.com/office/drawing/2014/main" id="{9CD36CA8-E9F0-F689-1E84-427204FE7AAF}"/>
              </a:ext>
            </a:extLst>
          </p:cNvPr>
          <p:cNvSpPr/>
          <p:nvPr/>
        </p:nvSpPr>
        <p:spPr>
          <a:xfrm>
            <a:off x="1030288" y="4852685"/>
            <a:ext cx="4002497" cy="905381"/>
          </a:xfrm>
          <a:prstGeom prst="roundRect">
            <a:avLst>
              <a:gd name="adj" fmla="val 50000"/>
            </a:avLst>
          </a:prstGeom>
          <a:solidFill>
            <a:srgbClr val="007E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  <a:defRPr/>
            </a:pPr>
            <a:r>
              <a:rPr kumimoji="0" lang="en-US" altLang="x-none" sz="2400" b="1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hivo Regular"/>
              </a:rPr>
              <a:t>Onicolisis</a:t>
            </a:r>
            <a:endParaRPr lang="en-GB" sz="3200" b="1" kern="0" spc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Rectangle: Rounded Corners 30">
            <a:extLst>
              <a:ext uri="{FF2B5EF4-FFF2-40B4-BE49-F238E27FC236}">
                <a16:creationId xmlns:a16="http://schemas.microsoft.com/office/drawing/2014/main" id="{A8400063-42F6-FE72-E651-FD28ED081E28}"/>
              </a:ext>
            </a:extLst>
          </p:cNvPr>
          <p:cNvSpPr/>
          <p:nvPr/>
        </p:nvSpPr>
        <p:spPr>
          <a:xfrm>
            <a:off x="1030288" y="6450863"/>
            <a:ext cx="4002497" cy="905381"/>
          </a:xfrm>
          <a:prstGeom prst="roundRect">
            <a:avLst>
              <a:gd name="adj" fmla="val 50000"/>
            </a:avLst>
          </a:prstGeom>
          <a:solidFill>
            <a:srgbClr val="007E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  <a:defRPr/>
            </a:pPr>
            <a:r>
              <a:rPr kumimoji="0" lang="en-US" altLang="x-none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hivo Regular"/>
              </a:rPr>
              <a:t> +/- </a:t>
            </a:r>
            <a:r>
              <a:rPr kumimoji="0" lang="en-US" altLang="x-none" sz="2400" b="1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hivo Regular"/>
              </a:rPr>
              <a:t>Paroniquia</a:t>
            </a:r>
            <a:endParaRPr lang="en-GB" sz="3200" b="1" kern="0" spc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Rectangle: Rounded Corners 30">
            <a:extLst>
              <a:ext uri="{FF2B5EF4-FFF2-40B4-BE49-F238E27FC236}">
                <a16:creationId xmlns:a16="http://schemas.microsoft.com/office/drawing/2014/main" id="{73BBFB22-7C30-BFA8-AC8F-F451D069FD93}"/>
              </a:ext>
            </a:extLst>
          </p:cNvPr>
          <p:cNvSpPr/>
          <p:nvPr/>
        </p:nvSpPr>
        <p:spPr>
          <a:xfrm>
            <a:off x="1030288" y="7962630"/>
            <a:ext cx="4002497" cy="905381"/>
          </a:xfrm>
          <a:prstGeom prst="roundRect">
            <a:avLst>
              <a:gd name="adj" fmla="val 50000"/>
            </a:avLst>
          </a:prstGeom>
          <a:solidFill>
            <a:srgbClr val="007E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  <a:defRPr/>
            </a:pPr>
            <a:r>
              <a:rPr kumimoji="0" lang="en-US" altLang="x-none" sz="24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hivo Regular"/>
              </a:rPr>
              <a:t> +/- </a:t>
            </a:r>
            <a:r>
              <a:rPr kumimoji="0" lang="en-US" altLang="x-none" sz="2400" b="1" i="0" u="none" strike="noStrike" kern="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hivo Regular"/>
              </a:rPr>
              <a:t>Pigmentación</a:t>
            </a:r>
            <a:endParaRPr lang="en-GB" sz="3200" b="1" kern="0" spc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05D00041-2FCC-D4B7-CE01-00A2EE70D92B}"/>
              </a:ext>
            </a:extLst>
          </p:cNvPr>
          <p:cNvCxnSpPr>
            <a:stCxn id="2" idx="3"/>
            <a:endCxn id="10" idx="1"/>
          </p:cNvCxnSpPr>
          <p:nvPr/>
        </p:nvCxnSpPr>
        <p:spPr>
          <a:xfrm>
            <a:off x="5032785" y="3784955"/>
            <a:ext cx="851593" cy="0"/>
          </a:xfrm>
          <a:prstGeom prst="straightConnector1">
            <a:avLst/>
          </a:prstGeom>
          <a:noFill/>
          <a:ln w="38100" cap="flat">
            <a:solidFill>
              <a:srgbClr val="007E48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C8CC3161-79C0-7648-6F2D-48D6AFCA28C5}"/>
              </a:ext>
            </a:extLst>
          </p:cNvPr>
          <p:cNvCxnSpPr>
            <a:stCxn id="3" idx="3"/>
            <a:endCxn id="15" idx="1"/>
          </p:cNvCxnSpPr>
          <p:nvPr/>
        </p:nvCxnSpPr>
        <p:spPr>
          <a:xfrm>
            <a:off x="5032785" y="5305376"/>
            <a:ext cx="851592" cy="0"/>
          </a:xfrm>
          <a:prstGeom prst="straightConnector1">
            <a:avLst/>
          </a:prstGeom>
          <a:noFill/>
          <a:ln w="38100" cap="flat">
            <a:solidFill>
              <a:srgbClr val="007E48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71974C22-C60A-ACEA-02D5-7B061D961557}"/>
              </a:ext>
            </a:extLst>
          </p:cNvPr>
          <p:cNvCxnSpPr>
            <a:stCxn id="8" idx="3"/>
            <a:endCxn id="13" idx="1"/>
          </p:cNvCxnSpPr>
          <p:nvPr/>
        </p:nvCxnSpPr>
        <p:spPr>
          <a:xfrm>
            <a:off x="5032785" y="6903554"/>
            <a:ext cx="851593" cy="0"/>
          </a:xfrm>
          <a:prstGeom prst="straightConnector1">
            <a:avLst/>
          </a:prstGeom>
          <a:noFill/>
          <a:ln w="38100" cap="flat">
            <a:solidFill>
              <a:srgbClr val="007E48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47B3EA63-59E4-205E-920D-43BDDBA412F5}"/>
              </a:ext>
            </a:extLst>
          </p:cNvPr>
          <p:cNvCxnSpPr>
            <a:stCxn id="12" idx="3"/>
            <a:endCxn id="18" idx="1"/>
          </p:cNvCxnSpPr>
          <p:nvPr/>
        </p:nvCxnSpPr>
        <p:spPr>
          <a:xfrm>
            <a:off x="5032785" y="8415321"/>
            <a:ext cx="851593" cy="0"/>
          </a:xfrm>
          <a:prstGeom prst="straightConnector1">
            <a:avLst/>
          </a:prstGeom>
          <a:noFill/>
          <a:ln w="38100" cap="flat">
            <a:solidFill>
              <a:srgbClr val="007E48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106779806"/>
      </p:ext>
    </p:extLst>
  </p:cSld>
  <p:clrMapOvr>
    <a:masterClrMapping/>
  </p:clrMapOvr>
  <p:transition spd="slow">
    <p:push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68DDD4-A1A3-D3D4-C55F-C080E4D5D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12">
            <a:extLst>
              <a:ext uri="{FF2B5EF4-FFF2-40B4-BE49-F238E27FC236}">
                <a16:creationId xmlns:a16="http://schemas.microsoft.com/office/drawing/2014/main" id="{752257F7-61B3-7FA5-C96E-DF467E63FC47}"/>
              </a:ext>
            </a:extLst>
          </p:cNvPr>
          <p:cNvSpPr/>
          <p:nvPr/>
        </p:nvSpPr>
        <p:spPr>
          <a:xfrm>
            <a:off x="2624497" y="7162002"/>
            <a:ext cx="10801350" cy="3651772"/>
          </a:xfrm>
          <a:prstGeom prst="roundRect">
            <a:avLst>
              <a:gd name="adj" fmla="val 5972"/>
            </a:avLst>
          </a:prstGeom>
          <a:solidFill>
            <a:srgbClr val="EDB4A9">
              <a:alpha val="3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algn="ctr" rotWithShape="0">
              <a:srgbClr val="000000">
                <a:alpha val="20000"/>
              </a:srgbClr>
            </a:outerShdw>
          </a:effectLst>
        </p:spPr>
        <p:txBody>
          <a:bodyPr lIns="540000" rtlCol="0" anchor="ctr"/>
          <a:lstStyle/>
          <a:p>
            <a:pPr marL="239989" indent="-239989">
              <a:lnSpc>
                <a:spcPct val="90000"/>
              </a:lnSpc>
              <a:spcAft>
                <a:spcPts val="1600"/>
              </a:spcAft>
              <a:buClr>
                <a:srgbClr val="007E48"/>
              </a:buClr>
              <a:buSzPct val="100000"/>
              <a:buFont typeface="Arial"/>
              <a:buChar char="•"/>
            </a:pPr>
            <a:r>
              <a:rPr lang="es-ES" sz="2400" b="1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Explicación: a</a:t>
            </a:r>
            <a:r>
              <a:rPr lang="es-ES" sz="240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proximadamente la mitad de las uñas con</a:t>
            </a:r>
            <a:br>
              <a:rPr lang="es-ES" sz="240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es-ES" sz="240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sospecha de hongos no tienen una infección fúngica. Dado que</a:t>
            </a:r>
            <a:br>
              <a:rPr lang="es-ES" sz="240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es-ES" sz="240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otras afecciones ungueales, como las distrofias ungueales, pueden tener una apariencia similar, es importante garantizar un diagnóstico preciso de la enfermedad ungueal antes de comenzar el tratamiento.</a:t>
            </a:r>
            <a:br>
              <a:rPr lang="es-ES" sz="240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es-ES" sz="240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Al confirmar una infección fúngica, los pacientes no se exponen innecesariamente a los efectos secundarios de la terapia antifúngica,</a:t>
            </a:r>
            <a:br>
              <a:rPr lang="es-ES" sz="240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es-ES" sz="240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y la enfermedad ungueal se trata correctamente.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67AD886-C878-A43A-8434-4E53AEA8C5B8}"/>
              </a:ext>
            </a:extLst>
          </p:cNvPr>
          <p:cNvSpPr/>
          <p:nvPr/>
        </p:nvSpPr>
        <p:spPr>
          <a:xfrm>
            <a:off x="-1" y="12121400"/>
            <a:ext cx="24384000" cy="162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34263F7B-F829-8FEF-F8F0-8077DF74CBAA}"/>
              </a:ext>
            </a:extLst>
          </p:cNvPr>
          <p:cNvSpPr/>
          <p:nvPr/>
        </p:nvSpPr>
        <p:spPr>
          <a:xfrm>
            <a:off x="-2273095" y="-2215869"/>
            <a:ext cx="4320000" cy="432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" name="Circle">
            <a:extLst>
              <a:ext uri="{FF2B5EF4-FFF2-40B4-BE49-F238E27FC236}">
                <a16:creationId xmlns:a16="http://schemas.microsoft.com/office/drawing/2014/main" id="{5DA3F3EB-D1F4-C4D4-25C8-3D1CB3E5F91B}"/>
              </a:ext>
            </a:extLst>
          </p:cNvPr>
          <p:cNvSpPr/>
          <p:nvPr/>
        </p:nvSpPr>
        <p:spPr>
          <a:xfrm>
            <a:off x="-2580596" y="-2477390"/>
            <a:ext cx="4320000" cy="4320000"/>
          </a:xfrm>
          <a:prstGeom prst="ellipse">
            <a:avLst/>
          </a:prstGeom>
          <a:solidFill>
            <a:srgbClr val="007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" name="Embark on a journey of marketing excellence with SparkPro. Today, we unveil a revolutionary solution designed to elevate your strategies and ignite unparalleled success in the digital realm.…">
            <a:extLst>
              <a:ext uri="{FF2B5EF4-FFF2-40B4-BE49-F238E27FC236}">
                <a16:creationId xmlns:a16="http://schemas.microsoft.com/office/drawing/2014/main" id="{0E513D8D-D93A-7FB2-73DC-952406CD3623}"/>
              </a:ext>
            </a:extLst>
          </p:cNvPr>
          <p:cNvSpPr txBox="1"/>
          <p:nvPr/>
        </p:nvSpPr>
        <p:spPr>
          <a:xfrm>
            <a:off x="6791325" y="12633883"/>
            <a:ext cx="16562388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it-CH" b="1" spc="0">
                <a:latin typeface="Arial"/>
                <a:cs typeface="Arial"/>
              </a:rPr>
              <a:t>AAD,</a:t>
            </a:r>
            <a:r>
              <a:rPr lang="it-CH" spc="0">
                <a:latin typeface="Arial"/>
                <a:cs typeface="Arial"/>
              </a:rPr>
              <a:t> Academia Americana de Dermatología (</a:t>
            </a:r>
            <a:r>
              <a:rPr lang="it-CH" i="1" spc="0">
                <a:latin typeface="Arial"/>
                <a:cs typeface="Arial"/>
              </a:rPr>
              <a:t>American Academy of Dermatology Association</a:t>
            </a:r>
            <a:r>
              <a:rPr lang="it-CH" spc="0">
                <a:latin typeface="Arial"/>
                <a:cs typeface="Arial"/>
              </a:rPr>
              <a:t>).</a:t>
            </a:r>
            <a:r>
              <a:rPr lang="it-CH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spc="0">
                <a:latin typeface="Arial"/>
                <a:cs typeface="Arial"/>
              </a:rPr>
              <a:t>1. </a:t>
            </a:r>
            <a:r>
              <a:rPr lang="en-GB" spc="0">
                <a:latin typeface="Arial"/>
                <a:cs typeface="Arial"/>
              </a:rPr>
              <a:t>American Academy of Dermatology. 10 Things Physicians and Patients Should Question. [Internet]. Disponible </a:t>
            </a:r>
            <a:r>
              <a:rPr lang="en-GB" spc="0" err="1">
                <a:latin typeface="Arial"/>
                <a:cs typeface="Arial"/>
              </a:rPr>
              <a:t>en</a:t>
            </a:r>
            <a:r>
              <a:rPr lang="en-GB" spc="0">
                <a:latin typeface="Arial"/>
                <a:cs typeface="Arial"/>
              </a:rPr>
              <a:t>: https://</a:t>
            </a:r>
            <a:r>
              <a:rPr lang="en-GB" spc="0" err="1">
                <a:latin typeface="Arial"/>
                <a:cs typeface="Arial"/>
              </a:rPr>
              <a:t>www.aad.org</a:t>
            </a:r>
            <a:r>
              <a:rPr lang="en-GB" spc="0">
                <a:latin typeface="Arial"/>
                <a:cs typeface="Arial"/>
              </a:rPr>
              <a:t>/member/clinical-quality/clinical-care/wisely [Acceso mayo 2025]. </a:t>
            </a:r>
            <a:r>
              <a:rPr lang="en-GB" b="1" spc="0">
                <a:latin typeface="Arial"/>
                <a:cs typeface="Arial"/>
              </a:rPr>
              <a:t>2</a:t>
            </a:r>
            <a:r>
              <a:rPr lang="es-ES" b="1" spc="0">
                <a:latin typeface="Arial"/>
                <a:cs typeface="Arial"/>
              </a:rPr>
              <a:t>. </a:t>
            </a:r>
            <a:r>
              <a:rPr lang="en-GB" spc="0" err="1">
                <a:latin typeface="Arial" panose="020B0604020202020204" pitchFamily="34" charset="0"/>
                <a:cs typeface="Arial" panose="020B0604020202020204" pitchFamily="34" charset="0"/>
              </a:rPr>
              <a:t>Piraccini</a:t>
            </a:r>
            <a:r>
              <a:rPr lang="en-GB" spc="0">
                <a:latin typeface="Arial" panose="020B0604020202020204" pitchFamily="34" charset="0"/>
                <a:cs typeface="Arial" panose="020B0604020202020204" pitchFamily="34" charset="0"/>
              </a:rPr>
              <a:t> BM. Nail Disorders. Milano: Springer; 2014.​</a:t>
            </a:r>
            <a:endParaRPr lang="it-CH" spc="0">
              <a:latin typeface="Arial"/>
              <a:cs typeface="Arial"/>
            </a:endParaRPr>
          </a:p>
        </p:txBody>
      </p:sp>
      <p:sp>
        <p:nvSpPr>
          <p:cNvPr id="28" name="Sustainable Visions, Tangible Solutions">
            <a:extLst>
              <a:ext uri="{FF2B5EF4-FFF2-40B4-BE49-F238E27FC236}">
                <a16:creationId xmlns:a16="http://schemas.microsoft.com/office/drawing/2014/main" id="{E5EE34FD-0380-86E1-E8FE-C428C2D90C89}"/>
              </a:ext>
            </a:extLst>
          </p:cNvPr>
          <p:cNvSpPr txBox="1"/>
          <p:nvPr/>
        </p:nvSpPr>
        <p:spPr>
          <a:xfrm>
            <a:off x="2354405" y="502076"/>
            <a:ext cx="20999307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Debería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iniciarse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tratamiento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base</a:t>
            </a:r>
          </a:p>
          <a:p>
            <a:pPr algn="l"/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fuerte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sospecha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clínica?</a:t>
            </a:r>
            <a:r>
              <a:rPr lang="en-US" sz="6000" b="1" spc="0" baseline="30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36EA8EAD-C99B-2DAE-3566-D3F6B5CBF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288" y="12549839"/>
            <a:ext cx="1795058" cy="61363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88351EFD-0C49-EF52-854E-05857FB59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122" y="12713688"/>
            <a:ext cx="1685663" cy="51866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77B2628-F840-6595-D52F-E3A03D143F9B}"/>
              </a:ext>
            </a:extLst>
          </p:cNvPr>
          <p:cNvSpPr txBox="1"/>
          <p:nvPr/>
        </p:nvSpPr>
        <p:spPr>
          <a:xfrm>
            <a:off x="1030288" y="4180793"/>
            <a:ext cx="12395558" cy="9971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39989" indent="-239989">
              <a:lnSpc>
                <a:spcPct val="90000"/>
              </a:lnSpc>
              <a:spcAft>
                <a:spcPts val="1600"/>
              </a:spcAft>
              <a:buClr>
                <a:srgbClr val="007E48"/>
              </a:buClr>
              <a:buSzPct val="100000"/>
              <a:buFont typeface="Arial"/>
              <a:buChar char="•"/>
            </a:pPr>
            <a:r>
              <a:rPr lang="es-ES" sz="240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La </a:t>
            </a:r>
            <a:r>
              <a:rPr lang="es-ES" sz="2400" b="1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AAD</a:t>
            </a:r>
            <a:r>
              <a:rPr lang="es-ES" sz="240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ha identificado </a:t>
            </a:r>
            <a:r>
              <a:rPr lang="es-ES" sz="2400" b="1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10 recomendaciones basadas en evidencia</a:t>
            </a:r>
            <a:br>
              <a:rPr lang="es-ES" sz="2400" b="1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es-ES" sz="2400" b="1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que pueden apoyar las conversaciones entre pacientes y dermatólogos </a:t>
            </a:r>
            <a:r>
              <a:rPr lang="es-ES" sz="240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sobre tratamientos, pruebas y procedimientos que pueden no ser necesarios.</a:t>
            </a:r>
          </a:p>
        </p:txBody>
      </p:sp>
      <p:sp>
        <p:nvSpPr>
          <p:cNvPr id="7" name="Rectangle: Rounded Corners 12">
            <a:extLst>
              <a:ext uri="{FF2B5EF4-FFF2-40B4-BE49-F238E27FC236}">
                <a16:creationId xmlns:a16="http://schemas.microsoft.com/office/drawing/2014/main" id="{1DEC9457-EA1B-3B71-746C-365C85569DD1}"/>
              </a:ext>
            </a:extLst>
          </p:cNvPr>
          <p:cNvSpPr/>
          <p:nvPr/>
        </p:nvSpPr>
        <p:spPr>
          <a:xfrm>
            <a:off x="2624497" y="6095182"/>
            <a:ext cx="10801350" cy="1280365"/>
          </a:xfrm>
          <a:prstGeom prst="roundRect">
            <a:avLst>
              <a:gd name="adj" fmla="val 5972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50800" algn="ctr" rotWithShape="0">
              <a:srgbClr val="000000">
                <a:alpha val="20000"/>
              </a:srgbClr>
            </a:outerShdw>
          </a:effectLst>
        </p:spPr>
        <p:txBody>
          <a:bodyPr lIns="540000" rtlCol="0" anchor="ctr"/>
          <a:lstStyle/>
          <a:p>
            <a:pPr>
              <a:lnSpc>
                <a:spcPct val="90000"/>
              </a:lnSpc>
              <a:spcAft>
                <a:spcPts val="1600"/>
              </a:spcAft>
              <a:buClr>
                <a:schemeClr val="accent2"/>
              </a:buClr>
              <a:buSzPct val="100000"/>
            </a:pPr>
            <a:r>
              <a:rPr lang="es-ES" sz="2800" b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No prescriba terapia antifúngica oral para hongos en las uñas sospechados sin confirmación de infección fúngica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A36656C-A429-3F9B-4EEA-AD4AB5E74B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287" y="5770277"/>
            <a:ext cx="1928574" cy="18000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AE65FDD-5764-4505-0B3C-A85DE5322568}"/>
              </a:ext>
            </a:extLst>
          </p:cNvPr>
          <p:cNvSpPr txBox="1"/>
          <p:nvPr/>
        </p:nvSpPr>
        <p:spPr>
          <a:xfrm>
            <a:off x="1739404" y="6017205"/>
            <a:ext cx="482183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s-ES"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EA5AA86-5341-E8A7-60CA-DCB8ACA50F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 t="31376" r="658" b="1895"/>
          <a:stretch>
            <a:fillRect/>
          </a:stretch>
        </p:blipFill>
        <p:spPr bwMode="auto">
          <a:xfrm>
            <a:off x="14692040" y="4180793"/>
            <a:ext cx="8733110" cy="3045267"/>
          </a:xfrm>
          <a:prstGeom prst="flowChartTerminator">
            <a:avLst/>
          </a:prstGeom>
          <a:noFill/>
          <a:ln w="63500">
            <a:solidFill>
              <a:srgbClr val="007E4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044E2048-2E52-E52C-6ACE-DE2E0A89FF96}"/>
              </a:ext>
            </a:extLst>
          </p:cNvPr>
          <p:cNvSpPr txBox="1"/>
          <p:nvPr/>
        </p:nvSpPr>
        <p:spPr>
          <a:xfrm>
            <a:off x="15827158" y="7449229"/>
            <a:ext cx="305573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pc="0" err="1">
                <a:latin typeface="Arial"/>
                <a:cs typeface="Arial"/>
              </a:rPr>
              <a:t>Imagen</a:t>
            </a:r>
            <a:r>
              <a:rPr lang="it-IT" spc="0">
                <a:latin typeface="Arial"/>
                <a:cs typeface="Arial"/>
              </a:rPr>
              <a:t> de Piraccini BM, </a:t>
            </a:r>
            <a:r>
              <a:rPr lang="es-ES" spc="0">
                <a:latin typeface="Arial"/>
                <a:cs typeface="Arial"/>
              </a:rPr>
              <a:t>2014.</a:t>
            </a:r>
            <a:r>
              <a:rPr lang="es-ES" spc="0" baseline="30000">
                <a:latin typeface="Arial"/>
                <a:cs typeface="Arial"/>
              </a:rPr>
              <a:t>2</a:t>
            </a:r>
            <a:r>
              <a:rPr lang="en-GB" spc="0" baseline="30000">
                <a:latin typeface="Arial"/>
                <a:cs typeface="Arial"/>
              </a:rPr>
              <a:t> </a:t>
            </a:r>
            <a:endParaRPr lang="en-US" spc="0"/>
          </a:p>
        </p:txBody>
      </p:sp>
    </p:spTree>
    <p:extLst>
      <p:ext uri="{BB962C8B-B14F-4D97-AF65-F5344CB8AC3E}">
        <p14:creationId xmlns:p14="http://schemas.microsoft.com/office/powerpoint/2010/main" val="1210001021"/>
      </p:ext>
    </p:extLst>
  </p:cSld>
  <p:clrMapOvr>
    <a:masterClrMapping/>
  </p:clrMapOvr>
  <p:transition spd="slow">
    <p:push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E48">
            <a:alpha val="2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ADF627-8DF2-E360-606D-C76F4CF30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4B4C064-05E5-5476-28AF-0D657C47B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99665" y="-373429"/>
            <a:ext cx="13877791" cy="14462858"/>
          </a:xfrm>
          <a:prstGeom prst="rect">
            <a:avLst/>
          </a:prstGeom>
        </p:spPr>
      </p:pic>
      <p:sp>
        <p:nvSpPr>
          <p:cNvPr id="3" name="Sustainable Visions, Tangible Solutions">
            <a:extLst>
              <a:ext uri="{FF2B5EF4-FFF2-40B4-BE49-F238E27FC236}">
                <a16:creationId xmlns:a16="http://schemas.microsoft.com/office/drawing/2014/main" id="{9A5441FD-9A74-E5E8-2873-6E8F7DD13F53}"/>
              </a:ext>
            </a:extLst>
          </p:cNvPr>
          <p:cNvSpPr txBox="1"/>
          <p:nvPr/>
        </p:nvSpPr>
        <p:spPr>
          <a:xfrm>
            <a:off x="12456676" y="6150388"/>
            <a:ext cx="11161713" cy="1349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9000" b="1" spc="-15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Diagnóstico</a:t>
            </a:r>
            <a:endParaRPr sz="9000" b="1" spc="-15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5D6C7A0A-BFB2-7B8A-2793-C74901571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288" y="917575"/>
            <a:ext cx="3217500" cy="990000"/>
          </a:xfrm>
          <a:prstGeom prst="rect">
            <a:avLst/>
          </a:prstGeom>
        </p:spPr>
      </p:pic>
      <p:grpSp>
        <p:nvGrpSpPr>
          <p:cNvPr id="19" name="Grupo 18">
            <a:extLst>
              <a:ext uri="{FF2B5EF4-FFF2-40B4-BE49-F238E27FC236}">
                <a16:creationId xmlns:a16="http://schemas.microsoft.com/office/drawing/2014/main" id="{D4C7FBBD-CC1E-B085-70D4-02C923964247}"/>
              </a:ext>
            </a:extLst>
          </p:cNvPr>
          <p:cNvGrpSpPr/>
          <p:nvPr/>
        </p:nvGrpSpPr>
        <p:grpSpPr>
          <a:xfrm>
            <a:off x="9227325" y="5527141"/>
            <a:ext cx="2700001" cy="2520000"/>
            <a:chOff x="9227325" y="5527141"/>
            <a:chExt cx="2700001" cy="2520000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CAF1D6AE-AA18-2C01-422A-7BF7812DB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27325" y="5527141"/>
              <a:ext cx="2700001" cy="2520000"/>
            </a:xfrm>
            <a:prstGeom prst="rect">
              <a:avLst/>
            </a:prstGeom>
          </p:spPr>
        </p:pic>
        <p:sp>
          <p:nvSpPr>
            <p:cNvPr id="17" name="Sustainable Visions, Tangible Solutions">
              <a:extLst>
                <a:ext uri="{FF2B5EF4-FFF2-40B4-BE49-F238E27FC236}">
                  <a16:creationId xmlns:a16="http://schemas.microsoft.com/office/drawing/2014/main" id="{BE03AFE1-6A90-D49F-56C3-356D20824BE4}"/>
                </a:ext>
              </a:extLst>
            </p:cNvPr>
            <p:cNvSpPr txBox="1"/>
            <p:nvPr/>
          </p:nvSpPr>
          <p:spPr>
            <a:xfrm>
              <a:off x="10182048" y="6258365"/>
              <a:ext cx="720435" cy="13490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ctr">
                <a:lnSpc>
                  <a:spcPct val="90000"/>
                </a:lnSpc>
                <a:defRPr sz="6800" spc="-340">
                  <a:solidFill>
                    <a:schemeClr val="accent2">
                      <a:hueOff val="-2182294"/>
                      <a:satOff val="-52832"/>
                      <a:lumOff val="-32984"/>
                    </a:schemeClr>
                  </a:solidFill>
                  <a:latin typeface="Chivo Black"/>
                  <a:ea typeface="Chivo Black"/>
                  <a:cs typeface="Chivo Black"/>
                  <a:sym typeface="Chivo Black"/>
                </a:defRPr>
              </a:lvl1pPr>
            </a:lstStyle>
            <a:p>
              <a:pPr algn="l"/>
              <a:r>
                <a:rPr lang="en-US" sz="9000" b="1" spc="-1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sz="90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4EA9FD85-3BD1-7FAA-6385-46788A64E5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288" y="11681913"/>
            <a:ext cx="315928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48402"/>
      </p:ext>
    </p:extLst>
  </p:cSld>
  <p:clrMapOvr>
    <a:masterClrMapping/>
  </p:clrMapOvr>
  <p:transition spd="slow">
    <p:push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4D1DAE-9839-C872-EFB2-07D74A016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14">
            <a:extLst>
              <a:ext uri="{FF2B5EF4-FFF2-40B4-BE49-F238E27FC236}">
                <a16:creationId xmlns:a16="http://schemas.microsoft.com/office/drawing/2014/main" id="{7BD6A606-AF3F-B41E-8C1B-4A61B5B67894}"/>
              </a:ext>
            </a:extLst>
          </p:cNvPr>
          <p:cNvSpPr/>
          <p:nvPr/>
        </p:nvSpPr>
        <p:spPr>
          <a:xfrm>
            <a:off x="1042496" y="3262221"/>
            <a:ext cx="11149504" cy="3595779"/>
          </a:xfrm>
          <a:prstGeom prst="roundRect">
            <a:avLst>
              <a:gd name="adj" fmla="val 5568"/>
            </a:avLst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>
            <a:outerShdw blurRad="254000" algn="ctr" rotWithShape="0">
              <a:srgbClr val="000000">
                <a:alpha val="20000"/>
              </a:srgbClr>
            </a:outerShdw>
          </a:effectLst>
        </p:spPr>
        <p:txBody>
          <a:bodyPr lIns="243840" tIns="0" rIns="243840" bIns="0" rtlCol="0" anchor="ctr" anchorCtr="0"/>
          <a:lstStyle/>
          <a:p>
            <a:pPr>
              <a:lnSpc>
                <a:spcPct val="90000"/>
              </a:lnSpc>
              <a:spcAft>
                <a:spcPts val="1600"/>
              </a:spcAft>
              <a:buClr>
                <a:schemeClr val="accent2"/>
              </a:buClr>
              <a:buSzPct val="100000"/>
            </a:pPr>
            <a:r>
              <a:rPr lang="en-GB" sz="2400" b="1" spc="0"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en-GB" sz="2400" b="1" spc="0" err="1">
                <a:latin typeface="Arial" panose="020B0604020202020204" pitchFamily="34" charset="0"/>
                <a:cs typeface="Arial" panose="020B0604020202020204" pitchFamily="34" charset="0"/>
              </a:rPr>
              <a:t>diagnóstico</a:t>
            </a:r>
            <a:r>
              <a:rPr lang="en-GB" sz="2400" b="1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spc="0" err="1">
                <a:latin typeface="Arial" panose="020B0604020202020204" pitchFamily="34" charset="0"/>
                <a:cs typeface="Arial" panose="020B0604020202020204" pitchFamily="34" charset="0"/>
              </a:rPr>
              <a:t>clínico</a:t>
            </a:r>
            <a:r>
              <a:rPr lang="en-GB" sz="2400" b="1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spc="0" err="1">
                <a:latin typeface="Arial" panose="020B0604020202020204" pitchFamily="34" charset="0"/>
                <a:cs typeface="Arial" panose="020B0604020202020204" pitchFamily="34" charset="0"/>
              </a:rPr>
              <a:t>siempre</a:t>
            </a:r>
            <a:r>
              <a:rPr lang="en-GB" sz="2400" b="1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spc="0" err="1">
                <a:latin typeface="Arial" panose="020B0604020202020204" pitchFamily="34" charset="0"/>
                <a:cs typeface="Arial" panose="020B0604020202020204" pitchFamily="34" charset="0"/>
              </a:rPr>
              <a:t>requiere</a:t>
            </a:r>
            <a:r>
              <a:rPr lang="en-GB" sz="2400" b="1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spc="0" err="1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sz="2400" b="1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spc="0" err="1">
                <a:latin typeface="Arial" panose="020B0604020202020204" pitchFamily="34" charset="0"/>
                <a:cs typeface="Arial" panose="020B0604020202020204" pitchFamily="34" charset="0"/>
              </a:rPr>
              <a:t>confirmación</a:t>
            </a:r>
            <a:r>
              <a:rPr lang="en-GB" sz="2400" b="1" spc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2400" b="1" spc="0" err="1">
                <a:latin typeface="Arial" panose="020B0604020202020204" pitchFamily="34" charset="0"/>
                <a:cs typeface="Arial" panose="020B0604020202020204" pitchFamily="34" charset="0"/>
              </a:rPr>
              <a:t>laboratorio</a:t>
            </a:r>
            <a:br>
              <a:rPr lang="en-GB" sz="2400" spc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spc="0"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n-GB" sz="2400" spc="0" err="1">
                <a:latin typeface="Arial" panose="020B0604020202020204" pitchFamily="34" charset="0"/>
                <a:cs typeface="Arial" panose="020B0604020202020204" pitchFamily="34" charset="0"/>
              </a:rPr>
              <a:t>identificar</a:t>
            </a:r>
            <a:r>
              <a:rPr lang="en-GB" sz="24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spc="0" err="1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n-GB" sz="24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spc="0" err="1">
                <a:latin typeface="Arial" panose="020B0604020202020204" pitchFamily="34" charset="0"/>
                <a:cs typeface="Arial" panose="020B0604020202020204" pitchFamily="34" charset="0"/>
              </a:rPr>
              <a:t>hongo</a:t>
            </a:r>
            <a:r>
              <a:rPr lang="en-GB" sz="24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spc="0" err="1">
                <a:latin typeface="Arial" panose="020B0604020202020204" pitchFamily="34" charset="0"/>
                <a:cs typeface="Arial" panose="020B0604020202020204" pitchFamily="34" charset="0"/>
              </a:rPr>
              <a:t>responsable</a:t>
            </a:r>
            <a:r>
              <a:rPr lang="en-GB" sz="2400" spc="0">
                <a:latin typeface="Arial" panose="020B0604020202020204" pitchFamily="34" charset="0"/>
                <a:cs typeface="Arial" panose="020B0604020202020204" pitchFamily="34" charset="0"/>
              </a:rPr>
              <a:t> y esto</a:t>
            </a:r>
            <a:r>
              <a:rPr lang="en-GB" altLang="x-none" sz="2400" spc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GB" altLang="x-none" sz="2400" spc="0" baseline="30000">
                <a:latin typeface="Arial" panose="020B0604020202020204" pitchFamily="34" charset="0"/>
                <a:cs typeface="Arial" panose="020B0604020202020204" pitchFamily="34" charset="0"/>
              </a:rPr>
              <a:t>1–3 </a:t>
            </a:r>
          </a:p>
          <a:p>
            <a:pPr marL="342900" indent="-342900">
              <a:lnSpc>
                <a:spcPct val="90000"/>
              </a:lnSpc>
              <a:spcAft>
                <a:spcPts val="1600"/>
              </a:spcAft>
              <a:buClr>
                <a:srgbClr val="007E48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altLang="x-none" sz="2400" spc="0" err="1">
                <a:latin typeface="Arial" panose="020B0604020202020204" pitchFamily="34" charset="0"/>
                <a:cs typeface="Arial" panose="020B0604020202020204" pitchFamily="34" charset="0"/>
              </a:rPr>
              <a:t>Confirma</a:t>
            </a:r>
            <a:r>
              <a:rPr lang="en-GB" altLang="x-none" sz="2400" spc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altLang="x-none" sz="2400" spc="0" err="1">
                <a:latin typeface="Arial" panose="020B0604020202020204" pitchFamily="34" charset="0"/>
                <a:cs typeface="Arial" panose="020B0604020202020204" pitchFamily="34" charset="0"/>
              </a:rPr>
              <a:t>presencia</a:t>
            </a:r>
            <a:r>
              <a:rPr lang="en-GB" altLang="x-none" sz="2400" spc="0">
                <a:latin typeface="Arial" panose="020B0604020202020204" pitchFamily="34" charset="0"/>
                <a:cs typeface="Arial" panose="020B0604020202020204" pitchFamily="34" charset="0"/>
              </a:rPr>
              <a:t> de un </a:t>
            </a:r>
            <a:r>
              <a:rPr lang="en-GB" altLang="x-none" sz="2400" spc="0" err="1">
                <a:latin typeface="Arial" panose="020B0604020202020204" pitchFamily="34" charset="0"/>
                <a:cs typeface="Arial" panose="020B0604020202020204" pitchFamily="34" charset="0"/>
              </a:rPr>
              <a:t>hongo</a:t>
            </a:r>
            <a:endParaRPr lang="en-GB" altLang="x-none" sz="2400" spc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Aft>
                <a:spcPts val="1600"/>
              </a:spcAft>
              <a:buClr>
                <a:srgbClr val="007E48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altLang="x-none" sz="2400" spc="0" err="1">
                <a:latin typeface="Arial" panose="020B0604020202020204" pitchFamily="34" charset="0"/>
                <a:cs typeface="Arial" panose="020B0604020202020204" pitchFamily="34" charset="0"/>
              </a:rPr>
              <a:t>Garantiza</a:t>
            </a:r>
            <a:r>
              <a:rPr lang="en-GB" altLang="x-none" sz="2400" spc="0">
                <a:latin typeface="Arial" panose="020B0604020202020204" pitchFamily="34" charset="0"/>
                <a:cs typeface="Arial" panose="020B0604020202020204" pitchFamily="34" charset="0"/>
              </a:rPr>
              <a:t> que se </a:t>
            </a:r>
            <a:r>
              <a:rPr lang="en-GB" altLang="x-none" sz="2400" spc="0" err="1">
                <a:latin typeface="Arial" panose="020B0604020202020204" pitchFamily="34" charset="0"/>
                <a:cs typeface="Arial" panose="020B0604020202020204" pitchFamily="34" charset="0"/>
              </a:rPr>
              <a:t>prescriba</a:t>
            </a:r>
            <a:r>
              <a:rPr lang="en-GB" altLang="x-none" sz="24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x-none" sz="2400" spc="0" err="1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n-GB" altLang="x-none" sz="24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x-none" sz="2400" spc="0" err="1">
                <a:latin typeface="Arial" panose="020B0604020202020204" pitchFamily="34" charset="0"/>
                <a:cs typeface="Arial" panose="020B0604020202020204" pitchFamily="34" charset="0"/>
              </a:rPr>
              <a:t>tratamiento</a:t>
            </a:r>
            <a:r>
              <a:rPr lang="en-GB" altLang="x-none" sz="24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x-none" sz="2400" spc="0" err="1">
                <a:latin typeface="Arial" panose="020B0604020202020204" pitchFamily="34" charset="0"/>
                <a:cs typeface="Arial" panose="020B0604020202020204" pitchFamily="34" charset="0"/>
              </a:rPr>
              <a:t>correcto</a:t>
            </a:r>
            <a:endParaRPr lang="en-GB" altLang="x-none" sz="2400" spc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Aft>
                <a:spcPts val="1600"/>
              </a:spcAft>
              <a:buClr>
                <a:srgbClr val="007E48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altLang="x-none" sz="2400" spc="0" err="1">
                <a:latin typeface="Arial" panose="020B0604020202020204" pitchFamily="34" charset="0"/>
                <a:cs typeface="Arial" panose="020B0604020202020204" pitchFamily="34" charset="0"/>
              </a:rPr>
              <a:t>Permite</a:t>
            </a:r>
            <a:r>
              <a:rPr lang="en-GB" altLang="x-none" sz="2400" spc="0">
                <a:latin typeface="Arial" panose="020B0604020202020204" pitchFamily="34" charset="0"/>
                <a:cs typeface="Arial" panose="020B0604020202020204" pitchFamily="34" charset="0"/>
              </a:rPr>
              <a:t> que la </a:t>
            </a:r>
            <a:r>
              <a:rPr lang="en-GB" altLang="x-none" sz="2400" spc="0" err="1">
                <a:latin typeface="Arial" panose="020B0604020202020204" pitchFamily="34" charset="0"/>
                <a:cs typeface="Arial" panose="020B0604020202020204" pitchFamily="34" charset="0"/>
              </a:rPr>
              <a:t>información</a:t>
            </a:r>
            <a:r>
              <a:rPr lang="en-GB" altLang="x-none" sz="24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x-none" sz="2400" spc="0" err="1">
                <a:latin typeface="Arial" panose="020B0604020202020204" pitchFamily="34" charset="0"/>
                <a:cs typeface="Arial" panose="020B0604020202020204" pitchFamily="34" charset="0"/>
              </a:rPr>
              <a:t>clínica</a:t>
            </a:r>
            <a:r>
              <a:rPr lang="en-GB" altLang="x-none" sz="2400" spc="0">
                <a:latin typeface="Arial" panose="020B0604020202020204" pitchFamily="34" charset="0"/>
                <a:cs typeface="Arial" panose="020B0604020202020204" pitchFamily="34" charset="0"/>
              </a:rPr>
              <a:t> sea </a:t>
            </a:r>
            <a:r>
              <a:rPr lang="en-GB" altLang="x-none" sz="2400" spc="0" err="1">
                <a:latin typeface="Arial" panose="020B0604020202020204" pitchFamily="34" charset="0"/>
                <a:cs typeface="Arial" panose="020B0604020202020204" pitchFamily="34" charset="0"/>
              </a:rPr>
              <a:t>utilizada</a:t>
            </a:r>
            <a:r>
              <a:rPr lang="en-GB" altLang="x-none" sz="2400" spc="0"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GB" altLang="x-none" sz="2400" spc="0" err="1">
                <a:latin typeface="Arial" panose="020B0604020202020204" pitchFamily="34" charset="0"/>
                <a:cs typeface="Arial" panose="020B0604020202020204" pitchFamily="34" charset="0"/>
              </a:rPr>
              <a:t>epidemiología</a:t>
            </a:r>
            <a:endParaRPr lang="en-GB" altLang="x-none" sz="2400" spc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Aft>
                <a:spcPts val="1600"/>
              </a:spcAft>
              <a:buClr>
                <a:srgbClr val="007E48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altLang="x-none" sz="2400" spc="0">
                <a:latin typeface="Arial" panose="020B0604020202020204" pitchFamily="34" charset="0"/>
                <a:cs typeface="Arial" panose="020B0604020202020204" pitchFamily="34" charset="0"/>
              </a:rPr>
              <a:t>Ayuda a </a:t>
            </a:r>
            <a:r>
              <a:rPr lang="en-GB" altLang="x-none" sz="2400" spc="0" err="1">
                <a:latin typeface="Arial" panose="020B0604020202020204" pitchFamily="34" charset="0"/>
                <a:cs typeface="Arial" panose="020B0604020202020204" pitchFamily="34" charset="0"/>
              </a:rPr>
              <a:t>reducir</a:t>
            </a:r>
            <a:r>
              <a:rPr lang="en-GB" altLang="x-none" sz="2400" spc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altLang="x-none" sz="2400" spc="0" err="1">
                <a:latin typeface="Arial" panose="020B0604020202020204" pitchFamily="34" charset="0"/>
                <a:cs typeface="Arial" panose="020B0604020202020204" pitchFamily="34" charset="0"/>
              </a:rPr>
              <a:t>resistencia</a:t>
            </a:r>
            <a:r>
              <a:rPr lang="en-GB" altLang="x-none" sz="2400" spc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x-none" sz="2400" spc="0" err="1"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x-none" sz="2400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x-none" sz="2400" spc="0" err="1">
                <a:latin typeface="Arial" panose="020B0604020202020204" pitchFamily="34" charset="0"/>
                <a:cs typeface="Arial" panose="020B0604020202020204" pitchFamily="34" charset="0"/>
              </a:rPr>
              <a:t>antifúngicos</a:t>
            </a:r>
            <a:endParaRPr lang="en-GB" altLang="x-none" sz="2400" spc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9">
            <a:extLst>
              <a:ext uri="{FF2B5EF4-FFF2-40B4-BE49-F238E27FC236}">
                <a16:creationId xmlns:a16="http://schemas.microsoft.com/office/drawing/2014/main" id="{34F2D0B3-CF06-2DD7-43EC-DFE85B93F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r="37909"/>
          <a:stretch>
            <a:fillRect/>
          </a:stretch>
        </p:blipFill>
        <p:spPr bwMode="auto">
          <a:xfrm rot="10800000">
            <a:off x="14701546" y="4206240"/>
            <a:ext cx="7090327" cy="7091274"/>
          </a:xfrm>
          <a:prstGeom prst="ellipse">
            <a:avLst/>
          </a:prstGeom>
          <a:noFill/>
          <a:ln w="63500">
            <a:solidFill>
              <a:srgbClr val="007E48"/>
            </a:solidFill>
          </a:ln>
        </p:spPr>
      </p:pic>
      <p:sp>
        <p:nvSpPr>
          <p:cNvPr id="8" name="Rectangle: Rounded Corners 12">
            <a:extLst>
              <a:ext uri="{FF2B5EF4-FFF2-40B4-BE49-F238E27FC236}">
                <a16:creationId xmlns:a16="http://schemas.microsoft.com/office/drawing/2014/main" id="{C7C0CBE5-AADD-4275-0B87-0F694DAE7DB4}"/>
              </a:ext>
            </a:extLst>
          </p:cNvPr>
          <p:cNvSpPr/>
          <p:nvPr/>
        </p:nvSpPr>
        <p:spPr>
          <a:xfrm>
            <a:off x="2624496" y="8978682"/>
            <a:ext cx="11769421" cy="1280365"/>
          </a:xfrm>
          <a:prstGeom prst="roundRect">
            <a:avLst>
              <a:gd name="adj" fmla="val 5972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50800" algn="ctr" rotWithShape="0">
              <a:srgbClr val="000000">
                <a:alpha val="20000"/>
              </a:srgbClr>
            </a:outerShdw>
          </a:effectLst>
        </p:spPr>
        <p:txBody>
          <a:bodyPr lIns="540000" rtlCol="0" anchor="ctr"/>
          <a:lstStyle/>
          <a:p>
            <a:pPr>
              <a:lnSpc>
                <a:spcPct val="90000"/>
              </a:lnSpc>
              <a:spcAft>
                <a:spcPts val="1600"/>
              </a:spcAft>
              <a:buClr>
                <a:schemeClr val="accent2"/>
              </a:buClr>
              <a:buSzPct val="100000"/>
            </a:pPr>
            <a:r>
              <a:rPr lang="es-ES" sz="280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Un estudio español mostró que el cultivo fúngico solo se utilizó como parte del proceso de diagnóstico en el </a:t>
            </a:r>
            <a:r>
              <a:rPr lang="es-ES" sz="2800" b="1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56,6 % </a:t>
            </a:r>
            <a:r>
              <a:rPr lang="es-ES" sz="280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de los pacientes.</a:t>
            </a:r>
            <a:r>
              <a:rPr lang="es-ES" sz="2800" spc="0" baseline="300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C4701C6-03EA-B9A1-9B3E-F38751871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8653777"/>
            <a:ext cx="1928571" cy="1800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A774A8A2-EBE4-3D88-80A1-D927836919AF}"/>
              </a:ext>
            </a:extLst>
          </p:cNvPr>
          <p:cNvSpPr/>
          <p:nvPr/>
        </p:nvSpPr>
        <p:spPr>
          <a:xfrm>
            <a:off x="-1" y="12121400"/>
            <a:ext cx="24384000" cy="162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64B23D12-6A26-9CD7-2233-AE3ED8FD2277}"/>
              </a:ext>
            </a:extLst>
          </p:cNvPr>
          <p:cNvSpPr/>
          <p:nvPr/>
        </p:nvSpPr>
        <p:spPr>
          <a:xfrm>
            <a:off x="-2273095" y="-2215869"/>
            <a:ext cx="4320000" cy="432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" name="Circle">
            <a:extLst>
              <a:ext uri="{FF2B5EF4-FFF2-40B4-BE49-F238E27FC236}">
                <a16:creationId xmlns:a16="http://schemas.microsoft.com/office/drawing/2014/main" id="{E7EB5767-32F6-43D8-92B2-7D7052917F3E}"/>
              </a:ext>
            </a:extLst>
          </p:cNvPr>
          <p:cNvSpPr/>
          <p:nvPr/>
        </p:nvSpPr>
        <p:spPr>
          <a:xfrm>
            <a:off x="-2580596" y="-2477390"/>
            <a:ext cx="4320000" cy="4320000"/>
          </a:xfrm>
          <a:prstGeom prst="ellipse">
            <a:avLst/>
          </a:prstGeom>
          <a:solidFill>
            <a:srgbClr val="007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" name="Embark on a journey of marketing excellence with SparkPro. Today, we unveil a revolutionary solution designed to elevate your strategies and ignite unparalleled success in the digital realm.…">
            <a:extLst>
              <a:ext uri="{FF2B5EF4-FFF2-40B4-BE49-F238E27FC236}">
                <a16:creationId xmlns:a16="http://schemas.microsoft.com/office/drawing/2014/main" id="{AFC42CC2-0647-46F7-486E-3105D2D4445D}"/>
              </a:ext>
            </a:extLst>
          </p:cNvPr>
          <p:cNvSpPr txBox="1"/>
          <p:nvPr/>
        </p:nvSpPr>
        <p:spPr>
          <a:xfrm>
            <a:off x="5999356" y="12303023"/>
            <a:ext cx="17425793" cy="125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it-CH" sz="1500" b="1" spc="0">
                <a:latin typeface="Arial"/>
                <a:cs typeface="Arial"/>
              </a:rPr>
              <a:t>1. </a:t>
            </a:r>
            <a:r>
              <a:rPr lang="it-CH" sz="1500" spc="0">
                <a:latin typeface="Arial"/>
                <a:cs typeface="Arial"/>
              </a:rPr>
              <a:t>Lipner SR, Scher RK. Confirmatory Testing for Onychomycosis. JAMA Dermatol. 2016;152(7):847.  </a:t>
            </a:r>
            <a:r>
              <a:rPr lang="it-CH" sz="1500" b="1" spc="0">
                <a:latin typeface="Arial"/>
                <a:cs typeface="Arial"/>
              </a:rPr>
              <a:t>2</a:t>
            </a:r>
            <a:r>
              <a:rPr lang="it-CH" sz="1500" b="1" i="1" spc="0">
                <a:latin typeface="Arial"/>
                <a:cs typeface="Arial"/>
              </a:rPr>
              <a:t>. </a:t>
            </a:r>
            <a:r>
              <a:rPr lang="it-CH" sz="1500" spc="0">
                <a:latin typeface="Arial"/>
                <a:cs typeface="Arial"/>
              </a:rPr>
              <a:t>Grover C, Khurana A. Onychomycosis: newer insights in pathogenesis and diagnosis. Indian J Dermatol Venereol Leprol. 2012;78(3):263-70. </a:t>
            </a:r>
            <a:r>
              <a:rPr lang="it-CH" sz="1500" b="1" spc="0">
                <a:latin typeface="Arial"/>
                <a:cs typeface="Arial"/>
              </a:rPr>
              <a:t>3. </a:t>
            </a:r>
            <a:r>
              <a:rPr lang="it-CH" sz="1500" spc="0">
                <a:latin typeface="Arial"/>
                <a:cs typeface="Arial"/>
              </a:rPr>
              <a:t>Lipner SR, Scher RK. Onychomycosis: Clinical overview and diagnosis. J Am Acad Dermatol. 2019;80(4):835-851. </a:t>
            </a:r>
            <a:r>
              <a:rPr lang="it-CH" sz="1500" b="1" spc="0">
                <a:latin typeface="Arial"/>
                <a:cs typeface="Arial"/>
              </a:rPr>
              <a:t>4. </a:t>
            </a:r>
            <a:r>
              <a:rPr lang="it-CH" sz="1500" spc="0">
                <a:latin typeface="Arial"/>
                <a:cs typeface="Arial"/>
              </a:rPr>
              <a:t>Gupta AK, Wang T, Tran AN. Patient Characteristics, Diagnostic Testing Utilization, and Antifungal Prescribing Pattern for Onychomycosis in the USA: A Cohort Study Using DataDerm, 2016-2022. Skin Appendage Disord. 2025;11(1):36-44.</a:t>
            </a:r>
          </a:p>
          <a:p>
            <a:r>
              <a:rPr lang="it-CH" sz="1500" b="1" spc="0">
                <a:latin typeface="Arial"/>
                <a:cs typeface="Arial"/>
              </a:rPr>
              <a:t>5. </a:t>
            </a:r>
            <a:r>
              <a:rPr lang="it-CH" sz="1500" spc="0">
                <a:latin typeface="Arial"/>
                <a:cs typeface="Arial"/>
              </a:rPr>
              <a:t>Roustan G, López Estébaranz JL, </a:t>
            </a:r>
            <a:r>
              <a:rPr lang="it-CH" sz="1500" i="1" spc="0">
                <a:latin typeface="Arial"/>
                <a:cs typeface="Arial"/>
              </a:rPr>
              <a:t>et al</a:t>
            </a:r>
            <a:r>
              <a:rPr lang="it-CH" sz="1500" spc="0">
                <a:latin typeface="Arial"/>
                <a:cs typeface="Arial"/>
              </a:rPr>
              <a:t>. Real-World Evidence of the Effectiveness and Safety of Ciclopirox 8% HPCH Nail Lacquer Combined with Oral Antifungals for Onychomycosis Applying Artificial Intelligence to Electronic Health Records. Preprints. 2024;2024071944.</a:t>
            </a:r>
            <a:r>
              <a:rPr lang="en-GB" sz="1500" spc="0">
                <a:latin typeface="Arial"/>
                <a:cs typeface="Arial"/>
              </a:rPr>
              <a:t> </a:t>
            </a:r>
            <a:r>
              <a:rPr lang="en-GB" sz="1500" b="1" spc="0">
                <a:latin typeface="Arial"/>
                <a:cs typeface="Arial"/>
              </a:rPr>
              <a:t>6. </a:t>
            </a:r>
            <a:r>
              <a:rPr lang="en-GB" sz="1500" spc="0">
                <a:latin typeface="Arial"/>
                <a:cs typeface="Arial"/>
              </a:rPr>
              <a:t>Baran R, Haneke E, </a:t>
            </a:r>
            <a:r>
              <a:rPr lang="en-GB" sz="1500" i="1" spc="0">
                <a:latin typeface="Arial"/>
                <a:cs typeface="Arial"/>
              </a:rPr>
              <a:t>et al</a:t>
            </a:r>
            <a:r>
              <a:rPr lang="en-GB" sz="1500" spc="0">
                <a:latin typeface="Arial"/>
                <a:cs typeface="Arial"/>
              </a:rPr>
              <a:t>. Onychomycosis: The Current Approach to Diagnosis and Therapy. 1st ed. London: CRC Press; 1999. </a:t>
            </a:r>
            <a:endParaRPr lang="it-IT" sz="1500" spc="0">
              <a:latin typeface="Arial"/>
              <a:ea typeface="+mn-lt"/>
              <a:cs typeface="Arial"/>
            </a:endParaRPr>
          </a:p>
        </p:txBody>
      </p:sp>
      <p:sp>
        <p:nvSpPr>
          <p:cNvPr id="28" name="Sustainable Visions, Tangible Solutions">
            <a:extLst>
              <a:ext uri="{FF2B5EF4-FFF2-40B4-BE49-F238E27FC236}">
                <a16:creationId xmlns:a16="http://schemas.microsoft.com/office/drawing/2014/main" id="{7473228B-5443-7532-4FF6-8DCEA9735A7B}"/>
              </a:ext>
            </a:extLst>
          </p:cNvPr>
          <p:cNvSpPr txBox="1"/>
          <p:nvPr/>
        </p:nvSpPr>
        <p:spPr>
          <a:xfrm>
            <a:off x="2354405" y="917575"/>
            <a:ext cx="2099930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Diagnóstico</a:t>
            </a:r>
            <a:endParaRPr sz="6000" b="1" spc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ABE6861E-3490-8FAF-9154-D3DB2BC72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288" y="12549839"/>
            <a:ext cx="1795058" cy="61363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7AFDFEEB-0607-01FB-54F2-42D30AF212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122" y="12713688"/>
            <a:ext cx="1685663" cy="518665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6FC2280-DCCC-8E5C-578F-52C4876C1544}"/>
              </a:ext>
            </a:extLst>
          </p:cNvPr>
          <p:cNvSpPr txBox="1"/>
          <p:nvPr/>
        </p:nvSpPr>
        <p:spPr>
          <a:xfrm>
            <a:off x="1304493" y="9239256"/>
            <a:ext cx="1303563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s-ES" sz="2800" b="1" spc="0">
                <a:solidFill>
                  <a:srgbClr val="00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56,6 %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3544DCB-77FC-5EEB-A5F6-3CE08CE801AB}"/>
              </a:ext>
            </a:extLst>
          </p:cNvPr>
          <p:cNvSpPr txBox="1"/>
          <p:nvPr/>
        </p:nvSpPr>
        <p:spPr>
          <a:xfrm>
            <a:off x="1066800" y="7349487"/>
            <a:ext cx="11352028" cy="6647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Aft>
                <a:spcPts val="1600"/>
              </a:spcAft>
              <a:buClr>
                <a:schemeClr val="accent2"/>
              </a:buClr>
              <a:buSzPct val="100000"/>
            </a:pPr>
            <a:r>
              <a:rPr lang="es-ES" sz="2400" spc="0">
                <a:latin typeface="Arial" panose="020B0604020202020204" pitchFamily="34" charset="0"/>
                <a:cs typeface="Arial" panose="020B0604020202020204" pitchFamily="34" charset="0"/>
              </a:rPr>
              <a:t>Sin embargo, </a:t>
            </a:r>
            <a:r>
              <a:rPr lang="es-ES" sz="2400" b="1" spc="0">
                <a:latin typeface="Arial" panose="020B0604020202020204" pitchFamily="34" charset="0"/>
                <a:cs typeface="Arial" panose="020B0604020202020204" pitchFamily="34" charset="0"/>
              </a:rPr>
              <a:t>menos del 25 % de los pacientes se someten a pruebas diagnósticas</a:t>
            </a:r>
            <a:r>
              <a:rPr lang="es-ES" sz="2400" spc="0">
                <a:latin typeface="Arial" panose="020B0604020202020204" pitchFamily="34" charset="0"/>
                <a:cs typeface="Arial" panose="020B0604020202020204" pitchFamily="34" charset="0"/>
              </a:rPr>
              <a:t> antes de un diagnóstico clínico</a:t>
            </a:r>
            <a:r>
              <a:rPr lang="en-GB" altLang="x-none" sz="2400" spc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altLang="x-none" sz="2400" spc="0" baseline="300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GB" altLang="x-none" sz="2400" spc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0">
            <a:extLst>
              <a:ext uri="{FF2B5EF4-FFF2-40B4-BE49-F238E27FC236}">
                <a16:creationId xmlns:a16="http://schemas.microsoft.com/office/drawing/2014/main" id="{113546B5-E52E-A3D2-1026-0BEAD2AE2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1" t="4735" r="14304"/>
          <a:stretch>
            <a:fillRect/>
          </a:stretch>
        </p:blipFill>
        <p:spPr bwMode="auto">
          <a:xfrm>
            <a:off x="19525201" y="2121355"/>
            <a:ext cx="3899949" cy="3901289"/>
          </a:xfrm>
          <a:prstGeom prst="ellipse">
            <a:avLst/>
          </a:prstGeom>
          <a:noFill/>
          <a:ln w="63500">
            <a:solidFill>
              <a:srgbClr val="007E48"/>
            </a:solidFill>
          </a:ln>
        </p:spPr>
      </p:pic>
      <p:sp>
        <p:nvSpPr>
          <p:cNvPr id="7" name="Rectangle: Top Corners Rounded 15">
            <a:extLst>
              <a:ext uri="{FF2B5EF4-FFF2-40B4-BE49-F238E27FC236}">
                <a16:creationId xmlns:a16="http://schemas.microsoft.com/office/drawing/2014/main" id="{1280887F-8802-DE65-47C6-BEC3ED8D417C}"/>
              </a:ext>
            </a:extLst>
          </p:cNvPr>
          <p:cNvSpPr/>
          <p:nvPr/>
        </p:nvSpPr>
        <p:spPr>
          <a:xfrm rot="16200000">
            <a:off x="-684057" y="4976575"/>
            <a:ext cx="3595779" cy="167075"/>
          </a:xfrm>
          <a:prstGeom prst="round2SameRect">
            <a:avLst>
              <a:gd name="adj1" fmla="val 61174"/>
              <a:gd name="adj2" fmla="val 0"/>
            </a:avLst>
          </a:prstGeom>
          <a:solidFill>
            <a:srgbClr val="007E4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tIns="0" bIns="0" rtlCol="0" anchor="ctr" anchorCtr="0"/>
          <a:lstStyle/>
          <a:p>
            <a:pPr marL="0" marR="0" lvl="0" indent="0" algn="ctr" defTabSz="1219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Embark on a journey of marketing excellence with SparkPro. Today, we unveil a revolutionary solution designed to elevate your strategies and ignite unparalleled success in the digital realm.…">
            <a:extLst>
              <a:ext uri="{FF2B5EF4-FFF2-40B4-BE49-F238E27FC236}">
                <a16:creationId xmlns:a16="http://schemas.microsoft.com/office/drawing/2014/main" id="{C6045D96-4751-28BF-2FE7-B695AFDE5549}"/>
              </a:ext>
            </a:extLst>
          </p:cNvPr>
          <p:cNvSpPr txBox="1"/>
          <p:nvPr/>
        </p:nvSpPr>
        <p:spPr>
          <a:xfrm>
            <a:off x="15967420" y="3530400"/>
            <a:ext cx="3342930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spc="0" err="1">
                <a:latin typeface="Arial"/>
                <a:cs typeface="Arial"/>
              </a:rPr>
              <a:t>Imágenes</a:t>
            </a:r>
            <a:r>
              <a:rPr lang="en-US" spc="0">
                <a:latin typeface="Arial"/>
                <a:cs typeface="Arial"/>
              </a:rPr>
              <a:t> de Baran R, </a:t>
            </a:r>
            <a:r>
              <a:rPr lang="en-US" i="1" spc="0">
                <a:latin typeface="Arial"/>
                <a:cs typeface="Arial"/>
              </a:rPr>
              <a:t>et al</a:t>
            </a:r>
            <a:r>
              <a:rPr lang="en-US" spc="0">
                <a:latin typeface="Arial"/>
                <a:cs typeface="Arial"/>
              </a:rPr>
              <a:t>. 1999.</a:t>
            </a:r>
            <a:r>
              <a:rPr lang="en-US" spc="0" baseline="30000">
                <a:latin typeface="Arial"/>
                <a:cs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816195643"/>
      </p:ext>
    </p:extLst>
  </p:cSld>
  <p:clrMapOvr>
    <a:masterClrMapping/>
  </p:clrMapOvr>
  <p:transition spd="slow">
    <p:push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854D40-6595-7F85-F113-0238DF280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03418070-CF60-678B-C9AF-882D5B22D645}"/>
              </a:ext>
            </a:extLst>
          </p:cNvPr>
          <p:cNvGrpSpPr/>
          <p:nvPr/>
        </p:nvGrpSpPr>
        <p:grpSpPr>
          <a:xfrm rot="1800000">
            <a:off x="6393958" y="-5433855"/>
            <a:ext cx="11835236" cy="23669313"/>
            <a:chOff x="7871176" y="-2215869"/>
            <a:chExt cx="8640423" cy="17280000"/>
          </a:xfrm>
        </p:grpSpPr>
        <p:sp>
          <p:nvSpPr>
            <p:cNvPr id="7" name="Circle">
              <a:extLst>
                <a:ext uri="{FF2B5EF4-FFF2-40B4-BE49-F238E27FC236}">
                  <a16:creationId xmlns:a16="http://schemas.microsoft.com/office/drawing/2014/main" id="{2B64EA14-2AEE-944C-EBEB-5170BBFAA4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72402" y="-2215869"/>
              <a:ext cx="4319598" cy="4320000"/>
            </a:xfrm>
            <a:prstGeom prst="ellipse">
              <a:avLst/>
            </a:prstGeom>
            <a:noFill/>
            <a:ln w="38100">
              <a:solidFill>
                <a:schemeClr val="accent3">
                  <a:lumMod val="60000"/>
                  <a:lumOff val="40000"/>
                </a:schemeClr>
              </a:solidFill>
              <a:miter lim="400000"/>
            </a:ln>
          </p:spPr>
          <p:txBody>
            <a:bodyPr lIns="0" tIns="0" rIns="0" bIns="0" anchor="ctr"/>
            <a:lstStyle/>
            <a:p>
              <a:pPr defTabSz="914400">
                <a:defRPr sz="2000" b="1" spc="0">
                  <a:solidFill>
                    <a:srgbClr val="FDFDF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>
                <a:solidFill>
                  <a:srgbClr val="007E48"/>
                </a:solidFill>
              </a:endParaRPr>
            </a:p>
          </p:txBody>
        </p:sp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7F8C9C3F-03DD-B98F-04FC-3ED8C9F48B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92000" y="-2215869"/>
              <a:ext cx="4319599" cy="4320000"/>
            </a:xfrm>
            <a:prstGeom prst="ellipse">
              <a:avLst/>
            </a:prstGeom>
            <a:noFill/>
            <a:ln w="38100">
              <a:solidFill>
                <a:schemeClr val="accent3">
                  <a:lumMod val="60000"/>
                  <a:lumOff val="40000"/>
                </a:schemeClr>
              </a:solidFill>
              <a:miter lim="400000"/>
            </a:ln>
          </p:spPr>
          <p:txBody>
            <a:bodyPr lIns="0" tIns="0" rIns="0" bIns="0" anchor="ctr"/>
            <a:lstStyle/>
            <a:p>
              <a:pPr defTabSz="914400">
                <a:defRPr sz="2000" b="1" spc="0">
                  <a:solidFill>
                    <a:srgbClr val="FDFDF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>
                <a:solidFill>
                  <a:srgbClr val="007E48"/>
                </a:solidFill>
              </a:endParaRPr>
            </a:p>
          </p:txBody>
        </p:sp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BC32E520-5820-9589-7294-CEA4492B93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72402" y="10744131"/>
              <a:ext cx="4319598" cy="4320000"/>
            </a:xfrm>
            <a:prstGeom prst="ellipse">
              <a:avLst/>
            </a:prstGeom>
            <a:noFill/>
            <a:ln w="38100">
              <a:solidFill>
                <a:schemeClr val="accent3">
                  <a:lumMod val="60000"/>
                  <a:lumOff val="40000"/>
                </a:schemeClr>
              </a:solidFill>
              <a:miter lim="400000"/>
            </a:ln>
          </p:spPr>
          <p:txBody>
            <a:bodyPr lIns="0" tIns="0" rIns="0" bIns="0" anchor="ctr"/>
            <a:lstStyle/>
            <a:p>
              <a:pPr defTabSz="914400">
                <a:defRPr sz="2000" b="1" spc="0">
                  <a:solidFill>
                    <a:srgbClr val="FDFDF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>
                <a:solidFill>
                  <a:srgbClr val="007E48"/>
                </a:solidFill>
              </a:endParaRPr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C843AF80-D141-DD85-9B12-F9FB76EEE8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92000" y="10744131"/>
              <a:ext cx="4319599" cy="4320000"/>
            </a:xfrm>
            <a:prstGeom prst="ellipse">
              <a:avLst/>
            </a:prstGeom>
            <a:noFill/>
            <a:ln w="38100">
              <a:solidFill>
                <a:schemeClr val="accent3">
                  <a:lumMod val="60000"/>
                  <a:lumOff val="40000"/>
                </a:schemeClr>
              </a:solidFill>
              <a:miter lim="400000"/>
            </a:ln>
          </p:spPr>
          <p:txBody>
            <a:bodyPr lIns="0" tIns="0" rIns="0" bIns="0" anchor="ctr"/>
            <a:lstStyle/>
            <a:p>
              <a:pPr defTabSz="914400">
                <a:defRPr sz="2000" b="1" spc="0">
                  <a:solidFill>
                    <a:srgbClr val="FDFDF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>
                <a:solidFill>
                  <a:srgbClr val="007E48"/>
                </a:solidFill>
              </a:endParaRPr>
            </a:p>
          </p:txBody>
        </p:sp>
        <p:sp>
          <p:nvSpPr>
            <p:cNvPr id="12" name="Circle">
              <a:extLst>
                <a:ext uri="{FF2B5EF4-FFF2-40B4-BE49-F238E27FC236}">
                  <a16:creationId xmlns:a16="http://schemas.microsoft.com/office/drawing/2014/main" id="{78A96FBE-C3D2-9D80-03E7-A9A0BFB942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72402" y="2104131"/>
              <a:ext cx="4319598" cy="4320000"/>
            </a:xfrm>
            <a:prstGeom prst="ellipse">
              <a:avLst/>
            </a:prstGeom>
            <a:noFill/>
            <a:ln w="38100">
              <a:solidFill>
                <a:schemeClr val="accent3">
                  <a:lumMod val="60000"/>
                  <a:lumOff val="40000"/>
                </a:schemeClr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1219140">
                <a:buClr>
                  <a:srgbClr val="0070C0"/>
                </a:buClr>
                <a:defRPr/>
              </a:pPr>
              <a:endParaRPr lang="en-GB" sz="2800" spc="0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5A3B6F27-4363-7914-91DF-01A148952E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92000" y="2104131"/>
              <a:ext cx="4319599" cy="4320000"/>
            </a:xfrm>
            <a:prstGeom prst="ellipse">
              <a:avLst/>
            </a:prstGeom>
            <a:noFill/>
            <a:ln w="38100">
              <a:solidFill>
                <a:schemeClr val="accent3">
                  <a:lumMod val="60000"/>
                  <a:lumOff val="40000"/>
                </a:schemeClr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1219140">
                <a:buClr>
                  <a:srgbClr val="0070C0"/>
                </a:buClr>
                <a:defRPr/>
              </a:pPr>
              <a:endParaRPr lang="en-GB" sz="2800" b="1" spc="0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" name="Circle">
              <a:extLst>
                <a:ext uri="{FF2B5EF4-FFF2-40B4-BE49-F238E27FC236}">
                  <a16:creationId xmlns:a16="http://schemas.microsoft.com/office/drawing/2014/main" id="{7E83DBD6-62D2-0423-E53F-0260E4C698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71176" y="6424131"/>
              <a:ext cx="4319598" cy="4320000"/>
            </a:xfrm>
            <a:prstGeom prst="ellipse">
              <a:avLst/>
            </a:prstGeom>
            <a:noFill/>
            <a:ln w="38100">
              <a:solidFill>
                <a:schemeClr val="accent3">
                  <a:lumMod val="60000"/>
                  <a:lumOff val="40000"/>
                </a:schemeClr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1219140">
                <a:buClr>
                  <a:srgbClr val="0070C0"/>
                </a:buClr>
                <a:defRPr/>
              </a:pPr>
              <a:endParaRPr lang="en-GB" sz="2800" spc="0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" name="Circle">
              <a:extLst>
                <a:ext uri="{FF2B5EF4-FFF2-40B4-BE49-F238E27FC236}">
                  <a16:creationId xmlns:a16="http://schemas.microsoft.com/office/drawing/2014/main" id="{5071D8A9-912F-F770-E204-A66609942F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92000" y="6424131"/>
              <a:ext cx="4319599" cy="4320000"/>
            </a:xfrm>
            <a:prstGeom prst="ellipse">
              <a:avLst/>
            </a:prstGeom>
            <a:noFill/>
            <a:ln w="38100">
              <a:solidFill>
                <a:schemeClr val="accent3">
                  <a:lumMod val="60000"/>
                  <a:lumOff val="40000"/>
                </a:schemeClr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1219140">
                <a:buClr>
                  <a:srgbClr val="0070C0"/>
                </a:buClr>
                <a:defRPr/>
              </a:pPr>
              <a:endParaRPr lang="en-GB" sz="2800" spc="0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9" name="Rectángulo 8">
            <a:extLst>
              <a:ext uri="{FF2B5EF4-FFF2-40B4-BE49-F238E27FC236}">
                <a16:creationId xmlns:a16="http://schemas.microsoft.com/office/drawing/2014/main" id="{D13CEB62-C014-5E44-68D7-16F138E91E83}"/>
              </a:ext>
            </a:extLst>
          </p:cNvPr>
          <p:cNvSpPr/>
          <p:nvPr/>
        </p:nvSpPr>
        <p:spPr>
          <a:xfrm>
            <a:off x="-1" y="12121400"/>
            <a:ext cx="24384000" cy="162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2E16EE24-2AE8-5C90-AEA2-B9CF60DECB82}"/>
              </a:ext>
            </a:extLst>
          </p:cNvPr>
          <p:cNvSpPr/>
          <p:nvPr/>
        </p:nvSpPr>
        <p:spPr>
          <a:xfrm>
            <a:off x="-2273095" y="-2215869"/>
            <a:ext cx="4320000" cy="432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" name="Circle">
            <a:extLst>
              <a:ext uri="{FF2B5EF4-FFF2-40B4-BE49-F238E27FC236}">
                <a16:creationId xmlns:a16="http://schemas.microsoft.com/office/drawing/2014/main" id="{0590EFD6-CD54-CC96-712D-6A47F09F9E8A}"/>
              </a:ext>
            </a:extLst>
          </p:cNvPr>
          <p:cNvSpPr/>
          <p:nvPr/>
        </p:nvSpPr>
        <p:spPr>
          <a:xfrm>
            <a:off x="-2580596" y="-2477390"/>
            <a:ext cx="4320000" cy="4320000"/>
          </a:xfrm>
          <a:prstGeom prst="ellipse">
            <a:avLst/>
          </a:prstGeom>
          <a:solidFill>
            <a:srgbClr val="007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" name="Embark on a journey of marketing excellence with SparkPro. Today, we unveil a revolutionary solution designed to elevate your strategies and ignite unparalleled success in the digital realm.…">
            <a:extLst>
              <a:ext uri="{FF2B5EF4-FFF2-40B4-BE49-F238E27FC236}">
                <a16:creationId xmlns:a16="http://schemas.microsoft.com/office/drawing/2014/main" id="{2FABF6D1-C816-A66E-26B4-B114CEFBDFE9}"/>
              </a:ext>
            </a:extLst>
          </p:cNvPr>
          <p:cNvSpPr txBox="1"/>
          <p:nvPr/>
        </p:nvSpPr>
        <p:spPr>
          <a:xfrm>
            <a:off x="6791325" y="12756994"/>
            <a:ext cx="16562388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GB" spc="0" err="1">
                <a:latin typeface="Arial"/>
                <a:cs typeface="Arial"/>
              </a:rPr>
              <a:t>Imágenes</a:t>
            </a:r>
            <a:r>
              <a:rPr lang="en-GB" spc="0">
                <a:latin typeface="Arial"/>
                <a:cs typeface="Arial"/>
              </a:rPr>
              <a:t> </a:t>
            </a:r>
            <a:r>
              <a:rPr lang="en-GB" spc="0" err="1">
                <a:latin typeface="Arial"/>
                <a:cs typeface="Arial"/>
              </a:rPr>
              <a:t>cedidas</a:t>
            </a:r>
            <a:r>
              <a:rPr lang="en-GB" spc="0">
                <a:latin typeface="Arial"/>
                <a:cs typeface="Arial"/>
              </a:rPr>
              <a:t> </a:t>
            </a:r>
            <a:r>
              <a:rPr lang="en-GB" spc="0" err="1">
                <a:latin typeface="Arial"/>
                <a:cs typeface="Arial"/>
              </a:rPr>
              <a:t>por</a:t>
            </a:r>
            <a:r>
              <a:rPr lang="en-GB" spc="0">
                <a:latin typeface="Arial"/>
                <a:cs typeface="Arial"/>
              </a:rPr>
              <a:t> la Dra. Matilde Iorizzo</a:t>
            </a:r>
            <a:r>
              <a:rPr lang="en-GB" spc="0">
                <a:latin typeface="Arial"/>
                <a:ea typeface="Calibri"/>
                <a:cs typeface="Arial"/>
              </a:rPr>
              <a:t>.</a:t>
            </a:r>
            <a:endParaRPr lang="en-US" spc="0"/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7689F8A8-E4B7-20CF-BB30-EFC8926E4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288" y="12549839"/>
            <a:ext cx="1795058" cy="61363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CD6A5E3B-E8E2-D938-9B40-07C3271E6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122" y="12713688"/>
            <a:ext cx="1685663" cy="518665"/>
          </a:xfrm>
          <a:prstGeom prst="rect">
            <a:avLst/>
          </a:prstGeom>
        </p:spPr>
      </p:pic>
      <p:pic>
        <p:nvPicPr>
          <p:cNvPr id="2" name="Immagine 3" descr="Immagine che contiene interni, tagliato&#10;&#10;Descrizione generata automaticamente">
            <a:extLst>
              <a:ext uri="{FF2B5EF4-FFF2-40B4-BE49-F238E27FC236}">
                <a16:creationId xmlns:a16="http://schemas.microsoft.com/office/drawing/2014/main" id="{A220D3F5-4FAC-61D4-E7EE-D7CB3F8FB6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377" t="8322" b="21707"/>
          <a:stretch>
            <a:fillRect/>
          </a:stretch>
        </p:blipFill>
        <p:spPr>
          <a:xfrm>
            <a:off x="16240967" y="3230361"/>
            <a:ext cx="7184183" cy="7200000"/>
          </a:xfrm>
          <a:prstGeom prst="ellipse">
            <a:avLst/>
          </a:prstGeom>
          <a:ln w="63500">
            <a:solidFill>
              <a:srgbClr val="007E48"/>
            </a:solidFill>
          </a:ln>
        </p:spPr>
      </p:pic>
      <p:pic>
        <p:nvPicPr>
          <p:cNvPr id="3" name="Immagine 3" descr="Immagine che contiene interni, tagliato&#10;&#10;Descrizione generata automaticamente">
            <a:extLst>
              <a:ext uri="{FF2B5EF4-FFF2-40B4-BE49-F238E27FC236}">
                <a16:creationId xmlns:a16="http://schemas.microsoft.com/office/drawing/2014/main" id="{5B9DF988-D575-F6A1-EF40-5556EF939F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322" r="69264" b="25736"/>
          <a:stretch>
            <a:fillRect/>
          </a:stretch>
        </p:blipFill>
        <p:spPr>
          <a:xfrm>
            <a:off x="1030288" y="3230361"/>
            <a:ext cx="7181981" cy="7200000"/>
          </a:xfrm>
          <a:prstGeom prst="ellipse">
            <a:avLst/>
          </a:prstGeom>
          <a:ln w="63500">
            <a:solidFill>
              <a:srgbClr val="007E48"/>
            </a:solidFill>
          </a:ln>
        </p:spPr>
      </p:pic>
      <p:pic>
        <p:nvPicPr>
          <p:cNvPr id="6" name="Immagine 3" descr="Immagine che contiene interni, tagliato&#10;&#10;Descrizione generata automaticamente">
            <a:extLst>
              <a:ext uri="{FF2B5EF4-FFF2-40B4-BE49-F238E27FC236}">
                <a16:creationId xmlns:a16="http://schemas.microsoft.com/office/drawing/2014/main" id="{F798937A-C0EB-BD29-EF28-6243F81B87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873" t="18485" r="32735" b="3502"/>
          <a:stretch>
            <a:fillRect/>
          </a:stretch>
        </p:blipFill>
        <p:spPr>
          <a:xfrm>
            <a:off x="8632736" y="3230361"/>
            <a:ext cx="7187764" cy="7200000"/>
          </a:xfrm>
          <a:prstGeom prst="ellipse">
            <a:avLst/>
          </a:prstGeom>
          <a:ln w="63500">
            <a:solidFill>
              <a:srgbClr val="007E48"/>
            </a:solidFill>
          </a:ln>
        </p:spPr>
      </p:pic>
    </p:spTree>
    <p:extLst>
      <p:ext uri="{BB962C8B-B14F-4D97-AF65-F5344CB8AC3E}">
        <p14:creationId xmlns:p14="http://schemas.microsoft.com/office/powerpoint/2010/main" val="3749624617"/>
      </p:ext>
    </p:extLst>
  </p:cSld>
  <p:clrMapOvr>
    <a:masterClrMapping/>
  </p:clrMapOvr>
  <p:transition spd="slow">
    <p:push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41F063-937A-8504-FDA2-43ADAE960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B45CFB9A-423F-E4AA-795B-0A173E3EB116}"/>
              </a:ext>
            </a:extLst>
          </p:cNvPr>
          <p:cNvSpPr/>
          <p:nvPr/>
        </p:nvSpPr>
        <p:spPr>
          <a:xfrm>
            <a:off x="-1" y="12121400"/>
            <a:ext cx="24384000" cy="162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09445AAC-7675-8FED-9680-01F362DBCBF9}"/>
              </a:ext>
            </a:extLst>
          </p:cNvPr>
          <p:cNvSpPr/>
          <p:nvPr/>
        </p:nvSpPr>
        <p:spPr>
          <a:xfrm>
            <a:off x="-2273095" y="-2215869"/>
            <a:ext cx="4320000" cy="432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" name="Circle">
            <a:extLst>
              <a:ext uri="{FF2B5EF4-FFF2-40B4-BE49-F238E27FC236}">
                <a16:creationId xmlns:a16="http://schemas.microsoft.com/office/drawing/2014/main" id="{A15AAD8E-E7C7-08A9-B136-D367C0F44E8E}"/>
              </a:ext>
            </a:extLst>
          </p:cNvPr>
          <p:cNvSpPr/>
          <p:nvPr/>
        </p:nvSpPr>
        <p:spPr>
          <a:xfrm>
            <a:off x="-2580596" y="-2477390"/>
            <a:ext cx="4320000" cy="4320000"/>
          </a:xfrm>
          <a:prstGeom prst="ellipse">
            <a:avLst/>
          </a:prstGeom>
          <a:solidFill>
            <a:srgbClr val="007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" name="Embark on a journey of marketing excellence with SparkPro. Today, we unveil a revolutionary solution designed to elevate your strategies and ignite unparalleled success in the digital realm.…">
            <a:extLst>
              <a:ext uri="{FF2B5EF4-FFF2-40B4-BE49-F238E27FC236}">
                <a16:creationId xmlns:a16="http://schemas.microsoft.com/office/drawing/2014/main" id="{5DEFBDA0-B7B4-90D8-0DCD-7D0A5FDF2A9A}"/>
              </a:ext>
            </a:extLst>
          </p:cNvPr>
          <p:cNvSpPr txBox="1"/>
          <p:nvPr/>
        </p:nvSpPr>
        <p:spPr>
          <a:xfrm>
            <a:off x="6791325" y="12633883"/>
            <a:ext cx="16562388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s-ES" b="1" spc="0">
                <a:latin typeface="Arial"/>
                <a:cs typeface="Arial"/>
              </a:rPr>
              <a:t>ADN,</a:t>
            </a:r>
            <a:r>
              <a:rPr lang="es-ES" spc="0">
                <a:latin typeface="Arial"/>
                <a:cs typeface="Arial"/>
              </a:rPr>
              <a:t> ácido desoxirribonucleico; </a:t>
            </a:r>
            <a:r>
              <a:rPr lang="es-ES" b="1" spc="0">
                <a:latin typeface="Arial"/>
                <a:cs typeface="Arial"/>
              </a:rPr>
              <a:t>KOH, </a:t>
            </a:r>
            <a:r>
              <a:rPr lang="es-ES" spc="0">
                <a:latin typeface="Arial"/>
                <a:cs typeface="Arial"/>
              </a:rPr>
              <a:t>hidróxido de potasio; </a:t>
            </a:r>
            <a:r>
              <a:rPr lang="es-ES" b="1" spc="0">
                <a:latin typeface="Arial"/>
                <a:cs typeface="Arial"/>
              </a:rPr>
              <a:t>PAS,</a:t>
            </a:r>
            <a:r>
              <a:rPr lang="es-ES" spc="0">
                <a:latin typeface="Arial"/>
                <a:cs typeface="Arial"/>
              </a:rPr>
              <a:t> tinción de ácido </a:t>
            </a:r>
            <a:r>
              <a:rPr lang="es-ES" spc="0" err="1">
                <a:latin typeface="Arial"/>
                <a:cs typeface="Arial"/>
              </a:rPr>
              <a:t>peryódico</a:t>
            </a:r>
            <a:r>
              <a:rPr lang="es-ES" spc="0">
                <a:latin typeface="Arial"/>
                <a:cs typeface="Arial"/>
              </a:rPr>
              <a:t> de </a:t>
            </a:r>
            <a:r>
              <a:rPr lang="es-ES" spc="0" err="1">
                <a:latin typeface="Arial"/>
                <a:cs typeface="Arial"/>
              </a:rPr>
              <a:t>Schiff</a:t>
            </a:r>
            <a:r>
              <a:rPr lang="es-ES" spc="0">
                <a:latin typeface="Arial"/>
                <a:cs typeface="Arial"/>
              </a:rPr>
              <a:t>; </a:t>
            </a:r>
            <a:r>
              <a:rPr lang="es-ES" b="1" spc="0">
                <a:latin typeface="Arial"/>
                <a:cs typeface="Arial"/>
              </a:rPr>
              <a:t>PCR, </a:t>
            </a:r>
            <a:r>
              <a:rPr lang="es-ES" spc="0">
                <a:latin typeface="Arial"/>
                <a:cs typeface="Arial"/>
              </a:rPr>
              <a:t>reacción en cadena de la polimerasa.</a:t>
            </a:r>
            <a:br>
              <a:rPr lang="it-CH" spc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CH" b="1" spc="0">
                <a:latin typeface="Arial"/>
                <a:cs typeface="Arial"/>
              </a:rPr>
              <a:t>1.</a:t>
            </a:r>
            <a:r>
              <a:rPr lang="en-US" spc="0">
                <a:latin typeface="Arial"/>
                <a:cs typeface="Arial"/>
              </a:rPr>
              <a:t> Gupta AK, Stec N, Summerbell RC, </a:t>
            </a:r>
            <a:r>
              <a:rPr lang="en-US" i="1" spc="0">
                <a:latin typeface="Arial"/>
                <a:cs typeface="Arial"/>
              </a:rPr>
              <a:t>et al. </a:t>
            </a:r>
            <a:r>
              <a:rPr lang="en-US" spc="0">
                <a:latin typeface="Arial"/>
                <a:cs typeface="Arial"/>
              </a:rPr>
              <a:t>Onychomycosis: a review. J </a:t>
            </a:r>
            <a:r>
              <a:rPr lang="en-US" spc="0" err="1">
                <a:latin typeface="Arial"/>
                <a:cs typeface="Arial"/>
              </a:rPr>
              <a:t>Eur</a:t>
            </a:r>
            <a:r>
              <a:rPr lang="en-US" spc="0">
                <a:latin typeface="Arial"/>
                <a:cs typeface="Arial"/>
              </a:rPr>
              <a:t> </a:t>
            </a:r>
            <a:r>
              <a:rPr lang="en-US" spc="0" err="1">
                <a:latin typeface="Arial"/>
                <a:cs typeface="Arial"/>
              </a:rPr>
              <a:t>Acad</a:t>
            </a:r>
            <a:r>
              <a:rPr lang="en-US" spc="0">
                <a:latin typeface="Arial"/>
                <a:cs typeface="Arial"/>
              </a:rPr>
              <a:t> Dermatol </a:t>
            </a:r>
            <a:r>
              <a:rPr lang="en-US" spc="0" err="1">
                <a:latin typeface="Arial"/>
                <a:cs typeface="Arial"/>
              </a:rPr>
              <a:t>Venereol</a:t>
            </a:r>
            <a:r>
              <a:rPr lang="en-US" spc="0">
                <a:latin typeface="Arial"/>
                <a:cs typeface="Arial"/>
              </a:rPr>
              <a:t>. 2020;34(9):1972-1990. </a:t>
            </a:r>
            <a:endParaRPr lang="it-CH" spc="0">
              <a:latin typeface="Arial"/>
              <a:cs typeface="Arial"/>
            </a:endParaRPr>
          </a:p>
        </p:txBody>
      </p:sp>
      <p:sp>
        <p:nvSpPr>
          <p:cNvPr id="28" name="Sustainable Visions, Tangible Solutions">
            <a:extLst>
              <a:ext uri="{FF2B5EF4-FFF2-40B4-BE49-F238E27FC236}">
                <a16:creationId xmlns:a16="http://schemas.microsoft.com/office/drawing/2014/main" id="{CB9C0FFD-C23E-52E7-6883-1E521B02AC53}"/>
              </a:ext>
            </a:extLst>
          </p:cNvPr>
          <p:cNvSpPr txBox="1"/>
          <p:nvPr/>
        </p:nvSpPr>
        <p:spPr>
          <a:xfrm>
            <a:off x="2354405" y="917575"/>
            <a:ext cx="2099930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Pruebas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diagnósticas</a:t>
            </a:r>
            <a:endParaRPr sz="6000" b="1" spc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863ADDCB-69F5-D41D-48D6-70DEE12BA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288" y="12549839"/>
            <a:ext cx="1795058" cy="61363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43270E54-78D5-23CC-DA62-A78B37B9A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122" y="12713688"/>
            <a:ext cx="1685663" cy="518665"/>
          </a:xfrm>
          <a:prstGeom prst="rect">
            <a:avLst/>
          </a:prstGeom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F6C2588B-251E-03AB-01EF-7E705F4796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5741868"/>
              </p:ext>
            </p:extLst>
          </p:nvPr>
        </p:nvGraphicFramePr>
        <p:xfrm>
          <a:off x="1082539" y="2849231"/>
          <a:ext cx="22342611" cy="83537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3235">
                  <a:extLst>
                    <a:ext uri="{9D8B030D-6E8A-4147-A177-3AD203B41FA5}">
                      <a16:colId xmlns:a16="http://schemas.microsoft.com/office/drawing/2014/main" val="1199044346"/>
                    </a:ext>
                  </a:extLst>
                </a:gridCol>
                <a:gridCol w="7922711">
                  <a:extLst>
                    <a:ext uri="{9D8B030D-6E8A-4147-A177-3AD203B41FA5}">
                      <a16:colId xmlns:a16="http://schemas.microsoft.com/office/drawing/2014/main" val="3316482733"/>
                    </a:ext>
                  </a:extLst>
                </a:gridCol>
                <a:gridCol w="3073941">
                  <a:extLst>
                    <a:ext uri="{9D8B030D-6E8A-4147-A177-3AD203B41FA5}">
                      <a16:colId xmlns:a16="http://schemas.microsoft.com/office/drawing/2014/main" val="1386762492"/>
                    </a:ext>
                  </a:extLst>
                </a:gridCol>
                <a:gridCol w="4124527">
                  <a:extLst>
                    <a:ext uri="{9D8B030D-6E8A-4147-A177-3AD203B41FA5}">
                      <a16:colId xmlns:a16="http://schemas.microsoft.com/office/drawing/2014/main" val="746113748"/>
                    </a:ext>
                  </a:extLst>
                </a:gridCol>
                <a:gridCol w="2023353">
                  <a:extLst>
                    <a:ext uri="{9D8B030D-6E8A-4147-A177-3AD203B41FA5}">
                      <a16:colId xmlns:a16="http://schemas.microsoft.com/office/drawing/2014/main" val="3088363539"/>
                    </a:ext>
                  </a:extLst>
                </a:gridCol>
                <a:gridCol w="2004844">
                  <a:extLst>
                    <a:ext uri="{9D8B030D-6E8A-4147-A177-3AD203B41FA5}">
                      <a16:colId xmlns:a16="http://schemas.microsoft.com/office/drawing/2014/main" val="2383438710"/>
                    </a:ext>
                  </a:extLst>
                </a:gridCol>
              </a:tblGrid>
              <a:tr h="910436">
                <a:tc>
                  <a:txBody>
                    <a:bodyPr/>
                    <a:lstStyle/>
                    <a:p>
                      <a:pPr algn="ctr"/>
                      <a:r>
                        <a:rPr lang="es-E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Prueba</a:t>
                      </a:r>
                    </a:p>
                  </a:txBody>
                  <a:tcPr marL="188948" marR="188948" marT="94474" marB="94474" anchor="ctr">
                    <a:lnB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4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Procedimiento</a:t>
                      </a:r>
                    </a:p>
                  </a:txBody>
                  <a:tcPr marL="188948" marR="188948" marT="94474" marB="94474" anchor="ctr">
                    <a:lnB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4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Ventajas</a:t>
                      </a:r>
                    </a:p>
                  </a:txBody>
                  <a:tcPr marL="188948" marR="188948" marT="94474" marB="94474" anchor="ctr">
                    <a:lnB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4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Desventajas</a:t>
                      </a:r>
                    </a:p>
                  </a:txBody>
                  <a:tcPr marL="188948" marR="188948" marT="94474" marB="94474" anchor="ctr">
                    <a:lnB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4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Viabilidad fúngica</a:t>
                      </a:r>
                    </a:p>
                  </a:txBody>
                  <a:tcPr marL="188948" marR="188948" marT="94474" marB="94474" anchor="ctr">
                    <a:lnB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4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Identidad fúngica</a:t>
                      </a:r>
                    </a:p>
                  </a:txBody>
                  <a:tcPr marL="188948" marR="188948" marT="94474" marB="94474" anchor="ctr">
                    <a:lnB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43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533495"/>
                  </a:ext>
                </a:extLst>
              </a:tr>
              <a:tr h="16489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Preparación de hidróxido de potasio (KOH)</a:t>
                      </a:r>
                    </a:p>
                  </a:txBody>
                  <a:tcPr marL="188948" marR="188948" marT="94474" marB="94474" anchor="ctr">
                    <a:lnT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FE7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300" b="0" i="0" u="none" strike="noStrike" cap="none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Los queratinocitos grandes se disuelven para aplanar</a:t>
                      </a:r>
                    </a:p>
                    <a:p>
                      <a:pPr algn="ctr"/>
                      <a:r>
                        <a:rPr lang="es-ES" sz="2300" b="0" i="0" u="none" strike="noStrike" cap="none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el segmento de la uña y reducir la reflexión en los bordes celulares, se examina con microscopio</a:t>
                      </a:r>
                    </a:p>
                  </a:txBody>
                  <a:tcPr marL="188948" marR="188948" marT="94474" marB="94474" anchor="ctr">
                    <a:lnT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FE7D4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2300" b="0" i="0" u="none" strike="noStrike" cap="none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Rápido, se realiza</a:t>
                      </a:r>
                      <a:br>
                        <a:rPr lang="es-ES" sz="2300" b="0" i="0" u="none" strike="noStrike" cap="none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</a:br>
                      <a:r>
                        <a:rPr lang="es-ES" sz="2300" b="0" i="0" u="none" strike="noStrike" cap="none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en consulta</a:t>
                      </a:r>
                    </a:p>
                  </a:txBody>
                  <a:tcPr marL="188948" marR="188948" marT="94474" marB="94474" anchor="ctr">
                    <a:lnT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FE7D4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2300" b="0" i="0" u="none" strike="noStrike" cap="none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Carece de sensibilidad</a:t>
                      </a:r>
                    </a:p>
                  </a:txBody>
                  <a:tcPr marL="188948" marR="188948" marT="94474" marB="94474" anchor="ctr">
                    <a:lnT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FE7D4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2300" b="0" i="0" u="none" strike="noStrike" cap="none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No</a:t>
                      </a:r>
                    </a:p>
                  </a:txBody>
                  <a:tcPr marL="188948" marR="188948" marT="94474" marB="94474" anchor="ctr">
                    <a:lnT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FE7D4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2300" b="0" i="0" u="none" strike="noStrike" cap="none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No</a:t>
                      </a:r>
                    </a:p>
                  </a:txBody>
                  <a:tcPr marL="188948" marR="188948" marT="94474" marB="94474" anchor="ctr">
                    <a:lnT w="635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FE7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862405"/>
                  </a:ext>
                </a:extLst>
              </a:tr>
              <a:tr h="18277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Cultivo fúngico</a:t>
                      </a:r>
                    </a:p>
                  </a:txBody>
                  <a:tcPr marL="188948" marR="188948" marT="94474" marB="94474" anchor="ctr">
                    <a:solidFill>
                      <a:srgbClr val="DFEF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 limpia la uña, se recortan los bordes y se raspan</a:t>
                      </a:r>
                    </a:p>
                    <a:p>
                      <a:pPr algn="ctr"/>
                      <a:r>
                        <a:rPr lang="es-E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los detritos subungueales sobre una gasa. El cultivo</a:t>
                      </a:r>
                    </a:p>
                    <a:p>
                      <a:pPr algn="ctr"/>
                      <a:r>
                        <a:rPr lang="es-E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 realiza en agar con o sin </a:t>
                      </a:r>
                      <a:r>
                        <a:rPr lang="es-ES" sz="23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cicloheximida</a:t>
                      </a:r>
                      <a:r>
                        <a:rPr lang="es-E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ctr"/>
                      <a:r>
                        <a:rPr lang="es-E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 examina con microscopio</a:t>
                      </a:r>
                    </a:p>
                  </a:txBody>
                  <a:tcPr marL="188948" marR="188948" marT="94474" marB="94474" anchor="ctr">
                    <a:solidFill>
                      <a:srgbClr val="DFEF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Preciso</a:t>
                      </a:r>
                    </a:p>
                  </a:txBody>
                  <a:tcPr marL="188948" marR="188948" marT="94474" marB="94474" anchor="ctr">
                    <a:solidFill>
                      <a:srgbClr val="DFEF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Tarda ≥3 semanas, alta tasa de falsos negativos</a:t>
                      </a:r>
                    </a:p>
                  </a:txBody>
                  <a:tcPr marL="188948" marR="188948" marT="94474" marB="94474" anchor="ctr">
                    <a:solidFill>
                      <a:srgbClr val="DFEF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Sí</a:t>
                      </a:r>
                    </a:p>
                  </a:txBody>
                  <a:tcPr marL="188948" marR="188948" marT="94474" marB="94474" anchor="ctr">
                    <a:solidFill>
                      <a:srgbClr val="DFEF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Sí</a:t>
                      </a:r>
                    </a:p>
                  </a:txBody>
                  <a:tcPr marL="188948" marR="188948" marT="94474" marB="94474" anchor="ctr">
                    <a:solidFill>
                      <a:srgbClr val="DFEF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7854"/>
                  </a:ext>
                </a:extLst>
              </a:tr>
              <a:tr h="1888182">
                <a:tc>
                  <a:txBody>
                    <a:bodyPr/>
                    <a:lstStyle/>
                    <a:p>
                      <a:r>
                        <a:rPr lang="es-E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Histopatología</a:t>
                      </a:r>
                    </a:p>
                  </a:txBody>
                  <a:tcPr marL="188948" marR="188948" marT="94474" marB="94474" anchor="ctr">
                    <a:solidFill>
                      <a:srgbClr val="CFE7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Tinción con hematoxilina y eosina para visualizar elementos fúngicos; las hifas se realzan con ácido </a:t>
                      </a:r>
                      <a:r>
                        <a:rPr lang="es-ES" sz="23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peryódico</a:t>
                      </a:r>
                      <a:r>
                        <a:rPr lang="es-E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s-ES" sz="23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Schiff</a:t>
                      </a:r>
                      <a:r>
                        <a:rPr lang="es-E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 plata con </a:t>
                      </a:r>
                      <a:r>
                        <a:rPr lang="es-ES" sz="23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metenamina</a:t>
                      </a:r>
                      <a:endParaRPr lang="es-E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</a:t>
                      </a:r>
                      <a:r>
                        <a:rPr lang="es-ES" sz="23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Grocott</a:t>
                      </a:r>
                      <a:r>
                        <a:rPr lang="es-E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Se examina con microscopio</a:t>
                      </a:r>
                    </a:p>
                  </a:txBody>
                  <a:tcPr marL="188948" marR="188948" marT="94474" marB="94474" anchor="ctr">
                    <a:solidFill>
                      <a:srgbClr val="CFE7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Confirma</a:t>
                      </a:r>
                      <a:br>
                        <a:rPr lang="es-E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s-E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presencia</a:t>
                      </a:r>
                      <a:br>
                        <a:rPr lang="es-E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s-E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hongos</a:t>
                      </a:r>
                    </a:p>
                  </a:txBody>
                  <a:tcPr marL="188948" marR="188948" marT="94474" marB="94474" anchor="ctr">
                    <a:solidFill>
                      <a:srgbClr val="CFE7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Requiere equipo especial</a:t>
                      </a:r>
                    </a:p>
                    <a:p>
                      <a:pPr algn="ctr"/>
                      <a:r>
                        <a:rPr lang="es-E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laboratorio</a:t>
                      </a:r>
                    </a:p>
                  </a:txBody>
                  <a:tcPr marL="188948" marR="188948" marT="94474" marB="94474" anchor="ctr">
                    <a:solidFill>
                      <a:srgbClr val="CFE7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</a:t>
                      </a:r>
                    </a:p>
                  </a:txBody>
                  <a:tcPr marL="188948" marR="188948" marT="94474" marB="94474" anchor="ctr">
                    <a:solidFill>
                      <a:srgbClr val="CFE7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188948" marR="188948" marT="94474" marB="94474" anchor="ctr">
                    <a:solidFill>
                      <a:srgbClr val="CFE7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995359"/>
                  </a:ext>
                </a:extLst>
              </a:tr>
              <a:tr h="1058779">
                <a:tc>
                  <a:txBody>
                    <a:bodyPr/>
                    <a:lstStyle/>
                    <a:p>
                      <a:r>
                        <a:rPr lang="es-E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PCR</a:t>
                      </a:r>
                    </a:p>
                  </a:txBody>
                  <a:tcPr marL="188948" marR="188948" marT="94474" marB="94474" anchor="ctr">
                    <a:solidFill>
                      <a:srgbClr val="DFEF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2300" b="0" i="0" u="none" strike="noStrike" cap="none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Utiliza un fragmento génico objetivo de ADN ribosómico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2300" b="0" i="0" u="none" strike="noStrike" cap="none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o genes de sintasa de quitina</a:t>
                      </a:r>
                    </a:p>
                  </a:txBody>
                  <a:tcPr marL="188948" marR="188948" marT="94474" marB="94474" anchor="ctr">
                    <a:solidFill>
                      <a:srgbClr val="DFEF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Rápido, 48 h</a:t>
                      </a:r>
                    </a:p>
                  </a:txBody>
                  <a:tcPr marL="188948" marR="188948" marT="94474" marB="94474" anchor="ctr">
                    <a:solidFill>
                      <a:srgbClr val="DFEF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Costoso</a:t>
                      </a:r>
                    </a:p>
                  </a:txBody>
                  <a:tcPr marL="188948" marR="188948" marT="94474" marB="94474" anchor="ctr">
                    <a:solidFill>
                      <a:srgbClr val="DFEF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Sí (PCR en</a:t>
                      </a:r>
                    </a:p>
                    <a:p>
                      <a:pPr algn="ctr"/>
                      <a:r>
                        <a:rPr lang="es-E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tiempo real)</a:t>
                      </a:r>
                    </a:p>
                  </a:txBody>
                  <a:tcPr marL="188948" marR="188948" marT="94474" marB="94474" anchor="ctr">
                    <a:solidFill>
                      <a:srgbClr val="DFEF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Sí</a:t>
                      </a:r>
                    </a:p>
                  </a:txBody>
                  <a:tcPr marL="188948" marR="188948" marT="94474" marB="94474" anchor="ctr">
                    <a:solidFill>
                      <a:srgbClr val="DFEF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9268062"/>
                  </a:ext>
                </a:extLst>
              </a:tr>
              <a:tr h="1019668">
                <a:tc>
                  <a:txBody>
                    <a:bodyPr/>
                    <a:lstStyle/>
                    <a:p>
                      <a:pPr algn="ctr"/>
                      <a:r>
                        <a:rPr lang="es-E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Citometría de flujo</a:t>
                      </a:r>
                    </a:p>
                  </a:txBody>
                  <a:tcPr marL="188948" marR="188948" marT="94474" marB="94474" anchor="ctr">
                    <a:solidFill>
                      <a:srgbClr val="DFEF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Utiliza granularidad, tamaño celular, marcadores de ADN y proteínas para crear perfiles distintivos de hongos</a:t>
                      </a:r>
                    </a:p>
                  </a:txBody>
                  <a:tcPr marL="188948" marR="188948" marT="94474" marB="94474" anchor="ctr">
                    <a:solidFill>
                      <a:srgbClr val="DFEF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Muy específica, especializada</a:t>
                      </a:r>
                    </a:p>
                  </a:txBody>
                  <a:tcPr marL="188948" marR="188948" marT="94474" marB="94474" anchor="ctr">
                    <a:solidFill>
                      <a:srgbClr val="DFEF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Requiere un tamaño de muestra grande, costosa</a:t>
                      </a:r>
                    </a:p>
                  </a:txBody>
                  <a:tcPr marL="188948" marR="188948" marT="94474" marB="94474" anchor="ctr">
                    <a:solidFill>
                      <a:srgbClr val="DFEF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188948" marR="188948" marT="94474" marB="94474" anchor="ctr">
                    <a:solidFill>
                      <a:srgbClr val="DFEF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Sí</a:t>
                      </a:r>
                    </a:p>
                  </a:txBody>
                  <a:tcPr marL="188948" marR="188948" marT="94474" marB="94474" anchor="ctr">
                    <a:solidFill>
                      <a:srgbClr val="DFEF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506675"/>
                  </a:ext>
                </a:extLst>
              </a:tr>
            </a:tbl>
          </a:graphicData>
        </a:graphic>
      </p:graphicFrame>
      <p:sp>
        <p:nvSpPr>
          <p:cNvPr id="7" name="TextBox 2">
            <a:extLst>
              <a:ext uri="{FF2B5EF4-FFF2-40B4-BE49-F238E27FC236}">
                <a16:creationId xmlns:a16="http://schemas.microsoft.com/office/drawing/2014/main" id="{F70C8063-3DC5-6E3B-C0F9-BFE27B809E21}"/>
              </a:ext>
            </a:extLst>
          </p:cNvPr>
          <p:cNvSpPr txBox="1"/>
          <p:nvPr/>
        </p:nvSpPr>
        <p:spPr>
          <a:xfrm>
            <a:off x="1030288" y="11300730"/>
            <a:ext cx="402783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pc="0" err="1">
                <a:latin typeface="Arial"/>
              </a:rPr>
              <a:t>Tabla</a:t>
            </a:r>
            <a:r>
              <a:rPr lang="en-US" spc="0">
                <a:latin typeface="Arial"/>
              </a:rPr>
              <a:t> de Gupta AK, </a:t>
            </a:r>
            <a:r>
              <a:rPr lang="en-US" i="1" spc="0">
                <a:latin typeface="Arial"/>
              </a:rPr>
              <a:t>et al</a:t>
            </a:r>
            <a:r>
              <a:rPr lang="en-US" spc="0">
                <a:latin typeface="Arial"/>
              </a:rPr>
              <a:t>. 2020.</a:t>
            </a:r>
            <a:r>
              <a:rPr lang="en-US" spc="0" baseline="30000">
                <a:latin typeface="Arial"/>
              </a:rPr>
              <a:t>1</a:t>
            </a:r>
            <a:endParaRPr lang="en-US" spc="0"/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AAA6811F-F484-CEAC-EA5C-DCC42417E241}"/>
              </a:ext>
            </a:extLst>
          </p:cNvPr>
          <p:cNvSpPr txBox="1"/>
          <p:nvPr/>
        </p:nvSpPr>
        <p:spPr>
          <a:xfrm>
            <a:off x="2333140" y="2216860"/>
            <a:ext cx="18377336" cy="1858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0"/>
              </a:lnSpc>
              <a:spcAft>
                <a:spcPts val="1600"/>
              </a:spcAft>
              <a:buSzPct val="100000"/>
              <a:defRPr/>
            </a:pPr>
            <a:r>
              <a:rPr lang="en-GB" sz="3200" b="1">
                <a:solidFill>
                  <a:srgbClr val="007E4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¿Es la PCR </a:t>
            </a:r>
            <a:r>
              <a:rPr lang="en-GB" sz="3200" b="1" err="1">
                <a:solidFill>
                  <a:srgbClr val="007E4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el</a:t>
            </a:r>
            <a:r>
              <a:rPr lang="en-GB" sz="3200" b="1">
                <a:solidFill>
                  <a:srgbClr val="007E4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nuevo </a:t>
            </a:r>
            <a:r>
              <a:rPr lang="en-GB" sz="3200" b="1" i="1">
                <a:solidFill>
                  <a:srgbClr val="007E4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Standard of Care</a:t>
            </a:r>
            <a:r>
              <a:rPr lang="en-GB" sz="3200" b="1">
                <a:solidFill>
                  <a:srgbClr val="007E4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? ¿Es la </a:t>
            </a:r>
            <a:r>
              <a:rPr lang="en-GB" sz="3200" b="1" err="1">
                <a:solidFill>
                  <a:srgbClr val="007E4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tinción</a:t>
            </a:r>
            <a:r>
              <a:rPr lang="en-GB" sz="3200" b="1">
                <a:solidFill>
                  <a:srgbClr val="007E4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PAS/GSM de </a:t>
            </a:r>
            <a:r>
              <a:rPr lang="en-GB" sz="3200" b="1" err="1">
                <a:solidFill>
                  <a:srgbClr val="007E4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recortes</a:t>
            </a:r>
            <a:r>
              <a:rPr lang="en-GB" sz="3200" b="1">
                <a:solidFill>
                  <a:srgbClr val="007E4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200" b="1" err="1">
                <a:solidFill>
                  <a:srgbClr val="007E4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una</a:t>
            </a:r>
            <a:r>
              <a:rPr lang="en-GB" sz="3200" b="1">
                <a:solidFill>
                  <a:srgbClr val="007E4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200" b="1" err="1">
                <a:solidFill>
                  <a:srgbClr val="007E4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mejor</a:t>
            </a:r>
            <a:r>
              <a:rPr lang="en-GB" sz="3200" b="1">
                <a:solidFill>
                  <a:srgbClr val="007E4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200" b="1" err="1">
                <a:solidFill>
                  <a:srgbClr val="007E4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opción</a:t>
            </a:r>
            <a:r>
              <a:rPr lang="en-GB" sz="3200" b="1">
                <a:solidFill>
                  <a:srgbClr val="007E4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84374067"/>
      </p:ext>
    </p:extLst>
  </p:cSld>
  <p:clrMapOvr>
    <a:masterClrMapping/>
  </p:clrMapOvr>
  <p:transition spd="slow"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1277DA-0007-7B2D-07A5-35FEEDA90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E3318878-B038-23CB-97F7-7EAAAC72407B}"/>
              </a:ext>
            </a:extLst>
          </p:cNvPr>
          <p:cNvGrpSpPr/>
          <p:nvPr/>
        </p:nvGrpSpPr>
        <p:grpSpPr>
          <a:xfrm>
            <a:off x="-2580596" y="-2477390"/>
            <a:ext cx="4627501" cy="4581521"/>
            <a:chOff x="-2580596" y="-2477390"/>
            <a:chExt cx="4627501" cy="4581521"/>
          </a:xfrm>
        </p:grpSpPr>
        <p:sp>
          <p:nvSpPr>
            <p:cNvPr id="4" name="Circle">
              <a:extLst>
                <a:ext uri="{FF2B5EF4-FFF2-40B4-BE49-F238E27FC236}">
                  <a16:creationId xmlns:a16="http://schemas.microsoft.com/office/drawing/2014/main" id="{A5EA3632-2809-6CDA-F8EF-9BEDC8B60052}"/>
                </a:ext>
              </a:extLst>
            </p:cNvPr>
            <p:cNvSpPr/>
            <p:nvPr/>
          </p:nvSpPr>
          <p:spPr>
            <a:xfrm>
              <a:off x="-2273095" y="-2215869"/>
              <a:ext cx="4320000" cy="432000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914400">
                <a:defRPr sz="2000" b="1" spc="0">
                  <a:solidFill>
                    <a:srgbClr val="FDFDF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0C0E581D-FA08-C2C3-64A8-F01DEE504505}"/>
                </a:ext>
              </a:extLst>
            </p:cNvPr>
            <p:cNvSpPr/>
            <p:nvPr/>
          </p:nvSpPr>
          <p:spPr>
            <a:xfrm>
              <a:off x="-2580596" y="-2477390"/>
              <a:ext cx="4320000" cy="4320000"/>
            </a:xfrm>
            <a:prstGeom prst="ellipse">
              <a:avLst/>
            </a:prstGeom>
            <a:solidFill>
              <a:srgbClr val="007E48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914400">
                <a:defRPr sz="2000" b="1" spc="0">
                  <a:solidFill>
                    <a:srgbClr val="FDFDF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28" name="Sustainable Visions, Tangible Solutions">
            <a:extLst>
              <a:ext uri="{FF2B5EF4-FFF2-40B4-BE49-F238E27FC236}">
                <a16:creationId xmlns:a16="http://schemas.microsoft.com/office/drawing/2014/main" id="{B216CBEF-056A-4833-CB10-A7C15C567061}"/>
              </a:ext>
            </a:extLst>
          </p:cNvPr>
          <p:cNvSpPr txBox="1"/>
          <p:nvPr/>
        </p:nvSpPr>
        <p:spPr>
          <a:xfrm>
            <a:off x="2354405" y="917575"/>
            <a:ext cx="2099930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Exoneración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responsabilidad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presentación</a:t>
            </a:r>
            <a:endParaRPr lang="en-US" sz="6000" b="1" spc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70CB937-D2C5-1FEC-6D97-A83FB1559DF6}"/>
              </a:ext>
            </a:extLst>
          </p:cNvPr>
          <p:cNvSpPr/>
          <p:nvPr/>
        </p:nvSpPr>
        <p:spPr>
          <a:xfrm>
            <a:off x="-1" y="12121400"/>
            <a:ext cx="24384000" cy="162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B88671F-7B11-943F-9E2C-400986ACD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288" y="12549839"/>
            <a:ext cx="1795058" cy="61363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87A90EA-C60E-1235-2DDF-831555C13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122" y="12713688"/>
            <a:ext cx="1685663" cy="518665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95E48E7D-3722-56C5-DB04-39C440EE2913}"/>
              </a:ext>
            </a:extLst>
          </p:cNvPr>
          <p:cNvSpPr txBox="1">
            <a:spLocks/>
          </p:cNvSpPr>
          <p:nvPr/>
        </p:nvSpPr>
        <p:spPr>
          <a:xfrm>
            <a:off x="1066799" y="2871067"/>
            <a:ext cx="22358351" cy="493051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 defTabSz="1371600">
              <a:spcBef>
                <a:spcPts val="1500"/>
              </a:spcBef>
              <a:defRPr/>
            </a:pPr>
            <a:r>
              <a:rPr lang="es-ES" sz="2200" i="1" spc="0">
                <a:latin typeface="Arial" panose="020B0604020202020204"/>
                <a:ea typeface="Noto Sans" panose="020B0502040504020204" pitchFamily="34"/>
                <a:cs typeface="Noto Sans" panose="020B0502040504020204" pitchFamily="34"/>
              </a:rPr>
              <a:t>Este documento (la “Presentación”) ha sido preparado por Almirall, S.A. (“Almirall”) exclusivamente para su uso en presentaciones y/o formaciones dirigidas a la comunidad científica (“Uso Permitido”). La divulgación, difusión o uso de este documento, para un uso distinto al Uso Permitido, sin la autorización previa, expresa y por escrito de la Compañía está prohibida.​</a:t>
            </a:r>
          </a:p>
          <a:p>
            <a:pPr marL="342900" indent="-342900" algn="just" defTabSz="1371600">
              <a:spcBef>
                <a:spcPts val="1500"/>
              </a:spcBef>
              <a:defRPr/>
            </a:pPr>
            <a:r>
              <a:rPr lang="es-ES" sz="2200" i="1" spc="0">
                <a:latin typeface="Arial" panose="020B0604020202020204"/>
                <a:ea typeface="Noto Sans" panose="020B0502040504020204" pitchFamily="34"/>
                <a:cs typeface="Noto Sans" panose="020B0502040504020204" pitchFamily="34"/>
              </a:rPr>
              <a:t>Almirall no otorga, ni implícita ni explícitamente, ninguna garantía de imparcialidad, precisión, integridad o exactitud de la información, opinión y declaraciones expresadas en dicha Presentación o en discusiones que puedan tener lugar durante su utilización.​</a:t>
            </a:r>
          </a:p>
          <a:p>
            <a:pPr marL="342900" indent="-342900" algn="just" defTabSz="1371600">
              <a:spcBef>
                <a:spcPts val="1500"/>
              </a:spcBef>
              <a:defRPr/>
            </a:pPr>
            <a:r>
              <a:rPr lang="es-ES" sz="2200" i="1" spc="0">
                <a:latin typeface="Arial" panose="020B0604020202020204"/>
                <a:ea typeface="Noto Sans" panose="020B0502040504020204" pitchFamily="34"/>
                <a:cs typeface="Noto Sans" panose="020B0502040504020204" pitchFamily="34"/>
              </a:rPr>
              <a:t>Tanto la Presentación como los contenidos incluidos en la misma (con carácter enunciativo, que no limitativo, imágenes, diseño gráfico, logos, textos, gráficos, ilustraciones, fotografías, y cualquier otro material susceptible de protección) son titularidad exclusiva de Almirall o Almirall tiene sobre ellos la correspondiente autorización de uso. ​</a:t>
            </a:r>
          </a:p>
          <a:p>
            <a:pPr marL="342900" indent="-342900" algn="just" defTabSz="1371600">
              <a:spcBef>
                <a:spcPts val="1500"/>
              </a:spcBef>
              <a:defRPr/>
            </a:pPr>
            <a:r>
              <a:rPr lang="es-ES" sz="2200" i="1" spc="0">
                <a:latin typeface="Arial" panose="020B0604020202020204"/>
                <a:ea typeface="Noto Sans" panose="020B0502040504020204" pitchFamily="34"/>
                <a:cs typeface="Noto Sans" panose="020B0502040504020204" pitchFamily="34"/>
              </a:rPr>
              <a:t>Igualmente, todos los nombres comerciales, marcas o signos distintivos de cualquier clase contenidos en la Presentación están protegidos por la Ley.​</a:t>
            </a:r>
          </a:p>
          <a:p>
            <a:pPr marL="342900" indent="-342900" algn="just" defTabSz="1371600">
              <a:spcBef>
                <a:spcPts val="1500"/>
              </a:spcBef>
              <a:defRPr/>
            </a:pPr>
            <a:r>
              <a:rPr lang="es-ES" sz="2200" i="1" spc="0">
                <a:latin typeface="Arial" panose="020B0604020202020204"/>
                <a:ea typeface="Noto Sans" panose="020B0502040504020204" pitchFamily="34"/>
                <a:cs typeface="Noto Sans" panose="020B0502040504020204" pitchFamily="34"/>
              </a:rPr>
              <a:t>La reproducción, distribución, comercialización, transformación, comunicación pública y, en general, cualquier otra forma de explotación, por cualquier procedimiento, de todo o parte de la Presentación  o de la información contenida en la misma con fines distintos al Uso Permitido, podría constituir una infracción de los derechos de Propiedad Intelectual y/o Industrial de Almirall o del titular de los mismos y podría dar lugar al ejercicio de cuantas acciones judiciales o extrajudiciales pudieran corresponder en el ejercicio de sus derechos. Todo ello salvo que, previa solicitud, Almirall haya autorizado expresamente y por escrito el uso de los contenidos para un fin específico, en cuyo caso, el destinatario se compromete a citar la Almirall como fuente titular del contenido.​</a:t>
            </a:r>
          </a:p>
          <a:p>
            <a:pPr marL="342900" indent="-342900" defTabSz="1371600">
              <a:spcBef>
                <a:spcPts val="1500"/>
              </a:spcBef>
              <a:defRPr/>
            </a:pPr>
            <a:endParaRPr lang="es-ES" sz="2200" i="1" spc="0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4509300"/>
      </p:ext>
    </p:extLst>
  </p:cSld>
  <p:clrMapOvr>
    <a:masterClrMapping/>
  </p:clrMapOvr>
  <p:transition spd="slow">
    <p:push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E48">
            <a:alpha val="2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DB888E-1910-82B6-A6F4-5344F18A1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58BC55D-C75D-5267-4B11-9BF3169AC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679" y="-1249680"/>
            <a:ext cx="12036805" cy="16150948"/>
          </a:xfrm>
          <a:prstGeom prst="rect">
            <a:avLst/>
          </a:prstGeom>
        </p:spPr>
      </p:pic>
      <p:sp>
        <p:nvSpPr>
          <p:cNvPr id="3" name="Sustainable Visions, Tangible Solutions">
            <a:extLst>
              <a:ext uri="{FF2B5EF4-FFF2-40B4-BE49-F238E27FC236}">
                <a16:creationId xmlns:a16="http://schemas.microsoft.com/office/drawing/2014/main" id="{2C8F9F0D-D001-8993-BF6F-319EC6AF2519}"/>
              </a:ext>
            </a:extLst>
          </p:cNvPr>
          <p:cNvSpPr txBox="1"/>
          <p:nvPr/>
        </p:nvSpPr>
        <p:spPr>
          <a:xfrm>
            <a:off x="12456676" y="6150388"/>
            <a:ext cx="11161713" cy="1349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9000" b="1" spc="-15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Tratamiento</a:t>
            </a:r>
            <a:endParaRPr sz="9000" b="1" spc="-15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7A9FAA2B-6E22-58D4-D7D4-B5D4C7B52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288" y="917575"/>
            <a:ext cx="3217500" cy="99000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FB26737C-046B-51AA-9F46-9EB775E94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288" y="11681913"/>
            <a:ext cx="3159288" cy="1080000"/>
          </a:xfrm>
          <a:prstGeom prst="rect">
            <a:avLst/>
          </a:prstGeom>
        </p:spPr>
      </p:pic>
      <p:grpSp>
        <p:nvGrpSpPr>
          <p:cNvPr id="19" name="Grupo 18">
            <a:extLst>
              <a:ext uri="{FF2B5EF4-FFF2-40B4-BE49-F238E27FC236}">
                <a16:creationId xmlns:a16="http://schemas.microsoft.com/office/drawing/2014/main" id="{442423E8-EB44-65AB-260A-4E933A50A7F6}"/>
              </a:ext>
            </a:extLst>
          </p:cNvPr>
          <p:cNvGrpSpPr/>
          <p:nvPr/>
        </p:nvGrpSpPr>
        <p:grpSpPr>
          <a:xfrm>
            <a:off x="9227325" y="5527141"/>
            <a:ext cx="2700001" cy="2520000"/>
            <a:chOff x="9227325" y="5527141"/>
            <a:chExt cx="2700001" cy="2520000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8333DF1C-1659-E562-88EB-8A9C0316C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27325" y="5527141"/>
              <a:ext cx="2700001" cy="2520000"/>
            </a:xfrm>
            <a:prstGeom prst="rect">
              <a:avLst/>
            </a:prstGeom>
          </p:spPr>
        </p:pic>
        <p:sp>
          <p:nvSpPr>
            <p:cNvPr id="17" name="Sustainable Visions, Tangible Solutions">
              <a:extLst>
                <a:ext uri="{FF2B5EF4-FFF2-40B4-BE49-F238E27FC236}">
                  <a16:creationId xmlns:a16="http://schemas.microsoft.com/office/drawing/2014/main" id="{D633DBFB-40CB-5779-BCE0-F6BA726604F2}"/>
                </a:ext>
              </a:extLst>
            </p:cNvPr>
            <p:cNvSpPr txBox="1"/>
            <p:nvPr/>
          </p:nvSpPr>
          <p:spPr>
            <a:xfrm>
              <a:off x="10182048" y="6239663"/>
              <a:ext cx="720435" cy="13490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ctr">
                <a:lnSpc>
                  <a:spcPct val="90000"/>
                </a:lnSpc>
                <a:defRPr sz="6800" spc="-340">
                  <a:solidFill>
                    <a:schemeClr val="accent2">
                      <a:hueOff val="-2182294"/>
                      <a:satOff val="-52832"/>
                      <a:lumOff val="-32984"/>
                    </a:schemeClr>
                  </a:solidFill>
                  <a:latin typeface="Chivo Black"/>
                  <a:ea typeface="Chivo Black"/>
                  <a:cs typeface="Chivo Black"/>
                  <a:sym typeface="Chivo Black"/>
                </a:defRPr>
              </a:lvl1pPr>
            </a:lstStyle>
            <a:p>
              <a:pPr algn="l"/>
              <a:r>
                <a:rPr lang="en-US" sz="9000" b="1" spc="-1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sz="90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9144318"/>
      </p:ext>
    </p:extLst>
  </p:cSld>
  <p:clrMapOvr>
    <a:masterClrMapping/>
  </p:clrMapOvr>
  <p:transition spd="slow">
    <p:push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F906F42E-B597-01FD-ABBB-A50C483527F8}"/>
              </a:ext>
            </a:extLst>
          </p:cNvPr>
          <p:cNvSpPr/>
          <p:nvPr/>
        </p:nvSpPr>
        <p:spPr>
          <a:xfrm>
            <a:off x="-1" y="12121400"/>
            <a:ext cx="24384000" cy="162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AEBB9D02-85A8-AB18-D1B4-BEBAA8495BD3}"/>
              </a:ext>
            </a:extLst>
          </p:cNvPr>
          <p:cNvSpPr/>
          <p:nvPr/>
        </p:nvSpPr>
        <p:spPr>
          <a:xfrm>
            <a:off x="-2273095" y="-2215869"/>
            <a:ext cx="4320000" cy="432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" name="Circle">
            <a:extLst>
              <a:ext uri="{FF2B5EF4-FFF2-40B4-BE49-F238E27FC236}">
                <a16:creationId xmlns:a16="http://schemas.microsoft.com/office/drawing/2014/main" id="{824A7CC6-7774-C32B-9F99-56EBC81C1D96}"/>
              </a:ext>
            </a:extLst>
          </p:cNvPr>
          <p:cNvSpPr/>
          <p:nvPr/>
        </p:nvSpPr>
        <p:spPr>
          <a:xfrm>
            <a:off x="-2580596" y="-2477390"/>
            <a:ext cx="4320000" cy="4320000"/>
          </a:xfrm>
          <a:prstGeom prst="ellipse">
            <a:avLst/>
          </a:prstGeom>
          <a:solidFill>
            <a:srgbClr val="007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" name="Embark on a journey of marketing excellence with SparkPro. Today, we unveil a revolutionary solution designed to elevate your strategies and ignite unparalleled success in the digital realm.…">
            <a:extLst>
              <a:ext uri="{FF2B5EF4-FFF2-40B4-BE49-F238E27FC236}">
                <a16:creationId xmlns:a16="http://schemas.microsoft.com/office/drawing/2014/main" id="{CA7945F6-BA40-3472-EBB2-8F91E9E5C315}"/>
              </a:ext>
            </a:extLst>
          </p:cNvPr>
          <p:cNvSpPr txBox="1"/>
          <p:nvPr/>
        </p:nvSpPr>
        <p:spPr>
          <a:xfrm>
            <a:off x="6791325" y="12510772"/>
            <a:ext cx="16562388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GB" spc="0" err="1">
                <a:latin typeface="Arial"/>
                <a:cs typeface="Arial"/>
              </a:rPr>
              <a:t>Imágenes</a:t>
            </a:r>
            <a:r>
              <a:rPr lang="en-GB" spc="0">
                <a:latin typeface="Arial"/>
                <a:cs typeface="Arial"/>
              </a:rPr>
              <a:t> </a:t>
            </a:r>
            <a:r>
              <a:rPr lang="en-GB" spc="0" err="1">
                <a:latin typeface="Arial"/>
                <a:cs typeface="Arial"/>
              </a:rPr>
              <a:t>cedidas</a:t>
            </a:r>
            <a:r>
              <a:rPr lang="en-GB" spc="0">
                <a:latin typeface="Arial"/>
                <a:cs typeface="Arial"/>
              </a:rPr>
              <a:t> </a:t>
            </a:r>
            <a:r>
              <a:rPr lang="en-GB" spc="0" err="1">
                <a:latin typeface="Arial"/>
                <a:cs typeface="Arial"/>
              </a:rPr>
              <a:t>por</a:t>
            </a:r>
            <a:r>
              <a:rPr lang="en-GB" spc="0">
                <a:latin typeface="Arial"/>
                <a:cs typeface="Arial"/>
              </a:rPr>
              <a:t> la Dra. Matilde Iorizzo.</a:t>
            </a:r>
            <a:r>
              <a:rPr lang="en-GB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spc="0">
                <a:latin typeface="Arial"/>
                <a:cs typeface="Arial"/>
              </a:rPr>
              <a:t>1. </a:t>
            </a:r>
            <a:r>
              <a:rPr lang="en-US" spc="0">
                <a:latin typeface="Arial"/>
                <a:cs typeface="Arial"/>
              </a:rPr>
              <a:t>Gupta AK, Versteeg SG, Shear NH, </a:t>
            </a:r>
            <a:r>
              <a:rPr lang="en-US" i="1" spc="0">
                <a:latin typeface="Arial"/>
                <a:cs typeface="Arial"/>
              </a:rPr>
              <a:t>et al</a:t>
            </a:r>
            <a:r>
              <a:rPr lang="en-US" spc="0">
                <a:latin typeface="Arial"/>
                <a:cs typeface="Arial"/>
              </a:rPr>
              <a:t>. A Practical Guide to Curing Onychomycosis: How to Maximize Cure at the Patient, Organism, Treatment, and Environmental Level. Am J Clin Dermatol. 2019;20(1):123-133. </a:t>
            </a:r>
            <a:r>
              <a:rPr lang="en-US" b="1" spc="0">
                <a:latin typeface="Arial"/>
                <a:cs typeface="Arial"/>
              </a:rPr>
              <a:t>2. </a:t>
            </a:r>
            <a:r>
              <a:rPr lang="en-US" spc="0">
                <a:latin typeface="Arial"/>
                <a:cs typeface="Arial"/>
              </a:rPr>
              <a:t>Yousefian F, Smythe C, Han H, </a:t>
            </a:r>
            <a:r>
              <a:rPr lang="en-US" spc="0" err="1">
                <a:latin typeface="Arial"/>
                <a:cs typeface="Arial"/>
              </a:rPr>
              <a:t>Elewski</a:t>
            </a:r>
            <a:r>
              <a:rPr lang="en-US" spc="0">
                <a:latin typeface="Arial"/>
                <a:cs typeface="Arial"/>
              </a:rPr>
              <a:t> BE, </a:t>
            </a:r>
            <a:r>
              <a:rPr lang="en-US" i="1" spc="0">
                <a:latin typeface="Arial"/>
                <a:cs typeface="Arial"/>
              </a:rPr>
              <a:t>et al. </a:t>
            </a:r>
            <a:r>
              <a:rPr lang="en-US" spc="0">
                <a:latin typeface="Arial"/>
                <a:cs typeface="Arial"/>
              </a:rPr>
              <a:t>Treatment Options for Onychomycosis: Efficacy, Side Effects, Adherence, Financial Considerations, and Ethics. J Clin </a:t>
            </a:r>
            <a:r>
              <a:rPr lang="en-US" spc="0" err="1">
                <a:latin typeface="Arial"/>
                <a:cs typeface="Arial"/>
              </a:rPr>
              <a:t>Aesthet</a:t>
            </a:r>
            <a:r>
              <a:rPr lang="en-US" spc="0">
                <a:latin typeface="Arial"/>
                <a:cs typeface="Arial"/>
              </a:rPr>
              <a:t> Dermatol. 2024;17(3):24-33. </a:t>
            </a:r>
            <a:endParaRPr lang="en-US" spc="0"/>
          </a:p>
        </p:txBody>
      </p:sp>
      <p:sp>
        <p:nvSpPr>
          <p:cNvPr id="28" name="Sustainable Visions, Tangible Solutions">
            <a:extLst>
              <a:ext uri="{FF2B5EF4-FFF2-40B4-BE49-F238E27FC236}">
                <a16:creationId xmlns:a16="http://schemas.microsoft.com/office/drawing/2014/main" id="{FE22C3BA-9E3F-F26B-227B-3662A0E8475D}"/>
              </a:ext>
            </a:extLst>
          </p:cNvPr>
          <p:cNvSpPr txBox="1"/>
          <p:nvPr/>
        </p:nvSpPr>
        <p:spPr>
          <a:xfrm>
            <a:off x="2354405" y="502077"/>
            <a:ext cx="20999307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Tratamiento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onicomicosis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existe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enfoque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único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todos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casos</a:t>
            </a:r>
            <a:endParaRPr sz="6000" b="1" spc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E7E7A31C-59D5-9731-3526-9B40B663A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288" y="12549839"/>
            <a:ext cx="1795058" cy="61363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33A5BDB3-2D11-F370-54E2-A9B2BAB8B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122" y="12713688"/>
            <a:ext cx="1685663" cy="518665"/>
          </a:xfrm>
          <a:prstGeom prst="rect">
            <a:avLst/>
          </a:prstGeom>
        </p:spPr>
      </p:pic>
      <p:sp>
        <p:nvSpPr>
          <p:cNvPr id="3" name="Rectangle: Rounded Corners 14">
            <a:extLst>
              <a:ext uri="{FF2B5EF4-FFF2-40B4-BE49-F238E27FC236}">
                <a16:creationId xmlns:a16="http://schemas.microsoft.com/office/drawing/2014/main" id="{F53F8E3E-92F6-3676-49B4-B641A4F86E9F}"/>
              </a:ext>
            </a:extLst>
          </p:cNvPr>
          <p:cNvSpPr/>
          <p:nvPr/>
        </p:nvSpPr>
        <p:spPr>
          <a:xfrm>
            <a:off x="1030290" y="3354104"/>
            <a:ext cx="5761035" cy="1706013"/>
          </a:xfrm>
          <a:prstGeom prst="roundRect">
            <a:avLst>
              <a:gd name="adj" fmla="val 5568"/>
            </a:avLst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>
            <a:outerShdw blurRad="254000" algn="ctr" rotWithShape="0">
              <a:srgbClr val="000000">
                <a:alpha val="20000"/>
              </a:srgbClr>
            </a:outerShdw>
          </a:effectLst>
        </p:spPr>
        <p:txBody>
          <a:bodyPr lIns="243840" tIns="0" rIns="243840" bIns="0" rtlCol="0" anchor="ctr" anchorCtr="0"/>
          <a:lstStyle/>
          <a:p>
            <a:pPr lvl="6" indent="0" defTabSz="1219140" hangingPunct="1">
              <a:buClr>
                <a:srgbClr val="000000"/>
              </a:buClr>
              <a:defRPr/>
            </a:pPr>
            <a:r>
              <a:rPr lang="en-US" altLang="it-CH" sz="2800" b="1" spc="0" err="1">
                <a:solidFill>
                  <a:prstClr val="black"/>
                </a:solidFill>
                <a:latin typeface="Arial"/>
                <a:ea typeface="+mn-ea"/>
                <a:cs typeface="Calibri" panose="020F0502020204030204" pitchFamily="34" charset="0"/>
                <a:sym typeface="Arial"/>
              </a:rPr>
              <a:t>Porcentaje</a:t>
            </a:r>
            <a:r>
              <a:rPr kumimoji="0" lang="en-US" altLang="it-CH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de </a:t>
            </a:r>
            <a:r>
              <a:rPr kumimoji="0" lang="en-US" altLang="it-CH" sz="28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afectación</a:t>
            </a:r>
            <a:br>
              <a:rPr lang="en-US" altLang="it-CH" sz="2800" b="1" spc="0">
                <a:solidFill>
                  <a:prstClr val="black"/>
                </a:solidFill>
                <a:latin typeface="Arial"/>
                <a:ea typeface="+mn-ea"/>
                <a:cs typeface="Calibri" panose="020F0502020204030204" pitchFamily="34" charset="0"/>
                <a:sym typeface="Arial"/>
              </a:rPr>
            </a:br>
            <a:r>
              <a:rPr kumimoji="0" lang="en-US" altLang="it-CH" sz="28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de la </a:t>
            </a:r>
            <a:r>
              <a:rPr kumimoji="0" lang="en-US" altLang="it-CH" sz="280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lámina</a:t>
            </a:r>
            <a:r>
              <a:rPr kumimoji="0" lang="en-US" altLang="it-CH" sz="28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it-CH" sz="280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ungueal</a:t>
            </a:r>
            <a:r>
              <a:rPr lang="en-US" altLang="it-CH" sz="2800" spc="0">
                <a:solidFill>
                  <a:prstClr val="black"/>
                </a:solidFill>
                <a:latin typeface="Arial"/>
                <a:ea typeface="+mn-ea"/>
                <a:cs typeface="Calibri" panose="020F0502020204030204" pitchFamily="34" charset="0"/>
                <a:sym typeface="Arial"/>
              </a:rPr>
              <a:t>,</a:t>
            </a:r>
            <a:r>
              <a:rPr kumimoji="0" lang="en-US" altLang="it-CH" sz="28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lang="en-US" altLang="it-CH" sz="2800" spc="0">
                <a:solidFill>
                  <a:prstClr val="black"/>
                </a:solidFill>
                <a:latin typeface="Arial"/>
                <a:ea typeface="+mn-ea"/>
                <a:cs typeface="Calibri" panose="020F0502020204030204" pitchFamily="34" charset="0"/>
                <a:sym typeface="Arial"/>
              </a:rPr>
              <a:t>u</a:t>
            </a:r>
            <a:r>
              <a:rPr kumimoji="0" lang="en-US" altLang="it-CH" sz="280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bicación</a:t>
            </a:r>
            <a:r>
              <a:rPr kumimoji="0" lang="en-US" altLang="it-CH" sz="28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y grosor</a:t>
            </a:r>
            <a:r>
              <a:rPr kumimoji="0" lang="en-US" altLang="it-CH" sz="280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1</a:t>
            </a:r>
            <a:endParaRPr kumimoji="0" lang="en-US" sz="2800" i="0" u="none" strike="noStrike" kern="0" cap="none" spc="0" normalizeH="0" baseline="30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S PGothic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Rectangle: Top Corners Rounded 15">
            <a:extLst>
              <a:ext uri="{FF2B5EF4-FFF2-40B4-BE49-F238E27FC236}">
                <a16:creationId xmlns:a16="http://schemas.microsoft.com/office/drawing/2014/main" id="{B2FC04BC-94AC-33CB-66B9-00E3B5EA2B16}"/>
              </a:ext>
            </a:extLst>
          </p:cNvPr>
          <p:cNvSpPr/>
          <p:nvPr/>
        </p:nvSpPr>
        <p:spPr>
          <a:xfrm rot="16200000">
            <a:off x="260826" y="4123570"/>
            <a:ext cx="1706012" cy="167075"/>
          </a:xfrm>
          <a:prstGeom prst="round2SameRect">
            <a:avLst>
              <a:gd name="adj1" fmla="val 61174"/>
              <a:gd name="adj2" fmla="val 0"/>
            </a:avLst>
          </a:prstGeom>
          <a:solidFill>
            <a:srgbClr val="007E4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tIns="0" bIns="0" rtlCol="0" anchor="ctr" anchorCtr="0"/>
          <a:lstStyle/>
          <a:p>
            <a:pPr marL="0" marR="0" lvl="0" indent="0" algn="ctr" defTabSz="1219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6365F3E-1785-F52C-495B-06360E7287AB}"/>
              </a:ext>
            </a:extLst>
          </p:cNvPr>
          <p:cNvSpPr/>
          <p:nvPr/>
        </p:nvSpPr>
        <p:spPr>
          <a:xfrm>
            <a:off x="1030290" y="5488553"/>
            <a:ext cx="5761035" cy="1059300"/>
          </a:xfrm>
          <a:prstGeom prst="roundRect">
            <a:avLst>
              <a:gd name="adj" fmla="val 5568"/>
            </a:avLst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>
            <a:outerShdw blurRad="254000" algn="ctr" rotWithShape="0">
              <a:srgbClr val="000000">
                <a:alpha val="20000"/>
              </a:srgbClr>
            </a:outerShdw>
          </a:effectLst>
        </p:spPr>
        <p:txBody>
          <a:bodyPr lIns="243840" tIns="0" rIns="243840" bIns="0" rtlCol="0" anchor="ctr" anchorCtr="0"/>
          <a:lstStyle/>
          <a:p>
            <a:pPr defTabSz="1219140">
              <a:spcBef>
                <a:spcPct val="0"/>
              </a:spcBef>
              <a:buClr>
                <a:srgbClr val="0070C0"/>
              </a:buClr>
              <a:defRPr/>
            </a:pPr>
            <a:r>
              <a:rPr lang="it-CH" sz="28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Duración</a:t>
            </a:r>
            <a:r>
              <a:rPr lang="it-CH" sz="2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de la enfermedad</a:t>
            </a:r>
            <a:r>
              <a:rPr lang="it-CH" sz="2800" spc="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16" name="Rectangle: Top Corners Rounded 15">
            <a:extLst>
              <a:ext uri="{FF2B5EF4-FFF2-40B4-BE49-F238E27FC236}">
                <a16:creationId xmlns:a16="http://schemas.microsoft.com/office/drawing/2014/main" id="{850E267A-654C-2328-E479-84DE3E07E32F}"/>
              </a:ext>
            </a:extLst>
          </p:cNvPr>
          <p:cNvSpPr/>
          <p:nvPr/>
        </p:nvSpPr>
        <p:spPr>
          <a:xfrm rot="16200000">
            <a:off x="584183" y="5934666"/>
            <a:ext cx="1059297" cy="167075"/>
          </a:xfrm>
          <a:prstGeom prst="round2SameRect">
            <a:avLst>
              <a:gd name="adj1" fmla="val 61174"/>
              <a:gd name="adj2" fmla="val 0"/>
            </a:avLst>
          </a:prstGeom>
          <a:solidFill>
            <a:srgbClr val="007E4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tIns="0" bIns="0" rtlCol="0" anchor="ctr" anchorCtr="0"/>
          <a:lstStyle/>
          <a:p>
            <a:pPr marL="0" marR="0" lvl="0" indent="0" algn="ctr" defTabSz="1219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Rectangle: Rounded Corners 14">
            <a:extLst>
              <a:ext uri="{FF2B5EF4-FFF2-40B4-BE49-F238E27FC236}">
                <a16:creationId xmlns:a16="http://schemas.microsoft.com/office/drawing/2014/main" id="{09561229-9F67-4CC0-BF6A-AFD2A3236216}"/>
              </a:ext>
            </a:extLst>
          </p:cNvPr>
          <p:cNvSpPr/>
          <p:nvPr/>
        </p:nvSpPr>
        <p:spPr>
          <a:xfrm>
            <a:off x="1030290" y="6976291"/>
            <a:ext cx="5761035" cy="1059300"/>
          </a:xfrm>
          <a:prstGeom prst="roundRect">
            <a:avLst>
              <a:gd name="adj" fmla="val 5568"/>
            </a:avLst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>
            <a:outerShdw blurRad="254000" algn="ctr" rotWithShape="0">
              <a:srgbClr val="000000">
                <a:alpha val="20000"/>
              </a:srgbClr>
            </a:outerShdw>
          </a:effectLst>
        </p:spPr>
        <p:txBody>
          <a:bodyPr lIns="243840" tIns="0" rIns="243840" bIns="0" rtlCol="0" anchor="ctr" anchorCtr="0"/>
          <a:lstStyle/>
          <a:p>
            <a:pPr defTabSz="1219140">
              <a:spcBef>
                <a:spcPct val="0"/>
              </a:spcBef>
              <a:buClr>
                <a:srgbClr val="0070C0"/>
              </a:buClr>
              <a:defRPr/>
            </a:pPr>
            <a:r>
              <a:rPr lang="it-CH" sz="28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Hongo</a:t>
            </a:r>
            <a:r>
              <a:rPr lang="it-CH" sz="2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responsable</a:t>
            </a:r>
            <a:r>
              <a:rPr lang="it-CH" sz="2800" spc="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19" name="Rectangle: Top Corners Rounded 15">
            <a:extLst>
              <a:ext uri="{FF2B5EF4-FFF2-40B4-BE49-F238E27FC236}">
                <a16:creationId xmlns:a16="http://schemas.microsoft.com/office/drawing/2014/main" id="{973CB33D-AF15-B4BB-2D1C-CE6096025C93}"/>
              </a:ext>
            </a:extLst>
          </p:cNvPr>
          <p:cNvSpPr/>
          <p:nvPr/>
        </p:nvSpPr>
        <p:spPr>
          <a:xfrm rot="16200000">
            <a:off x="584183" y="7422404"/>
            <a:ext cx="1059297" cy="167075"/>
          </a:xfrm>
          <a:prstGeom prst="round2SameRect">
            <a:avLst>
              <a:gd name="adj1" fmla="val 61174"/>
              <a:gd name="adj2" fmla="val 0"/>
            </a:avLst>
          </a:prstGeom>
          <a:solidFill>
            <a:srgbClr val="007E4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tIns="0" bIns="0" rtlCol="0" anchor="ctr" anchorCtr="0"/>
          <a:lstStyle/>
          <a:p>
            <a:pPr marL="0" marR="0" lvl="0" indent="0" algn="ctr" defTabSz="1219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Rectangle: Rounded Corners 14">
            <a:extLst>
              <a:ext uri="{FF2B5EF4-FFF2-40B4-BE49-F238E27FC236}">
                <a16:creationId xmlns:a16="http://schemas.microsoft.com/office/drawing/2014/main" id="{41CC942B-41E1-3944-CF1A-F2E2D5C623A5}"/>
              </a:ext>
            </a:extLst>
          </p:cNvPr>
          <p:cNvSpPr/>
          <p:nvPr/>
        </p:nvSpPr>
        <p:spPr>
          <a:xfrm>
            <a:off x="1030290" y="8466425"/>
            <a:ext cx="5761035" cy="1059300"/>
          </a:xfrm>
          <a:prstGeom prst="roundRect">
            <a:avLst>
              <a:gd name="adj" fmla="val 5568"/>
            </a:avLst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>
            <a:outerShdw blurRad="254000" algn="ctr" rotWithShape="0">
              <a:srgbClr val="000000">
                <a:alpha val="20000"/>
              </a:srgbClr>
            </a:outerShdw>
          </a:effectLst>
        </p:spPr>
        <p:txBody>
          <a:bodyPr lIns="243840" tIns="0" rIns="243840" bIns="0" rtlCol="0" anchor="ctr" anchorCtr="0"/>
          <a:lstStyle/>
          <a:p>
            <a:pPr defTabSz="1219140">
              <a:spcBef>
                <a:spcPct val="0"/>
              </a:spcBef>
              <a:buClr>
                <a:srgbClr val="0070C0"/>
              </a:buClr>
              <a:defRPr/>
            </a:pPr>
            <a:r>
              <a:rPr lang="it-CH" sz="28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Edad</a:t>
            </a:r>
            <a:r>
              <a:rPr lang="it-CH" sz="2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del paciente</a:t>
            </a:r>
            <a:r>
              <a:rPr lang="it-CH" sz="2800" spc="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21" name="Rectangle: Top Corners Rounded 15">
            <a:extLst>
              <a:ext uri="{FF2B5EF4-FFF2-40B4-BE49-F238E27FC236}">
                <a16:creationId xmlns:a16="http://schemas.microsoft.com/office/drawing/2014/main" id="{AB49D80E-CF81-15BF-9252-783C0A4C5EE9}"/>
              </a:ext>
            </a:extLst>
          </p:cNvPr>
          <p:cNvSpPr/>
          <p:nvPr/>
        </p:nvSpPr>
        <p:spPr>
          <a:xfrm rot="16200000">
            <a:off x="584183" y="8912538"/>
            <a:ext cx="1059297" cy="167075"/>
          </a:xfrm>
          <a:prstGeom prst="round2SameRect">
            <a:avLst>
              <a:gd name="adj1" fmla="val 61174"/>
              <a:gd name="adj2" fmla="val 0"/>
            </a:avLst>
          </a:prstGeom>
          <a:solidFill>
            <a:srgbClr val="007E4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tIns="0" bIns="0" rtlCol="0" anchor="ctr" anchorCtr="0"/>
          <a:lstStyle/>
          <a:p>
            <a:pPr marL="0" marR="0" lvl="0" indent="0" algn="ctr" defTabSz="1219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Rectangle: Rounded Corners 14">
            <a:extLst>
              <a:ext uri="{FF2B5EF4-FFF2-40B4-BE49-F238E27FC236}">
                <a16:creationId xmlns:a16="http://schemas.microsoft.com/office/drawing/2014/main" id="{CBC51DA8-B1EF-E618-8C3F-03CE2FAFBB5D}"/>
              </a:ext>
            </a:extLst>
          </p:cNvPr>
          <p:cNvSpPr/>
          <p:nvPr/>
        </p:nvSpPr>
        <p:spPr>
          <a:xfrm>
            <a:off x="7268729" y="3354104"/>
            <a:ext cx="5761035" cy="1706013"/>
          </a:xfrm>
          <a:prstGeom prst="roundRect">
            <a:avLst>
              <a:gd name="adj" fmla="val 5568"/>
            </a:avLst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>
            <a:outerShdw blurRad="254000" algn="ctr" rotWithShape="0">
              <a:srgbClr val="000000">
                <a:alpha val="20000"/>
              </a:srgbClr>
            </a:outerShdw>
          </a:effectLst>
        </p:spPr>
        <p:txBody>
          <a:bodyPr lIns="243840" tIns="0" rIns="243840" bIns="0" rtlCol="0" anchor="ctr" anchorCtr="0"/>
          <a:lstStyle/>
          <a:p>
            <a:pPr defTabSz="1219140">
              <a:spcBef>
                <a:spcPct val="0"/>
              </a:spcBef>
              <a:buClr>
                <a:srgbClr val="0070C0"/>
              </a:buClr>
              <a:defRPr/>
            </a:pPr>
            <a:r>
              <a:rPr lang="it-CH" sz="28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Historia clínica </a:t>
            </a:r>
            <a:r>
              <a:rPr lang="it-CH" sz="2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del paciente</a:t>
            </a:r>
            <a:br>
              <a:rPr lang="it-CH" sz="2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it-CH" sz="2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(fármacos o comorbilidades)</a:t>
            </a:r>
            <a:r>
              <a:rPr lang="it-CH" sz="2800" spc="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1,2</a:t>
            </a:r>
          </a:p>
        </p:txBody>
      </p:sp>
      <p:sp>
        <p:nvSpPr>
          <p:cNvPr id="24" name="Rectangle: Rounded Corners 14">
            <a:extLst>
              <a:ext uri="{FF2B5EF4-FFF2-40B4-BE49-F238E27FC236}">
                <a16:creationId xmlns:a16="http://schemas.microsoft.com/office/drawing/2014/main" id="{5C3B15D3-BE99-9A27-23AA-88F72A2A6487}"/>
              </a:ext>
            </a:extLst>
          </p:cNvPr>
          <p:cNvSpPr/>
          <p:nvPr/>
        </p:nvSpPr>
        <p:spPr>
          <a:xfrm>
            <a:off x="7268729" y="5488553"/>
            <a:ext cx="5761035" cy="1059300"/>
          </a:xfrm>
          <a:prstGeom prst="roundRect">
            <a:avLst>
              <a:gd name="adj" fmla="val 5568"/>
            </a:avLst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>
            <a:outerShdw blurRad="254000" algn="ctr" rotWithShape="0">
              <a:srgbClr val="000000">
                <a:alpha val="20000"/>
              </a:srgbClr>
            </a:outerShdw>
          </a:effectLst>
        </p:spPr>
        <p:txBody>
          <a:bodyPr lIns="243840" tIns="0" rIns="243840" bIns="0" rtlCol="0" anchor="ctr" anchorCtr="0"/>
          <a:lstStyle/>
          <a:p>
            <a:pPr defTabSz="1219140">
              <a:spcBef>
                <a:spcPct val="0"/>
              </a:spcBef>
              <a:buClr>
                <a:srgbClr val="0070C0"/>
              </a:buClr>
              <a:defRPr/>
            </a:pPr>
            <a:r>
              <a:rPr lang="it-CH" sz="28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Estilo de vida </a:t>
            </a:r>
            <a:r>
              <a:rPr lang="it-CH" sz="2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del paciente</a:t>
            </a:r>
            <a:r>
              <a:rPr lang="it-CH" sz="2800" spc="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25" name="Rectangle: Top Corners Rounded 15">
            <a:extLst>
              <a:ext uri="{FF2B5EF4-FFF2-40B4-BE49-F238E27FC236}">
                <a16:creationId xmlns:a16="http://schemas.microsoft.com/office/drawing/2014/main" id="{62A5C2C4-879B-027B-3AA0-B6AD44E5BBC2}"/>
              </a:ext>
            </a:extLst>
          </p:cNvPr>
          <p:cNvSpPr/>
          <p:nvPr/>
        </p:nvSpPr>
        <p:spPr>
          <a:xfrm rot="16200000">
            <a:off x="6822622" y="5934666"/>
            <a:ext cx="1059297" cy="167075"/>
          </a:xfrm>
          <a:prstGeom prst="round2SameRect">
            <a:avLst>
              <a:gd name="adj1" fmla="val 61174"/>
              <a:gd name="adj2" fmla="val 0"/>
            </a:avLst>
          </a:prstGeom>
          <a:solidFill>
            <a:srgbClr val="007E4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tIns="0" bIns="0" rtlCol="0" anchor="ctr" anchorCtr="0"/>
          <a:lstStyle/>
          <a:p>
            <a:pPr marL="0" marR="0" lvl="0" indent="0" algn="ctr" defTabSz="1219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: Rounded Corners 14">
            <a:extLst>
              <a:ext uri="{FF2B5EF4-FFF2-40B4-BE49-F238E27FC236}">
                <a16:creationId xmlns:a16="http://schemas.microsoft.com/office/drawing/2014/main" id="{7A1B6E30-AEAB-FDF7-5113-9C8E08F72F70}"/>
              </a:ext>
            </a:extLst>
          </p:cNvPr>
          <p:cNvSpPr/>
          <p:nvPr/>
        </p:nvSpPr>
        <p:spPr>
          <a:xfrm>
            <a:off x="7268729" y="6976291"/>
            <a:ext cx="5761035" cy="1059300"/>
          </a:xfrm>
          <a:prstGeom prst="roundRect">
            <a:avLst>
              <a:gd name="adj" fmla="val 5568"/>
            </a:avLst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>
            <a:outerShdw blurRad="254000" algn="ctr" rotWithShape="0">
              <a:srgbClr val="000000">
                <a:alpha val="20000"/>
              </a:srgbClr>
            </a:outerShdw>
          </a:effectLst>
        </p:spPr>
        <p:txBody>
          <a:bodyPr lIns="243840" tIns="0" rIns="243840" bIns="0" rtlCol="0" anchor="ctr" anchorCtr="0"/>
          <a:lstStyle/>
          <a:p>
            <a:pPr defTabSz="1219140">
              <a:spcBef>
                <a:spcPct val="0"/>
              </a:spcBef>
              <a:buClr>
                <a:srgbClr val="0070C0"/>
              </a:buClr>
              <a:defRPr/>
            </a:pPr>
            <a:r>
              <a:rPr lang="it-CH" sz="28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Adherencia</a:t>
            </a:r>
            <a:r>
              <a:rPr lang="it-CH" sz="2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del paciente</a:t>
            </a:r>
            <a:r>
              <a:rPr lang="it-CH" sz="2800" spc="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27" name="Rectangle: Top Corners Rounded 15">
            <a:extLst>
              <a:ext uri="{FF2B5EF4-FFF2-40B4-BE49-F238E27FC236}">
                <a16:creationId xmlns:a16="http://schemas.microsoft.com/office/drawing/2014/main" id="{B6100210-2F3E-7A08-0016-B47CC308F9D3}"/>
              </a:ext>
            </a:extLst>
          </p:cNvPr>
          <p:cNvSpPr/>
          <p:nvPr/>
        </p:nvSpPr>
        <p:spPr>
          <a:xfrm rot="16200000">
            <a:off x="6822622" y="7422404"/>
            <a:ext cx="1059297" cy="167075"/>
          </a:xfrm>
          <a:prstGeom prst="round2SameRect">
            <a:avLst>
              <a:gd name="adj1" fmla="val 61174"/>
              <a:gd name="adj2" fmla="val 0"/>
            </a:avLst>
          </a:prstGeom>
          <a:solidFill>
            <a:srgbClr val="007E4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tIns="0" bIns="0" rtlCol="0" anchor="ctr" anchorCtr="0"/>
          <a:lstStyle/>
          <a:p>
            <a:pPr marL="0" marR="0" lvl="0" indent="0" algn="ctr" defTabSz="1219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1" name="Rectangle: Rounded Corners 14">
            <a:extLst>
              <a:ext uri="{FF2B5EF4-FFF2-40B4-BE49-F238E27FC236}">
                <a16:creationId xmlns:a16="http://schemas.microsoft.com/office/drawing/2014/main" id="{B4148E93-95DE-D456-B97A-09E74E703BF9}"/>
              </a:ext>
            </a:extLst>
          </p:cNvPr>
          <p:cNvSpPr/>
          <p:nvPr/>
        </p:nvSpPr>
        <p:spPr>
          <a:xfrm>
            <a:off x="7268729" y="8464029"/>
            <a:ext cx="5761035" cy="1409928"/>
          </a:xfrm>
          <a:prstGeom prst="roundRect">
            <a:avLst>
              <a:gd name="adj" fmla="val 5568"/>
            </a:avLst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>
            <a:outerShdw blurRad="254000" algn="ctr" rotWithShape="0">
              <a:srgbClr val="000000">
                <a:alpha val="20000"/>
              </a:srgbClr>
            </a:outerShdw>
          </a:effectLst>
        </p:spPr>
        <p:txBody>
          <a:bodyPr lIns="243840" tIns="0" rIns="243840" bIns="0" rtlCol="0" anchor="ctr" anchorCtr="0"/>
          <a:lstStyle/>
          <a:p>
            <a:pPr defTabSz="1219140">
              <a:spcBef>
                <a:spcPct val="0"/>
              </a:spcBef>
              <a:buClr>
                <a:srgbClr val="0070C0"/>
              </a:buClr>
              <a:defRPr/>
            </a:pPr>
            <a:r>
              <a:rPr lang="it-CH" sz="28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Preferencias</a:t>
            </a:r>
            <a:r>
              <a:rPr lang="it-CH" sz="2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dudas o temores</a:t>
            </a:r>
            <a:br>
              <a:rPr lang="it-CH" sz="2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it-CH" sz="2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del paciente</a:t>
            </a:r>
            <a:r>
              <a:rPr lang="it-CH" sz="2800" spc="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32" name="Rectangle: Top Corners Rounded 15">
            <a:extLst>
              <a:ext uri="{FF2B5EF4-FFF2-40B4-BE49-F238E27FC236}">
                <a16:creationId xmlns:a16="http://schemas.microsoft.com/office/drawing/2014/main" id="{8E651FF6-7B6A-4254-0BD6-22DB107BA89A}"/>
              </a:ext>
            </a:extLst>
          </p:cNvPr>
          <p:cNvSpPr/>
          <p:nvPr/>
        </p:nvSpPr>
        <p:spPr>
          <a:xfrm rot="16200000">
            <a:off x="6647307" y="9085453"/>
            <a:ext cx="1409927" cy="167075"/>
          </a:xfrm>
          <a:prstGeom prst="round2SameRect">
            <a:avLst>
              <a:gd name="adj1" fmla="val 61174"/>
              <a:gd name="adj2" fmla="val 0"/>
            </a:avLst>
          </a:prstGeom>
          <a:solidFill>
            <a:srgbClr val="007E4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tIns="0" bIns="0" rtlCol="0" anchor="ctr" anchorCtr="0"/>
          <a:lstStyle/>
          <a:p>
            <a:pPr marL="0" marR="0" lvl="0" indent="0" algn="ctr" defTabSz="1219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Immagine 5" descr="Immagine che contiene mano, arancia, calzatura&#10;&#10;Descrizione generata automaticamente">
            <a:extLst>
              <a:ext uri="{FF2B5EF4-FFF2-40B4-BE49-F238E27FC236}">
                <a16:creationId xmlns:a16="http://schemas.microsoft.com/office/drawing/2014/main" id="{0E72DF81-FEED-F925-453C-68FD443919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43" t="40446" r="17273" b="2181"/>
          <a:stretch>
            <a:fillRect/>
          </a:stretch>
        </p:blipFill>
        <p:spPr>
          <a:xfrm>
            <a:off x="14002034" y="3702522"/>
            <a:ext cx="4382504" cy="4320000"/>
          </a:xfrm>
          <a:prstGeom prst="ellipse">
            <a:avLst/>
          </a:prstGeom>
          <a:noFill/>
          <a:ln w="63500">
            <a:solidFill>
              <a:srgbClr val="007E48"/>
            </a:solidFill>
          </a:ln>
        </p:spPr>
      </p:pic>
      <p:pic>
        <p:nvPicPr>
          <p:cNvPr id="7" name="Immagine 4" descr="Immagine che contiene persona, interni, mano&#10;&#10;Descrizione generata automaticamente">
            <a:extLst>
              <a:ext uri="{FF2B5EF4-FFF2-40B4-BE49-F238E27FC236}">
                <a16:creationId xmlns:a16="http://schemas.microsoft.com/office/drawing/2014/main" id="{6BA9102B-BB59-A2D6-B4C9-EF011470E3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50" t="14533" r="28271"/>
          <a:stretch>
            <a:fillRect/>
          </a:stretch>
        </p:blipFill>
        <p:spPr>
          <a:xfrm>
            <a:off x="19114049" y="3709717"/>
            <a:ext cx="4311101" cy="4320000"/>
          </a:xfrm>
          <a:prstGeom prst="ellipse">
            <a:avLst/>
          </a:prstGeom>
          <a:noFill/>
          <a:ln w="63500">
            <a:solidFill>
              <a:srgbClr val="007E48"/>
            </a:solidFill>
          </a:ln>
        </p:spPr>
      </p:pic>
      <p:sp>
        <p:nvSpPr>
          <p:cNvPr id="8" name="Rectangle: Top Corners Rounded 15">
            <a:extLst>
              <a:ext uri="{FF2B5EF4-FFF2-40B4-BE49-F238E27FC236}">
                <a16:creationId xmlns:a16="http://schemas.microsoft.com/office/drawing/2014/main" id="{147FED83-E411-1051-6F1F-5561B38A1B2D}"/>
              </a:ext>
            </a:extLst>
          </p:cNvPr>
          <p:cNvSpPr/>
          <p:nvPr/>
        </p:nvSpPr>
        <p:spPr>
          <a:xfrm rot="16200000">
            <a:off x="6493987" y="4123571"/>
            <a:ext cx="1706012" cy="167075"/>
          </a:xfrm>
          <a:prstGeom prst="round2SameRect">
            <a:avLst>
              <a:gd name="adj1" fmla="val 61174"/>
              <a:gd name="adj2" fmla="val 0"/>
            </a:avLst>
          </a:prstGeom>
          <a:solidFill>
            <a:srgbClr val="007E4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tIns="0" bIns="0" rtlCol="0" anchor="ctr" anchorCtr="0"/>
          <a:lstStyle/>
          <a:p>
            <a:pPr marL="0" marR="0" lvl="0" indent="0" algn="ctr" defTabSz="1219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2567448"/>
      </p:ext>
    </p:extLst>
  </p:cSld>
  <p:clrMapOvr>
    <a:masterClrMapping/>
  </p:clrMapOvr>
  <p:transition spd="slow">
    <p:push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34AB55-8CD2-D340-2DE6-8F4735FDA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AC1F90B6-8589-583C-1C26-933651CFF207}"/>
              </a:ext>
            </a:extLst>
          </p:cNvPr>
          <p:cNvSpPr/>
          <p:nvPr/>
        </p:nvSpPr>
        <p:spPr>
          <a:xfrm>
            <a:off x="-1" y="12121400"/>
            <a:ext cx="24384000" cy="162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09F8F1A2-FC36-A96E-0A12-40EBB029641C}"/>
              </a:ext>
            </a:extLst>
          </p:cNvPr>
          <p:cNvSpPr/>
          <p:nvPr/>
        </p:nvSpPr>
        <p:spPr>
          <a:xfrm>
            <a:off x="-2273095" y="-2215869"/>
            <a:ext cx="4320000" cy="432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" name="Circle">
            <a:extLst>
              <a:ext uri="{FF2B5EF4-FFF2-40B4-BE49-F238E27FC236}">
                <a16:creationId xmlns:a16="http://schemas.microsoft.com/office/drawing/2014/main" id="{5C29410F-022A-AADD-3037-B86688FF9CBD}"/>
              </a:ext>
            </a:extLst>
          </p:cNvPr>
          <p:cNvSpPr/>
          <p:nvPr/>
        </p:nvSpPr>
        <p:spPr>
          <a:xfrm>
            <a:off x="-2580596" y="-2477390"/>
            <a:ext cx="4320000" cy="4320000"/>
          </a:xfrm>
          <a:prstGeom prst="ellipse">
            <a:avLst/>
          </a:prstGeom>
          <a:solidFill>
            <a:srgbClr val="007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" name="Embark on a journey of marketing excellence with SparkPro. Today, we unveil a revolutionary solution designed to elevate your strategies and ignite unparalleled success in the digital realm.…">
            <a:extLst>
              <a:ext uri="{FF2B5EF4-FFF2-40B4-BE49-F238E27FC236}">
                <a16:creationId xmlns:a16="http://schemas.microsoft.com/office/drawing/2014/main" id="{9033B8DC-4E37-1AB5-B6F3-685F675659B7}"/>
              </a:ext>
            </a:extLst>
          </p:cNvPr>
          <p:cNvSpPr txBox="1"/>
          <p:nvPr/>
        </p:nvSpPr>
        <p:spPr>
          <a:xfrm>
            <a:off x="6791325" y="12633882"/>
            <a:ext cx="16562388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b="1" spc="0">
                <a:latin typeface="Arial"/>
                <a:cs typeface="Arial"/>
              </a:rPr>
              <a:t>1. </a:t>
            </a:r>
            <a:r>
              <a:rPr lang="en-US" spc="0">
                <a:latin typeface="Arial"/>
                <a:cs typeface="Arial"/>
              </a:rPr>
              <a:t>Lipner SR, Ko D. Optimizing topical therapy for onychomycosis: the importance of patient education. Cutis. 2018;102(6):389-390. </a:t>
            </a:r>
            <a:r>
              <a:rPr lang="en-US" b="1" spc="0">
                <a:latin typeface="Arial"/>
                <a:cs typeface="Arial"/>
              </a:rPr>
              <a:t>2. </a:t>
            </a:r>
            <a:r>
              <a:rPr lang="en-US" spc="0">
                <a:latin typeface="Arial"/>
                <a:cs typeface="Arial"/>
              </a:rPr>
              <a:t>Ricardo JW, Lipner SR. Safety of current therapies for onychomycosis. Expert </a:t>
            </a:r>
            <a:r>
              <a:rPr lang="en-US" spc="0" err="1">
                <a:latin typeface="Arial"/>
                <a:cs typeface="Arial"/>
              </a:rPr>
              <a:t>Opin</a:t>
            </a:r>
            <a:r>
              <a:rPr lang="en-US" spc="0">
                <a:latin typeface="Arial"/>
                <a:cs typeface="Arial"/>
              </a:rPr>
              <a:t> Drug Saf. 2020;19(11):1395-1408. </a:t>
            </a:r>
            <a:r>
              <a:rPr lang="en-US" b="1" spc="0">
                <a:latin typeface="Arial"/>
                <a:cs typeface="Arial"/>
              </a:rPr>
              <a:t>3. </a:t>
            </a:r>
            <a:r>
              <a:rPr lang="en-GB" spc="0" err="1">
                <a:latin typeface="Arial"/>
                <a:cs typeface="Arial"/>
              </a:rPr>
              <a:t>Piraccini</a:t>
            </a:r>
            <a:r>
              <a:rPr lang="en-GB" spc="0">
                <a:latin typeface="Arial"/>
                <a:cs typeface="Arial"/>
              </a:rPr>
              <a:t> BM. Nail Disorders. Milano: Springer; 2014.​</a:t>
            </a:r>
            <a:r>
              <a:rPr lang="en-US" spc="0">
                <a:latin typeface="Arial"/>
                <a:cs typeface="Arial"/>
              </a:rPr>
              <a:t> </a:t>
            </a:r>
            <a:r>
              <a:rPr lang="en-US" b="1" spc="0">
                <a:latin typeface="Arial"/>
                <a:cs typeface="Arial"/>
              </a:rPr>
              <a:t>4. </a:t>
            </a:r>
            <a:r>
              <a:rPr lang="en-US" spc="0" err="1">
                <a:latin typeface="Arial"/>
                <a:ea typeface="Times New Roman" panose="02020603050405020304" pitchFamily="18" charset="0"/>
                <a:cs typeface="Arial"/>
              </a:rPr>
              <a:t>Basado</a:t>
            </a:r>
            <a:r>
              <a:rPr lang="en-US" spc="0">
                <a:latin typeface="Arial"/>
                <a:ea typeface="Times New Roman" panose="02020603050405020304" pitchFamily="18" charset="0"/>
                <a:cs typeface="Arial"/>
              </a:rPr>
              <a:t> </a:t>
            </a:r>
            <a:r>
              <a:rPr lang="en-US" spc="0" err="1">
                <a:latin typeface="Arial"/>
                <a:ea typeface="Times New Roman" panose="02020603050405020304" pitchFamily="18" charset="0"/>
                <a:cs typeface="Arial"/>
              </a:rPr>
              <a:t>en</a:t>
            </a:r>
            <a:r>
              <a:rPr lang="en-US" spc="0">
                <a:latin typeface="Arial"/>
                <a:ea typeface="Times New Roman" panose="02020603050405020304" pitchFamily="18" charset="0"/>
                <a:cs typeface="Arial"/>
              </a:rPr>
              <a:t> la </a:t>
            </a:r>
            <a:r>
              <a:rPr lang="en-US" spc="0" err="1">
                <a:latin typeface="Arial"/>
                <a:ea typeface="Times New Roman" panose="02020603050405020304" pitchFamily="18" charset="0"/>
                <a:cs typeface="Arial"/>
              </a:rPr>
              <a:t>experiencia</a:t>
            </a:r>
            <a:r>
              <a:rPr lang="en-US" spc="0">
                <a:latin typeface="Arial"/>
                <a:ea typeface="Times New Roman" panose="02020603050405020304" pitchFamily="18" charset="0"/>
                <a:cs typeface="Arial"/>
              </a:rPr>
              <a:t> </a:t>
            </a:r>
            <a:r>
              <a:rPr lang="en-US" spc="0" err="1">
                <a:latin typeface="Arial"/>
                <a:ea typeface="Times New Roman" panose="02020603050405020304" pitchFamily="18" charset="0"/>
                <a:cs typeface="Arial"/>
              </a:rPr>
              <a:t>clínica</a:t>
            </a:r>
            <a:r>
              <a:rPr lang="en-US" spc="0">
                <a:latin typeface="Arial"/>
                <a:ea typeface="Times New Roman" panose="02020603050405020304" pitchFamily="18" charset="0"/>
                <a:cs typeface="Arial"/>
              </a:rPr>
              <a:t> del ponente</a:t>
            </a:r>
            <a:r>
              <a:rPr lang="en-US" spc="0">
                <a:latin typeface="Arial"/>
                <a:cs typeface="Arial"/>
              </a:rPr>
              <a:t>.</a:t>
            </a:r>
            <a:endParaRPr lang="en-US" b="1" spc="0">
              <a:latin typeface="Arial"/>
              <a:cs typeface="Arial"/>
            </a:endParaRPr>
          </a:p>
        </p:txBody>
      </p:sp>
      <p:sp>
        <p:nvSpPr>
          <p:cNvPr id="28" name="Sustainable Visions, Tangible Solutions">
            <a:extLst>
              <a:ext uri="{FF2B5EF4-FFF2-40B4-BE49-F238E27FC236}">
                <a16:creationId xmlns:a16="http://schemas.microsoft.com/office/drawing/2014/main" id="{D593FEE7-4AEC-9323-BAC4-43BC3FF041B9}"/>
              </a:ext>
            </a:extLst>
          </p:cNvPr>
          <p:cNvSpPr txBox="1"/>
          <p:nvPr/>
        </p:nvSpPr>
        <p:spPr>
          <a:xfrm>
            <a:off x="2354405" y="502077"/>
            <a:ext cx="20999307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Tratamiento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onicomicosis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require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paciencia</a:t>
            </a:r>
            <a:endParaRPr sz="6000" b="1" spc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E6ED6E04-2F5D-77BF-FEDA-2B02DE7B7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288" y="12549839"/>
            <a:ext cx="1795058" cy="61363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5101A05B-E769-2573-A232-FE29A6691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122" y="12713688"/>
            <a:ext cx="1685663" cy="518665"/>
          </a:xfrm>
          <a:prstGeom prst="rect">
            <a:avLst/>
          </a:prstGeom>
        </p:spPr>
      </p:pic>
      <p:sp>
        <p:nvSpPr>
          <p:cNvPr id="2" name="Rectangle: Rounded Corners 14">
            <a:extLst>
              <a:ext uri="{FF2B5EF4-FFF2-40B4-BE49-F238E27FC236}">
                <a16:creationId xmlns:a16="http://schemas.microsoft.com/office/drawing/2014/main" id="{3F0E4845-40F1-2DBB-DFFF-235535C4531C}"/>
              </a:ext>
            </a:extLst>
          </p:cNvPr>
          <p:cNvSpPr/>
          <p:nvPr/>
        </p:nvSpPr>
        <p:spPr>
          <a:xfrm>
            <a:off x="1072831" y="3677460"/>
            <a:ext cx="5761035" cy="1873484"/>
          </a:xfrm>
          <a:prstGeom prst="roundRect">
            <a:avLst>
              <a:gd name="adj" fmla="val 5568"/>
            </a:avLst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>
            <a:outerShdw blurRad="254000" algn="ctr" rotWithShape="0">
              <a:srgbClr val="000000">
                <a:alpha val="20000"/>
              </a:srgbClr>
            </a:outerShdw>
          </a:effectLst>
        </p:spPr>
        <p:txBody>
          <a:bodyPr lIns="243840" tIns="0" rIns="243840" bIns="0" rtlCol="0" anchor="ctr" anchorCtr="0"/>
          <a:lstStyle/>
          <a:p>
            <a:pPr defTabSz="1219110">
              <a:spcBef>
                <a:spcPct val="0"/>
              </a:spcBef>
              <a:buClr>
                <a:srgbClr val="0070C0"/>
              </a:buClr>
              <a:defRPr/>
            </a:pPr>
            <a:r>
              <a:rPr lang="en-US" sz="2800" b="1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Requiere</a:t>
            </a:r>
            <a:r>
              <a:rPr lang="en-US" sz="28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tiempo</a:t>
            </a:r>
            <a:r>
              <a:rPr lang="en-US" sz="28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y </a:t>
            </a:r>
            <a:r>
              <a:rPr lang="en-US" sz="28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paciencia</a:t>
            </a:r>
            <a:r>
              <a:rPr lang="en-US" sz="2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</a:t>
            </a:r>
            <a:br>
              <a:rPr lang="en-US" sz="2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en-US" sz="28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ya</a:t>
            </a:r>
            <a:r>
              <a:rPr lang="en-US" sz="2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que lo que se ha </a:t>
            </a:r>
            <a:r>
              <a:rPr lang="en-US" sz="28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desarrollado</a:t>
            </a:r>
            <a:r>
              <a:rPr lang="en-US" sz="2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durante</a:t>
            </a:r>
            <a:r>
              <a:rPr lang="en-US" sz="2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meses no se </a:t>
            </a:r>
            <a:r>
              <a:rPr lang="en-US" sz="28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resuelve</a:t>
            </a:r>
            <a:br>
              <a:rPr lang="en-US" sz="2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en-US" sz="2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de la </a:t>
            </a:r>
            <a:r>
              <a:rPr lang="en-US" sz="28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noche</a:t>
            </a:r>
            <a:r>
              <a:rPr lang="en-US" sz="2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a la mañana</a:t>
            </a:r>
            <a:r>
              <a:rPr lang="en-US" sz="2800" spc="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3" name="Rectangle: Top Corners Rounded 15">
            <a:extLst>
              <a:ext uri="{FF2B5EF4-FFF2-40B4-BE49-F238E27FC236}">
                <a16:creationId xmlns:a16="http://schemas.microsoft.com/office/drawing/2014/main" id="{8BFC706F-50FE-F5C0-E05F-68FDA84AD20F}"/>
              </a:ext>
            </a:extLst>
          </p:cNvPr>
          <p:cNvSpPr/>
          <p:nvPr/>
        </p:nvSpPr>
        <p:spPr>
          <a:xfrm rot="16200000">
            <a:off x="219632" y="4530664"/>
            <a:ext cx="1873482" cy="167075"/>
          </a:xfrm>
          <a:prstGeom prst="round2SameRect">
            <a:avLst>
              <a:gd name="adj1" fmla="val 61174"/>
              <a:gd name="adj2" fmla="val 0"/>
            </a:avLst>
          </a:prstGeom>
          <a:solidFill>
            <a:srgbClr val="007E4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tIns="0" bIns="0" rtlCol="0" anchor="ctr" anchorCtr="0"/>
          <a:lstStyle/>
          <a:p>
            <a:pPr marL="0" marR="0" lvl="0" indent="0" algn="ctr" defTabSz="1219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Rectangle: Rounded Corners 14">
            <a:extLst>
              <a:ext uri="{FF2B5EF4-FFF2-40B4-BE49-F238E27FC236}">
                <a16:creationId xmlns:a16="http://schemas.microsoft.com/office/drawing/2014/main" id="{70BAADA0-D11D-32DB-2399-78771F1B8905}"/>
              </a:ext>
            </a:extLst>
          </p:cNvPr>
          <p:cNvSpPr/>
          <p:nvPr/>
        </p:nvSpPr>
        <p:spPr>
          <a:xfrm>
            <a:off x="1072831" y="5979296"/>
            <a:ext cx="5761035" cy="4144935"/>
          </a:xfrm>
          <a:prstGeom prst="roundRect">
            <a:avLst>
              <a:gd name="adj" fmla="val 5568"/>
            </a:avLst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>
            <a:outerShdw blurRad="254000" algn="ctr" rotWithShape="0">
              <a:srgbClr val="000000">
                <a:alpha val="20000"/>
              </a:srgbClr>
            </a:outerShdw>
          </a:effectLst>
        </p:spPr>
        <p:txBody>
          <a:bodyPr lIns="243840" tIns="0" rIns="243840" bIns="0" rtlCol="0" anchor="ctr" anchorCtr="0"/>
          <a:lstStyle/>
          <a:p>
            <a:pPr defTabSz="1219140">
              <a:spcBef>
                <a:spcPct val="0"/>
              </a:spcBef>
              <a:buClr>
                <a:srgbClr val="0070C0"/>
              </a:buClr>
              <a:defRPr/>
            </a:pPr>
            <a:r>
              <a:rPr lang="it-CH" sz="2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La </a:t>
            </a:r>
            <a:r>
              <a:rPr lang="it-CH" sz="28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tasa de crecimiento </a:t>
            </a:r>
            <a:r>
              <a:rPr lang="it-CH" sz="2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de</a:t>
            </a:r>
            <a:br>
              <a:rPr lang="it-CH" sz="2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it-CH" sz="2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la lámina ungueal </a:t>
            </a:r>
            <a:r>
              <a:rPr lang="it-CH" sz="28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disminuye</a:t>
            </a:r>
            <a:r>
              <a:rPr lang="it-CH" sz="2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durante la onicomicosis</a:t>
            </a:r>
            <a:r>
              <a:rPr lang="it-CH" sz="2800" spc="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</a:p>
          <a:p>
            <a:pPr defTabSz="1219140">
              <a:spcBef>
                <a:spcPct val="0"/>
              </a:spcBef>
              <a:buClr>
                <a:srgbClr val="0070C0"/>
              </a:buClr>
              <a:defRPr/>
            </a:pPr>
            <a:endParaRPr lang="it-CH" sz="28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1219140">
              <a:spcBef>
                <a:spcPct val="0"/>
              </a:spcBef>
              <a:buClr>
                <a:srgbClr val="0070C0"/>
              </a:buClr>
              <a:defRPr/>
            </a:pPr>
            <a:r>
              <a:rPr lang="it-CH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La tasa de crecimiento normal es:</a:t>
            </a:r>
            <a:r>
              <a:rPr lang="it-CH" sz="2400" spc="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</a:t>
            </a:r>
          </a:p>
          <a:p>
            <a:pPr marL="342900" indent="-342900" defTabSz="1219140">
              <a:spcBef>
                <a:spcPct val="0"/>
              </a:spcBef>
              <a:buClr>
                <a:srgbClr val="007E48"/>
              </a:buClr>
              <a:buFont typeface="Arial" panose="020B0604020202020204" pitchFamily="34" charset="0"/>
              <a:buChar char="•"/>
              <a:defRPr/>
            </a:pPr>
            <a:r>
              <a:rPr lang="it-CH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3,0 mm/mes para las uñas</a:t>
            </a:r>
            <a:br>
              <a:rPr lang="it-CH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it-CH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de las manos</a:t>
            </a:r>
          </a:p>
          <a:p>
            <a:pPr marL="342900" indent="-342900" defTabSz="1219140">
              <a:spcBef>
                <a:spcPct val="0"/>
              </a:spcBef>
              <a:buClr>
                <a:srgbClr val="007E48"/>
              </a:buClr>
              <a:buFont typeface="Arial" panose="020B0604020202020204" pitchFamily="34" charset="0"/>
              <a:buChar char="•"/>
              <a:defRPr/>
            </a:pPr>
            <a:r>
              <a:rPr lang="it-CH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1,5 mm/mes para las uñas</a:t>
            </a:r>
            <a:br>
              <a:rPr lang="it-CH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it-CH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de los pies</a:t>
            </a:r>
          </a:p>
        </p:txBody>
      </p:sp>
      <p:sp>
        <p:nvSpPr>
          <p:cNvPr id="7" name="Rectangle: Top Corners Rounded 15">
            <a:extLst>
              <a:ext uri="{FF2B5EF4-FFF2-40B4-BE49-F238E27FC236}">
                <a16:creationId xmlns:a16="http://schemas.microsoft.com/office/drawing/2014/main" id="{A870C32B-17D4-B227-0A34-9990310C2BB3}"/>
              </a:ext>
            </a:extLst>
          </p:cNvPr>
          <p:cNvSpPr/>
          <p:nvPr/>
        </p:nvSpPr>
        <p:spPr>
          <a:xfrm rot="16200000">
            <a:off x="-916091" y="7968225"/>
            <a:ext cx="4144936" cy="16707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7E4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tIns="0" bIns="0" rtlCol="0" anchor="ctr" anchorCtr="0"/>
          <a:lstStyle/>
          <a:p>
            <a:pPr marL="0" marR="0" lvl="0" indent="0" algn="ctr" defTabSz="1219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Rectangle: Rounded Corners 14">
            <a:extLst>
              <a:ext uri="{FF2B5EF4-FFF2-40B4-BE49-F238E27FC236}">
                <a16:creationId xmlns:a16="http://schemas.microsoft.com/office/drawing/2014/main" id="{D4B04D30-6164-D522-A30B-CDE347080BB4}"/>
              </a:ext>
            </a:extLst>
          </p:cNvPr>
          <p:cNvSpPr/>
          <p:nvPr/>
        </p:nvSpPr>
        <p:spPr>
          <a:xfrm>
            <a:off x="7268729" y="3677460"/>
            <a:ext cx="5906944" cy="1579156"/>
          </a:xfrm>
          <a:prstGeom prst="roundRect">
            <a:avLst>
              <a:gd name="adj" fmla="val 5568"/>
            </a:avLst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>
            <a:outerShdw blurRad="254000" algn="ctr" rotWithShape="0">
              <a:srgbClr val="000000">
                <a:alpha val="20000"/>
              </a:srgbClr>
            </a:outerShdw>
          </a:effectLst>
        </p:spPr>
        <p:txBody>
          <a:bodyPr lIns="243840" tIns="0" rIns="243840" bIns="0" rtlCol="0" anchor="ctr" anchorCtr="0"/>
          <a:lstStyle/>
          <a:p>
            <a:pPr defTabSz="1219140">
              <a:spcBef>
                <a:spcPct val="0"/>
              </a:spcBef>
              <a:buClr>
                <a:srgbClr val="0070C0"/>
              </a:buClr>
              <a:defRPr/>
            </a:pPr>
            <a:r>
              <a:rPr lang="it-CH" sz="2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Gran esfuerzo para mantener</a:t>
            </a:r>
            <a:br>
              <a:rPr lang="it-CH" sz="2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it-CH" sz="2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la </a:t>
            </a:r>
            <a:r>
              <a:rPr lang="it-CH" sz="28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adherencia</a:t>
            </a:r>
            <a:r>
              <a:rPr lang="it-CH" sz="2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del paciente</a:t>
            </a:r>
            <a:r>
              <a:rPr lang="it-CH" sz="2800" spc="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10" name="Rectangle: Top Corners Rounded 15">
            <a:extLst>
              <a:ext uri="{FF2B5EF4-FFF2-40B4-BE49-F238E27FC236}">
                <a16:creationId xmlns:a16="http://schemas.microsoft.com/office/drawing/2014/main" id="{A44551C3-4D3A-86D0-28D0-8F2112BB2548}"/>
              </a:ext>
            </a:extLst>
          </p:cNvPr>
          <p:cNvSpPr/>
          <p:nvPr/>
        </p:nvSpPr>
        <p:spPr>
          <a:xfrm rot="16200000">
            <a:off x="6562695" y="4383498"/>
            <a:ext cx="1579154" cy="167075"/>
          </a:xfrm>
          <a:prstGeom prst="round2SameRect">
            <a:avLst>
              <a:gd name="adj1" fmla="val 61174"/>
              <a:gd name="adj2" fmla="val 0"/>
            </a:avLst>
          </a:prstGeom>
          <a:solidFill>
            <a:srgbClr val="007E4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tIns="0" bIns="0" rtlCol="0" anchor="ctr" anchorCtr="0"/>
          <a:lstStyle/>
          <a:p>
            <a:pPr marL="0" marR="0" lvl="0" indent="0" algn="ctr" defTabSz="1219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Rectangle: Rounded Corners 14">
            <a:extLst>
              <a:ext uri="{FF2B5EF4-FFF2-40B4-BE49-F238E27FC236}">
                <a16:creationId xmlns:a16="http://schemas.microsoft.com/office/drawing/2014/main" id="{94F72E63-B58A-FB16-6589-AEEDA4EFF06F}"/>
              </a:ext>
            </a:extLst>
          </p:cNvPr>
          <p:cNvSpPr/>
          <p:nvPr/>
        </p:nvSpPr>
        <p:spPr>
          <a:xfrm>
            <a:off x="7268729" y="5684967"/>
            <a:ext cx="5906944" cy="2101857"/>
          </a:xfrm>
          <a:prstGeom prst="roundRect">
            <a:avLst>
              <a:gd name="adj" fmla="val 5568"/>
            </a:avLst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>
            <a:outerShdw blurRad="254000" algn="ctr" rotWithShape="0">
              <a:srgbClr val="000000">
                <a:alpha val="20000"/>
              </a:srgbClr>
            </a:outerShdw>
          </a:effectLst>
        </p:spPr>
        <p:txBody>
          <a:bodyPr lIns="243840" tIns="0" rIns="243840" bIns="0" rtlCol="0" anchor="ctr" anchorCtr="0"/>
          <a:lstStyle/>
          <a:p>
            <a:pPr defTabSz="1219140">
              <a:spcBef>
                <a:spcPct val="0"/>
              </a:spcBef>
              <a:buClr>
                <a:srgbClr val="0070C0"/>
              </a:buClr>
              <a:defRPr/>
            </a:pPr>
            <a:r>
              <a:rPr lang="it-CH" sz="2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Si existen posibles </a:t>
            </a:r>
            <a:r>
              <a:rPr lang="it-CH" sz="28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efectos adversos</a:t>
            </a:r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⇢</a:t>
            </a:r>
            <a:r>
              <a:rPr lang="it-CH" sz="2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suspender y cambiar los tratamientos</a:t>
            </a:r>
            <a:r>
              <a:rPr lang="it-CH" sz="2800" spc="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</a:t>
            </a:r>
          </a:p>
        </p:txBody>
      </p:sp>
      <p:sp>
        <p:nvSpPr>
          <p:cNvPr id="14" name="Rectangle: Top Corners Rounded 15">
            <a:extLst>
              <a:ext uri="{FF2B5EF4-FFF2-40B4-BE49-F238E27FC236}">
                <a16:creationId xmlns:a16="http://schemas.microsoft.com/office/drawing/2014/main" id="{D6C32A9D-30D4-0733-3FFF-56C6165EE9AC}"/>
              </a:ext>
            </a:extLst>
          </p:cNvPr>
          <p:cNvSpPr/>
          <p:nvPr/>
        </p:nvSpPr>
        <p:spPr>
          <a:xfrm rot="16200000">
            <a:off x="6301344" y="6652356"/>
            <a:ext cx="2101856" cy="167075"/>
          </a:xfrm>
          <a:prstGeom prst="round2SameRect">
            <a:avLst>
              <a:gd name="adj1" fmla="val 61174"/>
              <a:gd name="adj2" fmla="val 0"/>
            </a:avLst>
          </a:prstGeom>
          <a:solidFill>
            <a:srgbClr val="007E4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tIns="0" bIns="0" rtlCol="0" anchor="ctr" anchorCtr="0"/>
          <a:lstStyle/>
          <a:p>
            <a:pPr marL="0" marR="0" lvl="0" indent="0" algn="ctr" defTabSz="1219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" name="Picture 2" descr="A close up of a toenail&#10;&#10;AI-generated content may be incorrect.">
            <a:extLst>
              <a:ext uri="{FF2B5EF4-FFF2-40B4-BE49-F238E27FC236}">
                <a16:creationId xmlns:a16="http://schemas.microsoft.com/office/drawing/2014/main" id="{D689F939-EA65-9D57-C5FE-7930949597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1" t="3105" r="12591" b="3534"/>
          <a:stretch>
            <a:fillRect/>
          </a:stretch>
        </p:blipFill>
        <p:spPr bwMode="auto">
          <a:xfrm>
            <a:off x="19099924" y="3677459"/>
            <a:ext cx="4325226" cy="4320000"/>
          </a:xfrm>
          <a:prstGeom prst="ellipse">
            <a:avLst/>
          </a:prstGeom>
          <a:noFill/>
          <a:ln w="63500">
            <a:solidFill>
              <a:srgbClr val="007E4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A close-up of a toenail&#10;&#10;AI-generated content may be incorrect.">
            <a:extLst>
              <a:ext uri="{FF2B5EF4-FFF2-40B4-BE49-F238E27FC236}">
                <a16:creationId xmlns:a16="http://schemas.microsoft.com/office/drawing/2014/main" id="{DE165A50-878E-1060-E3EC-B8EDEBC18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3" t="25231" r="4228" b="1666"/>
          <a:stretch>
            <a:fillRect/>
          </a:stretch>
        </p:blipFill>
        <p:spPr bwMode="auto">
          <a:xfrm>
            <a:off x="14066571" y="3677459"/>
            <a:ext cx="4326842" cy="4320000"/>
          </a:xfrm>
          <a:prstGeom prst="ellipse">
            <a:avLst/>
          </a:prstGeom>
          <a:noFill/>
          <a:ln w="63500">
            <a:solidFill>
              <a:srgbClr val="007E4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2">
            <a:extLst>
              <a:ext uri="{FF2B5EF4-FFF2-40B4-BE49-F238E27FC236}">
                <a16:creationId xmlns:a16="http://schemas.microsoft.com/office/drawing/2014/main" id="{9B5A7E3A-43C9-8CC9-147A-8A5AE8946EE5}"/>
              </a:ext>
            </a:extLst>
          </p:cNvPr>
          <p:cNvSpPr txBox="1"/>
          <p:nvPr/>
        </p:nvSpPr>
        <p:spPr>
          <a:xfrm>
            <a:off x="16715070" y="7997459"/>
            <a:ext cx="402783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pc="0" err="1">
                <a:latin typeface="Arial"/>
                <a:cs typeface="Arial"/>
              </a:rPr>
              <a:t>Imágenes</a:t>
            </a:r>
            <a:r>
              <a:rPr lang="en-US" spc="0">
                <a:latin typeface="Arial"/>
                <a:cs typeface="Arial"/>
              </a:rPr>
              <a:t> de </a:t>
            </a:r>
            <a:r>
              <a:rPr lang="en-US" spc="0" err="1">
                <a:latin typeface="Arial"/>
                <a:cs typeface="Arial"/>
              </a:rPr>
              <a:t>Piraccini</a:t>
            </a:r>
            <a:r>
              <a:rPr lang="en-US" spc="0">
                <a:latin typeface="Arial"/>
                <a:cs typeface="Arial"/>
              </a:rPr>
              <a:t> BM, 2014.</a:t>
            </a:r>
            <a:r>
              <a:rPr lang="en-US" spc="0" baseline="30000">
                <a:latin typeface="Arial"/>
                <a:cs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63125725"/>
      </p:ext>
    </p:extLst>
  </p:cSld>
  <p:clrMapOvr>
    <a:masterClrMapping/>
  </p:clrMapOvr>
  <p:transition spd="slow">
    <p:push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8C97A-E658-A101-59A9-A6CB6C6C1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97618F5A-FF9F-35C8-FDB6-C9AB7D2260C5}"/>
              </a:ext>
            </a:extLst>
          </p:cNvPr>
          <p:cNvSpPr/>
          <p:nvPr/>
        </p:nvSpPr>
        <p:spPr>
          <a:xfrm>
            <a:off x="-1" y="12121400"/>
            <a:ext cx="24384000" cy="162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07C41ED4-13A1-1F4F-3F2F-3BF80F03AA4A}"/>
              </a:ext>
            </a:extLst>
          </p:cNvPr>
          <p:cNvSpPr/>
          <p:nvPr/>
        </p:nvSpPr>
        <p:spPr>
          <a:xfrm>
            <a:off x="-2273095" y="-2215869"/>
            <a:ext cx="4320000" cy="432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" name="Circle">
            <a:extLst>
              <a:ext uri="{FF2B5EF4-FFF2-40B4-BE49-F238E27FC236}">
                <a16:creationId xmlns:a16="http://schemas.microsoft.com/office/drawing/2014/main" id="{DE3853CE-529E-114E-FC9D-9007F17BAB92}"/>
              </a:ext>
            </a:extLst>
          </p:cNvPr>
          <p:cNvSpPr/>
          <p:nvPr/>
        </p:nvSpPr>
        <p:spPr>
          <a:xfrm>
            <a:off x="-2580596" y="-2477390"/>
            <a:ext cx="4320000" cy="4320000"/>
          </a:xfrm>
          <a:prstGeom prst="ellipse">
            <a:avLst/>
          </a:prstGeom>
          <a:solidFill>
            <a:srgbClr val="007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" name="Embark on a journey of marketing excellence with SparkPro. Today, we unveil a revolutionary solution designed to elevate your strategies and ignite unparalleled success in the digital realm.…">
            <a:extLst>
              <a:ext uri="{FF2B5EF4-FFF2-40B4-BE49-F238E27FC236}">
                <a16:creationId xmlns:a16="http://schemas.microsoft.com/office/drawing/2014/main" id="{ECD92574-DB21-86EE-7AE9-0751C97BCB2D}"/>
              </a:ext>
            </a:extLst>
          </p:cNvPr>
          <p:cNvSpPr txBox="1"/>
          <p:nvPr/>
        </p:nvSpPr>
        <p:spPr>
          <a:xfrm>
            <a:off x="6791325" y="12633883"/>
            <a:ext cx="16562388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fr-FR" b="1" spc="0">
                <a:latin typeface="Arial"/>
                <a:cs typeface="Arial"/>
              </a:rPr>
              <a:t>1. </a:t>
            </a:r>
            <a:r>
              <a:rPr lang="fr-FR" spc="0">
                <a:latin typeface="Arial"/>
                <a:cs typeface="Arial"/>
              </a:rPr>
              <a:t>Gupta AK, </a:t>
            </a:r>
            <a:r>
              <a:rPr lang="fr-FR" spc="0" err="1">
                <a:latin typeface="Arial"/>
                <a:cs typeface="Arial"/>
              </a:rPr>
              <a:t>Stec</a:t>
            </a:r>
            <a:r>
              <a:rPr lang="fr-FR" spc="0">
                <a:latin typeface="Arial"/>
                <a:cs typeface="Arial"/>
              </a:rPr>
              <a:t> N, </a:t>
            </a:r>
            <a:r>
              <a:rPr lang="fr-FR" spc="0" err="1">
                <a:latin typeface="Arial"/>
                <a:cs typeface="Arial"/>
              </a:rPr>
              <a:t>Summerbell</a:t>
            </a:r>
            <a:r>
              <a:rPr lang="fr-FR" spc="0">
                <a:latin typeface="Arial"/>
                <a:cs typeface="Arial"/>
              </a:rPr>
              <a:t> RC, </a:t>
            </a:r>
            <a:r>
              <a:rPr lang="fr-FR" i="1" spc="0">
                <a:latin typeface="Arial"/>
                <a:cs typeface="Arial"/>
              </a:rPr>
              <a:t>et al</a:t>
            </a:r>
            <a:r>
              <a:rPr lang="fr-FR" spc="0">
                <a:latin typeface="Arial"/>
                <a:cs typeface="Arial"/>
              </a:rPr>
              <a:t>. </a:t>
            </a:r>
            <a:r>
              <a:rPr lang="fr-FR" spc="0" err="1">
                <a:latin typeface="Arial"/>
                <a:cs typeface="Arial"/>
              </a:rPr>
              <a:t>Onychomycosis</a:t>
            </a:r>
            <a:r>
              <a:rPr lang="fr-FR" spc="0">
                <a:latin typeface="Arial"/>
                <a:cs typeface="Arial"/>
              </a:rPr>
              <a:t>: a </a:t>
            </a:r>
            <a:r>
              <a:rPr lang="fr-FR" spc="0" err="1">
                <a:latin typeface="Arial"/>
                <a:cs typeface="Arial"/>
              </a:rPr>
              <a:t>review</a:t>
            </a:r>
            <a:r>
              <a:rPr lang="fr-FR" spc="0">
                <a:latin typeface="Arial"/>
                <a:cs typeface="Arial"/>
              </a:rPr>
              <a:t>. J </a:t>
            </a:r>
            <a:r>
              <a:rPr lang="fr-FR" spc="0" err="1">
                <a:latin typeface="Arial"/>
                <a:cs typeface="Arial"/>
              </a:rPr>
              <a:t>Eur</a:t>
            </a:r>
            <a:r>
              <a:rPr lang="fr-FR" spc="0">
                <a:latin typeface="Arial"/>
                <a:cs typeface="Arial"/>
              </a:rPr>
              <a:t> </a:t>
            </a:r>
            <a:r>
              <a:rPr lang="fr-FR" spc="0" err="1">
                <a:latin typeface="Arial"/>
                <a:cs typeface="Arial"/>
              </a:rPr>
              <a:t>Acad</a:t>
            </a:r>
            <a:r>
              <a:rPr lang="fr-FR" spc="0">
                <a:latin typeface="Arial"/>
                <a:cs typeface="Arial"/>
              </a:rPr>
              <a:t> </a:t>
            </a:r>
            <a:r>
              <a:rPr lang="fr-FR" spc="0" err="1">
                <a:latin typeface="Arial"/>
                <a:cs typeface="Arial"/>
              </a:rPr>
              <a:t>Dermatol</a:t>
            </a:r>
            <a:r>
              <a:rPr lang="fr-FR" spc="0">
                <a:latin typeface="Arial"/>
                <a:cs typeface="Arial"/>
              </a:rPr>
              <a:t> </a:t>
            </a:r>
            <a:r>
              <a:rPr lang="fr-FR" spc="0" err="1">
                <a:latin typeface="Arial"/>
                <a:cs typeface="Arial"/>
              </a:rPr>
              <a:t>Venereol</a:t>
            </a:r>
            <a:r>
              <a:rPr lang="fr-FR" spc="0">
                <a:latin typeface="Arial"/>
                <a:cs typeface="Arial"/>
              </a:rPr>
              <a:t>. 2020;34(9):1972-1990.</a:t>
            </a:r>
            <a:r>
              <a:rPr lang="fr-FR" b="1" spc="0">
                <a:latin typeface="Arial"/>
                <a:cs typeface="Arial"/>
              </a:rPr>
              <a:t> 2. </a:t>
            </a:r>
            <a:r>
              <a:rPr lang="fr-FR" spc="0">
                <a:latin typeface="Arial"/>
                <a:cs typeface="Arial"/>
              </a:rPr>
              <a:t>Aggarwal R, </a:t>
            </a:r>
            <a:r>
              <a:rPr lang="fr-FR" spc="0" err="1">
                <a:latin typeface="Arial"/>
                <a:cs typeface="Arial"/>
              </a:rPr>
              <a:t>Targhotra</a:t>
            </a:r>
            <a:r>
              <a:rPr lang="fr-FR" spc="0">
                <a:latin typeface="Arial"/>
                <a:cs typeface="Arial"/>
              </a:rPr>
              <a:t> M, Kumar B, </a:t>
            </a:r>
            <a:r>
              <a:rPr lang="fr-FR" i="1" spc="0">
                <a:latin typeface="Arial"/>
                <a:cs typeface="Arial"/>
              </a:rPr>
              <a:t>et al</a:t>
            </a:r>
            <a:r>
              <a:rPr lang="fr-FR" spc="0">
                <a:latin typeface="Arial"/>
                <a:cs typeface="Arial"/>
              </a:rPr>
              <a:t>. </a:t>
            </a:r>
            <a:r>
              <a:rPr lang="fr-FR" spc="0" err="1">
                <a:latin typeface="Arial"/>
                <a:cs typeface="Arial"/>
              </a:rPr>
              <a:t>Treatment</a:t>
            </a:r>
            <a:r>
              <a:rPr lang="fr-FR" spc="0">
                <a:latin typeface="Arial"/>
                <a:cs typeface="Arial"/>
              </a:rPr>
              <a:t> and management </a:t>
            </a:r>
            <a:r>
              <a:rPr lang="fr-FR" spc="0" err="1">
                <a:latin typeface="Arial"/>
                <a:cs typeface="Arial"/>
              </a:rPr>
              <a:t>strategies</a:t>
            </a:r>
            <a:r>
              <a:rPr lang="fr-FR" spc="0">
                <a:latin typeface="Arial"/>
                <a:cs typeface="Arial"/>
              </a:rPr>
              <a:t> of </a:t>
            </a:r>
            <a:r>
              <a:rPr lang="fr-FR" spc="0" err="1">
                <a:latin typeface="Arial"/>
                <a:cs typeface="Arial"/>
              </a:rPr>
              <a:t>onychomycosis</a:t>
            </a:r>
            <a:r>
              <a:rPr lang="fr-FR" spc="0">
                <a:latin typeface="Arial"/>
                <a:cs typeface="Arial"/>
              </a:rPr>
              <a:t>. J </a:t>
            </a:r>
            <a:r>
              <a:rPr lang="fr-FR" spc="0" err="1">
                <a:latin typeface="Arial"/>
                <a:cs typeface="Arial"/>
              </a:rPr>
              <a:t>Mycol</a:t>
            </a:r>
            <a:r>
              <a:rPr lang="fr-FR" spc="0">
                <a:latin typeface="Arial"/>
                <a:cs typeface="Arial"/>
              </a:rPr>
              <a:t> Med. 2020;30(2):100949.</a:t>
            </a:r>
          </a:p>
        </p:txBody>
      </p:sp>
      <p:sp>
        <p:nvSpPr>
          <p:cNvPr id="28" name="Sustainable Visions, Tangible Solutions">
            <a:extLst>
              <a:ext uri="{FF2B5EF4-FFF2-40B4-BE49-F238E27FC236}">
                <a16:creationId xmlns:a16="http://schemas.microsoft.com/office/drawing/2014/main" id="{60B9E77D-4EE3-83CC-4D28-58EC592CC8A1}"/>
              </a:ext>
            </a:extLst>
          </p:cNvPr>
          <p:cNvSpPr txBox="1"/>
          <p:nvPr/>
        </p:nvSpPr>
        <p:spPr>
          <a:xfrm>
            <a:off x="2354405" y="917575"/>
            <a:ext cx="2099930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Tratamiento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onicomicosis</a:t>
            </a:r>
            <a:endParaRPr sz="6000" b="1" spc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A8DDCF20-D795-658F-4352-3958B6C7A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288" y="12549839"/>
            <a:ext cx="1795058" cy="61363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0459A1B4-2706-9D9F-567C-12B8698CD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122" y="12713688"/>
            <a:ext cx="1685663" cy="518665"/>
          </a:xfrm>
          <a:prstGeom prst="rect">
            <a:avLst/>
          </a:prstGeom>
        </p:spPr>
      </p:pic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81359769-044F-9684-A7DF-EBC02763AE62}"/>
              </a:ext>
            </a:extLst>
          </p:cNvPr>
          <p:cNvSpPr/>
          <p:nvPr/>
        </p:nvSpPr>
        <p:spPr>
          <a:xfrm>
            <a:off x="1030288" y="3176336"/>
            <a:ext cx="22394862" cy="7676147"/>
          </a:xfrm>
          <a:prstGeom prst="roundRect">
            <a:avLst>
              <a:gd name="adj" fmla="val 3867"/>
            </a:avLst>
          </a:prstGeom>
          <a:solidFill>
            <a:schemeClr val="bg1"/>
          </a:solidFill>
          <a:ln>
            <a:noFill/>
          </a:ln>
          <a:effectLst>
            <a:outerShdw blurRad="508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buClr>
                <a:srgbClr val="000000"/>
              </a:buClr>
              <a:defRPr/>
            </a:pPr>
            <a:endParaRPr lang="en-GB" sz="3200" kern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3" name="Picture 6" descr="L6n6">
            <a:extLst>
              <a:ext uri="{FF2B5EF4-FFF2-40B4-BE49-F238E27FC236}">
                <a16:creationId xmlns:a16="http://schemas.microsoft.com/office/drawing/2014/main" id="{C13E644C-BA98-18F1-6247-069669A18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4261069"/>
            <a:ext cx="11735342" cy="582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ctor: Elbow 3">
            <a:extLst>
              <a:ext uri="{FF2B5EF4-FFF2-40B4-BE49-F238E27FC236}">
                <a16:creationId xmlns:a16="http://schemas.microsoft.com/office/drawing/2014/main" id="{8DBE8921-8EEB-6D6A-4022-2683DC33ADA1}"/>
              </a:ext>
            </a:extLst>
          </p:cNvPr>
          <p:cNvCxnSpPr>
            <a:cxnSpLocks/>
            <a:stCxn id="11" idx="3"/>
          </p:cNvCxnSpPr>
          <p:nvPr/>
        </p:nvCxnSpPr>
        <p:spPr>
          <a:xfrm rot="10800000">
            <a:off x="9812218" y="4764761"/>
            <a:ext cx="5771755" cy="607753"/>
          </a:xfrm>
          <a:prstGeom prst="bentConnector3">
            <a:avLst>
              <a:gd name="adj1" fmla="val 45049"/>
            </a:avLst>
          </a:prstGeom>
          <a:ln w="38100">
            <a:solidFill>
              <a:srgbClr val="007E4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ADB38CA5-A013-34C1-1251-37FA692E2850}"/>
              </a:ext>
            </a:extLst>
          </p:cNvPr>
          <p:cNvCxnSpPr>
            <a:cxnSpLocks/>
            <a:stCxn id="14" idx="1"/>
          </p:cNvCxnSpPr>
          <p:nvPr/>
        </p:nvCxnSpPr>
        <p:spPr>
          <a:xfrm rot="10800000">
            <a:off x="9472246" y="6825994"/>
            <a:ext cx="6182892" cy="2184574"/>
          </a:xfrm>
          <a:prstGeom prst="bentConnector3">
            <a:avLst>
              <a:gd name="adj1" fmla="val 100011"/>
            </a:avLst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or: Elbow 24">
            <a:extLst>
              <a:ext uri="{FF2B5EF4-FFF2-40B4-BE49-F238E27FC236}">
                <a16:creationId xmlns:a16="http://schemas.microsoft.com/office/drawing/2014/main" id="{07F9A1CE-9E8B-8D43-5647-BDB8055ADF67}"/>
              </a:ext>
            </a:extLst>
          </p:cNvPr>
          <p:cNvCxnSpPr>
            <a:cxnSpLocks/>
          </p:cNvCxnSpPr>
          <p:nvPr/>
        </p:nvCxnSpPr>
        <p:spPr>
          <a:xfrm rot="10800000">
            <a:off x="10468708" y="5176776"/>
            <a:ext cx="5304038" cy="1991877"/>
          </a:xfrm>
          <a:prstGeom prst="bentConnector3">
            <a:avLst>
              <a:gd name="adj1" fmla="val 100139"/>
            </a:avLst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14">
            <a:extLst>
              <a:ext uri="{FF2B5EF4-FFF2-40B4-BE49-F238E27FC236}">
                <a16:creationId xmlns:a16="http://schemas.microsoft.com/office/drawing/2014/main" id="{B8331EB6-F716-BB19-91BA-B1F56FB1EAD2}"/>
              </a:ext>
            </a:extLst>
          </p:cNvPr>
          <p:cNvSpPr/>
          <p:nvPr/>
        </p:nvSpPr>
        <p:spPr>
          <a:xfrm>
            <a:off x="15655137" y="4720224"/>
            <a:ext cx="6478998" cy="1306752"/>
          </a:xfrm>
          <a:prstGeom prst="roundRect">
            <a:avLst>
              <a:gd name="adj" fmla="val 5568"/>
            </a:avLst>
          </a:prstGeom>
          <a:solidFill>
            <a:srgbClr val="DFEEE6"/>
          </a:solidFill>
          <a:ln>
            <a:noFill/>
          </a:ln>
          <a:effectLst>
            <a:outerShdw blurRad="508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40" tIns="0" rIns="243840" bIns="0" rtlCol="0" anchor="ctr" anchorCtr="0"/>
          <a:lstStyle/>
          <a:p>
            <a:pPr defTabSz="1219110">
              <a:spcAft>
                <a:spcPts val="400"/>
              </a:spcAft>
              <a:buClr>
                <a:srgbClr val="03F0C2"/>
              </a:buClr>
              <a:defRPr/>
            </a:pPr>
            <a:r>
              <a:rPr lang="en-GB" sz="3200" b="1" kern="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Terapia</a:t>
            </a:r>
            <a:r>
              <a:rPr lang="en-GB" sz="3200" b="1" kern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200" b="1" kern="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tópica</a:t>
            </a:r>
            <a:r>
              <a:rPr lang="en-GB" sz="3200" b="1" kern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
</a:t>
            </a:r>
            <a:r>
              <a:rPr lang="en-GB" sz="3200" kern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¿Penetración?</a:t>
            </a:r>
            <a:r>
              <a:rPr lang="en-GB" sz="3200" kern="0" spc="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11" name="Rectangle: Top Corners Rounded 15">
            <a:extLst>
              <a:ext uri="{FF2B5EF4-FFF2-40B4-BE49-F238E27FC236}">
                <a16:creationId xmlns:a16="http://schemas.microsoft.com/office/drawing/2014/main" id="{6BCD7562-2C94-0E9F-AA27-151D78BB518F}"/>
              </a:ext>
            </a:extLst>
          </p:cNvPr>
          <p:cNvSpPr/>
          <p:nvPr/>
        </p:nvSpPr>
        <p:spPr>
          <a:xfrm rot="16200000">
            <a:off x="15026072" y="5278125"/>
            <a:ext cx="1304574" cy="188775"/>
          </a:xfrm>
          <a:prstGeom prst="round2SameRect">
            <a:avLst>
              <a:gd name="adj1" fmla="val 61174"/>
              <a:gd name="adj2" fmla="val 0"/>
            </a:avLst>
          </a:prstGeom>
          <a:solidFill>
            <a:srgbClr val="6DB9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 anchorCtr="0"/>
          <a:lstStyle/>
          <a:p>
            <a:pPr algn="ctr" defTabSz="1219110">
              <a:spcAft>
                <a:spcPts val="800"/>
              </a:spcAft>
              <a:buClr>
                <a:srgbClr val="000000"/>
              </a:buClr>
              <a:defRPr/>
            </a:pPr>
            <a:endParaRPr lang="en-GB" sz="1600" kern="0">
              <a:solidFill>
                <a:srgbClr val="FF0000"/>
              </a:solidFill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Rectangle: Rounded Corners 14">
            <a:extLst>
              <a:ext uri="{FF2B5EF4-FFF2-40B4-BE49-F238E27FC236}">
                <a16:creationId xmlns:a16="http://schemas.microsoft.com/office/drawing/2014/main" id="{C9E12CC2-0749-9BAA-D28A-B0D1C6EDF66E}"/>
              </a:ext>
            </a:extLst>
          </p:cNvPr>
          <p:cNvSpPr/>
          <p:nvPr/>
        </p:nvSpPr>
        <p:spPr>
          <a:xfrm>
            <a:off x="15655138" y="6539796"/>
            <a:ext cx="6478998" cy="1306752"/>
          </a:xfrm>
          <a:prstGeom prst="roundRect">
            <a:avLst>
              <a:gd name="adj" fmla="val 5568"/>
            </a:avLst>
          </a:prstGeom>
          <a:solidFill>
            <a:srgbClr val="EDB4A9"/>
          </a:solidFill>
          <a:ln>
            <a:noFill/>
          </a:ln>
          <a:effectLst>
            <a:outerShdw blurRad="508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40" tIns="0" rIns="243840" bIns="0" rtlCol="0" anchor="ctr" anchorCtr="0"/>
          <a:lstStyle/>
          <a:p>
            <a:pPr defTabSz="1219110">
              <a:spcAft>
                <a:spcPts val="400"/>
              </a:spcAft>
              <a:buClr>
                <a:srgbClr val="03F0C2"/>
              </a:buClr>
              <a:defRPr/>
            </a:pPr>
            <a:r>
              <a:rPr lang="en-GB" sz="3200" b="1" kern="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Avulsión</a:t>
            </a:r>
            <a:r>
              <a:rPr lang="en-GB" sz="3200" b="1" kern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200" b="1" kern="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quirúrgica</a:t>
            </a:r>
            <a:r>
              <a:rPr lang="en-GB" sz="3200" b="1" kern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o </a:t>
            </a:r>
            <a:r>
              <a:rPr lang="en-GB" sz="3200" b="1" kern="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química</a:t>
            </a:r>
            <a:r>
              <a:rPr lang="en-GB" sz="3200" b="1" kern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
</a:t>
            </a:r>
            <a:r>
              <a:rPr lang="en-GB" sz="3200" kern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¿Aceptación?</a:t>
            </a:r>
            <a:r>
              <a:rPr lang="en-GB" sz="3200" kern="0" spc="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13" name="Rectangle: Top Corners Rounded 15">
            <a:extLst>
              <a:ext uri="{FF2B5EF4-FFF2-40B4-BE49-F238E27FC236}">
                <a16:creationId xmlns:a16="http://schemas.microsoft.com/office/drawing/2014/main" id="{D8A81DE4-AE80-D3A4-18FB-DBF6D1AF5B2A}"/>
              </a:ext>
            </a:extLst>
          </p:cNvPr>
          <p:cNvSpPr/>
          <p:nvPr/>
        </p:nvSpPr>
        <p:spPr>
          <a:xfrm rot="16200000">
            <a:off x="15026072" y="7097697"/>
            <a:ext cx="1304573" cy="188775"/>
          </a:xfrm>
          <a:prstGeom prst="round2SameRect">
            <a:avLst>
              <a:gd name="adj1" fmla="val 61174"/>
              <a:gd name="adj2" fmla="val 0"/>
            </a:avLst>
          </a:prstGeom>
          <a:solidFill>
            <a:srgbClr val="CD4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 anchorCtr="0"/>
          <a:lstStyle/>
          <a:p>
            <a:pPr algn="ctr" defTabSz="1219110">
              <a:spcAft>
                <a:spcPts val="800"/>
              </a:spcAft>
              <a:buClr>
                <a:srgbClr val="000000"/>
              </a:buClr>
              <a:defRPr/>
            </a:pPr>
            <a:endParaRPr lang="en-GB" sz="1600" kern="0">
              <a:solidFill>
                <a:srgbClr val="FF0000"/>
              </a:solidFill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Rectangle: Rounded Corners 14">
            <a:extLst>
              <a:ext uri="{FF2B5EF4-FFF2-40B4-BE49-F238E27FC236}">
                <a16:creationId xmlns:a16="http://schemas.microsoft.com/office/drawing/2014/main" id="{32DEE5B0-654D-148B-9D6E-9BDC8DED9CDC}"/>
              </a:ext>
            </a:extLst>
          </p:cNvPr>
          <p:cNvSpPr/>
          <p:nvPr/>
        </p:nvSpPr>
        <p:spPr>
          <a:xfrm>
            <a:off x="15655138" y="8357192"/>
            <a:ext cx="6478998" cy="1306752"/>
          </a:xfrm>
          <a:prstGeom prst="roundRect">
            <a:avLst>
              <a:gd name="adj" fmla="val 5568"/>
            </a:avLst>
          </a:prstGeom>
          <a:solidFill>
            <a:srgbClr val="D1D9E0"/>
          </a:solidFill>
          <a:ln>
            <a:noFill/>
          </a:ln>
          <a:effectLst>
            <a:outerShdw blurRad="508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40" tIns="0" rIns="243840" bIns="0" rtlCol="0" anchor="ctr" anchorCtr="0"/>
          <a:lstStyle/>
          <a:p>
            <a:pPr defTabSz="1219110">
              <a:spcAft>
                <a:spcPts val="400"/>
              </a:spcAft>
              <a:buClr>
                <a:srgbClr val="03F0C2"/>
              </a:buClr>
              <a:defRPr/>
            </a:pPr>
            <a:r>
              <a:rPr lang="en-GB" sz="3200" b="1" kern="0" spc="0" err="1">
                <a:solidFill>
                  <a:schemeClr val="tx1"/>
                </a:solidFill>
                <a:latin typeface="Arial"/>
                <a:cs typeface="Arial" panose="020B0604020202020204" pitchFamily="34" charset="0"/>
                <a:sym typeface="Arial"/>
              </a:rPr>
              <a:t>Terapia</a:t>
            </a:r>
            <a:r>
              <a:rPr lang="en-GB" sz="3200" b="1" kern="0" spc="0">
                <a:solidFill>
                  <a:schemeClr val="tx1"/>
                </a:solidFill>
                <a:latin typeface="Arial"/>
                <a:cs typeface="Arial" panose="020B0604020202020204" pitchFamily="34" charset="0"/>
                <a:sym typeface="Arial"/>
              </a:rPr>
              <a:t> </a:t>
            </a:r>
            <a:r>
              <a:rPr lang="en-GB" sz="3200" b="1" kern="0" spc="0" err="1">
                <a:solidFill>
                  <a:schemeClr val="tx1"/>
                </a:solidFill>
                <a:latin typeface="Arial"/>
                <a:cs typeface="Arial" panose="020B0604020202020204" pitchFamily="34" charset="0"/>
                <a:sym typeface="Arial"/>
              </a:rPr>
              <a:t>sistémica</a:t>
            </a:r>
            <a:endParaRPr lang="en-GB" sz="3200" b="1" kern="0" spc="0">
              <a:solidFill>
                <a:schemeClr val="tx1"/>
              </a:solidFill>
              <a:latin typeface="Arial"/>
              <a:cs typeface="Arial" panose="020B0604020202020204" pitchFamily="34" charset="0"/>
              <a:sym typeface="Arial"/>
            </a:endParaRPr>
          </a:p>
          <a:p>
            <a:pPr defTabSz="1219110">
              <a:spcAft>
                <a:spcPts val="400"/>
              </a:spcAft>
              <a:buClr>
                <a:srgbClr val="03F0C2"/>
              </a:buClr>
              <a:defRPr/>
            </a:pPr>
            <a:r>
              <a:rPr lang="en-GB" sz="3200" kern="0" spc="0">
                <a:solidFill>
                  <a:schemeClr val="tx1"/>
                </a:solidFill>
                <a:latin typeface="Arial"/>
                <a:cs typeface="Arial" panose="020B0604020202020204" pitchFamily="34" charset="0"/>
                <a:sym typeface="Arial"/>
              </a:rPr>
              <a:t>¿Tolerabilidad?</a:t>
            </a:r>
            <a:r>
              <a:rPr lang="en-GB" sz="3200" kern="0" spc="0" baseline="30000">
                <a:solidFill>
                  <a:schemeClr val="tx1"/>
                </a:solidFill>
                <a:latin typeface="Arial"/>
                <a:cs typeface="Arial" panose="020B0604020202020204" pitchFamily="34" charset="0"/>
                <a:sym typeface="Arial"/>
              </a:rPr>
              <a:t>1</a:t>
            </a:r>
            <a:r>
              <a:rPr lang="en-GB" sz="3200" kern="0" spc="0">
                <a:solidFill>
                  <a:schemeClr val="tx1"/>
                </a:solidFill>
                <a:latin typeface="Arial"/>
                <a:cs typeface="Arial" panose="020B0604020202020204" pitchFamily="34" charset="0"/>
                <a:sym typeface="Arial"/>
              </a:rPr>
              <a:t> </a:t>
            </a:r>
          </a:p>
        </p:txBody>
      </p:sp>
      <p:sp>
        <p:nvSpPr>
          <p:cNvPr id="15" name="Rectangle: Top Corners Rounded 15">
            <a:extLst>
              <a:ext uri="{FF2B5EF4-FFF2-40B4-BE49-F238E27FC236}">
                <a16:creationId xmlns:a16="http://schemas.microsoft.com/office/drawing/2014/main" id="{F30F341E-4CD0-BCFD-0471-A1E343BF63EA}"/>
              </a:ext>
            </a:extLst>
          </p:cNvPr>
          <p:cNvSpPr/>
          <p:nvPr/>
        </p:nvSpPr>
        <p:spPr>
          <a:xfrm rot="16200000">
            <a:off x="15024985" y="8916181"/>
            <a:ext cx="1306748" cy="188775"/>
          </a:xfrm>
          <a:prstGeom prst="round2SameRect">
            <a:avLst>
              <a:gd name="adj1" fmla="val 61174"/>
              <a:gd name="adj2" fmla="val 0"/>
            </a:avLst>
          </a:prstGeom>
          <a:solidFill>
            <a:srgbClr val="0027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 anchorCtr="0"/>
          <a:lstStyle/>
          <a:p>
            <a:pPr algn="ctr" defTabSz="1219110">
              <a:spcAft>
                <a:spcPts val="800"/>
              </a:spcAft>
              <a:buClr>
                <a:srgbClr val="000000"/>
              </a:buClr>
              <a:defRPr/>
            </a:pPr>
            <a:endParaRPr lang="en-GB" sz="1600" kern="0">
              <a:solidFill>
                <a:srgbClr val="FF0000"/>
              </a:solidFill>
              <a:latin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2609405"/>
      </p:ext>
    </p:extLst>
  </p:cSld>
  <p:clrMapOvr>
    <a:masterClrMapping/>
  </p:clrMapOvr>
  <p:transition spd="slow">
    <p:push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5E76CE-C60C-7479-4C6B-9500E8229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2282AEEF-235E-49E6-52D9-66C8326E3A18}"/>
              </a:ext>
            </a:extLst>
          </p:cNvPr>
          <p:cNvSpPr/>
          <p:nvPr/>
        </p:nvSpPr>
        <p:spPr>
          <a:xfrm>
            <a:off x="-1" y="12121400"/>
            <a:ext cx="24384000" cy="162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BD1F3507-C03C-A6F5-D0B3-681A95C56964}"/>
              </a:ext>
            </a:extLst>
          </p:cNvPr>
          <p:cNvSpPr/>
          <p:nvPr/>
        </p:nvSpPr>
        <p:spPr>
          <a:xfrm>
            <a:off x="-2273095" y="-2215869"/>
            <a:ext cx="4320000" cy="432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" name="Circle">
            <a:extLst>
              <a:ext uri="{FF2B5EF4-FFF2-40B4-BE49-F238E27FC236}">
                <a16:creationId xmlns:a16="http://schemas.microsoft.com/office/drawing/2014/main" id="{D8D1CE72-0D18-F3B8-94E5-030641874A78}"/>
              </a:ext>
            </a:extLst>
          </p:cNvPr>
          <p:cNvSpPr/>
          <p:nvPr/>
        </p:nvSpPr>
        <p:spPr>
          <a:xfrm>
            <a:off x="-2580596" y="-2477390"/>
            <a:ext cx="4320000" cy="4320000"/>
          </a:xfrm>
          <a:prstGeom prst="ellipse">
            <a:avLst/>
          </a:prstGeom>
          <a:solidFill>
            <a:srgbClr val="007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" name="Embark on a journey of marketing excellence with SparkPro. Today, we unveil a revolutionary solution designed to elevate your strategies and ignite unparalleled success in the digital realm.…">
            <a:extLst>
              <a:ext uri="{FF2B5EF4-FFF2-40B4-BE49-F238E27FC236}">
                <a16:creationId xmlns:a16="http://schemas.microsoft.com/office/drawing/2014/main" id="{D561B2BD-2201-23EE-E63E-53BFC55E6F21}"/>
              </a:ext>
            </a:extLst>
          </p:cNvPr>
          <p:cNvSpPr txBox="1"/>
          <p:nvPr/>
        </p:nvSpPr>
        <p:spPr>
          <a:xfrm>
            <a:off x="6791325" y="12387662"/>
            <a:ext cx="16562388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b="1" spc="0">
                <a:latin typeface="Arial"/>
                <a:cs typeface="Arial"/>
              </a:rPr>
              <a:t>OS, </a:t>
            </a:r>
            <a:r>
              <a:rPr lang="en-US" spc="0" err="1">
                <a:latin typeface="Arial"/>
                <a:cs typeface="Arial"/>
              </a:rPr>
              <a:t>onicomicosis</a:t>
            </a:r>
            <a:r>
              <a:rPr lang="en-US" spc="0">
                <a:latin typeface="Arial"/>
                <a:cs typeface="Arial"/>
              </a:rPr>
              <a:t> superficial; </a:t>
            </a:r>
            <a:r>
              <a:rPr lang="en-US" b="1" spc="0">
                <a:latin typeface="Arial"/>
                <a:cs typeface="Arial"/>
              </a:rPr>
              <a:t>OSD,</a:t>
            </a:r>
            <a:r>
              <a:rPr lang="en-US" spc="0">
                <a:latin typeface="Arial"/>
                <a:cs typeface="Arial"/>
              </a:rPr>
              <a:t> </a:t>
            </a:r>
            <a:r>
              <a:rPr lang="en-US" spc="0" err="1">
                <a:latin typeface="Arial"/>
                <a:cs typeface="Arial"/>
              </a:rPr>
              <a:t>onicomicosis</a:t>
            </a:r>
            <a:r>
              <a:rPr lang="en-US" spc="0">
                <a:latin typeface="Arial"/>
                <a:cs typeface="Arial"/>
              </a:rPr>
              <a:t> </a:t>
            </a:r>
            <a:r>
              <a:rPr lang="en-US" spc="0" err="1">
                <a:latin typeface="Arial"/>
                <a:cs typeface="Arial"/>
              </a:rPr>
              <a:t>subungueal</a:t>
            </a:r>
            <a:r>
              <a:rPr lang="en-US" spc="0">
                <a:latin typeface="Arial"/>
                <a:cs typeface="Arial"/>
              </a:rPr>
              <a:t> distal</a:t>
            </a:r>
            <a:r>
              <a:rPr lang="en-GB" spc="0">
                <a:latin typeface="Arial"/>
                <a:cs typeface="Arial"/>
              </a:rPr>
              <a:t>;</a:t>
            </a:r>
            <a:r>
              <a:rPr lang="en-US" spc="0">
                <a:latin typeface="Arial"/>
                <a:cs typeface="Arial"/>
              </a:rPr>
              <a:t> </a:t>
            </a:r>
            <a:r>
              <a:rPr lang="en-US" b="1" spc="0">
                <a:latin typeface="Arial"/>
                <a:cs typeface="Arial"/>
              </a:rPr>
              <a:t>OSP,</a:t>
            </a:r>
            <a:r>
              <a:rPr lang="en-US" spc="0">
                <a:latin typeface="Arial"/>
                <a:cs typeface="Arial"/>
              </a:rPr>
              <a:t> </a:t>
            </a:r>
            <a:r>
              <a:rPr lang="en-US" spc="0" err="1">
                <a:latin typeface="Arial"/>
                <a:cs typeface="Arial"/>
              </a:rPr>
              <a:t>onicomicosis</a:t>
            </a:r>
            <a:r>
              <a:rPr lang="en-US" spc="0">
                <a:latin typeface="Arial"/>
                <a:cs typeface="Arial"/>
              </a:rPr>
              <a:t> </a:t>
            </a:r>
            <a:r>
              <a:rPr lang="en-US" spc="0" err="1">
                <a:latin typeface="Arial"/>
                <a:cs typeface="Arial"/>
              </a:rPr>
              <a:t>subungueal</a:t>
            </a:r>
            <a:r>
              <a:rPr lang="en-US" spc="0">
                <a:latin typeface="Arial"/>
                <a:cs typeface="Arial"/>
              </a:rPr>
              <a:t> proximal.</a:t>
            </a:r>
            <a:b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spc="0">
                <a:latin typeface="Arial"/>
                <a:cs typeface="Arial"/>
              </a:rPr>
              <a:t>1. </a:t>
            </a:r>
            <a:r>
              <a:rPr lang="en-US" spc="0">
                <a:latin typeface="Arial"/>
                <a:cs typeface="Arial"/>
              </a:rPr>
              <a:t>Gupta AK, Mays RR, Versteeg SG, </a:t>
            </a:r>
            <a:r>
              <a:rPr lang="en-US" i="1" spc="0">
                <a:latin typeface="Arial"/>
                <a:cs typeface="Arial"/>
              </a:rPr>
              <a:t>et al. </a:t>
            </a:r>
            <a:r>
              <a:rPr lang="en-US" spc="0">
                <a:latin typeface="Arial"/>
                <a:cs typeface="Arial"/>
              </a:rPr>
              <a:t>Global perspectives for the management of onychomycosis. Int J Dermatol. 2019 Oct;58(10):1118-1129. </a:t>
            </a:r>
            <a:r>
              <a:rPr lang="en-US" b="1" spc="0">
                <a:latin typeface="Arial"/>
                <a:cs typeface="Arial"/>
              </a:rPr>
              <a:t>2. </a:t>
            </a:r>
            <a:r>
              <a:rPr lang="en-US" spc="0">
                <a:latin typeface="Arial"/>
                <a:cs typeface="Arial"/>
              </a:rPr>
              <a:t>Ricardo JW, Lipner SR. Safety of current therapies for onychomycosis. Expert </a:t>
            </a:r>
            <a:r>
              <a:rPr lang="en-US" spc="0" err="1">
                <a:latin typeface="Arial"/>
                <a:cs typeface="Arial"/>
              </a:rPr>
              <a:t>Opin</a:t>
            </a:r>
            <a:r>
              <a:rPr lang="en-US" spc="0">
                <a:latin typeface="Arial"/>
                <a:cs typeface="Arial"/>
              </a:rPr>
              <a:t> Drug Saf. 2020;19(11):1395-1408. </a:t>
            </a:r>
            <a:r>
              <a:rPr lang="en-US" b="1" spc="0">
                <a:latin typeface="Arial"/>
                <a:cs typeface="Arial"/>
              </a:rPr>
              <a:t>3. </a:t>
            </a:r>
            <a:r>
              <a:rPr lang="en-US" spc="0">
                <a:latin typeface="Arial"/>
                <a:cs typeface="Arial"/>
              </a:rPr>
              <a:t>Baran R, </a:t>
            </a:r>
            <a:r>
              <a:rPr lang="en-US" spc="0" err="1">
                <a:latin typeface="Arial"/>
                <a:cs typeface="Arial"/>
              </a:rPr>
              <a:t>Faergemann</a:t>
            </a:r>
            <a:r>
              <a:rPr lang="en-US" spc="0">
                <a:latin typeface="Arial"/>
                <a:cs typeface="Arial"/>
              </a:rPr>
              <a:t> J, Hay RJ. Superficial white onychomycosis--a syndrome with different fungal causes and paths of infection. J Am </a:t>
            </a:r>
            <a:r>
              <a:rPr lang="en-US" spc="0" err="1">
                <a:latin typeface="Arial"/>
                <a:cs typeface="Arial"/>
              </a:rPr>
              <a:t>Acad</a:t>
            </a:r>
            <a:r>
              <a:rPr lang="en-US" spc="0">
                <a:latin typeface="Arial"/>
                <a:cs typeface="Arial"/>
              </a:rPr>
              <a:t> Dermatol. 2007;57(5):879-882.</a:t>
            </a:r>
          </a:p>
        </p:txBody>
      </p:sp>
      <p:sp>
        <p:nvSpPr>
          <p:cNvPr id="28" name="Sustainable Visions, Tangible Solutions">
            <a:extLst>
              <a:ext uri="{FF2B5EF4-FFF2-40B4-BE49-F238E27FC236}">
                <a16:creationId xmlns:a16="http://schemas.microsoft.com/office/drawing/2014/main" id="{74890963-85E6-73D9-9D1C-FFDB11BFA73C}"/>
              </a:ext>
            </a:extLst>
          </p:cNvPr>
          <p:cNvSpPr txBox="1"/>
          <p:nvPr/>
        </p:nvSpPr>
        <p:spPr>
          <a:xfrm>
            <a:off x="2354405" y="917575"/>
            <a:ext cx="2099930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tratamiento</a:t>
            </a:r>
            <a:endParaRPr sz="6000" b="1" spc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0CC67711-50E6-BF1C-6E84-1B73CDD23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288" y="12549839"/>
            <a:ext cx="1795058" cy="61363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99036EA0-012D-16B0-64F9-525C8194B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122" y="12713688"/>
            <a:ext cx="1685663" cy="518665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32417835-09EC-6333-8634-52AFA0BE5A5A}"/>
              </a:ext>
            </a:extLst>
          </p:cNvPr>
          <p:cNvGrpSpPr/>
          <p:nvPr/>
        </p:nvGrpSpPr>
        <p:grpSpPr>
          <a:xfrm>
            <a:off x="1050071" y="3946498"/>
            <a:ext cx="22385955" cy="5823004"/>
            <a:chOff x="1050071" y="3683918"/>
            <a:chExt cx="22385955" cy="5823004"/>
          </a:xfrm>
        </p:grpSpPr>
        <p:sp>
          <p:nvSpPr>
            <p:cNvPr id="57" name="Circle">
              <a:extLst>
                <a:ext uri="{FF2B5EF4-FFF2-40B4-BE49-F238E27FC236}">
                  <a16:creationId xmlns:a16="http://schemas.microsoft.com/office/drawing/2014/main" id="{5557ABB9-1334-8CB2-A655-BE369E360D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0071" y="5033761"/>
              <a:ext cx="4473161" cy="4473161"/>
            </a:xfrm>
            <a:prstGeom prst="ellipse">
              <a:avLst/>
            </a:prstGeom>
            <a:solidFill>
              <a:srgbClr val="002060">
                <a:alpha val="10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914400">
                <a:defRPr sz="2000" b="1" spc="0">
                  <a:solidFill>
                    <a:srgbClr val="FDFDF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7" name="Circle">
              <a:extLst>
                <a:ext uri="{FF2B5EF4-FFF2-40B4-BE49-F238E27FC236}">
                  <a16:creationId xmlns:a16="http://schemas.microsoft.com/office/drawing/2014/main" id="{3B420DE9-701B-93C8-D14A-C5D1A14AD4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28270" y="5033761"/>
              <a:ext cx="4473161" cy="4473161"/>
            </a:xfrm>
            <a:prstGeom prst="ellipse">
              <a:avLst/>
            </a:prstGeom>
            <a:solidFill>
              <a:srgbClr val="002060">
                <a:alpha val="10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914400">
                <a:defRPr sz="2000" b="1" spc="0">
                  <a:solidFill>
                    <a:srgbClr val="FDFDF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8" name="Circle">
              <a:extLst>
                <a:ext uri="{FF2B5EF4-FFF2-40B4-BE49-F238E27FC236}">
                  <a16:creationId xmlns:a16="http://schemas.microsoft.com/office/drawing/2014/main" id="{BD1670A6-D8AD-4BB5-F615-7AE68D65AF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06468" y="5033761"/>
              <a:ext cx="4473161" cy="4473161"/>
            </a:xfrm>
            <a:prstGeom prst="ellipse">
              <a:avLst/>
            </a:prstGeom>
            <a:solidFill>
              <a:srgbClr val="002060">
                <a:alpha val="10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914400">
                <a:defRPr sz="2000" b="1" spc="0">
                  <a:solidFill>
                    <a:srgbClr val="FDFDF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9" name="Circle">
              <a:extLst>
                <a:ext uri="{FF2B5EF4-FFF2-40B4-BE49-F238E27FC236}">
                  <a16:creationId xmlns:a16="http://schemas.microsoft.com/office/drawing/2014/main" id="{4C84E2BB-A31A-08A8-47E2-E86F8B1C1A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484667" y="5033761"/>
              <a:ext cx="4473161" cy="4473161"/>
            </a:xfrm>
            <a:prstGeom prst="ellipse">
              <a:avLst/>
            </a:prstGeom>
            <a:solidFill>
              <a:srgbClr val="002060">
                <a:alpha val="10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914400">
                <a:defRPr sz="2000" b="1" spc="0">
                  <a:solidFill>
                    <a:srgbClr val="FDFDF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0" name="Circle">
              <a:extLst>
                <a:ext uri="{FF2B5EF4-FFF2-40B4-BE49-F238E27FC236}">
                  <a16:creationId xmlns:a16="http://schemas.microsoft.com/office/drawing/2014/main" id="{709E2998-10D1-738E-C6DD-904A687536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2865" y="5033761"/>
              <a:ext cx="4473161" cy="4473161"/>
            </a:xfrm>
            <a:prstGeom prst="ellipse">
              <a:avLst/>
            </a:prstGeom>
            <a:solidFill>
              <a:srgbClr val="002060">
                <a:alpha val="10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914400">
                <a:defRPr sz="2000" b="1" spc="0">
                  <a:solidFill>
                    <a:srgbClr val="FDFDF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6" name="Eco-Conscious Decomposition">
              <a:extLst>
                <a:ext uri="{FF2B5EF4-FFF2-40B4-BE49-F238E27FC236}">
                  <a16:creationId xmlns:a16="http://schemas.microsoft.com/office/drawing/2014/main" id="{F9F8F5BB-650F-D1C3-8E0B-359E9F7CC3B4}"/>
                </a:ext>
              </a:extLst>
            </p:cNvPr>
            <p:cNvSpPr txBox="1"/>
            <p:nvPr/>
          </p:nvSpPr>
          <p:spPr>
            <a:xfrm>
              <a:off x="10446629" y="6704468"/>
              <a:ext cx="3592837" cy="96436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 algn="ctr">
                <a:defRPr sz="2600" spc="-78">
                  <a:solidFill>
                    <a:schemeClr val="accent2">
                      <a:hueOff val="-2182294"/>
                      <a:satOff val="-52832"/>
                      <a:lumOff val="-32984"/>
                    </a:schemeClr>
                  </a:solidFill>
                  <a:latin typeface="Inter Bold"/>
                  <a:ea typeface="Inter Bold"/>
                  <a:cs typeface="Inter Bold"/>
                  <a:sym typeface="Inter Bold"/>
                </a:defRPr>
              </a:lvl1pPr>
            </a:lstStyle>
            <a:p>
              <a:pPr defTabSz="1219140">
                <a:spcBef>
                  <a:spcPct val="0"/>
                </a:spcBef>
                <a:buClr>
                  <a:srgbClr val="0070C0"/>
                </a:buClr>
                <a:defRPr/>
              </a:pPr>
              <a:r>
                <a:rPr lang="it-CH" sz="2800" b="1" spc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Presencia de dermatofitoma</a:t>
              </a:r>
              <a:r>
                <a:rPr lang="it-CH" sz="2800" b="1" spc="0" baseline="30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2</a:t>
              </a:r>
            </a:p>
          </p:txBody>
        </p:sp>
        <p:sp>
          <p:nvSpPr>
            <p:cNvPr id="63" name="Eco-Conscious Decomposition">
              <a:extLst>
                <a:ext uri="{FF2B5EF4-FFF2-40B4-BE49-F238E27FC236}">
                  <a16:creationId xmlns:a16="http://schemas.microsoft.com/office/drawing/2014/main" id="{6A5E66CB-3F6E-5EC0-7EF4-E70072B2A43C}"/>
                </a:ext>
              </a:extLst>
            </p:cNvPr>
            <p:cNvSpPr txBox="1"/>
            <p:nvPr/>
          </p:nvSpPr>
          <p:spPr>
            <a:xfrm>
              <a:off x="1490232" y="6489024"/>
              <a:ext cx="3592837" cy="13952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 algn="ctr">
                <a:defRPr sz="2600" spc="-78">
                  <a:solidFill>
                    <a:schemeClr val="accent2">
                      <a:hueOff val="-2182294"/>
                      <a:satOff val="-52832"/>
                      <a:lumOff val="-32984"/>
                    </a:schemeClr>
                  </a:solidFill>
                  <a:latin typeface="Inter Bold"/>
                  <a:ea typeface="Inter Bold"/>
                  <a:cs typeface="Inter Bold"/>
                  <a:sym typeface="Inter Bold"/>
                </a:defRPr>
              </a:lvl1pPr>
            </a:lstStyle>
            <a:p>
              <a:r>
                <a:rPr lang="es-E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Onicomicosis que afecta a varias uñas (generalmente &gt;3)</a:t>
              </a:r>
              <a:r>
                <a:rPr lang="es-ES" sz="2800" b="1" baseline="30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sz="2800" b="1" baseline="30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Eco-Conscious Decomposition">
              <a:extLst>
                <a:ext uri="{FF2B5EF4-FFF2-40B4-BE49-F238E27FC236}">
                  <a16:creationId xmlns:a16="http://schemas.microsoft.com/office/drawing/2014/main" id="{43B19B4D-8581-D089-54AE-C7930E86A0C3}"/>
                </a:ext>
              </a:extLst>
            </p:cNvPr>
            <p:cNvSpPr txBox="1"/>
            <p:nvPr/>
          </p:nvSpPr>
          <p:spPr>
            <a:xfrm>
              <a:off x="5968431" y="6073265"/>
              <a:ext cx="3592837" cy="22570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 algn="ctr">
                <a:defRPr sz="2600" spc="-78">
                  <a:solidFill>
                    <a:schemeClr val="accent2">
                      <a:hueOff val="-2182294"/>
                      <a:satOff val="-52832"/>
                      <a:lumOff val="-32984"/>
                    </a:schemeClr>
                  </a:solidFill>
                  <a:latin typeface="Inter Bold"/>
                  <a:ea typeface="Inter Bold"/>
                  <a:cs typeface="Inter Bold"/>
                  <a:sym typeface="Inter Bold"/>
                </a:defRPr>
              </a:lvl1pPr>
            </a:lstStyle>
            <a:p>
              <a:r>
                <a:rPr lang="es-E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OSD &gt;50 %, incluyendo el área de la matriz (lúnula) y los márgenes laterales</a:t>
              </a:r>
              <a:r>
                <a:rPr lang="es-ES" sz="2800" b="1" baseline="30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65" name="Eco-Conscious Decomposition">
              <a:extLst>
                <a:ext uri="{FF2B5EF4-FFF2-40B4-BE49-F238E27FC236}">
                  <a16:creationId xmlns:a16="http://schemas.microsoft.com/office/drawing/2014/main" id="{B3228E4E-232A-99E1-3748-9A3A91FF0196}"/>
                </a:ext>
              </a:extLst>
            </p:cNvPr>
            <p:cNvSpPr txBox="1"/>
            <p:nvPr/>
          </p:nvSpPr>
          <p:spPr>
            <a:xfrm>
              <a:off x="14919788" y="6919911"/>
              <a:ext cx="3592837" cy="53347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 algn="ctr">
                <a:defRPr sz="2600" spc="-78">
                  <a:solidFill>
                    <a:schemeClr val="accent2">
                      <a:hueOff val="-2182294"/>
                      <a:satOff val="-52832"/>
                      <a:lumOff val="-32984"/>
                    </a:schemeClr>
                  </a:solidFill>
                  <a:latin typeface="Inter Bold"/>
                  <a:ea typeface="Inter Bold"/>
                  <a:cs typeface="Inter Bold"/>
                  <a:sym typeface="Inter Bold"/>
                </a:defRPr>
              </a:lvl1pPr>
            </a:lstStyle>
            <a:p>
              <a:r>
                <a:rPr lang="es-ES" sz="2800" b="1" spc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OSP</a:t>
              </a:r>
              <a:r>
                <a:rPr lang="es-ES" sz="2800" b="1" spc="0" baseline="30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sz="2800" b="1" spc="0" baseline="30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Eco-Conscious Decomposition">
              <a:extLst>
                <a:ext uri="{FF2B5EF4-FFF2-40B4-BE49-F238E27FC236}">
                  <a16:creationId xmlns:a16="http://schemas.microsoft.com/office/drawing/2014/main" id="{C7D7F0A2-FC4C-D8AE-C7FF-3B0277226C5D}"/>
                </a:ext>
              </a:extLst>
            </p:cNvPr>
            <p:cNvSpPr txBox="1"/>
            <p:nvPr/>
          </p:nvSpPr>
          <p:spPr>
            <a:xfrm>
              <a:off x="19403026" y="6704467"/>
              <a:ext cx="3592837" cy="96436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 algn="ctr">
                <a:defRPr sz="2600" spc="-78">
                  <a:solidFill>
                    <a:schemeClr val="accent2">
                      <a:hueOff val="-2182294"/>
                      <a:satOff val="-52832"/>
                      <a:lumOff val="-32984"/>
                    </a:schemeClr>
                  </a:solidFill>
                  <a:latin typeface="Inter Bold"/>
                  <a:ea typeface="Inter Bold"/>
                  <a:cs typeface="Inter Bold"/>
                  <a:sym typeface="Inter Bold"/>
                </a:defRPr>
              </a:lvl1pPr>
            </a:lstStyle>
            <a:p>
              <a:r>
                <a:rPr lang="es-ES" sz="2800" b="1" spc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Variante profunda</a:t>
              </a:r>
              <a:br>
                <a:rPr lang="es-ES" sz="2800" b="1" spc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2800" b="1" spc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OS</a:t>
              </a:r>
              <a:r>
                <a:rPr lang="es-ES" sz="2800" b="1" spc="0" baseline="30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sz="2800" b="1" spc="0" baseline="30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A57B1ED4-7655-738E-E2E1-EB90A217C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035982" y="3683918"/>
              <a:ext cx="2314289" cy="2160000"/>
            </a:xfrm>
            <a:prstGeom prst="rect">
              <a:avLst/>
            </a:prstGeom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D45432AC-C562-55BE-CEF7-074818A04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565582" y="3683918"/>
              <a:ext cx="2314289" cy="2160000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38C67C9F-DC1E-8490-B493-7163C69C0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57082" y="3683918"/>
              <a:ext cx="2314289" cy="2160000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58A88496-3A77-C6BC-6C82-372AAD486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12082" y="3683918"/>
              <a:ext cx="2314289" cy="2160000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D09B2AAB-D0FA-73A4-9961-239B9C9E7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28982" y="3683918"/>
              <a:ext cx="2314289" cy="2160000"/>
            </a:xfrm>
            <a:prstGeom prst="rect">
              <a:avLst/>
            </a:prstGeom>
          </p:spPr>
        </p:pic>
        <p:pic>
          <p:nvPicPr>
            <p:cNvPr id="10" name="Graphic 39">
              <a:extLst>
                <a:ext uri="{FF2B5EF4-FFF2-40B4-BE49-F238E27FC236}">
                  <a16:creationId xmlns:a16="http://schemas.microsoft.com/office/drawing/2014/main" id="{B68DA333-B062-7BD7-CDAE-476AFEE76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630322" y="4099661"/>
              <a:ext cx="1170000" cy="1170000"/>
            </a:xfrm>
            <a:prstGeom prst="rect">
              <a:avLst/>
            </a:prstGeom>
          </p:spPr>
        </p:pic>
        <p:pic>
          <p:nvPicPr>
            <p:cNvPr id="11" name="Graphic 64">
              <a:extLst>
                <a:ext uri="{FF2B5EF4-FFF2-40B4-BE49-F238E27FC236}">
                  <a16:creationId xmlns:a16="http://schemas.microsoft.com/office/drawing/2014/main" id="{A542A749-96B8-9F0A-A4BE-E42D5FD08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566124" y="3932623"/>
              <a:ext cx="1440000" cy="1440000"/>
            </a:xfrm>
            <a:prstGeom prst="rect">
              <a:avLst/>
            </a:prstGeom>
          </p:spPr>
        </p:pic>
        <p:pic>
          <p:nvPicPr>
            <p:cNvPr id="12" name="Graphic 45">
              <a:extLst>
                <a:ext uri="{FF2B5EF4-FFF2-40B4-BE49-F238E27FC236}">
                  <a16:creationId xmlns:a16="http://schemas.microsoft.com/office/drawing/2014/main" id="{9BBC36EE-67A8-B74A-6637-B814F56CE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079832" y="4009221"/>
              <a:ext cx="1260000" cy="1260000"/>
            </a:xfrm>
            <a:prstGeom prst="rect">
              <a:avLst/>
            </a:prstGeom>
          </p:spPr>
        </p:pic>
        <p:pic>
          <p:nvPicPr>
            <p:cNvPr id="13" name="Graphic 48">
              <a:extLst>
                <a:ext uri="{FF2B5EF4-FFF2-40B4-BE49-F238E27FC236}">
                  <a16:creationId xmlns:a16="http://schemas.microsoft.com/office/drawing/2014/main" id="{A6F60996-FC36-64D7-6C1A-3E7A69AA8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5996206" y="3964661"/>
              <a:ext cx="1440000" cy="1440000"/>
            </a:xfrm>
            <a:prstGeom prst="rect">
              <a:avLst/>
            </a:prstGeom>
          </p:spPr>
        </p:pic>
        <p:pic>
          <p:nvPicPr>
            <p:cNvPr id="14" name="Graphic 53">
              <a:extLst>
                <a:ext uri="{FF2B5EF4-FFF2-40B4-BE49-F238E27FC236}">
                  <a16:creationId xmlns:a16="http://schemas.microsoft.com/office/drawing/2014/main" id="{EFFBE9EF-BF2E-982C-F5A3-B1DC99464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0332306" y="3784661"/>
              <a:ext cx="1734274" cy="1800000"/>
            </a:xfrm>
            <a:prstGeom prst="rect">
              <a:avLst/>
            </a:prstGeom>
          </p:spPr>
        </p:pic>
      </p:grpSp>
      <p:sp>
        <p:nvSpPr>
          <p:cNvPr id="19" name="TextBox 2">
            <a:extLst>
              <a:ext uri="{FF2B5EF4-FFF2-40B4-BE49-F238E27FC236}">
                <a16:creationId xmlns:a16="http://schemas.microsoft.com/office/drawing/2014/main" id="{37706DF7-9C70-0620-CC8C-F872E1309DCB}"/>
              </a:ext>
            </a:extLst>
          </p:cNvPr>
          <p:cNvSpPr txBox="1"/>
          <p:nvPr/>
        </p:nvSpPr>
        <p:spPr>
          <a:xfrm>
            <a:off x="2333140" y="2216860"/>
            <a:ext cx="18377336" cy="1858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0"/>
              </a:lnSpc>
              <a:spcAft>
                <a:spcPts val="1600"/>
              </a:spcAft>
              <a:buSzPct val="100000"/>
              <a:defRPr/>
            </a:pPr>
            <a:r>
              <a:rPr lang="en-GB" sz="3200" b="1" err="1">
                <a:solidFill>
                  <a:srgbClr val="00275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Terapia</a:t>
            </a:r>
            <a:r>
              <a:rPr lang="en-GB" sz="3200" b="1">
                <a:solidFill>
                  <a:srgbClr val="00275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oral</a:t>
            </a:r>
          </a:p>
        </p:txBody>
      </p:sp>
    </p:spTree>
    <p:extLst>
      <p:ext uri="{BB962C8B-B14F-4D97-AF65-F5344CB8AC3E}">
        <p14:creationId xmlns:p14="http://schemas.microsoft.com/office/powerpoint/2010/main" val="3257727822"/>
      </p:ext>
    </p:extLst>
  </p:cSld>
  <p:clrMapOvr>
    <a:masterClrMapping/>
  </p:clrMapOvr>
  <p:transition spd="slow">
    <p:push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F0D372-093A-FF23-F0C4-BCAFA49DB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EC9A15F5-5B9D-E2C6-2145-98EB544F5259}"/>
              </a:ext>
            </a:extLst>
          </p:cNvPr>
          <p:cNvSpPr/>
          <p:nvPr/>
        </p:nvSpPr>
        <p:spPr>
          <a:xfrm>
            <a:off x="-1" y="12121400"/>
            <a:ext cx="24384000" cy="162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6803D989-5DF6-BE33-DEE9-D5BED349CCDD}"/>
              </a:ext>
            </a:extLst>
          </p:cNvPr>
          <p:cNvSpPr/>
          <p:nvPr/>
        </p:nvSpPr>
        <p:spPr>
          <a:xfrm>
            <a:off x="-2273095" y="-2215869"/>
            <a:ext cx="4320000" cy="432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" name="Circle">
            <a:extLst>
              <a:ext uri="{FF2B5EF4-FFF2-40B4-BE49-F238E27FC236}">
                <a16:creationId xmlns:a16="http://schemas.microsoft.com/office/drawing/2014/main" id="{75A50EEF-BF5A-C7DE-576E-5A929871F876}"/>
              </a:ext>
            </a:extLst>
          </p:cNvPr>
          <p:cNvSpPr/>
          <p:nvPr/>
        </p:nvSpPr>
        <p:spPr>
          <a:xfrm>
            <a:off x="-2580596" y="-2477390"/>
            <a:ext cx="4320000" cy="4320000"/>
          </a:xfrm>
          <a:prstGeom prst="ellipse">
            <a:avLst/>
          </a:prstGeom>
          <a:solidFill>
            <a:srgbClr val="007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" name="Embark on a journey of marketing excellence with SparkPro. Today, we unveil a revolutionary solution designed to elevate your strategies and ignite unparalleled success in the digital realm.…">
            <a:extLst>
              <a:ext uri="{FF2B5EF4-FFF2-40B4-BE49-F238E27FC236}">
                <a16:creationId xmlns:a16="http://schemas.microsoft.com/office/drawing/2014/main" id="{71F64EE6-9D69-E2DB-6932-9E3695993553}"/>
              </a:ext>
            </a:extLst>
          </p:cNvPr>
          <p:cNvSpPr txBox="1"/>
          <p:nvPr/>
        </p:nvSpPr>
        <p:spPr>
          <a:xfrm>
            <a:off x="6791325" y="12264551"/>
            <a:ext cx="16562388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b="1" spc="0">
                <a:latin typeface="Arial"/>
                <a:cs typeface="Arial"/>
              </a:rPr>
              <a:t>OS, </a:t>
            </a:r>
            <a:r>
              <a:rPr lang="en-US" spc="0" err="1">
                <a:latin typeface="Arial"/>
                <a:cs typeface="Arial"/>
              </a:rPr>
              <a:t>onicomicosis</a:t>
            </a:r>
            <a:r>
              <a:rPr lang="en-US" spc="0">
                <a:latin typeface="Arial"/>
                <a:cs typeface="Arial"/>
              </a:rPr>
              <a:t> superficial; </a:t>
            </a:r>
            <a:r>
              <a:rPr lang="en-US" b="1" spc="0">
                <a:latin typeface="Arial"/>
                <a:cs typeface="Arial"/>
              </a:rPr>
              <a:t>OSD,</a:t>
            </a:r>
            <a:r>
              <a:rPr lang="en-US" spc="0">
                <a:latin typeface="Arial"/>
                <a:cs typeface="Arial"/>
              </a:rPr>
              <a:t> </a:t>
            </a:r>
            <a:r>
              <a:rPr lang="en-US" spc="0" err="1">
                <a:latin typeface="Arial"/>
                <a:cs typeface="Arial"/>
              </a:rPr>
              <a:t>onicomicosis</a:t>
            </a:r>
            <a:r>
              <a:rPr lang="en-US" spc="0">
                <a:latin typeface="Arial"/>
                <a:cs typeface="Arial"/>
              </a:rPr>
              <a:t> </a:t>
            </a:r>
            <a:r>
              <a:rPr lang="en-US" spc="0" err="1">
                <a:latin typeface="Arial"/>
                <a:cs typeface="Arial"/>
              </a:rPr>
              <a:t>subungueal</a:t>
            </a:r>
            <a:r>
              <a:rPr lang="en-US" spc="0">
                <a:latin typeface="Arial"/>
                <a:cs typeface="Arial"/>
              </a:rPr>
              <a:t> distal.</a:t>
            </a:r>
            <a:b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spc="0">
                <a:latin typeface="Arial"/>
                <a:cs typeface="Arial"/>
              </a:rPr>
              <a:t>1. </a:t>
            </a:r>
            <a:r>
              <a:rPr lang="en-US" spc="0">
                <a:latin typeface="Arial"/>
                <a:cs typeface="Arial"/>
              </a:rPr>
              <a:t>Lipner SR, Ko D. Optimizing topical therapy for onychomycosis: the importance of patient education. Cutis. 2018;102(6):389-390.</a:t>
            </a:r>
            <a:r>
              <a:rPr lang="en-US" b="1" spc="0">
                <a:latin typeface="Arial"/>
                <a:cs typeface="Arial"/>
              </a:rPr>
              <a:t> 2. </a:t>
            </a:r>
            <a:r>
              <a:rPr lang="en-US" spc="0">
                <a:latin typeface="Arial"/>
                <a:cs typeface="Arial"/>
              </a:rPr>
              <a:t>Baran R, </a:t>
            </a:r>
            <a:r>
              <a:rPr lang="en-US" spc="0" err="1">
                <a:latin typeface="Arial"/>
                <a:cs typeface="Arial"/>
              </a:rPr>
              <a:t>Faergemann</a:t>
            </a:r>
            <a:r>
              <a:rPr lang="en-US" spc="0">
                <a:latin typeface="Arial"/>
                <a:cs typeface="Arial"/>
              </a:rPr>
              <a:t> J, Hay RJ. Superficial white onychomycosis--a syndrome with different fungal causes and paths of infection. J Am </a:t>
            </a:r>
            <a:r>
              <a:rPr lang="en-US" spc="0" err="1">
                <a:latin typeface="Arial"/>
                <a:cs typeface="Arial"/>
              </a:rPr>
              <a:t>Acad</a:t>
            </a:r>
            <a:r>
              <a:rPr lang="en-US" spc="0">
                <a:latin typeface="Arial"/>
                <a:cs typeface="Arial"/>
              </a:rPr>
              <a:t> Dermatol. 2007;57(5):879-882. </a:t>
            </a:r>
            <a:r>
              <a:rPr lang="en-US" b="1" spc="0">
                <a:latin typeface="Arial"/>
                <a:cs typeface="Arial"/>
              </a:rPr>
              <a:t>3. </a:t>
            </a:r>
            <a:r>
              <a:rPr lang="en-US" spc="0" err="1">
                <a:latin typeface="Arial"/>
                <a:cs typeface="Arial"/>
              </a:rPr>
              <a:t>Bongomin</a:t>
            </a:r>
            <a:r>
              <a:rPr lang="en-US" spc="0">
                <a:latin typeface="Arial"/>
                <a:cs typeface="Arial"/>
              </a:rPr>
              <a:t> F, Batac CR, Denning DW. A review of onychomycosis due to Aspergillus species. </a:t>
            </a:r>
            <a:r>
              <a:rPr lang="en-US" spc="0" err="1">
                <a:latin typeface="Arial"/>
                <a:cs typeface="Arial"/>
              </a:rPr>
              <a:t>Mycopathologia</a:t>
            </a:r>
            <a:r>
              <a:rPr lang="en-US" spc="0">
                <a:latin typeface="Arial"/>
                <a:cs typeface="Arial"/>
              </a:rPr>
              <a:t>. 2018;183(3):485–493. </a:t>
            </a:r>
            <a:r>
              <a:rPr lang="en-US" b="1" spc="0">
                <a:latin typeface="Arial"/>
                <a:cs typeface="Arial"/>
              </a:rPr>
              <a:t>4. </a:t>
            </a:r>
            <a:r>
              <a:rPr lang="en-US" spc="0">
                <a:latin typeface="Arial"/>
                <a:cs typeface="Arial"/>
              </a:rPr>
              <a:t>Gupta AK, Venkataraman M, Talukder M. Onychomycosis in Older Adults: Prevalence, Diagnosis, and Management. Drugs Aging. 2022;39(3):191-198. </a:t>
            </a:r>
            <a:endParaRPr lang="es-ES" spc="0"/>
          </a:p>
        </p:txBody>
      </p:sp>
      <p:sp>
        <p:nvSpPr>
          <p:cNvPr id="28" name="Sustainable Visions, Tangible Solutions">
            <a:extLst>
              <a:ext uri="{FF2B5EF4-FFF2-40B4-BE49-F238E27FC236}">
                <a16:creationId xmlns:a16="http://schemas.microsoft.com/office/drawing/2014/main" id="{D8E99BFC-43B3-FE4D-3BB7-0EB02C0426DF}"/>
              </a:ext>
            </a:extLst>
          </p:cNvPr>
          <p:cNvSpPr txBox="1"/>
          <p:nvPr/>
        </p:nvSpPr>
        <p:spPr>
          <a:xfrm>
            <a:off x="2354405" y="917575"/>
            <a:ext cx="2099930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tratamiento</a:t>
            </a:r>
            <a:endParaRPr sz="6000" b="1" spc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FD7BFDDF-CCD8-2BE5-632D-730286F6A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288" y="12549839"/>
            <a:ext cx="1795058" cy="61363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1EFEBB5D-1BF1-5168-C01E-7B3D83ADC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122" y="12713688"/>
            <a:ext cx="1685663" cy="518665"/>
          </a:xfrm>
          <a:prstGeom prst="rect">
            <a:avLst/>
          </a:prstGeom>
        </p:spPr>
      </p:pic>
      <p:grpSp>
        <p:nvGrpSpPr>
          <p:cNvPr id="73" name="Grupo 72">
            <a:extLst>
              <a:ext uri="{FF2B5EF4-FFF2-40B4-BE49-F238E27FC236}">
                <a16:creationId xmlns:a16="http://schemas.microsoft.com/office/drawing/2014/main" id="{AB9CF48D-EA56-25EF-F8C4-8238AE153C97}"/>
              </a:ext>
            </a:extLst>
          </p:cNvPr>
          <p:cNvGrpSpPr/>
          <p:nvPr/>
        </p:nvGrpSpPr>
        <p:grpSpPr>
          <a:xfrm>
            <a:off x="1050071" y="3947378"/>
            <a:ext cx="22385955" cy="5821244"/>
            <a:chOff x="1050071" y="4523878"/>
            <a:chExt cx="22385955" cy="5821244"/>
          </a:xfrm>
        </p:grpSpPr>
        <p:sp>
          <p:nvSpPr>
            <p:cNvPr id="42" name="Circle">
              <a:extLst>
                <a:ext uri="{FF2B5EF4-FFF2-40B4-BE49-F238E27FC236}">
                  <a16:creationId xmlns:a16="http://schemas.microsoft.com/office/drawing/2014/main" id="{42EB9653-C392-AFA7-9BB0-319A76568F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962865" y="5871961"/>
              <a:ext cx="4473161" cy="4473161"/>
            </a:xfrm>
            <a:prstGeom prst="ellipse">
              <a:avLst/>
            </a:prstGeom>
            <a:solidFill>
              <a:srgbClr val="007E48">
                <a:alpha val="15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914400">
                <a:defRPr sz="2000" b="1" spc="0">
                  <a:solidFill>
                    <a:srgbClr val="FDFDF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3" name="Circle">
              <a:extLst>
                <a:ext uri="{FF2B5EF4-FFF2-40B4-BE49-F238E27FC236}">
                  <a16:creationId xmlns:a16="http://schemas.microsoft.com/office/drawing/2014/main" id="{BAE0EA0D-7C66-8DEF-908F-FB3957C78E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484667" y="5871961"/>
              <a:ext cx="4473161" cy="4473161"/>
            </a:xfrm>
            <a:prstGeom prst="ellipse">
              <a:avLst/>
            </a:prstGeom>
            <a:solidFill>
              <a:srgbClr val="007E48">
                <a:alpha val="15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914400">
                <a:defRPr sz="2000" b="1" spc="0">
                  <a:solidFill>
                    <a:srgbClr val="FDFDF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4" name="Circle">
              <a:extLst>
                <a:ext uri="{FF2B5EF4-FFF2-40B4-BE49-F238E27FC236}">
                  <a16:creationId xmlns:a16="http://schemas.microsoft.com/office/drawing/2014/main" id="{14D52EDC-9691-5504-426B-C39EA705C2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06468" y="5871961"/>
              <a:ext cx="4473161" cy="4473161"/>
            </a:xfrm>
            <a:prstGeom prst="ellipse">
              <a:avLst/>
            </a:prstGeom>
            <a:solidFill>
              <a:srgbClr val="007E48">
                <a:alpha val="15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914400">
                <a:defRPr sz="2000" b="1" spc="0">
                  <a:solidFill>
                    <a:srgbClr val="FDFDF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5" name="Circle">
              <a:extLst>
                <a:ext uri="{FF2B5EF4-FFF2-40B4-BE49-F238E27FC236}">
                  <a16:creationId xmlns:a16="http://schemas.microsoft.com/office/drawing/2014/main" id="{4AD4E69D-34D3-8171-4B04-141C4C3577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28270" y="5871961"/>
              <a:ext cx="4473161" cy="4473161"/>
            </a:xfrm>
            <a:prstGeom prst="ellipse">
              <a:avLst/>
            </a:prstGeom>
            <a:solidFill>
              <a:srgbClr val="007E48">
                <a:alpha val="15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914400">
                <a:defRPr sz="2000" b="1" spc="0">
                  <a:solidFill>
                    <a:srgbClr val="FDFDF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6" name="Circle">
              <a:extLst>
                <a:ext uri="{FF2B5EF4-FFF2-40B4-BE49-F238E27FC236}">
                  <a16:creationId xmlns:a16="http://schemas.microsoft.com/office/drawing/2014/main" id="{11C46161-D889-7CB0-DFB6-B771E488B2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0071" y="5871961"/>
              <a:ext cx="4473161" cy="4473161"/>
            </a:xfrm>
            <a:prstGeom prst="ellipse">
              <a:avLst/>
            </a:prstGeom>
            <a:solidFill>
              <a:srgbClr val="007E48">
                <a:alpha val="15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914400">
                <a:defRPr sz="2000" b="1" spc="0">
                  <a:solidFill>
                    <a:srgbClr val="FDFDFD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7" name="Eco-Conscious Decomposition">
              <a:extLst>
                <a:ext uri="{FF2B5EF4-FFF2-40B4-BE49-F238E27FC236}">
                  <a16:creationId xmlns:a16="http://schemas.microsoft.com/office/drawing/2014/main" id="{AA476F6F-A24A-EEEA-F9B5-B02D3A5E62D4}"/>
                </a:ext>
              </a:extLst>
            </p:cNvPr>
            <p:cNvSpPr txBox="1"/>
            <p:nvPr/>
          </p:nvSpPr>
          <p:spPr>
            <a:xfrm>
              <a:off x="10284648" y="7542668"/>
              <a:ext cx="3928887" cy="96436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ctr">
                <a:defRPr sz="2600" spc="-78">
                  <a:solidFill>
                    <a:schemeClr val="accent2">
                      <a:hueOff val="-2182294"/>
                      <a:satOff val="-52832"/>
                      <a:lumOff val="-32984"/>
                    </a:schemeClr>
                  </a:solidFill>
                  <a:latin typeface="Inter Bold"/>
                  <a:ea typeface="Inter Bold"/>
                  <a:cs typeface="Inter Bold"/>
                  <a:sym typeface="Inter Bold"/>
                </a:defRPr>
              </a:lvl1pPr>
            </a:lstStyle>
            <a:p>
              <a:pPr defTabSz="1219140">
                <a:spcBef>
                  <a:spcPct val="0"/>
                </a:spcBef>
                <a:buClr>
                  <a:srgbClr val="0070C0"/>
                </a:buClr>
                <a:defRPr/>
              </a:pPr>
              <a:r>
                <a:rPr lang="it-CH" sz="2800" b="1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Mohos</a:t>
              </a:r>
              <a:br>
                <a:rPr lang="it-CH" sz="2800" b="1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</a:br>
              <a:r>
                <a:rPr lang="it-CH" sz="2800" b="1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(excepto </a:t>
              </a:r>
              <a:r>
                <a:rPr lang="it-CH" sz="2800" b="1" i="1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Aspergillus</a:t>
              </a:r>
              <a:r>
                <a:rPr lang="it-CH" sz="2800" b="1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)</a:t>
              </a:r>
              <a:r>
                <a:rPr lang="it-CH" sz="2800" b="1" spc="0" baseline="3000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3</a:t>
              </a:r>
            </a:p>
          </p:txBody>
        </p:sp>
        <p:sp>
          <p:nvSpPr>
            <p:cNvPr id="48" name="Eco-Conscious Decomposition">
              <a:extLst>
                <a:ext uri="{FF2B5EF4-FFF2-40B4-BE49-F238E27FC236}">
                  <a16:creationId xmlns:a16="http://schemas.microsoft.com/office/drawing/2014/main" id="{B071960A-0C75-516C-C4F6-462D6F0EDBFC}"/>
                </a:ext>
              </a:extLst>
            </p:cNvPr>
            <p:cNvSpPr txBox="1"/>
            <p:nvPr/>
          </p:nvSpPr>
          <p:spPr>
            <a:xfrm>
              <a:off x="1490232" y="6896337"/>
              <a:ext cx="3592837" cy="22570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 algn="ctr">
                <a:defRPr sz="2600" spc="-78">
                  <a:solidFill>
                    <a:schemeClr val="accent2">
                      <a:hueOff val="-2182294"/>
                      <a:satOff val="-52832"/>
                      <a:lumOff val="-32984"/>
                    </a:schemeClr>
                  </a:solidFill>
                  <a:latin typeface="Inter Bold"/>
                  <a:ea typeface="Inter Bold"/>
                  <a:cs typeface="Inter Bold"/>
                  <a:sym typeface="Inter Bold"/>
                </a:defRPr>
              </a:lvl1pPr>
            </a:lstStyle>
            <a:p>
              <a:r>
                <a:rPr lang="es-ES" sz="2800" b="1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OSD &lt;50 %</a:t>
              </a:r>
              <a:br>
                <a:rPr lang="es-ES" sz="2800" b="1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2800" b="1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 afectación de</a:t>
              </a:r>
              <a:br>
                <a:rPr lang="es-ES" sz="2800" b="1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2800" b="1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lúnula/márgenes laterales ni dermatofitoma</a:t>
              </a:r>
              <a:r>
                <a:rPr lang="es-ES" sz="2800" b="1" baseline="3000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59" name="Eco-Conscious Decomposition">
              <a:extLst>
                <a:ext uri="{FF2B5EF4-FFF2-40B4-BE49-F238E27FC236}">
                  <a16:creationId xmlns:a16="http://schemas.microsoft.com/office/drawing/2014/main" id="{3F3750DF-9A9D-310D-7C41-C9CABFC468D1}"/>
                </a:ext>
              </a:extLst>
            </p:cNvPr>
            <p:cNvSpPr txBox="1"/>
            <p:nvPr/>
          </p:nvSpPr>
          <p:spPr>
            <a:xfrm>
              <a:off x="5968431" y="7557796"/>
              <a:ext cx="3592837" cy="96436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 algn="ctr">
                <a:defRPr sz="2600" spc="-78">
                  <a:solidFill>
                    <a:schemeClr val="accent2">
                      <a:hueOff val="-2182294"/>
                      <a:satOff val="-52832"/>
                      <a:lumOff val="-32984"/>
                    </a:schemeClr>
                  </a:solidFill>
                  <a:latin typeface="Inter Bold"/>
                  <a:ea typeface="Inter Bold"/>
                  <a:cs typeface="Inter Bold"/>
                  <a:sym typeface="Inter Bold"/>
                </a:defRPr>
              </a:lvl1pPr>
            </a:lstStyle>
            <a:p>
              <a:pPr defTabSz="1219110">
                <a:spcBef>
                  <a:spcPct val="0"/>
                </a:spcBef>
                <a:buClr>
                  <a:srgbClr val="0070C0"/>
                </a:buClr>
                <a:defRPr/>
              </a:pPr>
              <a:r>
                <a:rPr lang="it-CH" sz="2800" b="1" spc="0">
                  <a:solidFill>
                    <a:srgbClr val="007E48"/>
                  </a:solidFill>
                  <a:latin typeface="Arial"/>
                  <a:cs typeface="Arial"/>
                  <a:sym typeface="Arial"/>
                </a:rPr>
                <a:t>Variante clásica</a:t>
              </a:r>
              <a:br>
                <a:rPr lang="it-CH" sz="2800" b="1" spc="0">
                  <a:solidFill>
                    <a:srgbClr val="007E48"/>
                  </a:solidFill>
                  <a:latin typeface="Arial"/>
                  <a:cs typeface="Arial"/>
                  <a:sym typeface="Arial"/>
                </a:rPr>
              </a:br>
              <a:r>
                <a:rPr lang="it-CH" sz="2800" b="1" spc="0">
                  <a:solidFill>
                    <a:srgbClr val="007E48"/>
                  </a:solidFill>
                  <a:latin typeface="Arial"/>
                  <a:cs typeface="Arial"/>
                  <a:sym typeface="Arial"/>
                </a:rPr>
                <a:t>de OS</a:t>
              </a:r>
              <a:r>
                <a:rPr lang="it-CH" sz="2800" b="1" spc="0" baseline="30000">
                  <a:solidFill>
                    <a:srgbClr val="007E48"/>
                  </a:solidFill>
                  <a:latin typeface="Arial"/>
                  <a:cs typeface="Arial"/>
                  <a:sym typeface="Arial"/>
                </a:rPr>
                <a:t>2</a:t>
              </a:r>
              <a:endParaRPr lang="it-CH" sz="2800" b="1" spc="0" baseline="3000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Eco-Conscious Decomposition">
              <a:extLst>
                <a:ext uri="{FF2B5EF4-FFF2-40B4-BE49-F238E27FC236}">
                  <a16:creationId xmlns:a16="http://schemas.microsoft.com/office/drawing/2014/main" id="{A6680488-F57D-333F-C8EE-B08C1E2E83A4}"/>
                </a:ext>
              </a:extLst>
            </p:cNvPr>
            <p:cNvSpPr txBox="1"/>
            <p:nvPr/>
          </p:nvSpPr>
          <p:spPr>
            <a:xfrm>
              <a:off x="14919788" y="7111781"/>
              <a:ext cx="3592837" cy="18261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 algn="ctr">
                <a:defRPr sz="2600" spc="-78">
                  <a:solidFill>
                    <a:schemeClr val="accent2">
                      <a:hueOff val="-2182294"/>
                      <a:satOff val="-52832"/>
                      <a:lumOff val="-32984"/>
                    </a:schemeClr>
                  </a:solidFill>
                  <a:latin typeface="Inter Bold"/>
                  <a:ea typeface="Inter Bold"/>
                  <a:cs typeface="Inter Bold"/>
                  <a:sym typeface="Inter Bold"/>
                </a:defRPr>
              </a:lvl1pPr>
            </a:lstStyle>
            <a:p>
              <a:r>
                <a:rPr lang="es-ES" sz="2800" b="1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Pacientes</a:t>
              </a:r>
              <a:br>
                <a:rPr lang="es-ES" sz="2800" b="1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2800" b="1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 no deseen</a:t>
              </a:r>
              <a:br>
                <a:rPr lang="es-ES" sz="2800" b="1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2800" b="1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 no puedan tolerar la terapia oral</a:t>
              </a:r>
              <a:r>
                <a:rPr lang="es-ES" sz="2800" b="1" spc="0" baseline="3000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61" name="Eco-Conscious Decomposition">
              <a:extLst>
                <a:ext uri="{FF2B5EF4-FFF2-40B4-BE49-F238E27FC236}">
                  <a16:creationId xmlns:a16="http://schemas.microsoft.com/office/drawing/2014/main" id="{CC7DE5FB-3C00-9213-8629-EBE10EEFF979}"/>
                </a:ext>
              </a:extLst>
            </p:cNvPr>
            <p:cNvSpPr txBox="1"/>
            <p:nvPr/>
          </p:nvSpPr>
          <p:spPr>
            <a:xfrm>
              <a:off x="19233991" y="6896337"/>
              <a:ext cx="3930903" cy="22570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ctr">
                <a:defRPr sz="2600" spc="-78">
                  <a:solidFill>
                    <a:schemeClr val="accent2">
                      <a:hueOff val="-2182294"/>
                      <a:satOff val="-52832"/>
                      <a:lumOff val="-32984"/>
                    </a:schemeClr>
                  </a:solidFill>
                  <a:latin typeface="Inter Bold"/>
                  <a:ea typeface="Inter Bold"/>
                  <a:cs typeface="Inter Bold"/>
                  <a:sym typeface="Inter Bold"/>
                </a:defRPr>
              </a:lvl1pPr>
            </a:lstStyle>
            <a:p>
              <a:r>
                <a:rPr lang="es-ES" sz="2800" b="1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Pacientes</a:t>
              </a:r>
              <a:br>
                <a:rPr lang="es-ES" sz="2800" b="1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2800" b="1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 requieren terapia de mantenimiento para la prevención</a:t>
              </a:r>
              <a:br>
                <a:rPr lang="es-ES" sz="2800" b="1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s-ES" sz="2800" b="1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recurrencias</a:t>
              </a:r>
              <a:r>
                <a:rPr lang="es-ES" sz="2800" b="1" spc="0" baseline="3000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pic>
          <p:nvPicPr>
            <p:cNvPr id="62" name="Imagen 61">
              <a:extLst>
                <a:ext uri="{FF2B5EF4-FFF2-40B4-BE49-F238E27FC236}">
                  <a16:creationId xmlns:a16="http://schemas.microsoft.com/office/drawing/2014/main" id="{CFC37C27-CFB1-6751-AEB8-05AA7CD60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042301" y="4523878"/>
              <a:ext cx="2314285" cy="2160000"/>
            </a:xfrm>
            <a:prstGeom prst="rect">
              <a:avLst/>
            </a:prstGeom>
          </p:spPr>
        </p:pic>
        <p:pic>
          <p:nvPicPr>
            <p:cNvPr id="63" name="Imagen 62">
              <a:extLst>
                <a:ext uri="{FF2B5EF4-FFF2-40B4-BE49-F238E27FC236}">
                  <a16:creationId xmlns:a16="http://schemas.microsoft.com/office/drawing/2014/main" id="{9F87031A-0AA4-CBBB-3284-495B65AF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02143" y="4523878"/>
              <a:ext cx="2314285" cy="2160000"/>
            </a:xfrm>
            <a:prstGeom prst="rect">
              <a:avLst/>
            </a:prstGeom>
          </p:spPr>
        </p:pic>
        <p:pic>
          <p:nvPicPr>
            <p:cNvPr id="64" name="Imagen 63">
              <a:extLst>
                <a:ext uri="{FF2B5EF4-FFF2-40B4-BE49-F238E27FC236}">
                  <a16:creationId xmlns:a16="http://schemas.microsoft.com/office/drawing/2014/main" id="{C71F71E2-06FA-57E7-16D4-DE720A45A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58180" y="4523878"/>
              <a:ext cx="2314285" cy="2160000"/>
            </a:xfrm>
            <a:prstGeom prst="rect">
              <a:avLst/>
            </a:prstGeom>
          </p:spPr>
        </p:pic>
        <p:pic>
          <p:nvPicPr>
            <p:cNvPr id="65" name="Imagen 64">
              <a:extLst>
                <a:ext uri="{FF2B5EF4-FFF2-40B4-BE49-F238E27FC236}">
                  <a16:creationId xmlns:a16="http://schemas.microsoft.com/office/drawing/2014/main" id="{F5CF1C33-D12F-4F0C-9F84-D15666C82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559065" y="4523878"/>
              <a:ext cx="2314285" cy="2160000"/>
            </a:xfrm>
            <a:prstGeom prst="rect">
              <a:avLst/>
            </a:prstGeom>
          </p:spPr>
        </p:pic>
        <p:pic>
          <p:nvPicPr>
            <p:cNvPr id="66" name="Imagen 65">
              <a:extLst>
                <a:ext uri="{FF2B5EF4-FFF2-40B4-BE49-F238E27FC236}">
                  <a16:creationId xmlns:a16="http://schemas.microsoft.com/office/drawing/2014/main" id="{9A442145-65CC-CC6D-F337-F03D65EF0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28982" y="4523878"/>
              <a:ext cx="2314285" cy="2160000"/>
            </a:xfrm>
            <a:prstGeom prst="rect">
              <a:avLst/>
            </a:prstGeom>
          </p:spPr>
        </p:pic>
        <p:pic>
          <p:nvPicPr>
            <p:cNvPr id="67" name="Graphic 39">
              <a:extLst>
                <a:ext uri="{FF2B5EF4-FFF2-40B4-BE49-F238E27FC236}">
                  <a16:creationId xmlns:a16="http://schemas.microsoft.com/office/drawing/2014/main" id="{142A6B80-0207-CB03-2A49-6A4419EC5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174285" y="4937861"/>
              <a:ext cx="1170000" cy="1170000"/>
            </a:xfrm>
            <a:prstGeom prst="rect">
              <a:avLst/>
            </a:prstGeom>
          </p:spPr>
        </p:pic>
        <p:pic>
          <p:nvPicPr>
            <p:cNvPr id="68" name="Graphic 44">
              <a:extLst>
                <a:ext uri="{FF2B5EF4-FFF2-40B4-BE49-F238E27FC236}">
                  <a16:creationId xmlns:a16="http://schemas.microsoft.com/office/drawing/2014/main" id="{85639858-2743-1242-8E2F-690B0DBFA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5996207" y="4793954"/>
              <a:ext cx="1440000" cy="1440000"/>
            </a:xfrm>
            <a:prstGeom prst="rect">
              <a:avLst/>
            </a:prstGeom>
          </p:spPr>
        </p:pic>
        <p:pic>
          <p:nvPicPr>
            <p:cNvPr id="69" name="Graphic 45">
              <a:extLst>
                <a:ext uri="{FF2B5EF4-FFF2-40B4-BE49-F238E27FC236}">
                  <a16:creationId xmlns:a16="http://schemas.microsoft.com/office/drawing/2014/main" id="{9B6FA13B-AC9B-D0B5-FC84-2BDD06A6C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0544043" y="4847421"/>
              <a:ext cx="1260000" cy="1260000"/>
            </a:xfrm>
            <a:prstGeom prst="rect">
              <a:avLst/>
            </a:prstGeom>
          </p:spPr>
        </p:pic>
        <p:pic>
          <p:nvPicPr>
            <p:cNvPr id="70" name="Graphic 41">
              <a:extLst>
                <a:ext uri="{FF2B5EF4-FFF2-40B4-BE49-F238E27FC236}">
                  <a16:creationId xmlns:a16="http://schemas.microsoft.com/office/drawing/2014/main" id="{78AC42F2-B44F-6634-C117-FAFD96285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608105" y="4919307"/>
              <a:ext cx="1170000" cy="1170000"/>
            </a:xfrm>
            <a:prstGeom prst="rect">
              <a:avLst/>
            </a:prstGeom>
          </p:spPr>
        </p:pic>
        <p:pic>
          <p:nvPicPr>
            <p:cNvPr id="71" name="Graphic 64">
              <a:extLst>
                <a:ext uri="{FF2B5EF4-FFF2-40B4-BE49-F238E27FC236}">
                  <a16:creationId xmlns:a16="http://schemas.microsoft.com/office/drawing/2014/main" id="{F79A50D5-8902-1DC8-5E5D-8DBE77D4A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566124" y="4770823"/>
              <a:ext cx="1440000" cy="1440000"/>
            </a:xfrm>
            <a:prstGeom prst="rect">
              <a:avLst/>
            </a:prstGeom>
          </p:spPr>
        </p:pic>
      </p:grpSp>
      <p:sp>
        <p:nvSpPr>
          <p:cNvPr id="72" name="TextBox 2">
            <a:extLst>
              <a:ext uri="{FF2B5EF4-FFF2-40B4-BE49-F238E27FC236}">
                <a16:creationId xmlns:a16="http://schemas.microsoft.com/office/drawing/2014/main" id="{D8CA6FCF-1EA1-6E19-1DBA-A5FEB487BDE6}"/>
              </a:ext>
            </a:extLst>
          </p:cNvPr>
          <p:cNvSpPr txBox="1"/>
          <p:nvPr/>
        </p:nvSpPr>
        <p:spPr>
          <a:xfrm>
            <a:off x="2333140" y="2215738"/>
            <a:ext cx="18377336" cy="1880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0"/>
              </a:lnSpc>
              <a:spcAft>
                <a:spcPts val="1600"/>
              </a:spcAft>
              <a:buSzPct val="100000"/>
              <a:defRPr/>
            </a:pPr>
            <a:r>
              <a:rPr lang="en-GB" sz="3200" b="1" err="1">
                <a:solidFill>
                  <a:srgbClr val="007E4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Terapia</a:t>
            </a:r>
            <a:r>
              <a:rPr lang="en-GB" sz="3200" b="1">
                <a:solidFill>
                  <a:srgbClr val="007E4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200" b="1" err="1">
                <a:solidFill>
                  <a:srgbClr val="007E4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tópica</a:t>
            </a:r>
            <a:endParaRPr lang="en-GB" sz="3200" b="1">
              <a:solidFill>
                <a:srgbClr val="007E48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6332112"/>
      </p:ext>
    </p:extLst>
  </p:cSld>
  <p:clrMapOvr>
    <a:masterClrMapping/>
  </p:clrMapOvr>
  <p:transition spd="slow">
    <p:push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4BCA2F-614F-889A-1FD2-68B1E8D29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A4261176-BA36-6DEA-888E-30296EEF2E28}"/>
              </a:ext>
            </a:extLst>
          </p:cNvPr>
          <p:cNvSpPr/>
          <p:nvPr/>
        </p:nvSpPr>
        <p:spPr>
          <a:xfrm>
            <a:off x="-1" y="12121400"/>
            <a:ext cx="24384000" cy="162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7FCFFBBE-5D97-585E-F62B-5CC76B669A57}"/>
              </a:ext>
            </a:extLst>
          </p:cNvPr>
          <p:cNvSpPr/>
          <p:nvPr/>
        </p:nvSpPr>
        <p:spPr>
          <a:xfrm>
            <a:off x="-2273095" y="-2215869"/>
            <a:ext cx="4320000" cy="432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" name="Circle">
            <a:extLst>
              <a:ext uri="{FF2B5EF4-FFF2-40B4-BE49-F238E27FC236}">
                <a16:creationId xmlns:a16="http://schemas.microsoft.com/office/drawing/2014/main" id="{613A31F6-FEC0-081C-C670-6CAA83A87513}"/>
              </a:ext>
            </a:extLst>
          </p:cNvPr>
          <p:cNvSpPr/>
          <p:nvPr/>
        </p:nvSpPr>
        <p:spPr>
          <a:xfrm>
            <a:off x="-2580596" y="-2477390"/>
            <a:ext cx="4320000" cy="4320000"/>
          </a:xfrm>
          <a:prstGeom prst="ellipse">
            <a:avLst/>
          </a:prstGeom>
          <a:solidFill>
            <a:srgbClr val="007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" name="Embark on a journey of marketing excellence with SparkPro. Today, we unveil a revolutionary solution designed to elevate your strategies and ignite unparalleled success in the digital realm.…">
            <a:extLst>
              <a:ext uri="{FF2B5EF4-FFF2-40B4-BE49-F238E27FC236}">
                <a16:creationId xmlns:a16="http://schemas.microsoft.com/office/drawing/2014/main" id="{9B26E7D2-D067-10B6-3E3E-629D5112C255}"/>
              </a:ext>
            </a:extLst>
          </p:cNvPr>
          <p:cNvSpPr txBox="1"/>
          <p:nvPr/>
        </p:nvSpPr>
        <p:spPr>
          <a:xfrm>
            <a:off x="6791324" y="12633883"/>
            <a:ext cx="16562388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b="1" spc="0">
                <a:latin typeface="Arial"/>
                <a:cs typeface="Arial"/>
              </a:rPr>
              <a:t>SUBA,</a:t>
            </a:r>
            <a:r>
              <a:rPr lang="en-US" spc="0">
                <a:latin typeface="Arial"/>
                <a:cs typeface="Arial"/>
              </a:rPr>
              <a:t> </a:t>
            </a:r>
            <a:r>
              <a:rPr lang="en-US" spc="0" err="1">
                <a:latin typeface="Arial"/>
                <a:cs typeface="Arial"/>
              </a:rPr>
              <a:t>itraconazol</a:t>
            </a:r>
            <a:r>
              <a:rPr lang="en-US" spc="0">
                <a:latin typeface="Arial"/>
                <a:cs typeface="Arial"/>
              </a:rPr>
              <a:t> super </a:t>
            </a:r>
            <a:r>
              <a:rPr lang="en-US" spc="0" err="1">
                <a:latin typeface="Arial"/>
                <a:cs typeface="Arial"/>
              </a:rPr>
              <a:t>biodisponible</a:t>
            </a:r>
            <a:r>
              <a:rPr lang="en-US" spc="0">
                <a:latin typeface="Arial"/>
                <a:cs typeface="Arial"/>
              </a:rPr>
              <a:t>.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b="1" spc="0">
                <a:latin typeface="Arial"/>
                <a:cs typeface="Arial"/>
              </a:rPr>
              <a:t>1. </a:t>
            </a:r>
            <a:r>
              <a:rPr lang="nb-NO" spc="0">
                <a:latin typeface="Arial"/>
                <a:cs typeface="Arial"/>
              </a:rPr>
              <a:t>Gupta AK, </a:t>
            </a:r>
            <a:r>
              <a:rPr lang="nb-NO" spc="0" err="1">
                <a:latin typeface="Arial"/>
                <a:cs typeface="Arial"/>
              </a:rPr>
              <a:t>Stec</a:t>
            </a:r>
            <a:r>
              <a:rPr lang="nb-NO" spc="0">
                <a:latin typeface="Arial"/>
                <a:cs typeface="Arial"/>
              </a:rPr>
              <a:t> N, </a:t>
            </a:r>
            <a:r>
              <a:rPr lang="nb-NO" spc="0" err="1">
                <a:latin typeface="Arial"/>
                <a:cs typeface="Arial"/>
              </a:rPr>
              <a:t>Bamimore</a:t>
            </a:r>
            <a:r>
              <a:rPr lang="nb-NO" spc="0">
                <a:latin typeface="Arial"/>
                <a:cs typeface="Arial"/>
              </a:rPr>
              <a:t> MA, </a:t>
            </a:r>
            <a:r>
              <a:rPr lang="nb-NO" i="1" spc="0">
                <a:latin typeface="Arial"/>
                <a:cs typeface="Arial"/>
              </a:rPr>
              <a:t>et al. </a:t>
            </a:r>
            <a:r>
              <a:rPr lang="nb-NO" spc="0">
                <a:latin typeface="Arial"/>
                <a:cs typeface="Arial"/>
              </a:rPr>
              <a:t>The </a:t>
            </a:r>
            <a:r>
              <a:rPr lang="nb-NO" spc="0" err="1">
                <a:latin typeface="Arial"/>
                <a:cs typeface="Arial"/>
              </a:rPr>
              <a:t>efficacy</a:t>
            </a:r>
            <a:r>
              <a:rPr lang="nb-NO" spc="0">
                <a:latin typeface="Arial"/>
                <a:cs typeface="Arial"/>
              </a:rPr>
              <a:t> and </a:t>
            </a:r>
            <a:r>
              <a:rPr lang="nb-NO" spc="0" err="1">
                <a:latin typeface="Arial"/>
                <a:cs typeface="Arial"/>
              </a:rPr>
              <a:t>safety</a:t>
            </a:r>
            <a:r>
              <a:rPr lang="nb-NO" spc="0">
                <a:latin typeface="Arial"/>
                <a:cs typeface="Arial"/>
              </a:rPr>
              <a:t> </a:t>
            </a:r>
            <a:r>
              <a:rPr lang="nb-NO" spc="0" err="1">
                <a:latin typeface="Arial"/>
                <a:cs typeface="Arial"/>
              </a:rPr>
              <a:t>of</a:t>
            </a:r>
            <a:r>
              <a:rPr lang="nb-NO" spc="0">
                <a:latin typeface="Arial"/>
                <a:cs typeface="Arial"/>
              </a:rPr>
              <a:t> pulse vs. </a:t>
            </a:r>
            <a:r>
              <a:rPr lang="nb-NO" spc="0" err="1">
                <a:latin typeface="Arial"/>
                <a:cs typeface="Arial"/>
              </a:rPr>
              <a:t>continuous</a:t>
            </a:r>
            <a:r>
              <a:rPr lang="nb-NO" spc="0">
                <a:latin typeface="Arial"/>
                <a:cs typeface="Arial"/>
              </a:rPr>
              <a:t> </a:t>
            </a:r>
            <a:r>
              <a:rPr lang="nb-NO" spc="0" err="1">
                <a:latin typeface="Arial"/>
                <a:cs typeface="Arial"/>
              </a:rPr>
              <a:t>therapy</a:t>
            </a:r>
            <a:r>
              <a:rPr lang="nb-NO" spc="0">
                <a:latin typeface="Arial"/>
                <a:cs typeface="Arial"/>
              </a:rPr>
              <a:t> for </a:t>
            </a:r>
            <a:r>
              <a:rPr lang="nb-NO" spc="0" err="1">
                <a:latin typeface="Arial"/>
                <a:cs typeface="Arial"/>
              </a:rPr>
              <a:t>dermatophyte</a:t>
            </a:r>
            <a:r>
              <a:rPr lang="nb-NO" spc="0">
                <a:latin typeface="Arial"/>
                <a:cs typeface="Arial"/>
              </a:rPr>
              <a:t> </a:t>
            </a:r>
            <a:r>
              <a:rPr lang="nb-NO" spc="0" err="1">
                <a:latin typeface="Arial"/>
                <a:cs typeface="Arial"/>
              </a:rPr>
              <a:t>toenail</a:t>
            </a:r>
            <a:r>
              <a:rPr lang="nb-NO" spc="0">
                <a:latin typeface="Arial"/>
                <a:cs typeface="Arial"/>
              </a:rPr>
              <a:t> </a:t>
            </a:r>
            <a:r>
              <a:rPr lang="nb-NO" spc="0" err="1">
                <a:latin typeface="Arial"/>
                <a:cs typeface="Arial"/>
              </a:rPr>
              <a:t>onychomycosis</a:t>
            </a:r>
            <a:r>
              <a:rPr lang="nb-NO" spc="0">
                <a:latin typeface="Arial"/>
                <a:cs typeface="Arial"/>
              </a:rPr>
              <a:t>. J </a:t>
            </a:r>
            <a:r>
              <a:rPr lang="nb-NO" spc="0" err="1">
                <a:latin typeface="Arial"/>
                <a:cs typeface="Arial"/>
              </a:rPr>
              <a:t>Eur</a:t>
            </a:r>
            <a:r>
              <a:rPr lang="nb-NO" spc="0">
                <a:latin typeface="Arial"/>
                <a:cs typeface="Arial"/>
              </a:rPr>
              <a:t> </a:t>
            </a:r>
            <a:r>
              <a:rPr lang="nb-NO" spc="0" err="1">
                <a:latin typeface="Arial"/>
                <a:cs typeface="Arial"/>
              </a:rPr>
              <a:t>Acad</a:t>
            </a:r>
            <a:r>
              <a:rPr lang="nb-NO" spc="0">
                <a:latin typeface="Arial"/>
                <a:cs typeface="Arial"/>
              </a:rPr>
              <a:t> </a:t>
            </a:r>
            <a:r>
              <a:rPr lang="nb-NO" spc="0" err="1">
                <a:latin typeface="Arial"/>
                <a:cs typeface="Arial"/>
              </a:rPr>
              <a:t>Dermatol</a:t>
            </a:r>
            <a:r>
              <a:rPr lang="nb-NO" spc="0">
                <a:latin typeface="Arial"/>
                <a:cs typeface="Arial"/>
              </a:rPr>
              <a:t> Venereol. 2020;34(3):580-588. </a:t>
            </a:r>
          </a:p>
        </p:txBody>
      </p:sp>
      <p:sp>
        <p:nvSpPr>
          <p:cNvPr id="28" name="Sustainable Visions, Tangible Solutions">
            <a:extLst>
              <a:ext uri="{FF2B5EF4-FFF2-40B4-BE49-F238E27FC236}">
                <a16:creationId xmlns:a16="http://schemas.microsoft.com/office/drawing/2014/main" id="{E08820E0-A0B7-787E-4C30-95151D826919}"/>
              </a:ext>
            </a:extLst>
          </p:cNvPr>
          <p:cNvSpPr txBox="1"/>
          <p:nvPr/>
        </p:nvSpPr>
        <p:spPr>
          <a:xfrm>
            <a:off x="2354405" y="502077"/>
            <a:ext cx="20999307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fármacos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antimicóticos</a:t>
            </a:r>
            <a:b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sistémicos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comunes</a:t>
            </a:r>
            <a:endParaRPr sz="6000" b="1" spc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3266BEBD-987A-2804-3D0A-408D225B9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288" y="12549839"/>
            <a:ext cx="1795058" cy="61363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000E3595-8B3E-84AE-B669-3245EAA41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122" y="12713688"/>
            <a:ext cx="1685663" cy="518665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E80F3C6-ECC7-A7A3-2A53-D0B19194CF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634926"/>
              </p:ext>
            </p:extLst>
          </p:nvPr>
        </p:nvGraphicFramePr>
        <p:xfrm>
          <a:off x="1066801" y="2861618"/>
          <a:ext cx="22358352" cy="902842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54510">
                  <a:extLst>
                    <a:ext uri="{9D8B030D-6E8A-4147-A177-3AD203B41FA5}">
                      <a16:colId xmlns:a16="http://schemas.microsoft.com/office/drawing/2014/main" val="1057011003"/>
                    </a:ext>
                  </a:extLst>
                </a:gridCol>
                <a:gridCol w="4378900">
                  <a:extLst>
                    <a:ext uri="{9D8B030D-6E8A-4147-A177-3AD203B41FA5}">
                      <a16:colId xmlns:a16="http://schemas.microsoft.com/office/drawing/2014/main" val="4192958761"/>
                    </a:ext>
                  </a:extLst>
                </a:gridCol>
                <a:gridCol w="6508158">
                  <a:extLst>
                    <a:ext uri="{9D8B030D-6E8A-4147-A177-3AD203B41FA5}">
                      <a16:colId xmlns:a16="http://schemas.microsoft.com/office/drawing/2014/main" val="4194547116"/>
                    </a:ext>
                  </a:extLst>
                </a:gridCol>
                <a:gridCol w="4420329">
                  <a:extLst>
                    <a:ext uri="{9D8B030D-6E8A-4147-A177-3AD203B41FA5}">
                      <a16:colId xmlns:a16="http://schemas.microsoft.com/office/drawing/2014/main" val="3220872276"/>
                    </a:ext>
                  </a:extLst>
                </a:gridCol>
                <a:gridCol w="4796455">
                  <a:extLst>
                    <a:ext uri="{9D8B030D-6E8A-4147-A177-3AD203B41FA5}">
                      <a16:colId xmlns:a16="http://schemas.microsoft.com/office/drawing/2014/main" val="3226645080"/>
                    </a:ext>
                  </a:extLst>
                </a:gridCol>
              </a:tblGrid>
              <a:tr h="887422">
                <a:tc>
                  <a:txBody>
                    <a:bodyPr/>
                    <a:lstStyle/>
                    <a:p>
                      <a:pPr algn="ctr"/>
                      <a:r>
                        <a:rPr lang="en-US" sz="23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Tratamiento</a:t>
                      </a:r>
                      <a:endParaRPr lang="en-US" sz="23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5353" marR="255353" marT="255353" marB="255353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4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Mecanismo</a:t>
                      </a:r>
                      <a:r>
                        <a:rPr lang="en-US" sz="23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n-US" sz="23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acción</a:t>
                      </a:r>
                      <a:endParaRPr lang="en-US" sz="23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5353" marR="255353" marT="255353" marB="25535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4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Dosis</a:t>
                      </a:r>
                      <a:endParaRPr lang="en-US" sz="23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5353" marR="255353" marT="255353" marB="25535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4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Tasa de </a:t>
                      </a:r>
                      <a:r>
                        <a:rPr lang="en-US" sz="23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curación</a:t>
                      </a:r>
                      <a:endParaRPr lang="en-US" sz="23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5353" marR="255353" marT="255353" marB="25535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4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Eventos</a:t>
                      </a:r>
                      <a:r>
                        <a:rPr lang="en-US" sz="23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adversos</a:t>
                      </a:r>
                      <a:r>
                        <a:rPr lang="en-US" sz="23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comunes</a:t>
                      </a:r>
                      <a:endParaRPr lang="en-US" sz="23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55353" marR="255353" marT="255353" marB="25535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43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025229"/>
                  </a:ext>
                </a:extLst>
              </a:tr>
              <a:tr h="2337490">
                <a:tc>
                  <a:txBody>
                    <a:bodyPr/>
                    <a:lstStyle/>
                    <a:p>
                      <a:pPr algn="ctr"/>
                      <a:r>
                        <a:rPr lang="en-GB" altLang="it-CH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Terbinafina</a:t>
                      </a:r>
                      <a:endParaRPr lang="en-US" sz="23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6000" marR="216000" marT="108000" marB="108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7D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Inhibe</a:t>
                      </a:r>
                      <a: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 </a:t>
                      </a:r>
                      <a:r>
                        <a:rPr lang="en-US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escualeno</a:t>
                      </a:r>
                      <a: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epoxidasa</a:t>
                      </a:r>
                      <a: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</a:t>
                      </a:r>
                      <a: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 </a:t>
                      </a:r>
                      <a:r>
                        <a:rPr lang="en-US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vía</a:t>
                      </a:r>
                      <a: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n-US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biosíntesis</a:t>
                      </a:r>
                      <a: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ergosterol</a:t>
                      </a:r>
                    </a:p>
                  </a:txBody>
                  <a:tcPr marL="216000" marR="216000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E3"/>
                    </a:solidFill>
                  </a:tcPr>
                </a:tc>
                <a:tc>
                  <a:txBody>
                    <a:bodyPr/>
                    <a:lstStyle/>
                    <a:p>
                      <a:pPr marL="137160" indent="-137160" algn="ctr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300" b="1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Dosis</a:t>
                      </a:r>
                      <a:r>
                        <a:rPr lang="en-US" sz="23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b="1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autorizada</a:t>
                      </a:r>
                      <a:r>
                        <a:rPr lang="en-US" sz="23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br>
                        <a:rPr lang="en-US" sz="23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 mg al día </a:t>
                      </a:r>
                      <a:r>
                        <a:rPr lang="en-US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durante</a:t>
                      </a:r>
                      <a: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 </a:t>
                      </a:r>
                      <a:r>
                        <a:rPr lang="en-US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semanas</a:t>
                      </a:r>
                      <a: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para las </a:t>
                      </a:r>
                      <a:r>
                        <a:rPr lang="en-US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uñas</a:t>
                      </a:r>
                      <a: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las manos y 12 </a:t>
                      </a:r>
                      <a:r>
                        <a:rPr lang="en-US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semanas</a:t>
                      </a:r>
                      <a: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para las </a:t>
                      </a:r>
                      <a:r>
                        <a:rPr lang="en-US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uñas</a:t>
                      </a:r>
                      <a: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n-US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los</a:t>
                      </a:r>
                      <a: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pies</a:t>
                      </a:r>
                    </a:p>
                    <a:p>
                      <a:pPr marL="137160" indent="-137160" algn="ctr">
                        <a:spcBef>
                          <a:spcPts val="200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300" b="1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Dosis</a:t>
                      </a:r>
                      <a:r>
                        <a:rPr lang="en-US" sz="23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b="1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</a:t>
                      </a:r>
                      <a:r>
                        <a:rPr lang="en-US" sz="23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b="1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pulsos</a:t>
                      </a:r>
                      <a:r>
                        <a:rPr lang="en-US" sz="23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br>
                        <a:rPr lang="en-US" sz="23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altLang="it-CH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 mg al día </a:t>
                      </a:r>
                      <a:r>
                        <a:rPr lang="en-GB" altLang="it-CH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durante</a:t>
                      </a:r>
                      <a:r>
                        <a:rPr lang="en-GB" altLang="it-CH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</a:t>
                      </a:r>
                      <a:r>
                        <a:rPr lang="en-GB" altLang="it-CH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</a:t>
                      </a:r>
                      <a:r>
                        <a:rPr lang="en-GB" altLang="it-CH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luego 1 </a:t>
                      </a:r>
                      <a:r>
                        <a:rPr lang="en-GB" altLang="it-CH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</a:t>
                      </a:r>
                      <a:r>
                        <a:rPr lang="en-GB" altLang="it-CH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n-GB" altLang="it-CH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descanso</a:t>
                      </a:r>
                      <a:r>
                        <a:rPr lang="en-GB" altLang="it-CH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 500 mg al día </a:t>
                      </a:r>
                      <a:r>
                        <a:rPr lang="en-GB" altLang="it-CH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durante</a:t>
                      </a:r>
                      <a:r>
                        <a:rPr lang="en-GB" altLang="it-CH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</a:t>
                      </a:r>
                      <a:r>
                        <a:rPr lang="en-GB" altLang="it-CH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semana</a:t>
                      </a:r>
                      <a:r>
                        <a:rPr lang="en-GB" altLang="it-CH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GB" altLang="it-CH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</a:t>
                      </a:r>
                      <a:endParaRPr lang="en-US" sz="23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6000" marR="216000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E3"/>
                    </a:solidFill>
                  </a:tcPr>
                </a:tc>
                <a:tc>
                  <a:txBody>
                    <a:bodyPr/>
                    <a:lstStyle/>
                    <a:p>
                      <a:pPr marL="137160" indent="-137160" algn="ctr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300" b="1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Uñas</a:t>
                      </a:r>
                      <a:r>
                        <a:rPr lang="en-US" sz="23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las manos: </a:t>
                      </a:r>
                      <a:br>
                        <a:rPr lang="en-US" sz="23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curación</a:t>
                      </a:r>
                      <a: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micológica</a:t>
                      </a:r>
                      <a: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79 % </a:t>
                      </a:r>
                      <a:b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</a:t>
                      </a:r>
                      <a:r>
                        <a:rPr lang="en-US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curación</a:t>
                      </a:r>
                      <a: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completa</a:t>
                      </a:r>
                      <a: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59 %</a:t>
                      </a:r>
                    </a:p>
                    <a:p>
                      <a:pPr marL="137160" indent="-137160" algn="ctr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300" b="1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Uñas</a:t>
                      </a:r>
                      <a:r>
                        <a:rPr lang="en-US" sz="23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n-US" sz="2300" b="1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los</a:t>
                      </a:r>
                      <a:r>
                        <a:rPr lang="en-US" sz="23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pies: </a:t>
                      </a:r>
                      <a:br>
                        <a:rPr lang="en-US" sz="23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curación</a:t>
                      </a:r>
                      <a: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micológica</a:t>
                      </a:r>
                      <a: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70 % </a:t>
                      </a:r>
                      <a:b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</a:t>
                      </a:r>
                      <a:r>
                        <a:rPr lang="en-US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curación</a:t>
                      </a:r>
                      <a: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completa</a:t>
                      </a:r>
                      <a: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38 %</a:t>
                      </a:r>
                      <a:endParaRPr lang="en-US" sz="23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6000" marR="216000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Dolor de cabeza, </a:t>
                      </a:r>
                      <a:r>
                        <a:rPr lang="en-US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síntomas</a:t>
                      </a:r>
                      <a: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gastrointestinales</a:t>
                      </a:r>
                      <a: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exantema</a:t>
                      </a:r>
                      <a: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alteraciones</a:t>
                      </a:r>
                      <a: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las </a:t>
                      </a:r>
                      <a:r>
                        <a:rPr lang="en-US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enzimas</a:t>
                      </a:r>
                      <a: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hepáticas</a:t>
                      </a:r>
                      <a: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del gusto y </a:t>
                      </a:r>
                      <a:r>
                        <a:rPr lang="en-US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visuales</a:t>
                      </a:r>
                      <a:endParaRPr lang="en-US" sz="23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6000" marR="216000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174660"/>
                  </a:ext>
                </a:extLst>
              </a:tr>
              <a:tr h="18082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2300" b="0" kern="120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Itraconazol</a:t>
                      </a:r>
                      <a:endParaRPr lang="en-US" altLang="it-CH" sz="23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6000" marR="216000" marT="108000" marB="108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7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it-CH" sz="2300" b="0" kern="12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Inhibe</a:t>
                      </a:r>
                      <a:r>
                        <a:rPr lang="en-US" altLang="it-CH" sz="23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la lanosterol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it-CH" sz="23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14⍺-</a:t>
                      </a:r>
                      <a:r>
                        <a:rPr lang="en-US" altLang="it-CH" sz="2300" b="0" kern="12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demetilasa</a:t>
                      </a:r>
                      <a:r>
                        <a:rPr lang="en-US" altLang="it-CH" sz="23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it-CH" sz="2300" b="0" kern="12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</a:t>
                      </a:r>
                      <a:r>
                        <a:rPr lang="en-US" altLang="it-CH" sz="23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la </a:t>
                      </a:r>
                      <a:r>
                        <a:rPr lang="en-US" altLang="it-CH" sz="2300" b="0" kern="12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vía</a:t>
                      </a:r>
                      <a:r>
                        <a:rPr lang="en-US" altLang="it-CH" sz="23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n-US" altLang="it-CH" sz="2300" b="0" kern="12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biosíntesis</a:t>
                      </a:r>
                      <a:r>
                        <a:rPr lang="en-US" altLang="it-CH" sz="23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de ergosterol</a:t>
                      </a:r>
                    </a:p>
                  </a:txBody>
                  <a:tcPr marL="216000" marR="216000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E3"/>
                    </a:solidFill>
                  </a:tcPr>
                </a:tc>
                <a:tc>
                  <a:txBody>
                    <a:bodyPr/>
                    <a:lstStyle/>
                    <a:p>
                      <a:pPr marL="137160" lvl="0" indent="-137160" algn="ctr" defTabSz="914400" rtl="0" eaLnBrk="1" latinLnBrk="0" hangingPunct="1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300" b="1" kern="12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Dosis</a:t>
                      </a:r>
                      <a:r>
                        <a:rPr lang="en-US" sz="2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b="1" kern="12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autorizada</a:t>
                      </a:r>
                      <a:r>
                        <a:rPr lang="en-US" sz="2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br>
                        <a:rPr lang="en-US" sz="2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3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mg al día o</a:t>
                      </a:r>
                      <a:br>
                        <a:rPr lang="en-US" sz="23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3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 SUBA 100 mg al día</a:t>
                      </a:r>
                    </a:p>
                    <a:p>
                      <a:pPr marL="137160" lvl="0" indent="-137160" algn="ctr" defTabSz="914400" rtl="0" eaLnBrk="1" latinLnBrk="0" hangingPunct="1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300" b="1" kern="12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Dosis</a:t>
                      </a:r>
                      <a:r>
                        <a:rPr lang="en-US" sz="2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b="1" kern="12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</a:t>
                      </a:r>
                      <a:r>
                        <a:rPr lang="en-US" sz="2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b="1" kern="12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pulso</a:t>
                      </a:r>
                      <a:r>
                        <a:rPr lang="en-US" sz="2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br>
                        <a:rPr lang="en-US" sz="2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altLang="it-CH" sz="23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200–400 mg/día </a:t>
                      </a:r>
                      <a:r>
                        <a:rPr lang="en-GB" altLang="it-CH" sz="2300" b="0" kern="12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durante</a:t>
                      </a:r>
                      <a:r>
                        <a:rPr lang="en-GB" altLang="it-CH" sz="23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</a:t>
                      </a:r>
                      <a:r>
                        <a:rPr lang="en-GB" altLang="it-CH" sz="2300" b="0" kern="12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semana</a:t>
                      </a:r>
                      <a:r>
                        <a:rPr lang="en-GB" altLang="it-CH" sz="23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GB" altLang="it-CH" sz="2300" b="0" kern="12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</a:t>
                      </a:r>
                      <a:endParaRPr lang="en-US" altLang="it-CH" sz="23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216000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E3"/>
                    </a:solidFill>
                  </a:tcPr>
                </a:tc>
                <a:tc>
                  <a:txBody>
                    <a:bodyPr/>
                    <a:lstStyle/>
                    <a:p>
                      <a:pPr marL="137160" indent="-137160" algn="ctr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300" b="1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Uñas</a:t>
                      </a:r>
                      <a:r>
                        <a:rPr lang="en-US" sz="23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las manos: </a:t>
                      </a:r>
                      <a:br>
                        <a:rPr lang="en-US" sz="23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curación</a:t>
                      </a:r>
                      <a: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micológica</a:t>
                      </a:r>
                      <a: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61 % </a:t>
                      </a:r>
                      <a:b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</a:t>
                      </a:r>
                      <a:r>
                        <a:rPr lang="en-US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curación</a:t>
                      </a:r>
                      <a: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completa</a:t>
                      </a:r>
                      <a: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47 %</a:t>
                      </a:r>
                    </a:p>
                    <a:p>
                      <a:pPr marL="137160" indent="-137160" algn="ctr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300" b="1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Uñas</a:t>
                      </a:r>
                      <a:r>
                        <a:rPr lang="en-US" sz="23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n-US" sz="2300" b="1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los</a:t>
                      </a:r>
                      <a:r>
                        <a:rPr lang="en-US" sz="23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pies: </a:t>
                      </a:r>
                      <a:br>
                        <a:rPr lang="en-US" sz="23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curación</a:t>
                      </a:r>
                      <a: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micológica</a:t>
                      </a:r>
                      <a: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54 % </a:t>
                      </a:r>
                      <a:b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</a:t>
                      </a:r>
                      <a:r>
                        <a:rPr lang="en-US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curación</a:t>
                      </a:r>
                      <a: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completa</a:t>
                      </a:r>
                      <a: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14 %</a:t>
                      </a:r>
                      <a:endParaRPr lang="en-US" sz="23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6000" marR="216000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E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Dolor de cabeza, </a:t>
                      </a:r>
                      <a:r>
                        <a:rPr lang="en-US" sz="23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rinitis</a:t>
                      </a:r>
                      <a:r>
                        <a:rPr lang="en-US" sz="2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3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infección</a:t>
                      </a:r>
                      <a:r>
                        <a:rPr lang="en-US" sz="2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las </a:t>
                      </a:r>
                      <a:r>
                        <a:rPr lang="en-US" sz="23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vías</a:t>
                      </a:r>
                      <a:r>
                        <a:rPr lang="en-US" sz="2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respiratorias</a:t>
                      </a:r>
                      <a:r>
                        <a:rPr lang="en-US" sz="2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superiores</a:t>
                      </a:r>
                      <a:r>
                        <a:rPr lang="en-US" sz="2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3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diarrea</a:t>
                      </a:r>
                      <a:r>
                        <a:rPr lang="en-US" sz="2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dolor abdominal, </a:t>
                      </a:r>
                      <a:r>
                        <a:rPr lang="en-US" sz="23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hipertrigliceridemia</a:t>
                      </a:r>
                      <a:br>
                        <a:rPr lang="en-US" sz="2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</a:t>
                      </a:r>
                      <a:r>
                        <a:rPr lang="en-US" sz="23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enzimas</a:t>
                      </a:r>
                      <a:r>
                        <a:rPr lang="en-US" sz="2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la </a:t>
                      </a:r>
                      <a:r>
                        <a:rPr lang="en-US" sz="23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función</a:t>
                      </a:r>
                      <a:br>
                        <a:rPr lang="en-US" sz="2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3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hepática</a:t>
                      </a:r>
                      <a:r>
                        <a:rPr lang="en-US" sz="2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elevadas</a:t>
                      </a:r>
                      <a:endParaRPr lang="en-US" sz="23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6000" marR="216000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625450"/>
                  </a:ext>
                </a:extLst>
              </a:tr>
              <a:tr h="180826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it-CH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Fluconazol</a:t>
                      </a:r>
                      <a:endParaRPr lang="en-US" altLang="it-CH" sz="23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6000" marR="216000" marT="108000" marB="108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7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it-CH" sz="2300" b="0" kern="12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Inhibe</a:t>
                      </a:r>
                      <a:r>
                        <a:rPr lang="en-US" altLang="it-CH" sz="23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de la </a:t>
                      </a:r>
                      <a:r>
                        <a:rPr lang="en-US" altLang="it-CH" sz="2300" b="0" kern="12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enzima</a:t>
                      </a:r>
                      <a:r>
                        <a:rPr lang="en-US" altLang="it-CH" sz="23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br>
                        <a:rPr lang="en-US" altLang="it-CH" sz="23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altLang="it-CH" sz="23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</a:t>
                      </a:r>
                      <a:r>
                        <a:rPr lang="el-GR" altLang="it-CH" sz="23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α-</a:t>
                      </a:r>
                      <a:r>
                        <a:rPr lang="en-US" altLang="it-CH" sz="2300" b="0" kern="12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desmetilasa</a:t>
                      </a:r>
                      <a:r>
                        <a:rPr lang="en-US" altLang="it-CH" sz="23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br>
                        <a:rPr lang="en-US" altLang="it-CH" sz="23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altLang="it-CH" sz="23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que </a:t>
                      </a:r>
                      <a:r>
                        <a:rPr lang="en-US" altLang="it-CH" sz="2300" b="0" kern="12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participa</a:t>
                      </a:r>
                      <a:r>
                        <a:rPr lang="en-US" altLang="it-CH" sz="23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it-CH" sz="2300" b="0" kern="12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</a:t>
                      </a:r>
                      <a:r>
                        <a:rPr lang="en-US" altLang="it-CH" sz="23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la </a:t>
                      </a:r>
                      <a:r>
                        <a:rPr lang="en-US" altLang="it-CH" sz="2300" b="0" kern="12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conversión</a:t>
                      </a:r>
                      <a:r>
                        <a:rPr lang="en-US" altLang="it-CH" sz="23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del lanosterol </a:t>
                      </a:r>
                      <a:r>
                        <a:rPr lang="en-US" altLang="it-CH" sz="2300" b="0" kern="12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</a:t>
                      </a:r>
                      <a:r>
                        <a:rPr lang="en-US" altLang="it-CH" sz="23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ergosterol, un </a:t>
                      </a:r>
                      <a:r>
                        <a:rPr lang="en-US" altLang="it-CH" sz="2300" b="0" kern="12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componente</a:t>
                      </a:r>
                      <a:r>
                        <a:rPr lang="en-US" altLang="it-CH" sz="23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it-CH" sz="2300" b="0" kern="12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esencial</a:t>
                      </a:r>
                      <a:r>
                        <a:rPr lang="en-US" altLang="it-CH" sz="23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de la membrana </a:t>
                      </a:r>
                      <a:r>
                        <a:rPr lang="en-US" altLang="it-CH" sz="2300" b="0" kern="12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celular</a:t>
                      </a:r>
                      <a:r>
                        <a:rPr lang="en-US" altLang="it-CH" sz="23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it-CH" sz="2300" b="0" kern="12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fúngica</a:t>
                      </a:r>
                      <a:endParaRPr lang="en-US" altLang="it-CH" sz="23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216000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E3"/>
                    </a:solidFill>
                  </a:tcPr>
                </a:tc>
                <a:tc>
                  <a:txBody>
                    <a:bodyPr/>
                    <a:lstStyle/>
                    <a:p>
                      <a:pPr marL="137160" lvl="0" indent="-137160" algn="ctr" defTabSz="914400" rtl="0" eaLnBrk="1" latinLnBrk="0" hangingPunct="1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300" b="1" kern="12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Dosis</a:t>
                      </a:r>
                      <a:r>
                        <a:rPr lang="en-US" sz="2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b="1" kern="12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autorizada</a:t>
                      </a:r>
                      <a:r>
                        <a:rPr lang="en-US" sz="2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br>
                        <a:rPr lang="en-US" sz="2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3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150/300/400 mg </a:t>
                      </a:r>
                      <a:r>
                        <a:rPr lang="en-US" sz="2300" b="0" kern="12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semanales</a:t>
                      </a:r>
                      <a:r>
                        <a:rPr lang="en-US" sz="23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b="0" kern="12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durante</a:t>
                      </a:r>
                      <a:r>
                        <a:rPr lang="en-US" sz="23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12 meses</a:t>
                      </a:r>
                    </a:p>
                    <a:p>
                      <a:pPr marL="137160" lvl="0" indent="-137160" algn="ctr" defTabSz="914400" rtl="0" eaLnBrk="1" latinLnBrk="0" hangingPunct="1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300" b="1" kern="12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Dosis</a:t>
                      </a:r>
                      <a:r>
                        <a:rPr lang="en-US" sz="2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b="1" kern="12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</a:t>
                      </a:r>
                      <a:r>
                        <a:rPr lang="en-US" sz="2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b="1" kern="12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pulso</a:t>
                      </a:r>
                      <a:r>
                        <a:rPr lang="en-US" sz="2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br>
                        <a:rPr lang="en-US" sz="2300" b="1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altLang="it-CH" sz="23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150/300 mg </a:t>
                      </a:r>
                      <a:r>
                        <a:rPr lang="en-GB" altLang="it-CH" sz="2300" b="0" kern="12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semanales</a:t>
                      </a:r>
                      <a:r>
                        <a:rPr lang="en-GB" altLang="it-CH" sz="23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altLang="it-CH" sz="2300" b="0" kern="12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durante</a:t>
                      </a:r>
                      <a:r>
                        <a:rPr lang="en-GB" altLang="it-CH" sz="23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 meses</a:t>
                      </a:r>
                      <a:endParaRPr lang="en-US" altLang="it-CH" sz="23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216000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E3"/>
                    </a:solidFill>
                  </a:tcPr>
                </a:tc>
                <a:tc>
                  <a:txBody>
                    <a:bodyPr/>
                    <a:lstStyle/>
                    <a:p>
                      <a:pPr marL="137160" indent="-137160" algn="ctr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300" b="1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Uñas</a:t>
                      </a:r>
                      <a:r>
                        <a:rPr lang="en-US" sz="23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las manos: </a:t>
                      </a:r>
                      <a:br>
                        <a:rPr lang="en-US" sz="23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curación</a:t>
                      </a:r>
                      <a: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clínica</a:t>
                      </a:r>
                      <a: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40 - 60 % </a:t>
                      </a:r>
                      <a:b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US" sz="23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37160" indent="-137160" algn="ctr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300" b="1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Uñas</a:t>
                      </a:r>
                      <a:r>
                        <a:rPr lang="en-US" sz="23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n-US" sz="2300" b="1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los</a:t>
                      </a:r>
                      <a:r>
                        <a:rPr lang="en-US" sz="23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pies: </a:t>
                      </a:r>
                      <a:br>
                        <a:rPr lang="en-US" sz="23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curación</a:t>
                      </a:r>
                      <a: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b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clínica</a:t>
                      </a:r>
                      <a: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30 - 50 % </a:t>
                      </a:r>
                      <a:br>
                        <a:rPr lang="en-US" sz="23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en-US" altLang="it-CH" sz="23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216000" marR="216000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E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3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Náuseas</a:t>
                      </a:r>
                      <a:r>
                        <a:rPr lang="en-US" sz="2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dolor de cabeza, dolor abdominal, </a:t>
                      </a:r>
                      <a:r>
                        <a:rPr lang="en-US" sz="23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diarrea</a:t>
                      </a:r>
                      <a:r>
                        <a:rPr lang="en-US" sz="2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3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dispepsia</a:t>
                      </a:r>
                      <a:r>
                        <a:rPr lang="en-US" sz="2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3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malestar</a:t>
                      </a:r>
                      <a:r>
                        <a:rPr lang="en-US" sz="2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estomacal</a:t>
                      </a:r>
                      <a:r>
                        <a:rPr lang="en-US" sz="2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), </a:t>
                      </a:r>
                      <a:r>
                        <a:rPr lang="en-US" sz="23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erupciones</a:t>
                      </a:r>
                      <a:r>
                        <a:rPr lang="en-US" sz="2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cutáneas</a:t>
                      </a:r>
                      <a:r>
                        <a:rPr lang="en-US" sz="2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leves</a:t>
                      </a:r>
                      <a:r>
                        <a:rPr lang="en-US" sz="23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216000" marR="216000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9790009"/>
                  </a:ext>
                </a:extLst>
              </a:tr>
            </a:tbl>
          </a:graphicData>
        </a:graphic>
      </p:graphicFrame>
      <p:sp>
        <p:nvSpPr>
          <p:cNvPr id="3" name="Rectangle 10">
            <a:extLst>
              <a:ext uri="{FF2B5EF4-FFF2-40B4-BE49-F238E27FC236}">
                <a16:creationId xmlns:a16="http://schemas.microsoft.com/office/drawing/2014/main" id="{B16E8C03-DC04-3093-7289-AE477A1D191C}"/>
              </a:ext>
            </a:extLst>
          </p:cNvPr>
          <p:cNvSpPr/>
          <p:nvPr/>
        </p:nvSpPr>
        <p:spPr>
          <a:xfrm>
            <a:off x="7676147" y="5467350"/>
            <a:ext cx="6532222" cy="1625600"/>
          </a:xfrm>
          <a:prstGeom prst="rect">
            <a:avLst/>
          </a:prstGeom>
          <a:noFill/>
          <a:ln w="63500">
            <a:solidFill>
              <a:srgbClr val="0084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  <a:defRPr/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78173112-5A40-9311-BBB5-224A70521900}"/>
              </a:ext>
            </a:extLst>
          </p:cNvPr>
          <p:cNvSpPr txBox="1"/>
          <p:nvPr/>
        </p:nvSpPr>
        <p:spPr>
          <a:xfrm>
            <a:off x="20356161" y="13340729"/>
            <a:ext cx="402783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pc="0" err="1">
                <a:latin typeface="Arial"/>
              </a:rPr>
              <a:t>Tabla</a:t>
            </a:r>
            <a:r>
              <a:rPr lang="en-US" spc="0">
                <a:latin typeface="Arial"/>
              </a:rPr>
              <a:t> de Gupta AK, </a:t>
            </a:r>
            <a:r>
              <a:rPr lang="en-US" i="1" spc="0">
                <a:latin typeface="Arial"/>
              </a:rPr>
              <a:t>et al.</a:t>
            </a:r>
            <a:r>
              <a:rPr lang="en-US" spc="0">
                <a:latin typeface="Arial"/>
              </a:rPr>
              <a:t> 2020.</a:t>
            </a:r>
            <a:r>
              <a:rPr lang="en-US" spc="0" baseline="30000">
                <a:latin typeface="Arial"/>
              </a:rPr>
              <a:t>1</a:t>
            </a:r>
            <a:endParaRPr lang="en-US" spc="0" baseline="300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1447716"/>
      </p:ext>
    </p:extLst>
  </p:cSld>
  <p:clrMapOvr>
    <a:masterClrMapping/>
  </p:clrMapOvr>
  <p:transition spd="slow">
    <p:push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E39FCF-5AA7-CB2D-D120-828EADD14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F74DD5ED-91C8-B27F-87A7-8516AA262C9C}"/>
              </a:ext>
            </a:extLst>
          </p:cNvPr>
          <p:cNvSpPr/>
          <p:nvPr/>
        </p:nvSpPr>
        <p:spPr>
          <a:xfrm>
            <a:off x="-1" y="12121400"/>
            <a:ext cx="24384000" cy="162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98FAD338-8E75-25D8-15A5-D150B262AF1B}"/>
              </a:ext>
            </a:extLst>
          </p:cNvPr>
          <p:cNvSpPr/>
          <p:nvPr/>
        </p:nvSpPr>
        <p:spPr>
          <a:xfrm>
            <a:off x="-2273095" y="-2215869"/>
            <a:ext cx="4320000" cy="432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" name="Circle">
            <a:extLst>
              <a:ext uri="{FF2B5EF4-FFF2-40B4-BE49-F238E27FC236}">
                <a16:creationId xmlns:a16="http://schemas.microsoft.com/office/drawing/2014/main" id="{E8F0B33D-FA59-FAEB-BF54-3D266AEDBF6D}"/>
              </a:ext>
            </a:extLst>
          </p:cNvPr>
          <p:cNvSpPr/>
          <p:nvPr/>
        </p:nvSpPr>
        <p:spPr>
          <a:xfrm>
            <a:off x="-2580596" y="-2477390"/>
            <a:ext cx="4320000" cy="4320000"/>
          </a:xfrm>
          <a:prstGeom prst="ellipse">
            <a:avLst/>
          </a:prstGeom>
          <a:solidFill>
            <a:srgbClr val="007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" name="Embark on a journey of marketing excellence with SparkPro. Today, we unveil a revolutionary solution designed to elevate your strategies and ignite unparalleled success in the digital realm.…">
            <a:extLst>
              <a:ext uri="{FF2B5EF4-FFF2-40B4-BE49-F238E27FC236}">
                <a16:creationId xmlns:a16="http://schemas.microsoft.com/office/drawing/2014/main" id="{C257EB49-0473-B933-CEF6-86689CCC5412}"/>
              </a:ext>
            </a:extLst>
          </p:cNvPr>
          <p:cNvSpPr txBox="1"/>
          <p:nvPr/>
        </p:nvSpPr>
        <p:spPr>
          <a:xfrm>
            <a:off x="6791325" y="12387662"/>
            <a:ext cx="16562388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GB" spc="0">
                <a:latin typeface="Arial"/>
                <a:cs typeface="Arial"/>
              </a:rPr>
              <a:t>*</a:t>
            </a:r>
            <a:r>
              <a:rPr lang="en-GB" spc="0" err="1">
                <a:latin typeface="Arial"/>
                <a:cs typeface="Arial"/>
              </a:rPr>
              <a:t>Actualmente</a:t>
            </a:r>
            <a:r>
              <a:rPr lang="en-GB" spc="0">
                <a:latin typeface="Arial"/>
                <a:cs typeface="Arial"/>
              </a:rPr>
              <a:t> no </a:t>
            </a:r>
            <a:r>
              <a:rPr lang="en-GB" spc="0" err="1">
                <a:latin typeface="Arial"/>
                <a:cs typeface="Arial"/>
              </a:rPr>
              <a:t>está</a:t>
            </a:r>
            <a:r>
              <a:rPr lang="en-GB" spc="0">
                <a:latin typeface="Arial"/>
                <a:cs typeface="Arial"/>
              </a:rPr>
              <a:t> </a:t>
            </a:r>
            <a:r>
              <a:rPr lang="en-GB" spc="0" err="1">
                <a:latin typeface="Arial"/>
                <a:cs typeface="Arial"/>
              </a:rPr>
              <a:t>autorizado</a:t>
            </a:r>
            <a:r>
              <a:rPr lang="en-GB" spc="0">
                <a:latin typeface="Arial"/>
                <a:cs typeface="Arial"/>
              </a:rPr>
              <a:t> </a:t>
            </a:r>
            <a:r>
              <a:rPr lang="en-GB" spc="0" err="1">
                <a:latin typeface="Arial"/>
                <a:cs typeface="Arial"/>
              </a:rPr>
              <a:t>el</a:t>
            </a:r>
            <a:r>
              <a:rPr lang="en-GB" spc="0">
                <a:latin typeface="Arial"/>
                <a:cs typeface="Arial"/>
              </a:rPr>
              <a:t> </a:t>
            </a:r>
            <a:r>
              <a:rPr lang="en-GB" spc="0" err="1">
                <a:latin typeface="Arial"/>
                <a:cs typeface="Arial"/>
              </a:rPr>
              <a:t>uso</a:t>
            </a:r>
            <a:r>
              <a:rPr lang="en-GB" spc="0">
                <a:latin typeface="Arial"/>
                <a:cs typeface="Arial"/>
              </a:rPr>
              <a:t> de </a:t>
            </a:r>
            <a:r>
              <a:rPr lang="en-GB" spc="0" err="1">
                <a:latin typeface="Arial"/>
                <a:cs typeface="Arial"/>
              </a:rPr>
              <a:t>este</a:t>
            </a:r>
            <a:r>
              <a:rPr lang="en-GB" spc="0">
                <a:latin typeface="Arial"/>
                <a:cs typeface="Arial"/>
              </a:rPr>
              <a:t> </a:t>
            </a:r>
            <a:r>
              <a:rPr lang="en-GB" spc="0" err="1">
                <a:latin typeface="Arial"/>
                <a:cs typeface="Arial"/>
              </a:rPr>
              <a:t>tratamiento</a:t>
            </a:r>
            <a:r>
              <a:rPr lang="en-GB" spc="0">
                <a:latin typeface="Arial"/>
                <a:cs typeface="Arial"/>
              </a:rPr>
              <a:t> </a:t>
            </a:r>
            <a:r>
              <a:rPr lang="en-GB" spc="0" err="1">
                <a:latin typeface="Arial"/>
                <a:cs typeface="Arial"/>
              </a:rPr>
              <a:t>en</a:t>
            </a:r>
            <a:r>
              <a:rPr lang="en-GB" spc="0">
                <a:latin typeface="Arial"/>
                <a:cs typeface="Arial"/>
              </a:rPr>
              <a:t> España. </a:t>
            </a:r>
            <a:r>
              <a:rPr lang="en-GB" spc="0" err="1">
                <a:latin typeface="Arial"/>
                <a:cs typeface="Arial"/>
              </a:rPr>
              <a:t>Consulte</a:t>
            </a:r>
            <a:r>
              <a:rPr lang="en-GB" spc="0">
                <a:latin typeface="Arial"/>
                <a:cs typeface="Arial"/>
              </a:rPr>
              <a:t> las </a:t>
            </a:r>
            <a:r>
              <a:rPr lang="en-GB" spc="0" err="1">
                <a:latin typeface="Arial"/>
                <a:cs typeface="Arial"/>
              </a:rPr>
              <a:t>guías</a:t>
            </a:r>
            <a:r>
              <a:rPr lang="en-GB" spc="0">
                <a:latin typeface="Arial"/>
                <a:cs typeface="Arial"/>
              </a:rPr>
              <a:t> </a:t>
            </a:r>
            <a:r>
              <a:rPr lang="en-GB" spc="0" err="1">
                <a:latin typeface="Arial"/>
                <a:cs typeface="Arial"/>
              </a:rPr>
              <a:t>regulatorias</a:t>
            </a:r>
            <a:r>
              <a:rPr lang="en-GB" spc="0">
                <a:latin typeface="Arial"/>
                <a:cs typeface="Arial"/>
              </a:rPr>
              <a:t> locales antes de </a:t>
            </a:r>
            <a:r>
              <a:rPr lang="en-GB" spc="0" err="1">
                <a:latin typeface="Arial"/>
                <a:cs typeface="Arial"/>
              </a:rPr>
              <a:t>precribir</a:t>
            </a:r>
            <a:r>
              <a:rPr lang="en-GB" spc="0">
                <a:latin typeface="Arial"/>
                <a:cs typeface="Arial"/>
              </a:rPr>
              <a:t> </a:t>
            </a:r>
            <a:r>
              <a:rPr lang="en-GB" spc="0" err="1">
                <a:latin typeface="Arial"/>
                <a:cs typeface="Arial"/>
              </a:rPr>
              <a:t>cualquiera</a:t>
            </a:r>
            <a:r>
              <a:rPr lang="en-GB" spc="0">
                <a:latin typeface="Arial"/>
                <a:cs typeface="Arial"/>
              </a:rPr>
              <a:t> de </a:t>
            </a:r>
            <a:r>
              <a:rPr lang="en-GB" spc="0" err="1">
                <a:latin typeface="Arial"/>
                <a:cs typeface="Arial"/>
              </a:rPr>
              <a:t>los</a:t>
            </a:r>
            <a:r>
              <a:rPr lang="en-GB" spc="0">
                <a:latin typeface="Arial"/>
                <a:cs typeface="Arial"/>
              </a:rPr>
              <a:t> </a:t>
            </a:r>
            <a:r>
              <a:rPr lang="en-GB" spc="0" err="1">
                <a:latin typeface="Arial"/>
                <a:cs typeface="Arial"/>
              </a:rPr>
              <a:t>tratamientos</a:t>
            </a:r>
            <a:r>
              <a:rPr lang="en-GB" spc="0">
                <a:latin typeface="Arial"/>
                <a:cs typeface="Arial"/>
              </a:rPr>
              <a:t> </a:t>
            </a:r>
            <a:r>
              <a:rPr lang="en-GB" spc="0" err="1">
                <a:latin typeface="Arial"/>
                <a:cs typeface="Arial"/>
              </a:rPr>
              <a:t>anteriores</a:t>
            </a:r>
            <a:r>
              <a:rPr lang="en-GB" spc="0">
                <a:latin typeface="Arial"/>
                <a:cs typeface="Arial"/>
              </a:rPr>
              <a:t>.</a:t>
            </a:r>
            <a:br>
              <a:rPr lang="en-GB" spc="0" baseline="30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pc="0" baseline="30000">
                <a:latin typeface="Arial"/>
                <a:cs typeface="Arial"/>
              </a:rPr>
              <a:t>†</a:t>
            </a:r>
            <a:r>
              <a:rPr lang="en-GB" spc="0">
                <a:latin typeface="Arial"/>
                <a:cs typeface="Arial"/>
              </a:rPr>
              <a:t>3 </a:t>
            </a:r>
            <a:r>
              <a:rPr lang="en-GB" spc="0" err="1">
                <a:latin typeface="Arial"/>
                <a:cs typeface="Arial"/>
              </a:rPr>
              <a:t>veces</a:t>
            </a:r>
            <a:r>
              <a:rPr lang="en-GB" spc="0">
                <a:latin typeface="Arial"/>
                <a:cs typeface="Arial"/>
              </a:rPr>
              <a:t> a la </a:t>
            </a:r>
            <a:r>
              <a:rPr lang="en-GB" spc="0" err="1">
                <a:latin typeface="Arial"/>
                <a:cs typeface="Arial"/>
              </a:rPr>
              <a:t>semana</a:t>
            </a:r>
            <a:r>
              <a:rPr lang="en-GB" spc="0">
                <a:latin typeface="Arial"/>
                <a:cs typeface="Arial"/>
              </a:rPr>
              <a:t> </a:t>
            </a:r>
            <a:r>
              <a:rPr lang="en-GB" spc="0" err="1">
                <a:latin typeface="Arial"/>
                <a:cs typeface="Arial"/>
              </a:rPr>
              <a:t>el</a:t>
            </a:r>
            <a:r>
              <a:rPr lang="en-GB" spc="0">
                <a:latin typeface="Arial"/>
                <a:cs typeface="Arial"/>
              </a:rPr>
              <a:t> primer </a:t>
            </a:r>
            <a:r>
              <a:rPr lang="en-GB" spc="0" err="1">
                <a:latin typeface="Arial"/>
                <a:cs typeface="Arial"/>
              </a:rPr>
              <a:t>mes</a:t>
            </a:r>
            <a:r>
              <a:rPr lang="en-GB" spc="0">
                <a:latin typeface="Arial"/>
                <a:cs typeface="Arial"/>
              </a:rPr>
              <a:t>, 2 </a:t>
            </a:r>
            <a:r>
              <a:rPr lang="en-GB" spc="0" err="1">
                <a:latin typeface="Arial"/>
                <a:cs typeface="Arial"/>
              </a:rPr>
              <a:t>veces</a:t>
            </a:r>
            <a:r>
              <a:rPr lang="en-GB" spc="0">
                <a:latin typeface="Arial"/>
                <a:cs typeface="Arial"/>
              </a:rPr>
              <a:t> a la </a:t>
            </a:r>
            <a:r>
              <a:rPr lang="en-GB" spc="0" err="1">
                <a:latin typeface="Arial"/>
                <a:cs typeface="Arial"/>
              </a:rPr>
              <a:t>semana</a:t>
            </a:r>
            <a:r>
              <a:rPr lang="en-GB" spc="0">
                <a:latin typeface="Arial"/>
                <a:cs typeface="Arial"/>
              </a:rPr>
              <a:t> </a:t>
            </a:r>
            <a:r>
              <a:rPr lang="en-GB" spc="0" err="1">
                <a:latin typeface="Arial"/>
                <a:cs typeface="Arial"/>
              </a:rPr>
              <a:t>el</a:t>
            </a:r>
            <a:r>
              <a:rPr lang="en-GB" spc="0">
                <a:latin typeface="Arial"/>
                <a:cs typeface="Arial"/>
              </a:rPr>
              <a:t> </a:t>
            </a:r>
            <a:r>
              <a:rPr lang="en-GB" spc="0" err="1">
                <a:latin typeface="Arial"/>
                <a:cs typeface="Arial"/>
              </a:rPr>
              <a:t>segundo</a:t>
            </a:r>
            <a:r>
              <a:rPr lang="en-GB" spc="0">
                <a:latin typeface="Arial"/>
                <a:cs typeface="Arial"/>
              </a:rPr>
              <a:t> </a:t>
            </a:r>
            <a:r>
              <a:rPr lang="en-GB" spc="0" err="1">
                <a:latin typeface="Arial"/>
                <a:cs typeface="Arial"/>
              </a:rPr>
              <a:t>mes</a:t>
            </a:r>
            <a:r>
              <a:rPr lang="en-GB" spc="0">
                <a:latin typeface="Arial"/>
                <a:cs typeface="Arial"/>
              </a:rPr>
              <a:t> y 1 </a:t>
            </a:r>
            <a:r>
              <a:rPr lang="en-GB" spc="0" err="1">
                <a:latin typeface="Arial"/>
                <a:cs typeface="Arial"/>
              </a:rPr>
              <a:t>vez</a:t>
            </a:r>
            <a:r>
              <a:rPr lang="en-GB" spc="0">
                <a:latin typeface="Arial"/>
                <a:cs typeface="Arial"/>
              </a:rPr>
              <a:t> a la </a:t>
            </a:r>
            <a:r>
              <a:rPr lang="en-GB" spc="0" err="1">
                <a:latin typeface="Arial"/>
                <a:cs typeface="Arial"/>
              </a:rPr>
              <a:t>semana</a:t>
            </a:r>
            <a:r>
              <a:rPr lang="en-GB" spc="0">
                <a:latin typeface="Arial"/>
                <a:cs typeface="Arial"/>
              </a:rPr>
              <a:t> hasta </a:t>
            </a:r>
            <a:r>
              <a:rPr lang="en-GB" spc="0" err="1">
                <a:latin typeface="Arial"/>
                <a:cs typeface="Arial"/>
              </a:rPr>
              <a:t>el</a:t>
            </a:r>
            <a:r>
              <a:rPr lang="en-GB" spc="0">
                <a:latin typeface="Arial"/>
                <a:cs typeface="Arial"/>
              </a:rPr>
              <a:t> final del sexto </a:t>
            </a:r>
            <a:r>
              <a:rPr lang="en-GB" spc="0" err="1">
                <a:latin typeface="Arial"/>
                <a:cs typeface="Arial"/>
              </a:rPr>
              <a:t>mes</a:t>
            </a:r>
            <a:r>
              <a:rPr lang="en-US" spc="0">
                <a:latin typeface="Arial"/>
                <a:cs typeface="Arial"/>
              </a:rPr>
              <a:t>.</a:t>
            </a:r>
            <a:r>
              <a:rPr lang="en-US" spc="0" baseline="30000">
                <a:latin typeface="Arial"/>
                <a:cs typeface="Arial"/>
              </a:rPr>
              <a:t>2</a:t>
            </a:r>
            <a:br>
              <a:rPr lang="en-US" spc="0" baseline="30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spc="0">
                <a:latin typeface="Arial"/>
                <a:cs typeface="Arial"/>
              </a:rPr>
              <a:t>CPX,</a:t>
            </a:r>
            <a:r>
              <a:rPr lang="en-US" spc="0">
                <a:latin typeface="Arial"/>
                <a:cs typeface="Arial"/>
              </a:rPr>
              <a:t> </a:t>
            </a:r>
            <a:r>
              <a:rPr lang="en-US" altLang="it-CH" spc="0">
                <a:latin typeface="Arial"/>
                <a:cs typeface="Arial"/>
              </a:rPr>
              <a:t>ciclopirox; </a:t>
            </a:r>
            <a:r>
              <a:rPr lang="en-US" b="1" spc="0">
                <a:latin typeface="Arial"/>
                <a:cs typeface="Arial"/>
              </a:rPr>
              <a:t>HPCH,</a:t>
            </a:r>
            <a:r>
              <a:rPr lang="en-US" spc="0">
                <a:latin typeface="Arial"/>
                <a:cs typeface="Arial"/>
              </a:rPr>
              <a:t> </a:t>
            </a:r>
            <a:r>
              <a:rPr lang="en-GB" i="1" spc="0">
                <a:latin typeface="Arial"/>
                <a:cs typeface="Arial"/>
              </a:rPr>
              <a:t>ciclopirox hydroxypropyl chitosan</a:t>
            </a:r>
            <a:r>
              <a:rPr lang="en-US" spc="0">
                <a:latin typeface="Arial"/>
                <a:cs typeface="Arial"/>
              </a:rPr>
              <a:t>.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spc="0">
                <a:latin typeface="Arial"/>
                <a:cs typeface="Arial"/>
              </a:rPr>
              <a:t>1. </a:t>
            </a:r>
            <a:r>
              <a:rPr lang="en-US" spc="0">
                <a:latin typeface="Arial"/>
                <a:cs typeface="Arial"/>
              </a:rPr>
              <a:t>Gupta AK; Onychomycosis Combination Therapy Study Group. Ciclopirox topical solution, 8% combined with oral terbinafine to treat onychomycosis: a randomized, evaluator-blinded study. J Drugs Dermatol. 2005;4(4):481-5. </a:t>
            </a:r>
            <a:r>
              <a:rPr lang="en-US" b="1" spc="0">
                <a:latin typeface="Arial"/>
                <a:cs typeface="Arial"/>
              </a:rPr>
              <a:t>2. </a:t>
            </a:r>
            <a:r>
              <a:rPr lang="en-US" spc="0" err="1">
                <a:latin typeface="Arial"/>
                <a:ea typeface="Times New Roman" panose="02020603050405020304" pitchFamily="18" charset="0"/>
                <a:cs typeface="Arial"/>
              </a:rPr>
              <a:t>Basado</a:t>
            </a:r>
            <a:r>
              <a:rPr lang="en-US" spc="0">
                <a:latin typeface="Arial"/>
                <a:ea typeface="Times New Roman" panose="02020603050405020304" pitchFamily="18" charset="0"/>
                <a:cs typeface="Arial"/>
              </a:rPr>
              <a:t> </a:t>
            </a:r>
            <a:r>
              <a:rPr lang="en-US" spc="0" err="1">
                <a:latin typeface="Arial"/>
                <a:ea typeface="Times New Roman" panose="02020603050405020304" pitchFamily="18" charset="0"/>
                <a:cs typeface="Arial"/>
              </a:rPr>
              <a:t>en</a:t>
            </a:r>
            <a:r>
              <a:rPr lang="en-US" spc="0">
                <a:latin typeface="Arial"/>
                <a:ea typeface="Times New Roman" panose="02020603050405020304" pitchFamily="18" charset="0"/>
                <a:cs typeface="Arial"/>
              </a:rPr>
              <a:t> la </a:t>
            </a:r>
            <a:r>
              <a:rPr lang="en-US" spc="0" err="1">
                <a:latin typeface="Arial"/>
                <a:ea typeface="Times New Roman" panose="02020603050405020304" pitchFamily="18" charset="0"/>
                <a:cs typeface="Arial"/>
              </a:rPr>
              <a:t>experiencia</a:t>
            </a:r>
            <a:r>
              <a:rPr lang="en-US" spc="0">
                <a:latin typeface="Arial"/>
                <a:ea typeface="Times New Roman" panose="02020603050405020304" pitchFamily="18" charset="0"/>
                <a:cs typeface="Arial"/>
              </a:rPr>
              <a:t> </a:t>
            </a:r>
            <a:r>
              <a:rPr lang="en-US" spc="0" err="1">
                <a:latin typeface="Arial"/>
                <a:ea typeface="Times New Roman" panose="02020603050405020304" pitchFamily="18" charset="0"/>
                <a:cs typeface="Arial"/>
              </a:rPr>
              <a:t>clínica</a:t>
            </a:r>
            <a:r>
              <a:rPr lang="en-US" spc="0">
                <a:latin typeface="Arial"/>
                <a:ea typeface="Times New Roman" panose="02020603050405020304" pitchFamily="18" charset="0"/>
                <a:cs typeface="Arial"/>
              </a:rPr>
              <a:t> del ponente</a:t>
            </a:r>
            <a:r>
              <a:rPr lang="en-US" spc="0">
                <a:latin typeface="Arial"/>
                <a:cs typeface="Arial"/>
              </a:rPr>
              <a:t>.</a:t>
            </a:r>
          </a:p>
        </p:txBody>
      </p:sp>
      <p:sp>
        <p:nvSpPr>
          <p:cNvPr id="28" name="Sustainable Visions, Tangible Solutions">
            <a:extLst>
              <a:ext uri="{FF2B5EF4-FFF2-40B4-BE49-F238E27FC236}">
                <a16:creationId xmlns:a16="http://schemas.microsoft.com/office/drawing/2014/main" id="{43705268-1C69-241C-02E6-415718A8FF73}"/>
              </a:ext>
            </a:extLst>
          </p:cNvPr>
          <p:cNvSpPr txBox="1"/>
          <p:nvPr/>
        </p:nvSpPr>
        <p:spPr>
          <a:xfrm>
            <a:off x="2354405" y="917575"/>
            <a:ext cx="2099930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Terapias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tópicas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la onicomicosis</a:t>
            </a:r>
            <a:r>
              <a:rPr lang="en-US" sz="6000" b="1" spc="0" baseline="30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endParaRPr sz="6000" b="1" spc="0" baseline="300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93BB3EB0-30C7-F147-4927-4486585E2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288" y="12549839"/>
            <a:ext cx="1795058" cy="61363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A6D4E083-C8AE-4B42-7E53-387FB094E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122" y="12713688"/>
            <a:ext cx="1685663" cy="518665"/>
          </a:xfrm>
          <a:prstGeom prst="rect">
            <a:avLst/>
          </a:prstGeom>
        </p:spPr>
      </p:pic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2ECB4A78-06C7-9BBF-2DF3-9091FCC8B4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566316"/>
              </p:ext>
            </p:extLst>
          </p:nvPr>
        </p:nvGraphicFramePr>
        <p:xfrm>
          <a:off x="1066800" y="2862515"/>
          <a:ext cx="22343079" cy="6131585"/>
        </p:xfrm>
        <a:graphic>
          <a:graphicData uri="http://schemas.openxmlformats.org/drawingml/2006/table">
            <a:tbl>
              <a:tblPr firstRow="1" bandRow="1">
                <a:solidFill>
                  <a:srgbClr val="F0F4F4"/>
                </a:solidFill>
                <a:tableStyleId>{21E4AEA4-8DFA-4A89-87EB-49C32662AFE0}</a:tableStyleId>
              </a:tblPr>
              <a:tblGrid>
                <a:gridCol w="7447693">
                  <a:extLst>
                    <a:ext uri="{9D8B030D-6E8A-4147-A177-3AD203B41FA5}">
                      <a16:colId xmlns:a16="http://schemas.microsoft.com/office/drawing/2014/main" val="3185941758"/>
                    </a:ext>
                  </a:extLst>
                </a:gridCol>
                <a:gridCol w="7447693">
                  <a:extLst>
                    <a:ext uri="{9D8B030D-6E8A-4147-A177-3AD203B41FA5}">
                      <a16:colId xmlns:a16="http://schemas.microsoft.com/office/drawing/2014/main" val="112844068"/>
                    </a:ext>
                  </a:extLst>
                </a:gridCol>
                <a:gridCol w="7447693">
                  <a:extLst>
                    <a:ext uri="{9D8B030D-6E8A-4147-A177-3AD203B41FA5}">
                      <a16:colId xmlns:a16="http://schemas.microsoft.com/office/drawing/2014/main" val="2547715760"/>
                    </a:ext>
                  </a:extLst>
                </a:gridCol>
              </a:tblGrid>
              <a:tr h="1074865">
                <a:tc>
                  <a:txBody>
                    <a:bodyPr/>
                    <a:lstStyle/>
                    <a:p>
                      <a:pPr algn="ctr">
                        <a:buClr>
                          <a:schemeClr val="tx1"/>
                        </a:buClr>
                      </a:pPr>
                      <a:r>
                        <a:rPr lang="en-US" sz="23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Tratamiento</a:t>
                      </a:r>
                      <a:endParaRPr lang="en-US" sz="23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996" marR="191996" marT="95999" marB="959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43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>
                          <a:schemeClr val="tx1"/>
                        </a:buClr>
                      </a:pPr>
                      <a:r>
                        <a:rPr lang="en-US" sz="23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Dosis</a:t>
                      </a:r>
                      <a:endParaRPr lang="en-US" sz="23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996" marR="191996" marT="95999" marB="9599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43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>
                          <a:schemeClr val="tx1"/>
                        </a:buClr>
                      </a:pPr>
                      <a:r>
                        <a:rPr lang="en-US" sz="2300" err="1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Eliminación</a:t>
                      </a:r>
                    </a:p>
                  </a:txBody>
                  <a:tcPr marL="191996" marR="191996" marT="95999" marB="9599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43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318919"/>
                  </a:ext>
                </a:extLst>
              </a:tr>
              <a:tr h="944373">
                <a:tc gridSpan="3">
                  <a:txBody>
                    <a:bodyPr/>
                    <a:lstStyle/>
                    <a:p>
                      <a:pPr algn="ctr">
                        <a:buClr>
                          <a:schemeClr val="tx1"/>
                        </a:buClr>
                      </a:pPr>
                      <a:r>
                        <a:rPr lang="en-US" sz="2300" b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Insoluble </a:t>
                      </a:r>
                      <a:r>
                        <a:rPr lang="en-US" sz="2300" b="1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lang="en-US" sz="2300" b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2300" b="1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agua</a:t>
                      </a:r>
                      <a:endParaRPr lang="en-US" sz="2300" b="1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1217" marR="91217" marT="45609" marB="4560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7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813146"/>
                  </a:ext>
                </a:extLst>
              </a:tr>
              <a:tr h="1614120">
                <a:tc>
                  <a:txBody>
                    <a:bodyPr/>
                    <a:lstStyle/>
                    <a:p>
                      <a:pPr marL="137160" marR="0" lvl="0" indent="-13716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it-CH" sz="2300" b="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Amorolfina</a:t>
                      </a:r>
                      <a:r>
                        <a:rPr lang="en-US" altLang="it-CH" sz="23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al 5 % </a:t>
                      </a:r>
                      <a:r>
                        <a:rPr lang="en-US" altLang="it-CH" sz="2300" b="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lang="en-US" altLang="it-CH" sz="23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resina </a:t>
                      </a:r>
                      <a:r>
                        <a:rPr lang="en-US" altLang="it-CH" sz="2300" b="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acrílica</a:t>
                      </a:r>
                      <a:r>
                        <a:rPr lang="en-US" altLang="it-CH" sz="2300" b="0" baseline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*</a:t>
                      </a:r>
                    </a:p>
                    <a:p>
                      <a:pPr marL="137160" marR="0" lvl="0" indent="-13716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it-CH" sz="23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CPX al 8 % </a:t>
                      </a:r>
                      <a:r>
                        <a:rPr lang="en-US" altLang="it-CH" sz="2300" b="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lang="en-US" altLang="it-CH" sz="23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resina de </a:t>
                      </a:r>
                      <a:r>
                        <a:rPr lang="en-US" altLang="it-CH" sz="2300" b="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polivinilo</a:t>
                      </a:r>
                      <a:r>
                        <a:rPr lang="en-US" altLang="it-CH" sz="2300" b="0" baseline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*</a:t>
                      </a:r>
                    </a:p>
                  </a:txBody>
                  <a:tcPr marL="191996" marR="191996" marT="95999" marB="959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E3"/>
                    </a:solidFill>
                  </a:tcPr>
                </a:tc>
                <a:tc>
                  <a:txBody>
                    <a:bodyPr/>
                    <a:lstStyle/>
                    <a:p>
                      <a:pPr marL="137160" indent="-137160" algn="ctr">
                        <a:spcAft>
                          <a:spcPts val="3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altLang="it-CH" sz="23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1-</a:t>
                      </a:r>
                      <a:r>
                        <a:rPr lang="en-GB" altLang="it-CH" sz="23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 </a:t>
                      </a:r>
                      <a:r>
                        <a:rPr lang="en-GB" altLang="it-CH" sz="2300" b="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veces</a:t>
                      </a:r>
                      <a:r>
                        <a:rPr lang="en-GB" altLang="it-CH" sz="23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lang="en-GB" altLang="it-CH" sz="2300" b="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semana</a:t>
                      </a:r>
                      <a:r>
                        <a:rPr lang="en-GB" altLang="it-CH" sz="23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</a:p>
                    <a:p>
                      <a:pPr marL="137160" indent="-137160" algn="ctr">
                        <a:spcAft>
                          <a:spcPts val="3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altLang="it-CH" sz="23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 </a:t>
                      </a:r>
                      <a:r>
                        <a:rPr lang="en-US" altLang="it-CH" sz="230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vez</a:t>
                      </a:r>
                      <a:r>
                        <a:rPr lang="en-US" altLang="it-CH" sz="23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/día (o 3,2,1</a:t>
                      </a:r>
                      <a:r>
                        <a:rPr lang="en-US" altLang="it-CH" sz="2300" baseline="300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†</a:t>
                      </a:r>
                      <a:r>
                        <a:rPr lang="en-US" altLang="it-CH" sz="23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) </a:t>
                      </a:r>
                    </a:p>
                  </a:txBody>
                  <a:tcPr marL="191996" marR="191996" marT="95999" marB="9599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E3"/>
                    </a:solidFill>
                  </a:tcPr>
                </a:tc>
                <a:tc>
                  <a:txBody>
                    <a:bodyPr/>
                    <a:lstStyle/>
                    <a:p>
                      <a:pPr marL="137160" indent="-137160" algn="ctr">
                        <a:spcAft>
                          <a:spcPts val="3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altLang="it-CH" sz="2300" b="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Eliminación</a:t>
                      </a:r>
                      <a:r>
                        <a:rPr lang="en-GB" altLang="it-CH" sz="23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con </a:t>
                      </a:r>
                      <a:r>
                        <a:rPr lang="en-GB" altLang="it-CH" sz="2300" b="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disolventes</a:t>
                      </a:r>
                      <a:r>
                        <a:rPr lang="en-GB" altLang="it-CH" sz="23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y </a:t>
                      </a:r>
                      <a:r>
                        <a:rPr lang="en-GB" altLang="it-CH" sz="2300" b="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limas</a:t>
                      </a:r>
                      <a:endParaRPr lang="en-GB" altLang="it-CH" sz="230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37160" indent="-137160" algn="ctr">
                        <a:spcAft>
                          <a:spcPts val="3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30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Eliminación</a:t>
                      </a:r>
                      <a:r>
                        <a:rPr lang="en-US" sz="23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con </a:t>
                      </a:r>
                      <a:r>
                        <a:rPr lang="en-US" sz="230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disolventes</a:t>
                      </a:r>
                      <a:endParaRPr lang="en-US" sz="23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996" marR="191996" marT="95999" marB="9599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675733"/>
                  </a:ext>
                </a:extLst>
              </a:tr>
              <a:tr h="944373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Soluble </a:t>
                      </a:r>
                      <a:r>
                        <a:rPr lang="en-US" sz="2300" b="1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lang="en-US" sz="2300" b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2300" b="1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agua</a:t>
                      </a:r>
                      <a:r>
                        <a:rPr lang="en-US" sz="2300" b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– </a:t>
                      </a:r>
                      <a:r>
                        <a:rPr lang="en-US" sz="2300" b="1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Basado</a:t>
                      </a:r>
                      <a:r>
                        <a:rPr lang="en-US" sz="2300" b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2300" b="1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lang="en-US" sz="2300" b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HPCH</a:t>
                      </a:r>
                    </a:p>
                  </a:txBody>
                  <a:tcPr marL="91217" marR="91217" marT="45609" marB="4560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7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82475"/>
                  </a:ext>
                </a:extLst>
              </a:tr>
              <a:tr h="1553854">
                <a:tc>
                  <a:txBody>
                    <a:bodyPr/>
                    <a:lstStyle/>
                    <a:p>
                      <a:pPr marL="137160" marR="0" lvl="0" indent="-13716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it-CH" sz="23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CPX al 8 % </a:t>
                      </a:r>
                      <a:r>
                        <a:rPr lang="en-US" altLang="it-CH" sz="2300" b="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en</a:t>
                      </a:r>
                      <a:r>
                        <a:rPr lang="en-US" altLang="it-CH" sz="23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HPCH </a:t>
                      </a:r>
                    </a:p>
                    <a:p>
                      <a:pPr marL="137160" marR="0" lvl="0" indent="-13716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2300" b="0" i="0" u="none" strike="noStrike" cap="none" err="1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  <a:sym typeface="Arial"/>
                        </a:rPr>
                        <a:t>Terbinafina</a:t>
                      </a:r>
                      <a:r>
                        <a:rPr lang="es-ES" sz="23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  <a:sym typeface="Arial"/>
                        </a:rPr>
                        <a:t> al 10 % en HPCH</a:t>
                      </a:r>
                      <a:r>
                        <a:rPr lang="es-ES" sz="2300" b="0" i="0" u="none" strike="noStrike" cap="none" baseline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  <a:sym typeface="Arial"/>
                        </a:rPr>
                        <a:t>*</a:t>
                      </a:r>
                      <a:endParaRPr lang="en-US" altLang="it-CH" sz="2300" b="0" i="0" u="none" strike="noStrike" cap="none" baseline="0">
                        <a:solidFill>
                          <a:schemeClr val="tx1"/>
                        </a:solidFill>
                        <a:latin typeface="Arial"/>
                        <a:ea typeface="+mn-ea"/>
                        <a:cs typeface="Arial"/>
                        <a:sym typeface="Arial"/>
                      </a:endParaRPr>
                    </a:p>
                  </a:txBody>
                  <a:tcPr marL="191996" marR="191996" marT="95999" marB="9599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E3"/>
                    </a:solidFill>
                  </a:tcPr>
                </a:tc>
                <a:tc>
                  <a:txBody>
                    <a:bodyPr/>
                    <a:lstStyle/>
                    <a:p>
                      <a:pPr marL="137160" indent="-137160" algn="ctr">
                        <a:spcAft>
                          <a:spcPts val="3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3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 </a:t>
                      </a:r>
                      <a:r>
                        <a:rPr lang="en-US" sz="2300" b="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vez</a:t>
                      </a:r>
                      <a:r>
                        <a:rPr lang="en-US" sz="23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/día</a:t>
                      </a:r>
                    </a:p>
                    <a:p>
                      <a:pPr marL="137160" marR="0" lvl="0" indent="-13716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chemeClr val="tx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it-CH" sz="23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 </a:t>
                      </a:r>
                      <a:r>
                        <a:rPr lang="en-US" altLang="it-CH" sz="2300" b="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vez</a:t>
                      </a:r>
                      <a:r>
                        <a:rPr lang="en-US" altLang="it-CH" sz="23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/día </a:t>
                      </a:r>
                      <a:r>
                        <a:rPr lang="en-US" altLang="it-CH" sz="2300" b="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durante</a:t>
                      </a:r>
                      <a:r>
                        <a:rPr lang="en-US" altLang="it-CH" sz="23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1 </a:t>
                      </a:r>
                      <a:r>
                        <a:rPr lang="en-US" altLang="it-CH" sz="2300" b="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mes</a:t>
                      </a:r>
                      <a:r>
                        <a:rPr lang="en-US" altLang="it-CH" sz="23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, </a:t>
                      </a:r>
                      <a:r>
                        <a:rPr lang="en-GB" altLang="it-CH" sz="23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luego 1 </a:t>
                      </a:r>
                      <a:r>
                        <a:rPr lang="en-GB" altLang="it-CH" sz="2300" b="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vez</a:t>
                      </a:r>
                      <a:r>
                        <a:rPr lang="en-GB" altLang="it-CH" sz="2300" b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lang="en-GB" altLang="it-CH" sz="2300" b="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semana</a:t>
                      </a:r>
                      <a:endParaRPr lang="en-US" altLang="it-CH" sz="230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91996" marR="191996" marT="95999" marB="9599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E3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ctr">
                        <a:spcAft>
                          <a:spcPts val="3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3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Eliminación </a:t>
                      </a:r>
                      <a:r>
                        <a:rPr lang="en-US" sz="230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mediante</a:t>
                      </a:r>
                      <a:r>
                        <a:rPr lang="en-US" sz="23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230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lavado</a:t>
                      </a:r>
                      <a:r>
                        <a:rPr lang="en-US" sz="23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con </a:t>
                      </a:r>
                      <a:r>
                        <a:rPr lang="en-US" sz="230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agua</a:t>
                      </a:r>
                      <a:endParaRPr lang="en-US" sz="23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71450" indent="-171450" algn="ctr">
                        <a:spcAft>
                          <a:spcPts val="300"/>
                        </a:spcAft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3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Eliminación </a:t>
                      </a:r>
                      <a:r>
                        <a:rPr lang="en-US" sz="230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mediante</a:t>
                      </a:r>
                      <a:r>
                        <a:rPr lang="en-US" sz="23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230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lavado</a:t>
                      </a:r>
                      <a:r>
                        <a:rPr lang="en-US" sz="23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con </a:t>
                      </a:r>
                      <a:r>
                        <a:rPr lang="en-US" sz="2300" err="1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agua</a:t>
                      </a:r>
                      <a:endParaRPr lang="en-US" sz="23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996" marR="191996" marT="95999" marB="9599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F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35567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5476642"/>
      </p:ext>
    </p:extLst>
  </p:cSld>
  <p:clrMapOvr>
    <a:masterClrMapping/>
  </p:clrMapOvr>
  <p:transition spd="slow">
    <p:push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E48">
            <a:alpha val="2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C229DA-B116-4E01-F88E-E7399E181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DC91316-70B1-09BC-085B-2E85708B3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7600" y="-234573"/>
            <a:ext cx="18094774" cy="14157049"/>
          </a:xfrm>
          <a:prstGeom prst="rect">
            <a:avLst/>
          </a:prstGeom>
        </p:spPr>
      </p:pic>
      <p:sp>
        <p:nvSpPr>
          <p:cNvPr id="3" name="Sustainable Visions, Tangible Solutions">
            <a:extLst>
              <a:ext uri="{FF2B5EF4-FFF2-40B4-BE49-F238E27FC236}">
                <a16:creationId xmlns:a16="http://schemas.microsoft.com/office/drawing/2014/main" id="{B2F82863-B691-6270-0D87-E85DF325504F}"/>
              </a:ext>
            </a:extLst>
          </p:cNvPr>
          <p:cNvSpPr txBox="1"/>
          <p:nvPr/>
        </p:nvSpPr>
        <p:spPr>
          <a:xfrm>
            <a:off x="12456676" y="6150388"/>
            <a:ext cx="11161713" cy="1349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9000" b="1" spc="-1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HPCH</a:t>
            </a:r>
            <a:endParaRPr sz="9000" b="1" spc="-15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6379D0DA-8000-31C3-D9C8-094C7EE0CF8B}"/>
              </a:ext>
            </a:extLst>
          </p:cNvPr>
          <p:cNvGrpSpPr/>
          <p:nvPr/>
        </p:nvGrpSpPr>
        <p:grpSpPr>
          <a:xfrm>
            <a:off x="9227325" y="5527141"/>
            <a:ext cx="2700001" cy="2520000"/>
            <a:chOff x="9227325" y="5527141"/>
            <a:chExt cx="2700001" cy="2520000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0096C4B1-1F2B-4ED3-081F-CA3A93441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27325" y="5527141"/>
              <a:ext cx="2700001" cy="2520000"/>
            </a:xfrm>
            <a:prstGeom prst="rect">
              <a:avLst/>
            </a:prstGeom>
          </p:spPr>
        </p:pic>
        <p:sp>
          <p:nvSpPr>
            <p:cNvPr id="17" name="Sustainable Visions, Tangible Solutions">
              <a:extLst>
                <a:ext uri="{FF2B5EF4-FFF2-40B4-BE49-F238E27FC236}">
                  <a16:creationId xmlns:a16="http://schemas.microsoft.com/office/drawing/2014/main" id="{28659EDB-4E45-676C-23C9-702B3562C849}"/>
                </a:ext>
              </a:extLst>
            </p:cNvPr>
            <p:cNvSpPr txBox="1"/>
            <p:nvPr/>
          </p:nvSpPr>
          <p:spPr>
            <a:xfrm>
              <a:off x="10207448" y="6283765"/>
              <a:ext cx="720435" cy="13490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ctr">
                <a:lnSpc>
                  <a:spcPct val="90000"/>
                </a:lnSpc>
                <a:defRPr sz="6800" spc="-340">
                  <a:solidFill>
                    <a:schemeClr val="accent2">
                      <a:hueOff val="-2182294"/>
                      <a:satOff val="-52832"/>
                      <a:lumOff val="-32984"/>
                    </a:schemeClr>
                  </a:solidFill>
                  <a:latin typeface="Chivo Black"/>
                  <a:ea typeface="Chivo Black"/>
                  <a:cs typeface="Chivo Black"/>
                  <a:sym typeface="Chivo Black"/>
                </a:defRPr>
              </a:lvl1pPr>
            </a:lstStyle>
            <a:p>
              <a:pPr algn="l"/>
              <a:r>
                <a:rPr lang="en-US" sz="9000" b="1" spc="-1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sz="90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EE880F8F-0C52-7945-B594-D0B93CAD4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290" y="917576"/>
            <a:ext cx="3217498" cy="98999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10056A9-175C-F911-FF74-356D762B66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288" y="11681913"/>
            <a:ext cx="3159288" cy="10800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AD095F5-35E2-0377-4AC6-04C0585F5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6966">
            <a:off x="9847884" y="1120910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110502"/>
      </p:ext>
    </p:extLst>
  </p:cSld>
  <p:clrMapOvr>
    <a:masterClrMapping/>
  </p:clrMapOvr>
  <p:transition spd="slow">
    <p:push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hueOff val="-2182294"/>
            <a:satOff val="-52832"/>
            <a:lumOff val="-3298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88892F7B-5589-316F-F72F-2FA51CC3D5EE}"/>
              </a:ext>
            </a:extLst>
          </p:cNvPr>
          <p:cNvSpPr/>
          <p:nvPr/>
        </p:nvSpPr>
        <p:spPr>
          <a:xfrm>
            <a:off x="0" y="0"/>
            <a:ext cx="24384000" cy="12121400"/>
          </a:xfrm>
          <a:prstGeom prst="rect">
            <a:avLst/>
          </a:prstGeom>
          <a:solidFill>
            <a:srgbClr val="007E4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Rectángulo 2">
            <a:extLst>
              <a:ext uri="{FF2B5EF4-FFF2-40B4-BE49-F238E27FC236}">
                <a16:creationId xmlns:a16="http://schemas.microsoft.com/office/drawing/2014/main" id="{6EA6CFFE-A6F7-E763-4697-CE89D2BF9BF1}"/>
              </a:ext>
            </a:extLst>
          </p:cNvPr>
          <p:cNvSpPr/>
          <p:nvPr/>
        </p:nvSpPr>
        <p:spPr>
          <a:xfrm>
            <a:off x="2" y="-8734"/>
            <a:ext cx="13563598" cy="12130134"/>
          </a:xfrm>
          <a:custGeom>
            <a:avLst/>
            <a:gdLst>
              <a:gd name="connsiteX0" fmla="*/ 0 w 7387771"/>
              <a:gd name="connsiteY0" fmla="*/ 0 h 6858000"/>
              <a:gd name="connsiteX1" fmla="*/ 7387771 w 7387771"/>
              <a:gd name="connsiteY1" fmla="*/ 0 h 6858000"/>
              <a:gd name="connsiteX2" fmla="*/ 7387771 w 7387771"/>
              <a:gd name="connsiteY2" fmla="*/ 6858000 h 6858000"/>
              <a:gd name="connsiteX3" fmla="*/ 0 w 7387771"/>
              <a:gd name="connsiteY3" fmla="*/ 6858000 h 6858000"/>
              <a:gd name="connsiteX4" fmla="*/ 0 w 7387771"/>
              <a:gd name="connsiteY4" fmla="*/ 0 h 6858000"/>
              <a:gd name="connsiteX0" fmla="*/ 0 w 7387771"/>
              <a:gd name="connsiteY0" fmla="*/ 0 h 6858000"/>
              <a:gd name="connsiteX1" fmla="*/ 7387771 w 7387771"/>
              <a:gd name="connsiteY1" fmla="*/ 0 h 6858000"/>
              <a:gd name="connsiteX2" fmla="*/ 7387771 w 7387771"/>
              <a:gd name="connsiteY2" fmla="*/ 6858000 h 6858000"/>
              <a:gd name="connsiteX3" fmla="*/ 0 w 7387771"/>
              <a:gd name="connsiteY3" fmla="*/ 6858000 h 6858000"/>
              <a:gd name="connsiteX4" fmla="*/ 0 w 7387771"/>
              <a:gd name="connsiteY4" fmla="*/ 0 h 6858000"/>
              <a:gd name="connsiteX0" fmla="*/ 0 w 7387771"/>
              <a:gd name="connsiteY0" fmla="*/ 0 h 6858000"/>
              <a:gd name="connsiteX1" fmla="*/ 7387771 w 7387771"/>
              <a:gd name="connsiteY1" fmla="*/ 0 h 6858000"/>
              <a:gd name="connsiteX2" fmla="*/ 7387771 w 7387771"/>
              <a:gd name="connsiteY2" fmla="*/ 6858000 h 6858000"/>
              <a:gd name="connsiteX3" fmla="*/ 0 w 7387771"/>
              <a:gd name="connsiteY3" fmla="*/ 6858000 h 6858000"/>
              <a:gd name="connsiteX4" fmla="*/ 0 w 7387771"/>
              <a:gd name="connsiteY4" fmla="*/ 0 h 6858000"/>
              <a:gd name="connsiteX0" fmla="*/ 0 w 7387771"/>
              <a:gd name="connsiteY0" fmla="*/ 0 h 6858000"/>
              <a:gd name="connsiteX1" fmla="*/ 7387771 w 7387771"/>
              <a:gd name="connsiteY1" fmla="*/ 0 h 6858000"/>
              <a:gd name="connsiteX2" fmla="*/ 7387771 w 7387771"/>
              <a:gd name="connsiteY2" fmla="*/ 6858000 h 6858000"/>
              <a:gd name="connsiteX3" fmla="*/ 0 w 7387771"/>
              <a:gd name="connsiteY3" fmla="*/ 6858000 h 6858000"/>
              <a:gd name="connsiteX4" fmla="*/ 0 w 7387771"/>
              <a:gd name="connsiteY4" fmla="*/ 0 h 6858000"/>
              <a:gd name="connsiteX0" fmla="*/ 0 w 7649028"/>
              <a:gd name="connsiteY0" fmla="*/ 0 h 6858000"/>
              <a:gd name="connsiteX1" fmla="*/ 7649028 w 7649028"/>
              <a:gd name="connsiteY1" fmla="*/ 0 h 6858000"/>
              <a:gd name="connsiteX2" fmla="*/ 7387771 w 7649028"/>
              <a:gd name="connsiteY2" fmla="*/ 6858000 h 6858000"/>
              <a:gd name="connsiteX3" fmla="*/ 0 w 7649028"/>
              <a:gd name="connsiteY3" fmla="*/ 6858000 h 6858000"/>
              <a:gd name="connsiteX4" fmla="*/ 0 w 7649028"/>
              <a:gd name="connsiteY4" fmla="*/ 0 h 6858000"/>
              <a:gd name="connsiteX0" fmla="*/ 0 w 7649028"/>
              <a:gd name="connsiteY0" fmla="*/ 0 h 6858000"/>
              <a:gd name="connsiteX1" fmla="*/ 7649028 w 7649028"/>
              <a:gd name="connsiteY1" fmla="*/ 0 h 6858000"/>
              <a:gd name="connsiteX2" fmla="*/ 7387771 w 7649028"/>
              <a:gd name="connsiteY2" fmla="*/ 6858000 h 6858000"/>
              <a:gd name="connsiteX3" fmla="*/ 0 w 7649028"/>
              <a:gd name="connsiteY3" fmla="*/ 6858000 h 6858000"/>
              <a:gd name="connsiteX4" fmla="*/ 0 w 7649028"/>
              <a:gd name="connsiteY4" fmla="*/ 0 h 6858000"/>
              <a:gd name="connsiteX0" fmla="*/ 0 w 7649028"/>
              <a:gd name="connsiteY0" fmla="*/ 0 h 6858000"/>
              <a:gd name="connsiteX1" fmla="*/ 7649028 w 7649028"/>
              <a:gd name="connsiteY1" fmla="*/ 0 h 6858000"/>
              <a:gd name="connsiteX2" fmla="*/ 7387771 w 7649028"/>
              <a:gd name="connsiteY2" fmla="*/ 6858000 h 6858000"/>
              <a:gd name="connsiteX3" fmla="*/ 0 w 7649028"/>
              <a:gd name="connsiteY3" fmla="*/ 6858000 h 6858000"/>
              <a:gd name="connsiteX4" fmla="*/ 0 w 7649028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9028" h="6858000">
                <a:moveTo>
                  <a:pt x="0" y="0"/>
                </a:moveTo>
                <a:lnTo>
                  <a:pt x="7649028" y="0"/>
                </a:lnTo>
                <a:cubicBezTo>
                  <a:pt x="7141028" y="2082800"/>
                  <a:pt x="2844800" y="290288"/>
                  <a:pt x="7387771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17" name="Circle">
            <a:extLst>
              <a:ext uri="{FF2B5EF4-FFF2-40B4-BE49-F238E27FC236}">
                <a16:creationId xmlns:a16="http://schemas.microsoft.com/office/drawing/2014/main" id="{9821F96C-DCE6-58AD-9A18-C54C0609B535}"/>
              </a:ext>
            </a:extLst>
          </p:cNvPr>
          <p:cNvSpPr/>
          <p:nvPr/>
        </p:nvSpPr>
        <p:spPr>
          <a:xfrm>
            <a:off x="-2273095" y="-2215869"/>
            <a:ext cx="4320000" cy="432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" name="Circle">
            <a:extLst>
              <a:ext uri="{FF2B5EF4-FFF2-40B4-BE49-F238E27FC236}">
                <a16:creationId xmlns:a16="http://schemas.microsoft.com/office/drawing/2014/main" id="{27A23C55-8BE3-7789-C14C-9BBBB61BA5B0}"/>
              </a:ext>
            </a:extLst>
          </p:cNvPr>
          <p:cNvSpPr/>
          <p:nvPr/>
        </p:nvSpPr>
        <p:spPr>
          <a:xfrm>
            <a:off x="-2580596" y="-2477390"/>
            <a:ext cx="4320000" cy="4320000"/>
          </a:xfrm>
          <a:prstGeom prst="ellipse">
            <a:avLst/>
          </a:prstGeom>
          <a:solidFill>
            <a:srgbClr val="007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" name="Sustainable Visions, Tangible Solutions">
            <a:extLst>
              <a:ext uri="{FF2B5EF4-FFF2-40B4-BE49-F238E27FC236}">
                <a16:creationId xmlns:a16="http://schemas.microsoft.com/office/drawing/2014/main" id="{AD3239B9-7B65-7299-5D47-140AC33885B9}"/>
              </a:ext>
            </a:extLst>
          </p:cNvPr>
          <p:cNvSpPr txBox="1"/>
          <p:nvPr/>
        </p:nvSpPr>
        <p:spPr>
          <a:xfrm>
            <a:off x="2354405" y="917575"/>
            <a:ext cx="2099930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60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US" sz="6000" b="1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</a:t>
            </a:r>
            <a:r>
              <a:rPr lang="en-US" sz="60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</a:t>
            </a:r>
            <a:r>
              <a:rPr lang="en-US" sz="6000" b="1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n-US" sz="60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HPCH?</a:t>
            </a:r>
            <a:r>
              <a:rPr lang="en-US" sz="6000" b="1" spc="0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sz="6000" b="1" spc="0" baseline="30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81CE3AF-5ABF-EC32-887C-B0E502F45856}"/>
              </a:ext>
            </a:extLst>
          </p:cNvPr>
          <p:cNvSpPr/>
          <p:nvPr/>
        </p:nvSpPr>
        <p:spPr>
          <a:xfrm>
            <a:off x="-1" y="12121400"/>
            <a:ext cx="24384000" cy="1620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E2F8FA6-E6FC-A59C-8B6E-81A6C50C0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288" y="12549839"/>
            <a:ext cx="1795058" cy="61363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C68F662-3C29-8E80-AECF-1D41F7ADB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122" y="12713688"/>
            <a:ext cx="1685663" cy="518665"/>
          </a:xfrm>
          <a:prstGeom prst="rect">
            <a:avLst/>
          </a:prstGeom>
        </p:spPr>
      </p:pic>
      <p:sp>
        <p:nvSpPr>
          <p:cNvPr id="6" name="Embark on a journey of marketing excellence with SparkPro. Today, we unveil a revolutionary solution designed to elevate your strategies and ignite unparalleled success in the digital realm.…">
            <a:extLst>
              <a:ext uri="{FF2B5EF4-FFF2-40B4-BE49-F238E27FC236}">
                <a16:creationId xmlns:a16="http://schemas.microsoft.com/office/drawing/2014/main" id="{16FCF9A8-CF79-F057-E9D0-19D0CA05BF52}"/>
              </a:ext>
            </a:extLst>
          </p:cNvPr>
          <p:cNvSpPr txBox="1"/>
          <p:nvPr/>
        </p:nvSpPr>
        <p:spPr>
          <a:xfrm>
            <a:off x="6791325" y="12633883"/>
            <a:ext cx="16921162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b="1" spc="0">
                <a:latin typeface="Arial"/>
                <a:cs typeface="Arial"/>
              </a:rPr>
              <a:t>HPCH,</a:t>
            </a:r>
            <a:r>
              <a:rPr lang="en-US" spc="0">
                <a:latin typeface="Arial"/>
                <a:cs typeface="Arial"/>
              </a:rPr>
              <a:t> </a:t>
            </a:r>
            <a:r>
              <a:rPr lang="en-GB" i="1" spc="0">
                <a:latin typeface="Arial"/>
                <a:cs typeface="Arial"/>
              </a:rPr>
              <a:t>ciclopirox hydroxypropyl chitosan</a:t>
            </a:r>
            <a:r>
              <a:rPr lang="en-US" spc="0">
                <a:latin typeface="Arial"/>
                <a:cs typeface="Arial"/>
              </a:rPr>
              <a:t>. </a:t>
            </a:r>
            <a:r>
              <a:rPr lang="en-US" b="1" spc="0">
                <a:latin typeface="Arial"/>
                <a:cs typeface="Arial"/>
              </a:rPr>
              <a:t>1. </a:t>
            </a:r>
            <a:r>
              <a:rPr lang="en-US" spc="0" err="1">
                <a:latin typeface="Arial"/>
                <a:cs typeface="Arial"/>
              </a:rPr>
              <a:t>Piraccini</a:t>
            </a:r>
            <a:r>
              <a:rPr lang="en-US" spc="0">
                <a:latin typeface="Arial"/>
                <a:cs typeface="Arial"/>
              </a:rPr>
              <a:t> BM, Iorizzo M, Lencastre A, </a:t>
            </a:r>
            <a:r>
              <a:rPr lang="en-US" i="1" spc="0">
                <a:latin typeface="Arial"/>
                <a:cs typeface="Arial"/>
              </a:rPr>
              <a:t>et al.</a:t>
            </a:r>
            <a:r>
              <a:rPr lang="en-US" spc="0">
                <a:latin typeface="Arial"/>
                <a:cs typeface="Arial"/>
              </a:rPr>
              <a:t> Ciclopirox Hydroxypropyl Chitosan (HPCH) Nail Lacquer: A Review of Its Use in Onychomycosis. Dermatol Ther (</a:t>
            </a:r>
            <a:r>
              <a:rPr lang="en-US" spc="0" err="1">
                <a:latin typeface="Arial"/>
                <a:cs typeface="Arial"/>
              </a:rPr>
              <a:t>Heidelb</a:t>
            </a:r>
            <a:r>
              <a:rPr lang="en-US" spc="0">
                <a:latin typeface="Arial"/>
                <a:cs typeface="Arial"/>
              </a:rPr>
              <a:t>). 2020;10(5):917-929. 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63437ED-6537-4ADA-6CA0-DA83E7D91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5150" y="91940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824C9BC2-D004-34EF-20EF-ACDE00A8F1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320" t="14343" r="24102" b="3682"/>
          <a:stretch>
            <a:fillRect/>
          </a:stretch>
        </p:blipFill>
        <p:spPr>
          <a:xfrm>
            <a:off x="4104159" y="3278806"/>
            <a:ext cx="5355284" cy="5368810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</p:pic>
      <p:grpSp>
        <p:nvGrpSpPr>
          <p:cNvPr id="21" name="Grupo 20">
            <a:extLst>
              <a:ext uri="{FF2B5EF4-FFF2-40B4-BE49-F238E27FC236}">
                <a16:creationId xmlns:a16="http://schemas.microsoft.com/office/drawing/2014/main" id="{E5B4E252-5FB7-1D83-B838-1F300D223234}"/>
              </a:ext>
            </a:extLst>
          </p:cNvPr>
          <p:cNvGrpSpPr/>
          <p:nvPr/>
        </p:nvGrpSpPr>
        <p:grpSpPr>
          <a:xfrm>
            <a:off x="15527293" y="3278806"/>
            <a:ext cx="5474778" cy="5328427"/>
            <a:chOff x="13946370" y="3515859"/>
            <a:chExt cx="5474778" cy="5328427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E55D4FEA-6F5E-CEE9-98ED-9AF3324815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 b="2673"/>
            <a:stretch/>
          </p:blipFill>
          <p:spPr bwMode="auto">
            <a:xfrm>
              <a:off x="13946370" y="3515859"/>
              <a:ext cx="5474778" cy="5328427"/>
            </a:xfrm>
            <a:prstGeom prst="ellipse">
              <a:avLst/>
            </a:prstGeom>
            <a:solidFill>
              <a:srgbClr val="001FA9"/>
            </a:solidFill>
            <a:ln w="63500">
              <a:solidFill>
                <a:schemeClr val="bg1"/>
              </a:solidFill>
            </a:ln>
          </p:spPr>
        </p:pic>
        <p:sp>
          <p:nvSpPr>
            <p:cNvPr id="11" name="Text Box 6">
              <a:extLst>
                <a:ext uri="{FF2B5EF4-FFF2-40B4-BE49-F238E27FC236}">
                  <a16:creationId xmlns:a16="http://schemas.microsoft.com/office/drawing/2014/main" id="{16F81B05-4D97-2EFF-B17C-F95B72E31C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39391" y="6500384"/>
              <a:ext cx="2848587" cy="272136"/>
            </a:xfrm>
            <a:prstGeom prst="roundRect">
              <a:avLst/>
            </a:prstGeom>
            <a:noFill/>
            <a:ln w="9525">
              <a:noFill/>
              <a:round/>
              <a:headEnd/>
              <a:tailEnd/>
            </a:ln>
            <a:effectLst>
              <a:outerShdw blurRad="50800" algn="ctr" rotWithShape="0">
                <a:srgbClr val="000000">
                  <a:alpha val="20000"/>
                </a:srgbClr>
              </a:outerShdw>
            </a:effectLst>
          </p:spPr>
          <p:txBody>
            <a:bodyPr lIns="36423" tIns="36423" rIns="36423" bIns="36423"/>
            <a:lstStyle/>
            <a:p>
              <a:pPr algn="ctr" defTabSz="382569" fontAlgn="base">
                <a:spcBef>
                  <a:spcPct val="0"/>
                </a:spcBef>
                <a:spcAft>
                  <a:spcPct val="0"/>
                </a:spcAft>
                <a:buClr>
                  <a:srgbClr val="0000FF"/>
                </a:buClr>
                <a:buSzPct val="100000"/>
                <a:tabLst>
                  <a:tab pos="0" algn="l"/>
                  <a:tab pos="777835" algn="l"/>
                  <a:tab pos="1554085" algn="l"/>
                  <a:tab pos="2331922" algn="l"/>
                  <a:tab pos="3109758" algn="l"/>
                  <a:tab pos="3887593" algn="l"/>
                  <a:tab pos="4663842" algn="l"/>
                  <a:tab pos="5441679" algn="l"/>
                  <a:tab pos="6219515" algn="l"/>
                  <a:tab pos="6995764" algn="l"/>
                  <a:tab pos="7773600" algn="l"/>
                  <a:tab pos="8551436" algn="l"/>
                </a:tabLst>
                <a:defRPr/>
              </a:pPr>
              <a:r>
                <a:rPr lang="en-GB" b="1" kern="0" spc="0" err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Lucida Sans Unicode" pitchFamily="34" charset="0"/>
                  <a:sym typeface="Arial"/>
                </a:rPr>
                <a:t>Sección</a:t>
              </a:r>
              <a:r>
                <a:rPr lang="en-GB" b="1" kern="0" spc="0">
                  <a:solidFill>
                    <a:schemeClr val="bg1"/>
                  </a:solidFill>
                  <a:latin typeface="Arial" charset="0"/>
                  <a:ea typeface="ＭＳ Ｐゴシック" charset="0"/>
                  <a:cs typeface="Lucida Sans Unicode" pitchFamily="34" charset="0"/>
                  <a:sym typeface="Arial"/>
                </a:rPr>
                <a:t> de la </a:t>
              </a:r>
              <a:r>
                <a:rPr lang="en-GB" b="1" kern="0" spc="0" err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Lucida Sans Unicode" pitchFamily="34" charset="0"/>
                  <a:sym typeface="Arial"/>
                </a:rPr>
                <a:t>película</a:t>
              </a:r>
              <a:br>
                <a:rPr lang="en-GB" b="1" spc="0">
                  <a:solidFill>
                    <a:schemeClr val="bg1"/>
                  </a:solidFill>
                  <a:latin typeface="Arial" charset="0"/>
                  <a:ea typeface="ＭＳ Ｐゴシック" charset="0"/>
                  <a:cs typeface="Lucida Sans Unicode" pitchFamily="34" charset="0"/>
                  <a:sym typeface="Arial"/>
                </a:rPr>
              </a:br>
              <a:r>
                <a:rPr lang="en-GB" b="1" kern="0" spc="0">
                  <a:solidFill>
                    <a:schemeClr val="bg1"/>
                  </a:solidFill>
                  <a:latin typeface="Arial" charset="0"/>
                  <a:ea typeface="ＭＳ Ｐゴシック" charset="0"/>
                  <a:cs typeface="Lucida Sans Unicode" pitchFamily="34" charset="0"/>
                  <a:sym typeface="Arial"/>
                </a:rPr>
                <a:t>de HPCH</a:t>
              </a:r>
            </a:p>
          </p:txBody>
        </p:sp>
        <p:sp>
          <p:nvSpPr>
            <p:cNvPr id="13" name="Line 7">
              <a:extLst>
                <a:ext uri="{FF2B5EF4-FFF2-40B4-BE49-F238E27FC236}">
                  <a16:creationId xmlns:a16="http://schemas.microsoft.com/office/drawing/2014/main" id="{8D2E36B0-FF75-846B-2DA2-5B78E2F140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52582" y="5033365"/>
              <a:ext cx="1094451" cy="1472631"/>
            </a:xfrm>
            <a:prstGeom prst="line">
              <a:avLst/>
            </a:prstGeom>
            <a:noFill/>
            <a:ln w="38100">
              <a:solidFill>
                <a:schemeClr val="accent3">
                  <a:lumMod val="60000"/>
                  <a:lumOff val="40000"/>
                </a:schemeClr>
              </a:solidFill>
              <a:miter lim="800000"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algn="r" defTabSz="121914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defRPr/>
              </a:pPr>
              <a:endParaRPr lang="it-CH" sz="2000" kern="0">
                <a:solidFill>
                  <a:srgbClr val="C00000"/>
                </a:solidFill>
                <a:latin typeface="Times" charset="0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14" name="Text Box 8">
              <a:extLst>
                <a:ext uri="{FF2B5EF4-FFF2-40B4-BE49-F238E27FC236}">
                  <a16:creationId xmlns:a16="http://schemas.microsoft.com/office/drawing/2014/main" id="{84FBD9DF-B8C8-14E3-3E3A-E37A99FBC7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39956" y="7465472"/>
              <a:ext cx="2536573" cy="452977"/>
            </a:xfrm>
            <a:prstGeom prst="roundRect">
              <a:avLst/>
            </a:prstGeom>
            <a:noFill/>
            <a:ln w="9525">
              <a:noFill/>
              <a:round/>
              <a:headEnd/>
              <a:tailEnd/>
            </a:ln>
            <a:effectLst>
              <a:outerShdw blurRad="50800" algn="ctr" rotWithShape="0">
                <a:srgbClr val="000000">
                  <a:alpha val="20000"/>
                </a:srgbClr>
              </a:outerShdw>
            </a:effectLst>
          </p:spPr>
          <p:txBody>
            <a:bodyPr lIns="36423" tIns="36423" rIns="36423" bIns="36423"/>
            <a:lstStyle/>
            <a:p>
              <a:pPr algn="ctr" defTabSz="382569" fontAlgn="base">
                <a:spcBef>
                  <a:spcPct val="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tabLst>
                  <a:tab pos="0" algn="l"/>
                  <a:tab pos="777835" algn="l"/>
                  <a:tab pos="1554085" algn="l"/>
                  <a:tab pos="2331922" algn="l"/>
                  <a:tab pos="3109758" algn="l"/>
                  <a:tab pos="3887593" algn="l"/>
                  <a:tab pos="4663842" algn="l"/>
                  <a:tab pos="5441679" algn="l"/>
                  <a:tab pos="6219515" algn="l"/>
                  <a:tab pos="6995764" algn="l"/>
                  <a:tab pos="7773600" algn="l"/>
                  <a:tab pos="8551436" algn="l"/>
                </a:tabLst>
                <a:defRPr/>
              </a:pPr>
              <a:r>
                <a:rPr lang="en-GB" b="1" kern="0" spc="0" err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Lucida Sans Unicode" pitchFamily="34" charset="0"/>
                  <a:sym typeface="Arial"/>
                </a:rPr>
                <a:t>Sección</a:t>
              </a:r>
              <a:r>
                <a:rPr lang="en-GB" b="1" kern="0" spc="0">
                  <a:solidFill>
                    <a:schemeClr val="bg1"/>
                  </a:solidFill>
                  <a:latin typeface="Arial" charset="0"/>
                  <a:ea typeface="ＭＳ Ｐゴシック" charset="0"/>
                  <a:cs typeface="Lucida Sans Unicode" pitchFamily="34" charset="0"/>
                  <a:sym typeface="Arial"/>
                </a:rPr>
                <a:t> de la </a:t>
              </a:r>
              <a:r>
                <a:rPr lang="en-GB" b="1" kern="0" spc="0" err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Lucida Sans Unicode" pitchFamily="34" charset="0"/>
                  <a:sym typeface="Arial"/>
                </a:rPr>
                <a:t>uña</a:t>
              </a:r>
              <a:endParaRPr lang="en-GB" b="1" kern="0" spc="0">
                <a:solidFill>
                  <a:schemeClr val="bg1"/>
                </a:solidFill>
                <a:latin typeface="Arial" charset="0"/>
                <a:ea typeface="ＭＳ Ｐゴシック" charset="0"/>
                <a:cs typeface="Lucida Sans Unicode" pitchFamily="34" charset="0"/>
                <a:sym typeface="Arial"/>
              </a:endParaRPr>
            </a:p>
          </p:txBody>
        </p:sp>
        <p:sp>
          <p:nvSpPr>
            <p:cNvPr id="15" name="Line 9">
              <a:extLst>
                <a:ext uri="{FF2B5EF4-FFF2-40B4-BE49-F238E27FC236}">
                  <a16:creationId xmlns:a16="http://schemas.microsoft.com/office/drawing/2014/main" id="{637D5527-3790-4DAA-1FC6-B4596F4654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6108320" y="6519395"/>
              <a:ext cx="1521312" cy="1892154"/>
            </a:xfrm>
            <a:prstGeom prst="line">
              <a:avLst/>
            </a:prstGeom>
            <a:noFill/>
            <a:ln w="38100">
              <a:solidFill>
                <a:schemeClr val="accent3">
                  <a:lumMod val="60000"/>
                  <a:lumOff val="40000"/>
                </a:schemeClr>
              </a:solidFill>
              <a:miter lim="800000"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algn="r" defTabSz="121914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defRPr/>
              </a:pPr>
              <a:endParaRPr lang="it-CH" sz="2000" kern="0">
                <a:solidFill>
                  <a:srgbClr val="C00000"/>
                </a:solidFill>
                <a:latin typeface="Times" charset="0"/>
                <a:ea typeface="ＭＳ Ｐゴシック" charset="0"/>
                <a:cs typeface="Arial"/>
                <a:sym typeface="Arial"/>
              </a:endParaRPr>
            </a:p>
          </p:txBody>
        </p:sp>
        <p:sp>
          <p:nvSpPr>
            <p:cNvPr id="16" name="Text Box 10">
              <a:extLst>
                <a:ext uri="{FF2B5EF4-FFF2-40B4-BE49-F238E27FC236}">
                  <a16:creationId xmlns:a16="http://schemas.microsoft.com/office/drawing/2014/main" id="{07CF244B-B0FA-F32A-0514-362B5A57E3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88703" y="4312580"/>
              <a:ext cx="3458315" cy="79090"/>
            </a:xfrm>
            <a:prstGeom prst="roundRect">
              <a:avLst/>
            </a:prstGeom>
            <a:noFill/>
            <a:ln w="9525">
              <a:noFill/>
              <a:round/>
              <a:headEnd/>
              <a:tailEnd/>
            </a:ln>
            <a:effectLst>
              <a:outerShdw blurRad="50800" algn="ctr" rotWithShape="0">
                <a:srgbClr val="000000">
                  <a:alpha val="20000"/>
                </a:srgbClr>
              </a:outerShdw>
            </a:effectLst>
          </p:spPr>
          <p:txBody>
            <a:bodyPr lIns="36423" tIns="36423" rIns="36423" bIns="36423"/>
            <a:lstStyle/>
            <a:p>
              <a:pPr algn="ctr" defTabSz="382569" fontAlgn="base">
                <a:spcBef>
                  <a:spcPct val="0"/>
                </a:spcBef>
                <a:spcAft>
                  <a:spcPct val="0"/>
                </a:spcAft>
                <a:buClr>
                  <a:srgbClr val="0000FF"/>
                </a:buClr>
                <a:buSzPct val="100000"/>
                <a:tabLst>
                  <a:tab pos="0" algn="l"/>
                  <a:tab pos="777835" algn="l"/>
                  <a:tab pos="1554085" algn="l"/>
                  <a:tab pos="2331922" algn="l"/>
                  <a:tab pos="3109758" algn="l"/>
                  <a:tab pos="3887593" algn="l"/>
                  <a:tab pos="4663842" algn="l"/>
                  <a:tab pos="5441679" algn="l"/>
                  <a:tab pos="6219515" algn="l"/>
                  <a:tab pos="6995764" algn="l"/>
                  <a:tab pos="7773600" algn="l"/>
                  <a:tab pos="8551436" algn="l"/>
                </a:tabLst>
                <a:defRPr/>
              </a:pPr>
              <a:r>
                <a:rPr lang="en-GB" b="1" kern="0" spc="0" err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Lucida Sans Unicode" pitchFamily="34" charset="0"/>
                  <a:sym typeface="Arial"/>
                </a:rPr>
                <a:t>Superficie</a:t>
              </a:r>
              <a:r>
                <a:rPr lang="en-GB" b="1" kern="0" spc="0">
                  <a:solidFill>
                    <a:schemeClr val="bg1"/>
                  </a:solidFill>
                  <a:latin typeface="Arial" charset="0"/>
                  <a:ea typeface="ＭＳ Ｐゴシック" charset="0"/>
                  <a:cs typeface="Lucida Sans Unicode" pitchFamily="34" charset="0"/>
                  <a:sym typeface="Arial"/>
                </a:rPr>
                <a:t> de </a:t>
              </a:r>
              <a:r>
                <a:rPr lang="en-GB" b="1" kern="0" spc="0" err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Lucida Sans Unicode" pitchFamily="34" charset="0"/>
                  <a:sym typeface="Arial"/>
                </a:rPr>
                <a:t>película</a:t>
              </a:r>
              <a:br>
                <a:rPr lang="en-GB" b="1" kern="0" spc="0">
                  <a:solidFill>
                    <a:schemeClr val="bg1"/>
                  </a:solidFill>
                  <a:latin typeface="Arial" charset="0"/>
                  <a:ea typeface="ＭＳ Ｐゴシック" charset="0"/>
                  <a:cs typeface="Lucida Sans Unicode" pitchFamily="34" charset="0"/>
                  <a:sym typeface="Arial"/>
                </a:rPr>
              </a:br>
              <a:r>
                <a:rPr lang="en-GB" b="1" kern="0" spc="0">
                  <a:solidFill>
                    <a:schemeClr val="bg1"/>
                  </a:solidFill>
                  <a:latin typeface="Arial" charset="0"/>
                  <a:ea typeface="ＭＳ Ｐゴシック" charset="0"/>
                  <a:cs typeface="Lucida Sans Unicode" pitchFamily="34" charset="0"/>
                  <a:sym typeface="Arial"/>
                </a:rPr>
                <a:t>de HPCH</a:t>
              </a:r>
            </a:p>
          </p:txBody>
        </p:sp>
        <p:sp>
          <p:nvSpPr>
            <p:cNvPr id="19" name="Line 11">
              <a:extLst>
                <a:ext uri="{FF2B5EF4-FFF2-40B4-BE49-F238E27FC236}">
                  <a16:creationId xmlns:a16="http://schemas.microsoft.com/office/drawing/2014/main" id="{4338EBBC-89D9-DC47-A66F-285560A64A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413506" y="4048277"/>
              <a:ext cx="667780" cy="241851"/>
            </a:xfrm>
            <a:prstGeom prst="line">
              <a:avLst/>
            </a:prstGeom>
            <a:noFill/>
            <a:ln w="38100">
              <a:solidFill>
                <a:schemeClr val="accent3">
                  <a:lumMod val="20000"/>
                  <a:lumOff val="80000"/>
                </a:schemeClr>
              </a:solidFill>
              <a:miter lim="800000"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algn="r" defTabSz="121914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defRPr/>
              </a:pPr>
              <a:endParaRPr lang="it-CH" sz="2000" kern="0">
                <a:solidFill>
                  <a:srgbClr val="C00000"/>
                </a:solidFill>
                <a:latin typeface="Times" charset="0"/>
                <a:ea typeface="ＭＳ Ｐゴシック" charset="0"/>
                <a:cs typeface="Arial"/>
                <a:sym typeface="Arial"/>
              </a:endParaRPr>
            </a:p>
          </p:txBody>
        </p:sp>
      </p:grpSp>
      <p:sp>
        <p:nvSpPr>
          <p:cNvPr id="22" name="Rectangle: Rounded Corners 14">
            <a:extLst>
              <a:ext uri="{FF2B5EF4-FFF2-40B4-BE49-F238E27FC236}">
                <a16:creationId xmlns:a16="http://schemas.microsoft.com/office/drawing/2014/main" id="{6AD15011-76A2-C1EC-35F2-2392DABF3C4A}"/>
              </a:ext>
            </a:extLst>
          </p:cNvPr>
          <p:cNvSpPr/>
          <p:nvPr/>
        </p:nvSpPr>
        <p:spPr>
          <a:xfrm>
            <a:off x="13104214" y="8396668"/>
            <a:ext cx="10320936" cy="1581228"/>
          </a:xfrm>
          <a:prstGeom prst="roundRect">
            <a:avLst>
              <a:gd name="adj" fmla="val 5568"/>
            </a:avLst>
          </a:prstGeom>
          <a:solidFill>
            <a:schemeClr val="bg1"/>
          </a:solidFill>
          <a:ln>
            <a:noFill/>
          </a:ln>
          <a:effectLst>
            <a:outerShdw blurRad="508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0" rIns="360000" bIns="0" rtlCol="0" anchor="ctr" anchorCtr="0"/>
          <a:lstStyle/>
          <a:p>
            <a:pPr algn="ctr" defTabSz="1219140">
              <a:spcAft>
                <a:spcPts val="1600"/>
              </a:spcAft>
              <a:buClr>
                <a:srgbClr val="000000"/>
              </a:buClr>
              <a:buSzPct val="100000"/>
              <a:defRPr/>
            </a:pPr>
            <a:r>
              <a:rPr lang="en-US" sz="2800" spc="0" err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Película</a:t>
            </a:r>
            <a:r>
              <a:rPr lang="en-US" sz="2800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spc="0" err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elástica</a:t>
            </a:r>
            <a:r>
              <a:rPr lang="en-US" sz="2800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invisible y </a:t>
            </a:r>
            <a:r>
              <a:rPr lang="en-US" sz="2800" b="1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soluble </a:t>
            </a:r>
            <a:r>
              <a:rPr lang="en-US" sz="2800" b="1" spc="0" err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en</a:t>
            </a:r>
            <a:r>
              <a:rPr lang="en-US" sz="2800" b="1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spc="0" err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agua</a:t>
            </a:r>
            <a:r>
              <a:rPr lang="en-US" sz="2800" b="1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⇢</a:t>
            </a:r>
            <a:br>
              <a:rPr lang="en-US" sz="2800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en-US" sz="2800" spc="0" err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Moléculas</a:t>
            </a:r>
            <a:r>
              <a:rPr lang="en-US" sz="2800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spc="0" err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pequeñas</a:t>
            </a:r>
            <a:r>
              <a:rPr lang="en-US" sz="2800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e </a:t>
            </a:r>
            <a:r>
              <a:rPr lang="en-US" sz="2800" spc="0" err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hidrofílicas</a:t>
            </a:r>
            <a:r>
              <a:rPr lang="en-US" sz="2800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⇢ Un </a:t>
            </a:r>
            <a:r>
              <a:rPr lang="en-US" sz="2800" spc="0" err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tratamiento</a:t>
            </a:r>
            <a:r>
              <a:rPr lang="en-US" sz="2800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spc="0" err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altamente</a:t>
            </a:r>
            <a:r>
              <a:rPr lang="en-US" sz="2800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permeable</a:t>
            </a:r>
          </a:p>
        </p:txBody>
      </p:sp>
      <p:sp>
        <p:nvSpPr>
          <p:cNvPr id="33" name="Rectangle: Rounded Corners 14">
            <a:extLst>
              <a:ext uri="{FF2B5EF4-FFF2-40B4-BE49-F238E27FC236}">
                <a16:creationId xmlns:a16="http://schemas.microsoft.com/office/drawing/2014/main" id="{EACE7110-3430-FA9A-9EB6-0CBD4EBC416C}"/>
              </a:ext>
            </a:extLst>
          </p:cNvPr>
          <p:cNvSpPr/>
          <p:nvPr/>
        </p:nvSpPr>
        <p:spPr>
          <a:xfrm>
            <a:off x="1678560" y="8405222"/>
            <a:ext cx="10320936" cy="1581228"/>
          </a:xfrm>
          <a:prstGeom prst="roundRect">
            <a:avLst>
              <a:gd name="adj" fmla="val 5568"/>
            </a:avLst>
          </a:prstGeom>
          <a:solidFill>
            <a:schemeClr val="bg1"/>
          </a:solidFill>
          <a:ln>
            <a:noFill/>
          </a:ln>
          <a:effectLst>
            <a:outerShdw blurRad="508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0" rIns="360000" bIns="0" rtlCol="0" anchor="ctr" anchorCtr="0"/>
          <a:lstStyle/>
          <a:p>
            <a:pPr algn="ctr" defTabSz="914332">
              <a:spcBef>
                <a:spcPts val="1000"/>
              </a:spcBef>
              <a:buClr>
                <a:srgbClr val="00F0BE"/>
              </a:buClr>
              <a:defRPr/>
            </a:pPr>
            <a:r>
              <a:rPr lang="en-GB" altLang="x-none" sz="2800" spc="0" err="1">
                <a:solidFill>
                  <a:srgbClr val="007E48"/>
                </a:solidFill>
                <a:latin typeface="Arial"/>
                <a:cs typeface="Arial"/>
                <a:sym typeface="Arial"/>
              </a:rPr>
              <a:t>Basado</a:t>
            </a:r>
            <a:r>
              <a:rPr lang="en-GB" altLang="x-none" sz="2800" spc="0">
                <a:solidFill>
                  <a:srgbClr val="007E48"/>
                </a:solidFill>
                <a:latin typeface="Arial"/>
                <a:cs typeface="Arial"/>
                <a:sym typeface="Arial"/>
              </a:rPr>
              <a:t> </a:t>
            </a:r>
            <a:r>
              <a:rPr lang="en-GB" altLang="x-none" sz="2800" spc="0" err="1">
                <a:solidFill>
                  <a:srgbClr val="007E48"/>
                </a:solidFill>
                <a:latin typeface="Arial"/>
                <a:cs typeface="Arial"/>
                <a:sym typeface="Arial"/>
              </a:rPr>
              <a:t>en</a:t>
            </a:r>
            <a:r>
              <a:rPr lang="en-GB" altLang="x-none" sz="2800" spc="0">
                <a:solidFill>
                  <a:srgbClr val="007E48"/>
                </a:solidFill>
                <a:latin typeface="Arial"/>
                <a:cs typeface="Arial"/>
                <a:sym typeface="Arial"/>
              </a:rPr>
              <a:t> un </a:t>
            </a:r>
            <a:r>
              <a:rPr lang="en-GB" altLang="x-none" sz="2800" b="1" spc="0" err="1">
                <a:solidFill>
                  <a:srgbClr val="007E48"/>
                </a:solidFill>
                <a:latin typeface="Arial"/>
                <a:cs typeface="Arial"/>
                <a:sym typeface="Arial"/>
              </a:rPr>
              <a:t>biopolímero</a:t>
            </a:r>
            <a:r>
              <a:rPr lang="en-GB" altLang="x-none" sz="2800" spc="0">
                <a:solidFill>
                  <a:srgbClr val="007E48"/>
                </a:solidFill>
                <a:latin typeface="Arial"/>
                <a:cs typeface="Arial"/>
                <a:sym typeface="Arial"/>
              </a:rPr>
              <a:t>, un </a:t>
            </a:r>
            <a:r>
              <a:rPr lang="en-GB" altLang="x-none" sz="2800" spc="0" err="1">
                <a:solidFill>
                  <a:srgbClr val="007E48"/>
                </a:solidFill>
                <a:latin typeface="Arial"/>
                <a:cs typeface="Arial"/>
                <a:sym typeface="Arial"/>
              </a:rPr>
              <a:t>derivado</a:t>
            </a:r>
            <a:r>
              <a:rPr lang="en-GB" altLang="x-none" sz="2800" spc="0">
                <a:solidFill>
                  <a:srgbClr val="007E48"/>
                </a:solidFill>
                <a:latin typeface="Arial"/>
                <a:cs typeface="Arial"/>
                <a:sym typeface="Arial"/>
              </a:rPr>
              <a:t> </a:t>
            </a:r>
            <a:r>
              <a:rPr lang="en-GB" altLang="x-none" sz="2800" spc="0" err="1">
                <a:solidFill>
                  <a:srgbClr val="007E48"/>
                </a:solidFill>
                <a:latin typeface="Arial"/>
                <a:cs typeface="Arial"/>
                <a:sym typeface="Arial"/>
              </a:rPr>
              <a:t>semisintético</a:t>
            </a:r>
            <a:br>
              <a:rPr lang="en-GB" altLang="x-none" sz="2800" spc="0">
                <a:solidFill>
                  <a:srgbClr val="007E48"/>
                </a:solidFill>
                <a:latin typeface="Arial"/>
                <a:cs typeface="Arial"/>
                <a:sym typeface="Arial"/>
              </a:rPr>
            </a:br>
            <a:r>
              <a:rPr lang="en-GB" altLang="x-none" sz="2800" spc="0">
                <a:solidFill>
                  <a:srgbClr val="007E48"/>
                </a:solidFill>
                <a:latin typeface="Arial"/>
                <a:cs typeface="Arial"/>
                <a:sym typeface="Arial"/>
              </a:rPr>
              <a:t>de la </a:t>
            </a:r>
            <a:r>
              <a:rPr lang="en-GB" altLang="x-none" sz="2800" b="1" spc="0" err="1">
                <a:solidFill>
                  <a:srgbClr val="007E48"/>
                </a:solidFill>
                <a:latin typeface="Arial"/>
                <a:cs typeface="Arial"/>
                <a:sym typeface="Arial"/>
              </a:rPr>
              <a:t>quitina</a:t>
            </a:r>
            <a:r>
              <a:rPr lang="en-GB" altLang="x-none" sz="2800" spc="0">
                <a:solidFill>
                  <a:srgbClr val="007E48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GB" altLang="x-none" sz="2800" spc="0" err="1">
                <a:solidFill>
                  <a:srgbClr val="007E48"/>
                </a:solidFill>
                <a:latin typeface="Arial"/>
                <a:cs typeface="Arial"/>
                <a:sym typeface="Arial"/>
              </a:rPr>
              <a:t>extraído</a:t>
            </a:r>
            <a:r>
              <a:rPr lang="en-GB" altLang="x-none" sz="2800" spc="0">
                <a:solidFill>
                  <a:srgbClr val="007E48"/>
                </a:solidFill>
                <a:latin typeface="Arial"/>
                <a:cs typeface="Arial"/>
                <a:sym typeface="Arial"/>
              </a:rPr>
              <a:t> del </a:t>
            </a:r>
            <a:r>
              <a:rPr lang="en-GB" altLang="x-none" sz="2800" b="1" spc="0" err="1">
                <a:solidFill>
                  <a:srgbClr val="007E48"/>
                </a:solidFill>
                <a:latin typeface="Arial"/>
                <a:cs typeface="Arial"/>
                <a:sym typeface="Arial"/>
              </a:rPr>
              <a:t>caparazón</a:t>
            </a:r>
            <a:r>
              <a:rPr lang="en-GB" altLang="x-none" sz="2800" b="1" spc="0">
                <a:solidFill>
                  <a:srgbClr val="007E48"/>
                </a:solidFill>
                <a:latin typeface="Arial"/>
                <a:cs typeface="Arial"/>
                <a:sym typeface="Arial"/>
              </a:rPr>
              <a:t> del </a:t>
            </a:r>
            <a:r>
              <a:rPr lang="en-GB" altLang="x-none" sz="2800" b="1" spc="0" err="1">
                <a:solidFill>
                  <a:srgbClr val="007E48"/>
                </a:solidFill>
                <a:latin typeface="Arial"/>
                <a:cs typeface="Arial"/>
                <a:sym typeface="Arial"/>
              </a:rPr>
              <a:t>cangrejo</a:t>
            </a:r>
            <a:endParaRPr lang="en-GB" altLang="x-none" sz="2800" b="1" spc="0">
              <a:solidFill>
                <a:srgbClr val="007E48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" name="Rectangle: Top Corners Rounded 15">
            <a:extLst>
              <a:ext uri="{FF2B5EF4-FFF2-40B4-BE49-F238E27FC236}">
                <a16:creationId xmlns:a16="http://schemas.microsoft.com/office/drawing/2014/main" id="{FA80B9A2-B8A4-BC19-69B0-CA76C2118555}"/>
              </a:ext>
            </a:extLst>
          </p:cNvPr>
          <p:cNvSpPr/>
          <p:nvPr/>
        </p:nvSpPr>
        <p:spPr>
          <a:xfrm>
            <a:off x="1678560" y="8306668"/>
            <a:ext cx="10320936" cy="180000"/>
          </a:xfrm>
          <a:prstGeom prst="round2SameRect">
            <a:avLst>
              <a:gd name="adj1" fmla="val 43025"/>
              <a:gd name="adj2" fmla="val 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 anchorCtr="0"/>
          <a:lstStyle/>
          <a:p>
            <a:pPr algn="ctr" defTabSz="1219110">
              <a:spcAft>
                <a:spcPts val="800"/>
              </a:spcAft>
              <a:buClr>
                <a:srgbClr val="000000"/>
              </a:buClr>
              <a:defRPr/>
            </a:pPr>
            <a:endParaRPr lang="en-GB" sz="1600" kern="0">
              <a:solidFill>
                <a:srgbClr val="FF0000"/>
              </a:solidFill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Rectangle: Top Corners Rounded 15">
            <a:extLst>
              <a:ext uri="{FF2B5EF4-FFF2-40B4-BE49-F238E27FC236}">
                <a16:creationId xmlns:a16="http://schemas.microsoft.com/office/drawing/2014/main" id="{D3F3DD96-10E9-2AD7-F325-976197783F9E}"/>
              </a:ext>
            </a:extLst>
          </p:cNvPr>
          <p:cNvSpPr/>
          <p:nvPr/>
        </p:nvSpPr>
        <p:spPr>
          <a:xfrm>
            <a:off x="13104214" y="8306668"/>
            <a:ext cx="10320936" cy="180000"/>
          </a:xfrm>
          <a:prstGeom prst="round2SameRect">
            <a:avLst>
              <a:gd name="adj1" fmla="val 43025"/>
              <a:gd name="adj2" fmla="val 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 anchorCtr="0"/>
          <a:lstStyle/>
          <a:p>
            <a:pPr algn="ctr" defTabSz="1219110">
              <a:spcAft>
                <a:spcPts val="800"/>
              </a:spcAft>
              <a:buClr>
                <a:srgbClr val="000000"/>
              </a:buClr>
              <a:defRPr/>
            </a:pPr>
            <a:endParaRPr lang="en-GB" sz="1600" kern="0">
              <a:solidFill>
                <a:srgbClr val="FF0000"/>
              </a:solidFill>
              <a:latin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971137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0046 L 5E-6 -2.22222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00" y="2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ircle">
            <a:extLst>
              <a:ext uri="{FF2B5EF4-FFF2-40B4-BE49-F238E27FC236}">
                <a16:creationId xmlns:a16="http://schemas.microsoft.com/office/drawing/2014/main" id="{AEBB9D02-85A8-AB18-D1B4-BEBAA8495BD3}"/>
              </a:ext>
            </a:extLst>
          </p:cNvPr>
          <p:cNvSpPr/>
          <p:nvPr/>
        </p:nvSpPr>
        <p:spPr>
          <a:xfrm>
            <a:off x="-2273095" y="-2215869"/>
            <a:ext cx="4320000" cy="432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" name="Circle">
            <a:extLst>
              <a:ext uri="{FF2B5EF4-FFF2-40B4-BE49-F238E27FC236}">
                <a16:creationId xmlns:a16="http://schemas.microsoft.com/office/drawing/2014/main" id="{824A7CC6-7774-C32B-9F99-56EBC81C1D96}"/>
              </a:ext>
            </a:extLst>
          </p:cNvPr>
          <p:cNvSpPr/>
          <p:nvPr/>
        </p:nvSpPr>
        <p:spPr>
          <a:xfrm>
            <a:off x="-2580596" y="-2477390"/>
            <a:ext cx="4320000" cy="4320000"/>
          </a:xfrm>
          <a:prstGeom prst="ellipse">
            <a:avLst/>
          </a:prstGeom>
          <a:solidFill>
            <a:srgbClr val="007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" name="Sustainable Visions, Tangible Solutions">
            <a:extLst>
              <a:ext uri="{FF2B5EF4-FFF2-40B4-BE49-F238E27FC236}">
                <a16:creationId xmlns:a16="http://schemas.microsoft.com/office/drawing/2014/main" id="{FE22C3BA-9E3F-F26B-227B-3662A0E8475D}"/>
              </a:ext>
            </a:extLst>
          </p:cNvPr>
          <p:cNvSpPr txBox="1"/>
          <p:nvPr/>
        </p:nvSpPr>
        <p:spPr>
          <a:xfrm>
            <a:off x="2354405" y="917575"/>
            <a:ext cx="2099930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Declaración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conflictos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interés</a:t>
            </a:r>
            <a:endParaRPr sz="6000" b="1" spc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4ECB615-37EF-6B3B-AC7C-E181C4A94936}"/>
              </a:ext>
            </a:extLst>
          </p:cNvPr>
          <p:cNvSpPr/>
          <p:nvPr/>
        </p:nvSpPr>
        <p:spPr>
          <a:xfrm>
            <a:off x="-1" y="12121400"/>
            <a:ext cx="24384000" cy="162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1B2FDBA-B1E0-1907-272F-C897B7ED4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288" y="12549839"/>
            <a:ext cx="1795058" cy="61363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1772D53-256A-41EB-4020-8E874370D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122" y="12713688"/>
            <a:ext cx="1685663" cy="51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87860"/>
      </p:ext>
    </p:extLst>
  </p:cSld>
  <p:clrMapOvr>
    <a:masterClrMapping/>
  </p:clrMapOvr>
  <p:transition spd="slow">
    <p:push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hueOff val="-2182294"/>
            <a:satOff val="-52832"/>
            <a:lumOff val="-3298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88892F7B-5589-316F-F72F-2FA51CC3D5EE}"/>
              </a:ext>
            </a:extLst>
          </p:cNvPr>
          <p:cNvSpPr/>
          <p:nvPr/>
        </p:nvSpPr>
        <p:spPr>
          <a:xfrm>
            <a:off x="0" y="0"/>
            <a:ext cx="24384000" cy="12121400"/>
          </a:xfrm>
          <a:prstGeom prst="rect">
            <a:avLst/>
          </a:prstGeom>
          <a:solidFill>
            <a:srgbClr val="007E4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Rectángulo 2">
            <a:extLst>
              <a:ext uri="{FF2B5EF4-FFF2-40B4-BE49-F238E27FC236}">
                <a16:creationId xmlns:a16="http://schemas.microsoft.com/office/drawing/2014/main" id="{6EA6CFFE-A6F7-E763-4697-CE89D2BF9BF1}"/>
              </a:ext>
            </a:extLst>
          </p:cNvPr>
          <p:cNvSpPr/>
          <p:nvPr/>
        </p:nvSpPr>
        <p:spPr>
          <a:xfrm>
            <a:off x="2" y="-8734"/>
            <a:ext cx="13563598" cy="12130134"/>
          </a:xfrm>
          <a:custGeom>
            <a:avLst/>
            <a:gdLst>
              <a:gd name="connsiteX0" fmla="*/ 0 w 7387771"/>
              <a:gd name="connsiteY0" fmla="*/ 0 h 6858000"/>
              <a:gd name="connsiteX1" fmla="*/ 7387771 w 7387771"/>
              <a:gd name="connsiteY1" fmla="*/ 0 h 6858000"/>
              <a:gd name="connsiteX2" fmla="*/ 7387771 w 7387771"/>
              <a:gd name="connsiteY2" fmla="*/ 6858000 h 6858000"/>
              <a:gd name="connsiteX3" fmla="*/ 0 w 7387771"/>
              <a:gd name="connsiteY3" fmla="*/ 6858000 h 6858000"/>
              <a:gd name="connsiteX4" fmla="*/ 0 w 7387771"/>
              <a:gd name="connsiteY4" fmla="*/ 0 h 6858000"/>
              <a:gd name="connsiteX0" fmla="*/ 0 w 7387771"/>
              <a:gd name="connsiteY0" fmla="*/ 0 h 6858000"/>
              <a:gd name="connsiteX1" fmla="*/ 7387771 w 7387771"/>
              <a:gd name="connsiteY1" fmla="*/ 0 h 6858000"/>
              <a:gd name="connsiteX2" fmla="*/ 7387771 w 7387771"/>
              <a:gd name="connsiteY2" fmla="*/ 6858000 h 6858000"/>
              <a:gd name="connsiteX3" fmla="*/ 0 w 7387771"/>
              <a:gd name="connsiteY3" fmla="*/ 6858000 h 6858000"/>
              <a:gd name="connsiteX4" fmla="*/ 0 w 7387771"/>
              <a:gd name="connsiteY4" fmla="*/ 0 h 6858000"/>
              <a:gd name="connsiteX0" fmla="*/ 0 w 7387771"/>
              <a:gd name="connsiteY0" fmla="*/ 0 h 6858000"/>
              <a:gd name="connsiteX1" fmla="*/ 7387771 w 7387771"/>
              <a:gd name="connsiteY1" fmla="*/ 0 h 6858000"/>
              <a:gd name="connsiteX2" fmla="*/ 7387771 w 7387771"/>
              <a:gd name="connsiteY2" fmla="*/ 6858000 h 6858000"/>
              <a:gd name="connsiteX3" fmla="*/ 0 w 7387771"/>
              <a:gd name="connsiteY3" fmla="*/ 6858000 h 6858000"/>
              <a:gd name="connsiteX4" fmla="*/ 0 w 7387771"/>
              <a:gd name="connsiteY4" fmla="*/ 0 h 6858000"/>
              <a:gd name="connsiteX0" fmla="*/ 0 w 7387771"/>
              <a:gd name="connsiteY0" fmla="*/ 0 h 6858000"/>
              <a:gd name="connsiteX1" fmla="*/ 7387771 w 7387771"/>
              <a:gd name="connsiteY1" fmla="*/ 0 h 6858000"/>
              <a:gd name="connsiteX2" fmla="*/ 7387771 w 7387771"/>
              <a:gd name="connsiteY2" fmla="*/ 6858000 h 6858000"/>
              <a:gd name="connsiteX3" fmla="*/ 0 w 7387771"/>
              <a:gd name="connsiteY3" fmla="*/ 6858000 h 6858000"/>
              <a:gd name="connsiteX4" fmla="*/ 0 w 7387771"/>
              <a:gd name="connsiteY4" fmla="*/ 0 h 6858000"/>
              <a:gd name="connsiteX0" fmla="*/ 0 w 7649028"/>
              <a:gd name="connsiteY0" fmla="*/ 0 h 6858000"/>
              <a:gd name="connsiteX1" fmla="*/ 7649028 w 7649028"/>
              <a:gd name="connsiteY1" fmla="*/ 0 h 6858000"/>
              <a:gd name="connsiteX2" fmla="*/ 7387771 w 7649028"/>
              <a:gd name="connsiteY2" fmla="*/ 6858000 h 6858000"/>
              <a:gd name="connsiteX3" fmla="*/ 0 w 7649028"/>
              <a:gd name="connsiteY3" fmla="*/ 6858000 h 6858000"/>
              <a:gd name="connsiteX4" fmla="*/ 0 w 7649028"/>
              <a:gd name="connsiteY4" fmla="*/ 0 h 6858000"/>
              <a:gd name="connsiteX0" fmla="*/ 0 w 7649028"/>
              <a:gd name="connsiteY0" fmla="*/ 0 h 6858000"/>
              <a:gd name="connsiteX1" fmla="*/ 7649028 w 7649028"/>
              <a:gd name="connsiteY1" fmla="*/ 0 h 6858000"/>
              <a:gd name="connsiteX2" fmla="*/ 7387771 w 7649028"/>
              <a:gd name="connsiteY2" fmla="*/ 6858000 h 6858000"/>
              <a:gd name="connsiteX3" fmla="*/ 0 w 7649028"/>
              <a:gd name="connsiteY3" fmla="*/ 6858000 h 6858000"/>
              <a:gd name="connsiteX4" fmla="*/ 0 w 7649028"/>
              <a:gd name="connsiteY4" fmla="*/ 0 h 6858000"/>
              <a:gd name="connsiteX0" fmla="*/ 0 w 7649028"/>
              <a:gd name="connsiteY0" fmla="*/ 0 h 6858000"/>
              <a:gd name="connsiteX1" fmla="*/ 7649028 w 7649028"/>
              <a:gd name="connsiteY1" fmla="*/ 0 h 6858000"/>
              <a:gd name="connsiteX2" fmla="*/ 7387771 w 7649028"/>
              <a:gd name="connsiteY2" fmla="*/ 6858000 h 6858000"/>
              <a:gd name="connsiteX3" fmla="*/ 0 w 7649028"/>
              <a:gd name="connsiteY3" fmla="*/ 6858000 h 6858000"/>
              <a:gd name="connsiteX4" fmla="*/ 0 w 7649028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9028" h="6858000">
                <a:moveTo>
                  <a:pt x="0" y="0"/>
                </a:moveTo>
                <a:lnTo>
                  <a:pt x="7649028" y="0"/>
                </a:lnTo>
                <a:cubicBezTo>
                  <a:pt x="7141028" y="2082800"/>
                  <a:pt x="2844800" y="290288"/>
                  <a:pt x="7387771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7" name="Circle">
            <a:extLst>
              <a:ext uri="{FF2B5EF4-FFF2-40B4-BE49-F238E27FC236}">
                <a16:creationId xmlns:a16="http://schemas.microsoft.com/office/drawing/2014/main" id="{F12DAAA0-AE27-5B70-B64B-9636B3C40D65}"/>
              </a:ext>
            </a:extLst>
          </p:cNvPr>
          <p:cNvSpPr/>
          <p:nvPr/>
        </p:nvSpPr>
        <p:spPr>
          <a:xfrm>
            <a:off x="13422838" y="2005480"/>
            <a:ext cx="9099441" cy="9099442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accent3">
                <a:lumMod val="60000"/>
                <a:lumOff val="4000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" name="Circle">
            <a:extLst>
              <a:ext uri="{FF2B5EF4-FFF2-40B4-BE49-F238E27FC236}">
                <a16:creationId xmlns:a16="http://schemas.microsoft.com/office/drawing/2014/main" id="{9821F96C-DCE6-58AD-9A18-C54C0609B535}"/>
              </a:ext>
            </a:extLst>
          </p:cNvPr>
          <p:cNvSpPr/>
          <p:nvPr/>
        </p:nvSpPr>
        <p:spPr>
          <a:xfrm>
            <a:off x="-2273095" y="-2215869"/>
            <a:ext cx="4320000" cy="432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" name="Circle">
            <a:extLst>
              <a:ext uri="{FF2B5EF4-FFF2-40B4-BE49-F238E27FC236}">
                <a16:creationId xmlns:a16="http://schemas.microsoft.com/office/drawing/2014/main" id="{27A23C55-8BE3-7789-C14C-9BBBB61BA5B0}"/>
              </a:ext>
            </a:extLst>
          </p:cNvPr>
          <p:cNvSpPr/>
          <p:nvPr/>
        </p:nvSpPr>
        <p:spPr>
          <a:xfrm>
            <a:off x="-2580596" y="-2477390"/>
            <a:ext cx="4320000" cy="4320000"/>
          </a:xfrm>
          <a:prstGeom prst="ellipse">
            <a:avLst/>
          </a:prstGeom>
          <a:solidFill>
            <a:srgbClr val="007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" name="Sustainable Visions, Tangible Solutions">
            <a:extLst>
              <a:ext uri="{FF2B5EF4-FFF2-40B4-BE49-F238E27FC236}">
                <a16:creationId xmlns:a16="http://schemas.microsoft.com/office/drawing/2014/main" id="{AD3239B9-7B65-7299-5D47-140AC33885B9}"/>
              </a:ext>
            </a:extLst>
          </p:cNvPr>
          <p:cNvSpPr txBox="1"/>
          <p:nvPr/>
        </p:nvSpPr>
        <p:spPr>
          <a:xfrm>
            <a:off x="2354405" y="917575"/>
            <a:ext cx="2099930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60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n-US" sz="6000" b="1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</a:t>
            </a:r>
            <a:r>
              <a:rPr lang="en-US" sz="60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</a:t>
            </a:r>
            <a:r>
              <a:rPr lang="en-US" sz="6000" b="1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n-US" sz="60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HPCH?</a:t>
            </a:r>
            <a:r>
              <a:rPr lang="en-US" sz="6000" b="1" spc="0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sz="6000" b="1" spc="0" baseline="30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14">
            <a:extLst>
              <a:ext uri="{FF2B5EF4-FFF2-40B4-BE49-F238E27FC236}">
                <a16:creationId xmlns:a16="http://schemas.microsoft.com/office/drawing/2014/main" id="{EACE7110-3430-FA9A-9EB6-0CBD4EBC416C}"/>
              </a:ext>
            </a:extLst>
          </p:cNvPr>
          <p:cNvSpPr/>
          <p:nvPr/>
        </p:nvSpPr>
        <p:spPr>
          <a:xfrm>
            <a:off x="1871065" y="3994277"/>
            <a:ext cx="10320936" cy="1188000"/>
          </a:xfrm>
          <a:prstGeom prst="roundRect">
            <a:avLst>
              <a:gd name="adj" fmla="val 5568"/>
            </a:avLst>
          </a:prstGeom>
          <a:solidFill>
            <a:schemeClr val="bg1"/>
          </a:solidFill>
          <a:ln>
            <a:noFill/>
          </a:ln>
          <a:effectLst>
            <a:outerShdw blurRad="508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0" rIns="360000" bIns="0" rtlCol="0" anchor="ctr" anchorCtr="0"/>
          <a:lstStyle/>
          <a:p>
            <a:pPr defTabSz="1219140">
              <a:spcAft>
                <a:spcPts val="1600"/>
              </a:spcAft>
              <a:buClr>
                <a:srgbClr val="000000"/>
              </a:buClr>
              <a:buSzPct val="100000"/>
              <a:defRPr/>
            </a:pPr>
            <a:r>
              <a:rPr lang="en-GB" sz="2800" spc="0" err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Excelente</a:t>
            </a:r>
            <a:r>
              <a:rPr lang="en-GB" sz="2800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800" b="1" spc="0" err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portador</a:t>
            </a:r>
            <a:r>
              <a:rPr lang="en-GB" sz="2800" b="1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de </a:t>
            </a:r>
            <a:r>
              <a:rPr lang="en-GB" sz="2800" b="1" spc="0" err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principios</a:t>
            </a:r>
            <a:r>
              <a:rPr lang="en-GB" sz="2800" b="1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800" b="1" spc="0" err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activos</a:t>
            </a:r>
            <a:br>
              <a:rPr lang="en-GB" sz="2800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en-GB" sz="2800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(no es </a:t>
            </a:r>
            <a:r>
              <a:rPr lang="en-GB" sz="2800" spc="0" err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necesario</a:t>
            </a:r>
            <a:r>
              <a:rPr lang="en-GB" sz="2800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800" spc="0" err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adelgazar</a:t>
            </a:r>
            <a:r>
              <a:rPr lang="en-GB" sz="2800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la </a:t>
            </a:r>
            <a:r>
              <a:rPr lang="en-GB" sz="2800" spc="0" err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lámina</a:t>
            </a:r>
            <a:r>
              <a:rPr lang="en-GB" sz="2800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800" spc="0" err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ungueal</a:t>
            </a:r>
            <a:r>
              <a:rPr lang="en-GB" sz="2800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)</a:t>
            </a:r>
          </a:p>
        </p:txBody>
      </p:sp>
      <p:sp>
        <p:nvSpPr>
          <p:cNvPr id="34" name="Rectangle: Top Corners Rounded 15">
            <a:extLst>
              <a:ext uri="{FF2B5EF4-FFF2-40B4-BE49-F238E27FC236}">
                <a16:creationId xmlns:a16="http://schemas.microsoft.com/office/drawing/2014/main" id="{FA80B9A2-B8A4-BC19-69B0-CA76C2118555}"/>
              </a:ext>
            </a:extLst>
          </p:cNvPr>
          <p:cNvSpPr/>
          <p:nvPr/>
        </p:nvSpPr>
        <p:spPr>
          <a:xfrm rot="16200000">
            <a:off x="1357721" y="4478137"/>
            <a:ext cx="1188000" cy="180000"/>
          </a:xfrm>
          <a:prstGeom prst="round2SameRect">
            <a:avLst>
              <a:gd name="adj1" fmla="val 43025"/>
              <a:gd name="adj2" fmla="val 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 anchorCtr="0"/>
          <a:lstStyle/>
          <a:p>
            <a:pPr algn="ctr" defTabSz="1219110">
              <a:spcAft>
                <a:spcPts val="800"/>
              </a:spcAft>
              <a:buClr>
                <a:srgbClr val="000000"/>
              </a:buClr>
              <a:defRPr/>
            </a:pPr>
            <a:endParaRPr lang="en-GB" sz="1600" kern="0">
              <a:solidFill>
                <a:srgbClr val="FF0000"/>
              </a:solidFill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5" name="Rectangle: Rounded Corners 14">
            <a:extLst>
              <a:ext uri="{FF2B5EF4-FFF2-40B4-BE49-F238E27FC236}">
                <a16:creationId xmlns:a16="http://schemas.microsoft.com/office/drawing/2014/main" id="{4BE8CDAE-4A66-DD0E-7387-3B92130FEC1E}"/>
              </a:ext>
            </a:extLst>
          </p:cNvPr>
          <p:cNvSpPr/>
          <p:nvPr/>
        </p:nvSpPr>
        <p:spPr>
          <a:xfrm>
            <a:off x="1871065" y="5427078"/>
            <a:ext cx="10320936" cy="871200"/>
          </a:xfrm>
          <a:prstGeom prst="roundRect">
            <a:avLst>
              <a:gd name="adj" fmla="val 5568"/>
            </a:avLst>
          </a:prstGeom>
          <a:solidFill>
            <a:schemeClr val="bg1"/>
          </a:solidFill>
          <a:ln>
            <a:noFill/>
          </a:ln>
          <a:effectLst>
            <a:outerShdw blurRad="508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0" rIns="360000" bIns="0" rtlCol="0" anchor="ctr" anchorCtr="0"/>
          <a:lstStyle/>
          <a:p>
            <a:pPr defTabSz="1219140">
              <a:spcAft>
                <a:spcPts val="1600"/>
              </a:spcAft>
              <a:buClr>
                <a:srgbClr val="000000"/>
              </a:buClr>
              <a:buSzPct val="100000"/>
              <a:defRPr/>
            </a:pPr>
            <a:r>
              <a:rPr lang="en-GB" sz="2800" spc="0" err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Proveedor</a:t>
            </a:r>
            <a:r>
              <a:rPr lang="en-GB" sz="2800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de </a:t>
            </a:r>
            <a:r>
              <a:rPr lang="en-GB" sz="2800" b="1" spc="0" err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soporte</a:t>
            </a:r>
            <a:r>
              <a:rPr lang="en-GB" sz="2800" b="1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800" b="1" spc="0" err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físico</a:t>
            </a:r>
            <a:r>
              <a:rPr lang="en-GB" sz="2800" b="1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800" b="1" spc="0" err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excepcional</a:t>
            </a:r>
            <a:endParaRPr lang="en-GB" sz="2800" b="1" spc="0">
              <a:solidFill>
                <a:srgbClr val="007E48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6" name="Rectangle: Top Corners Rounded 15">
            <a:extLst>
              <a:ext uri="{FF2B5EF4-FFF2-40B4-BE49-F238E27FC236}">
                <a16:creationId xmlns:a16="http://schemas.microsoft.com/office/drawing/2014/main" id="{98296C5B-45B2-786E-6367-154E6B739398}"/>
              </a:ext>
            </a:extLst>
          </p:cNvPr>
          <p:cNvSpPr/>
          <p:nvPr/>
        </p:nvSpPr>
        <p:spPr>
          <a:xfrm rot="16200000">
            <a:off x="1516121" y="5778827"/>
            <a:ext cx="871199" cy="180000"/>
          </a:xfrm>
          <a:prstGeom prst="round2SameRect">
            <a:avLst>
              <a:gd name="adj1" fmla="val 29145"/>
              <a:gd name="adj2" fmla="val 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 anchorCtr="0"/>
          <a:lstStyle/>
          <a:p>
            <a:pPr algn="ctr" defTabSz="1219110">
              <a:spcAft>
                <a:spcPts val="800"/>
              </a:spcAft>
              <a:buClr>
                <a:srgbClr val="000000"/>
              </a:buClr>
              <a:defRPr/>
            </a:pPr>
            <a:endParaRPr lang="en-GB" sz="1600" kern="0">
              <a:solidFill>
                <a:srgbClr val="FF0000"/>
              </a:solidFill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Rectangle: Rounded Corners 14">
            <a:extLst>
              <a:ext uri="{FF2B5EF4-FFF2-40B4-BE49-F238E27FC236}">
                <a16:creationId xmlns:a16="http://schemas.microsoft.com/office/drawing/2014/main" id="{41C94A53-7B59-0B4F-81B1-AFD094579D38}"/>
              </a:ext>
            </a:extLst>
          </p:cNvPr>
          <p:cNvSpPr/>
          <p:nvPr/>
        </p:nvSpPr>
        <p:spPr>
          <a:xfrm>
            <a:off x="1871065" y="6543079"/>
            <a:ext cx="10320936" cy="871200"/>
          </a:xfrm>
          <a:prstGeom prst="roundRect">
            <a:avLst>
              <a:gd name="adj" fmla="val 5568"/>
            </a:avLst>
          </a:prstGeom>
          <a:solidFill>
            <a:schemeClr val="bg1"/>
          </a:solidFill>
          <a:ln>
            <a:noFill/>
          </a:ln>
          <a:effectLst>
            <a:outerShdw blurRad="508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0" rIns="360000" bIns="0" rtlCol="0" anchor="ctr" anchorCtr="0"/>
          <a:lstStyle/>
          <a:p>
            <a:pPr defTabSz="1219140">
              <a:spcAft>
                <a:spcPts val="1600"/>
              </a:spcAft>
              <a:buClr>
                <a:srgbClr val="000000"/>
              </a:buClr>
              <a:buSzPct val="100000"/>
              <a:defRPr/>
            </a:pPr>
            <a:r>
              <a:rPr lang="en-GB" sz="2800" b="1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Alisa la </a:t>
            </a:r>
            <a:r>
              <a:rPr lang="en-GB" sz="2800" b="1" spc="0" err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lámina</a:t>
            </a:r>
            <a:r>
              <a:rPr lang="en-GB" sz="2800" b="1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800" b="1" spc="0" err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ungueal</a:t>
            </a:r>
            <a:r>
              <a:rPr lang="en-GB" sz="2800" b="1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y la protege </a:t>
            </a:r>
            <a:r>
              <a:rPr lang="en-GB" sz="2800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contra </a:t>
            </a:r>
            <a:r>
              <a:rPr lang="en-GB" sz="2800" spc="0" err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agentes</a:t>
            </a:r>
            <a:r>
              <a:rPr lang="en-GB" sz="2800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800" spc="0" err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externos</a:t>
            </a:r>
            <a:endParaRPr lang="en-GB" sz="2800" spc="0">
              <a:solidFill>
                <a:srgbClr val="007E48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4" name="Rectangle: Top Corners Rounded 15">
            <a:extLst>
              <a:ext uri="{FF2B5EF4-FFF2-40B4-BE49-F238E27FC236}">
                <a16:creationId xmlns:a16="http://schemas.microsoft.com/office/drawing/2014/main" id="{A1062614-1ABF-1491-78D5-8CCC62D910FD}"/>
              </a:ext>
            </a:extLst>
          </p:cNvPr>
          <p:cNvSpPr/>
          <p:nvPr/>
        </p:nvSpPr>
        <p:spPr>
          <a:xfrm rot="16200000">
            <a:off x="1516121" y="6888679"/>
            <a:ext cx="871199" cy="180000"/>
          </a:xfrm>
          <a:prstGeom prst="round2SameRect">
            <a:avLst>
              <a:gd name="adj1" fmla="val 29145"/>
              <a:gd name="adj2" fmla="val 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 anchorCtr="0"/>
          <a:lstStyle/>
          <a:p>
            <a:pPr algn="ctr" defTabSz="1219110">
              <a:spcAft>
                <a:spcPts val="800"/>
              </a:spcAft>
              <a:buClr>
                <a:srgbClr val="000000"/>
              </a:buClr>
              <a:defRPr/>
            </a:pPr>
            <a:endParaRPr lang="en-GB" sz="1600" kern="0">
              <a:solidFill>
                <a:srgbClr val="FF0000"/>
              </a:solidFill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5" name="Rectangle: Rounded Corners 14">
            <a:extLst>
              <a:ext uri="{FF2B5EF4-FFF2-40B4-BE49-F238E27FC236}">
                <a16:creationId xmlns:a16="http://schemas.microsoft.com/office/drawing/2014/main" id="{162D0464-348A-D5A3-1617-F65B29847FB7}"/>
              </a:ext>
            </a:extLst>
          </p:cNvPr>
          <p:cNvSpPr/>
          <p:nvPr/>
        </p:nvSpPr>
        <p:spPr>
          <a:xfrm>
            <a:off x="1871065" y="7659080"/>
            <a:ext cx="10320936" cy="871200"/>
          </a:xfrm>
          <a:prstGeom prst="roundRect">
            <a:avLst>
              <a:gd name="adj" fmla="val 5568"/>
            </a:avLst>
          </a:prstGeom>
          <a:solidFill>
            <a:schemeClr val="bg1"/>
          </a:solidFill>
          <a:ln>
            <a:noFill/>
          </a:ln>
          <a:effectLst>
            <a:outerShdw blurRad="508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0" rIns="360000" bIns="0" rtlCol="0" anchor="ctr" anchorCtr="0"/>
          <a:lstStyle/>
          <a:p>
            <a:pPr defTabSz="1219140">
              <a:spcAft>
                <a:spcPts val="1600"/>
              </a:spcAft>
              <a:buClr>
                <a:srgbClr val="000000"/>
              </a:buClr>
              <a:buSzPct val="100000"/>
              <a:defRPr/>
            </a:pPr>
            <a:r>
              <a:rPr lang="en-US" sz="2800" b="1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No </a:t>
            </a:r>
            <a:r>
              <a:rPr lang="en-US" sz="2800" b="1" spc="0" err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tóxico</a:t>
            </a:r>
            <a:r>
              <a:rPr lang="en-US" sz="2800" b="1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no </a:t>
            </a:r>
            <a:r>
              <a:rPr lang="en-US" sz="2800" b="1" spc="0" err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irritante</a:t>
            </a:r>
            <a:r>
              <a:rPr lang="en-US" sz="2800" b="1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y no </a:t>
            </a:r>
            <a:r>
              <a:rPr lang="en-US" sz="2800" b="1" spc="0" err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alergénico</a:t>
            </a:r>
            <a:endParaRPr lang="en-US" sz="2800" b="1" spc="0">
              <a:solidFill>
                <a:srgbClr val="007E48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6" name="Rectangle: Top Corners Rounded 15">
            <a:extLst>
              <a:ext uri="{FF2B5EF4-FFF2-40B4-BE49-F238E27FC236}">
                <a16:creationId xmlns:a16="http://schemas.microsoft.com/office/drawing/2014/main" id="{AAA4A868-3DC8-8255-3CA8-8F8DA4A46DC9}"/>
              </a:ext>
            </a:extLst>
          </p:cNvPr>
          <p:cNvSpPr/>
          <p:nvPr/>
        </p:nvSpPr>
        <p:spPr>
          <a:xfrm rot="16200000">
            <a:off x="1516121" y="8008350"/>
            <a:ext cx="871199" cy="180000"/>
          </a:xfrm>
          <a:prstGeom prst="round2SameRect">
            <a:avLst>
              <a:gd name="adj1" fmla="val 29145"/>
              <a:gd name="adj2" fmla="val 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 anchorCtr="0"/>
          <a:lstStyle/>
          <a:p>
            <a:pPr algn="ctr" defTabSz="1219110">
              <a:spcAft>
                <a:spcPts val="800"/>
              </a:spcAft>
              <a:buClr>
                <a:srgbClr val="000000"/>
              </a:buClr>
              <a:defRPr/>
            </a:pPr>
            <a:endParaRPr lang="en-GB" sz="1600" kern="0">
              <a:solidFill>
                <a:srgbClr val="FF0000"/>
              </a:solidFill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7" name="Rectangle: Rounded Corners 14">
            <a:extLst>
              <a:ext uri="{FF2B5EF4-FFF2-40B4-BE49-F238E27FC236}">
                <a16:creationId xmlns:a16="http://schemas.microsoft.com/office/drawing/2014/main" id="{5479CA9E-F72A-D9E7-474F-D2BF8BEFFCDD}"/>
              </a:ext>
            </a:extLst>
          </p:cNvPr>
          <p:cNvSpPr/>
          <p:nvPr/>
        </p:nvSpPr>
        <p:spPr>
          <a:xfrm>
            <a:off x="1871065" y="8773397"/>
            <a:ext cx="10320936" cy="871200"/>
          </a:xfrm>
          <a:prstGeom prst="roundRect">
            <a:avLst>
              <a:gd name="adj" fmla="val 5568"/>
            </a:avLst>
          </a:prstGeom>
          <a:solidFill>
            <a:schemeClr val="bg1"/>
          </a:solidFill>
          <a:ln>
            <a:noFill/>
          </a:ln>
          <a:effectLst>
            <a:outerShdw blurRad="508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0" rIns="360000" bIns="0" rtlCol="0" anchor="ctr" anchorCtr="0"/>
          <a:lstStyle/>
          <a:p>
            <a:pPr defTabSz="1219140">
              <a:spcAft>
                <a:spcPts val="1600"/>
              </a:spcAft>
              <a:buClr>
                <a:srgbClr val="000000"/>
              </a:buClr>
              <a:buSzPct val="100000"/>
              <a:defRPr/>
            </a:pPr>
            <a:r>
              <a:rPr lang="en-GB" sz="2800" b="1" spc="0" err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Cosméticamente</a:t>
            </a:r>
            <a:r>
              <a:rPr lang="en-GB" sz="2800" b="1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800" b="1" spc="0" err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aceptable</a:t>
            </a:r>
            <a:r>
              <a:rPr lang="en-GB" sz="2800" b="1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800" spc="0" err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incluso</a:t>
            </a:r>
            <a:r>
              <a:rPr lang="en-GB" sz="2800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para hombres</a:t>
            </a:r>
          </a:p>
        </p:txBody>
      </p:sp>
      <p:sp>
        <p:nvSpPr>
          <p:cNvPr id="48" name="Rectangle: Top Corners Rounded 15">
            <a:extLst>
              <a:ext uri="{FF2B5EF4-FFF2-40B4-BE49-F238E27FC236}">
                <a16:creationId xmlns:a16="http://schemas.microsoft.com/office/drawing/2014/main" id="{A5CF7902-384A-B5DC-B496-2A87113646E8}"/>
              </a:ext>
            </a:extLst>
          </p:cNvPr>
          <p:cNvSpPr/>
          <p:nvPr/>
        </p:nvSpPr>
        <p:spPr>
          <a:xfrm rot="16200000">
            <a:off x="1516121" y="9115327"/>
            <a:ext cx="871200" cy="180000"/>
          </a:xfrm>
          <a:prstGeom prst="round2SameRect">
            <a:avLst>
              <a:gd name="adj1" fmla="val 29145"/>
              <a:gd name="adj2" fmla="val 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 anchorCtr="0"/>
          <a:lstStyle/>
          <a:p>
            <a:pPr algn="ctr" defTabSz="1219110">
              <a:spcAft>
                <a:spcPts val="800"/>
              </a:spcAft>
              <a:buClr>
                <a:srgbClr val="000000"/>
              </a:buClr>
              <a:defRPr/>
            </a:pPr>
            <a:endParaRPr lang="en-GB" sz="1600" kern="0">
              <a:solidFill>
                <a:srgbClr val="FF0000"/>
              </a:solidFill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81CE3AF-5ABF-EC32-887C-B0E502F45856}"/>
              </a:ext>
            </a:extLst>
          </p:cNvPr>
          <p:cNvSpPr/>
          <p:nvPr/>
        </p:nvSpPr>
        <p:spPr>
          <a:xfrm>
            <a:off x="-1" y="12121400"/>
            <a:ext cx="24384000" cy="1620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E2F8FA6-E6FC-A59C-8B6E-81A6C50C0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288" y="12549839"/>
            <a:ext cx="1795058" cy="61363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C68F662-3C29-8E80-AECF-1D41F7ADB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122" y="12713688"/>
            <a:ext cx="1685663" cy="518665"/>
          </a:xfrm>
          <a:prstGeom prst="rect">
            <a:avLst/>
          </a:prstGeom>
        </p:spPr>
      </p:pic>
      <p:sp>
        <p:nvSpPr>
          <p:cNvPr id="6" name="Embark on a journey of marketing excellence with SparkPro. Today, we unveil a revolutionary solution designed to elevate your strategies and ignite unparalleled success in the digital realm.…">
            <a:extLst>
              <a:ext uri="{FF2B5EF4-FFF2-40B4-BE49-F238E27FC236}">
                <a16:creationId xmlns:a16="http://schemas.microsoft.com/office/drawing/2014/main" id="{16FCF9A8-CF79-F057-E9D0-19D0CA05BF52}"/>
              </a:ext>
            </a:extLst>
          </p:cNvPr>
          <p:cNvSpPr txBox="1"/>
          <p:nvPr/>
        </p:nvSpPr>
        <p:spPr>
          <a:xfrm>
            <a:off x="6791325" y="12633883"/>
            <a:ext cx="16921162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685766"/>
            <a:r>
              <a:rPr lang="en-US" b="1" spc="0">
                <a:latin typeface="Arial" panose="020B0604020202020204" pitchFamily="34" charset="0"/>
                <a:cs typeface="Arial" panose="020B0604020202020204" pitchFamily="34" charset="0"/>
              </a:rPr>
              <a:t>HPCH,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spc="0">
                <a:latin typeface="Arial" panose="020B0604020202020204" pitchFamily="34" charset="0"/>
                <a:cs typeface="Arial" panose="020B0604020202020204" pitchFamily="34" charset="0"/>
              </a:rPr>
              <a:t>ciclopirox hydroxypropyl chitosan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1" spc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pc="0" err="1">
                <a:latin typeface="Arial"/>
                <a:cs typeface="Arial"/>
              </a:rPr>
              <a:t>Piraccini</a:t>
            </a:r>
            <a:r>
              <a:rPr lang="en-US" spc="0">
                <a:latin typeface="Arial"/>
                <a:cs typeface="Arial"/>
              </a:rPr>
              <a:t> BM, Iorizzo M, Lencastre A, </a:t>
            </a:r>
            <a:r>
              <a:rPr lang="en-US" i="1" spc="0">
                <a:latin typeface="Arial"/>
                <a:cs typeface="Arial"/>
              </a:rPr>
              <a:t>et al.</a:t>
            </a:r>
            <a:r>
              <a:rPr lang="en-US" spc="0">
                <a:latin typeface="Arial"/>
                <a:cs typeface="Arial"/>
              </a:rPr>
              <a:t> Ciclopirox Hydroxypropyl Chitosan (HPCH) Nail Lacquer: A Review of Its Use in Onychomycosis. Dermatol Ther (</a:t>
            </a:r>
            <a:r>
              <a:rPr lang="en-US" spc="0" err="1">
                <a:latin typeface="Arial"/>
                <a:cs typeface="Arial"/>
              </a:rPr>
              <a:t>Heidelb</a:t>
            </a:r>
            <a:r>
              <a:rPr lang="en-US" spc="0">
                <a:latin typeface="Arial"/>
                <a:cs typeface="Arial"/>
              </a:rPr>
              <a:t>). 2020;10(5):917-929. </a:t>
            </a:r>
            <a:endParaRPr lang="fr-FR" spc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63437ED-6537-4ADA-6CA0-DA83E7D91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5150" y="919403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130D069B-BFFA-A610-1E71-279DFAD0ECCC}"/>
              </a:ext>
            </a:extLst>
          </p:cNvPr>
          <p:cNvGrpSpPr/>
          <p:nvPr/>
        </p:nvGrpSpPr>
        <p:grpSpPr>
          <a:xfrm>
            <a:off x="14061952" y="4304384"/>
            <a:ext cx="7821211" cy="4392000"/>
            <a:chOff x="14061952" y="4304384"/>
            <a:chExt cx="7821211" cy="4392000"/>
          </a:xfrm>
        </p:grpSpPr>
        <p:pic>
          <p:nvPicPr>
            <p:cNvPr id="4" name="Picture 8">
              <a:extLst>
                <a:ext uri="{FF2B5EF4-FFF2-40B4-BE49-F238E27FC236}">
                  <a16:creationId xmlns:a16="http://schemas.microsoft.com/office/drawing/2014/main" id="{D01CE1B7-8C37-A1A2-AA0E-38D23D84F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061952" y="4304384"/>
              <a:ext cx="7821211" cy="4392000"/>
            </a:xfrm>
            <a:prstGeom prst="rect">
              <a:avLst/>
            </a:prstGeom>
          </p:spPr>
        </p:pic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E28BE754-C650-BA4C-A2E5-0381489C415E}"/>
                </a:ext>
              </a:extLst>
            </p:cNvPr>
            <p:cNvSpPr/>
            <p:nvPr/>
          </p:nvSpPr>
          <p:spPr>
            <a:xfrm>
              <a:off x="14061952" y="7984901"/>
              <a:ext cx="349507" cy="54537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000" b="1" i="0" u="none" strike="noStrike" cap="none" spc="0" normalizeH="0" baseline="0">
                <a:ln>
                  <a:noFill/>
                </a:ln>
                <a:solidFill>
                  <a:srgbClr val="FDFDF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3EEFFC7D-781D-F8EB-093F-1E6F7855C882}"/>
              </a:ext>
            </a:extLst>
          </p:cNvPr>
          <p:cNvGrpSpPr/>
          <p:nvPr/>
        </p:nvGrpSpPr>
        <p:grpSpPr>
          <a:xfrm>
            <a:off x="15469741" y="1325451"/>
            <a:ext cx="5099918" cy="2470694"/>
            <a:chOff x="8509000" y="3274612"/>
            <a:chExt cx="3073400" cy="1488932"/>
          </a:xfrm>
        </p:grpSpPr>
        <p:sp>
          <p:nvSpPr>
            <p:cNvPr id="13" name="Rectangle: Rounded Corners 14">
              <a:extLst>
                <a:ext uri="{FF2B5EF4-FFF2-40B4-BE49-F238E27FC236}">
                  <a16:creationId xmlns:a16="http://schemas.microsoft.com/office/drawing/2014/main" id="{E0DC98D9-1AB3-F058-6565-6D7068EF8FC9}"/>
                </a:ext>
              </a:extLst>
            </p:cNvPr>
            <p:cNvSpPr/>
            <p:nvPr/>
          </p:nvSpPr>
          <p:spPr>
            <a:xfrm>
              <a:off x="8509000" y="3274612"/>
              <a:ext cx="3073400" cy="1488932"/>
            </a:xfrm>
            <a:prstGeom prst="roundRect">
              <a:avLst>
                <a:gd name="adj" fmla="val 3773"/>
              </a:avLst>
            </a:prstGeom>
            <a:solidFill>
              <a:schemeClr val="bg1"/>
            </a:solidFill>
            <a:ln w="38100">
              <a:solidFill>
                <a:schemeClr val="accent3">
                  <a:lumMod val="60000"/>
                  <a:lumOff val="40000"/>
                </a:schemeClr>
              </a:solidFill>
            </a:ln>
            <a:effectLst>
              <a:outerShdw blurRad="508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43840" tIns="0" rIns="243840" bIns="0" rtlCol="0" anchor="ctr" anchorCtr="0"/>
            <a:lstStyle/>
            <a:p>
              <a:pPr defTabSz="914332">
                <a:spcBef>
                  <a:spcPts val="1000"/>
                </a:spcBef>
                <a:buClr>
                  <a:srgbClr val="00F0BE"/>
                </a:buClr>
                <a:defRPr/>
              </a:pPr>
              <a:endParaRPr lang="en-GB" altLang="x-none" sz="1400" kern="0">
                <a:solidFill>
                  <a:srgbClr val="00843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FFCAE05A-607C-CD8B-757E-D0B6FEE593DB}"/>
                </a:ext>
              </a:extLst>
            </p:cNvPr>
            <p:cNvGrpSpPr/>
            <p:nvPr/>
          </p:nvGrpSpPr>
          <p:grpSpPr>
            <a:xfrm>
              <a:off x="8638853" y="3363555"/>
              <a:ext cx="2792158" cy="1233049"/>
              <a:chOff x="8946950" y="3498637"/>
              <a:chExt cx="2197499" cy="970441"/>
            </a:xfrm>
          </p:grpSpPr>
          <p:pic>
            <p:nvPicPr>
              <p:cNvPr id="15" name="Picture 1">
                <a:extLst>
                  <a:ext uri="{FF2B5EF4-FFF2-40B4-BE49-F238E27FC236}">
                    <a16:creationId xmlns:a16="http://schemas.microsoft.com/office/drawing/2014/main" id="{43B77040-BCD2-063B-606F-1682611990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28115" t="5204" r="54755" b="71957"/>
              <a:stretch>
                <a:fillRect/>
              </a:stretch>
            </p:blipFill>
            <p:spPr>
              <a:xfrm>
                <a:off x="8946951" y="3569078"/>
                <a:ext cx="2197498" cy="900000"/>
              </a:xfrm>
              <a:prstGeom prst="rect">
                <a:avLst/>
              </a:prstGeom>
            </p:spPr>
          </p:pic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id="{E7C5DC2A-19C0-D52F-A4C4-9A40C88C089F}"/>
                  </a:ext>
                </a:extLst>
              </p:cNvPr>
              <p:cNvSpPr/>
              <p:nvPr/>
            </p:nvSpPr>
            <p:spPr>
              <a:xfrm>
                <a:off x="8946950" y="3498637"/>
                <a:ext cx="351081" cy="367493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s-ES" sz="2000" b="1" i="0" u="none" strike="noStrike" cap="none" spc="0" normalizeH="0" baseline="0">
                  <a:ln>
                    <a:noFill/>
                  </a:ln>
                  <a:solidFill>
                    <a:srgbClr val="FDFDFD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73146164"/>
      </p:ext>
    </p:extLst>
  </p:cSld>
  <p:clrMapOvr>
    <a:masterClrMapping/>
  </p:clrMapOvr>
  <p:transition spd="slow">
    <p:push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hueOff val="-2182294"/>
            <a:satOff val="-52832"/>
            <a:lumOff val="-32984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D85CB5-C4D0-FD21-8343-466B24205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7F841FD2-0B76-4C07-B4E4-2C87936B9EC4}"/>
              </a:ext>
            </a:extLst>
          </p:cNvPr>
          <p:cNvSpPr/>
          <p:nvPr/>
        </p:nvSpPr>
        <p:spPr>
          <a:xfrm>
            <a:off x="0" y="0"/>
            <a:ext cx="24384000" cy="12121400"/>
          </a:xfrm>
          <a:prstGeom prst="rect">
            <a:avLst/>
          </a:prstGeom>
          <a:solidFill>
            <a:srgbClr val="007E4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Rectángulo 2">
            <a:extLst>
              <a:ext uri="{FF2B5EF4-FFF2-40B4-BE49-F238E27FC236}">
                <a16:creationId xmlns:a16="http://schemas.microsoft.com/office/drawing/2014/main" id="{E14DE94D-41A9-44D6-BBF1-02DE573477A5}"/>
              </a:ext>
            </a:extLst>
          </p:cNvPr>
          <p:cNvSpPr/>
          <p:nvPr/>
        </p:nvSpPr>
        <p:spPr>
          <a:xfrm>
            <a:off x="2" y="-8734"/>
            <a:ext cx="13563598" cy="12130134"/>
          </a:xfrm>
          <a:custGeom>
            <a:avLst/>
            <a:gdLst>
              <a:gd name="connsiteX0" fmla="*/ 0 w 7387771"/>
              <a:gd name="connsiteY0" fmla="*/ 0 h 6858000"/>
              <a:gd name="connsiteX1" fmla="*/ 7387771 w 7387771"/>
              <a:gd name="connsiteY1" fmla="*/ 0 h 6858000"/>
              <a:gd name="connsiteX2" fmla="*/ 7387771 w 7387771"/>
              <a:gd name="connsiteY2" fmla="*/ 6858000 h 6858000"/>
              <a:gd name="connsiteX3" fmla="*/ 0 w 7387771"/>
              <a:gd name="connsiteY3" fmla="*/ 6858000 h 6858000"/>
              <a:gd name="connsiteX4" fmla="*/ 0 w 7387771"/>
              <a:gd name="connsiteY4" fmla="*/ 0 h 6858000"/>
              <a:gd name="connsiteX0" fmla="*/ 0 w 7387771"/>
              <a:gd name="connsiteY0" fmla="*/ 0 h 6858000"/>
              <a:gd name="connsiteX1" fmla="*/ 7387771 w 7387771"/>
              <a:gd name="connsiteY1" fmla="*/ 0 h 6858000"/>
              <a:gd name="connsiteX2" fmla="*/ 7387771 w 7387771"/>
              <a:gd name="connsiteY2" fmla="*/ 6858000 h 6858000"/>
              <a:gd name="connsiteX3" fmla="*/ 0 w 7387771"/>
              <a:gd name="connsiteY3" fmla="*/ 6858000 h 6858000"/>
              <a:gd name="connsiteX4" fmla="*/ 0 w 7387771"/>
              <a:gd name="connsiteY4" fmla="*/ 0 h 6858000"/>
              <a:gd name="connsiteX0" fmla="*/ 0 w 7387771"/>
              <a:gd name="connsiteY0" fmla="*/ 0 h 6858000"/>
              <a:gd name="connsiteX1" fmla="*/ 7387771 w 7387771"/>
              <a:gd name="connsiteY1" fmla="*/ 0 h 6858000"/>
              <a:gd name="connsiteX2" fmla="*/ 7387771 w 7387771"/>
              <a:gd name="connsiteY2" fmla="*/ 6858000 h 6858000"/>
              <a:gd name="connsiteX3" fmla="*/ 0 w 7387771"/>
              <a:gd name="connsiteY3" fmla="*/ 6858000 h 6858000"/>
              <a:gd name="connsiteX4" fmla="*/ 0 w 7387771"/>
              <a:gd name="connsiteY4" fmla="*/ 0 h 6858000"/>
              <a:gd name="connsiteX0" fmla="*/ 0 w 7387771"/>
              <a:gd name="connsiteY0" fmla="*/ 0 h 6858000"/>
              <a:gd name="connsiteX1" fmla="*/ 7387771 w 7387771"/>
              <a:gd name="connsiteY1" fmla="*/ 0 h 6858000"/>
              <a:gd name="connsiteX2" fmla="*/ 7387771 w 7387771"/>
              <a:gd name="connsiteY2" fmla="*/ 6858000 h 6858000"/>
              <a:gd name="connsiteX3" fmla="*/ 0 w 7387771"/>
              <a:gd name="connsiteY3" fmla="*/ 6858000 h 6858000"/>
              <a:gd name="connsiteX4" fmla="*/ 0 w 7387771"/>
              <a:gd name="connsiteY4" fmla="*/ 0 h 6858000"/>
              <a:gd name="connsiteX0" fmla="*/ 0 w 7649028"/>
              <a:gd name="connsiteY0" fmla="*/ 0 h 6858000"/>
              <a:gd name="connsiteX1" fmla="*/ 7649028 w 7649028"/>
              <a:gd name="connsiteY1" fmla="*/ 0 h 6858000"/>
              <a:gd name="connsiteX2" fmla="*/ 7387771 w 7649028"/>
              <a:gd name="connsiteY2" fmla="*/ 6858000 h 6858000"/>
              <a:gd name="connsiteX3" fmla="*/ 0 w 7649028"/>
              <a:gd name="connsiteY3" fmla="*/ 6858000 h 6858000"/>
              <a:gd name="connsiteX4" fmla="*/ 0 w 7649028"/>
              <a:gd name="connsiteY4" fmla="*/ 0 h 6858000"/>
              <a:gd name="connsiteX0" fmla="*/ 0 w 7649028"/>
              <a:gd name="connsiteY0" fmla="*/ 0 h 6858000"/>
              <a:gd name="connsiteX1" fmla="*/ 7649028 w 7649028"/>
              <a:gd name="connsiteY1" fmla="*/ 0 h 6858000"/>
              <a:gd name="connsiteX2" fmla="*/ 7387771 w 7649028"/>
              <a:gd name="connsiteY2" fmla="*/ 6858000 h 6858000"/>
              <a:gd name="connsiteX3" fmla="*/ 0 w 7649028"/>
              <a:gd name="connsiteY3" fmla="*/ 6858000 h 6858000"/>
              <a:gd name="connsiteX4" fmla="*/ 0 w 7649028"/>
              <a:gd name="connsiteY4" fmla="*/ 0 h 6858000"/>
              <a:gd name="connsiteX0" fmla="*/ 0 w 7649028"/>
              <a:gd name="connsiteY0" fmla="*/ 0 h 6858000"/>
              <a:gd name="connsiteX1" fmla="*/ 7649028 w 7649028"/>
              <a:gd name="connsiteY1" fmla="*/ 0 h 6858000"/>
              <a:gd name="connsiteX2" fmla="*/ 7387771 w 7649028"/>
              <a:gd name="connsiteY2" fmla="*/ 6858000 h 6858000"/>
              <a:gd name="connsiteX3" fmla="*/ 0 w 7649028"/>
              <a:gd name="connsiteY3" fmla="*/ 6858000 h 6858000"/>
              <a:gd name="connsiteX4" fmla="*/ 0 w 7649028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9028" h="6858000">
                <a:moveTo>
                  <a:pt x="0" y="0"/>
                </a:moveTo>
                <a:lnTo>
                  <a:pt x="7649028" y="0"/>
                </a:lnTo>
                <a:cubicBezTo>
                  <a:pt x="7141028" y="2082800"/>
                  <a:pt x="2844800" y="290288"/>
                  <a:pt x="7387771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17" name="Circle">
            <a:extLst>
              <a:ext uri="{FF2B5EF4-FFF2-40B4-BE49-F238E27FC236}">
                <a16:creationId xmlns:a16="http://schemas.microsoft.com/office/drawing/2014/main" id="{27AC5487-C4B5-A79C-1692-6BFCF226FBEB}"/>
              </a:ext>
            </a:extLst>
          </p:cNvPr>
          <p:cNvSpPr/>
          <p:nvPr/>
        </p:nvSpPr>
        <p:spPr>
          <a:xfrm>
            <a:off x="-2273095" y="-2215869"/>
            <a:ext cx="4320000" cy="432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" name="Circle">
            <a:extLst>
              <a:ext uri="{FF2B5EF4-FFF2-40B4-BE49-F238E27FC236}">
                <a16:creationId xmlns:a16="http://schemas.microsoft.com/office/drawing/2014/main" id="{4B172F43-AA4E-4881-9DAC-FE26207049D0}"/>
              </a:ext>
            </a:extLst>
          </p:cNvPr>
          <p:cNvSpPr/>
          <p:nvPr/>
        </p:nvSpPr>
        <p:spPr>
          <a:xfrm>
            <a:off x="-2580596" y="-2477390"/>
            <a:ext cx="4320000" cy="4320000"/>
          </a:xfrm>
          <a:prstGeom prst="ellipse">
            <a:avLst/>
          </a:prstGeom>
          <a:solidFill>
            <a:srgbClr val="007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" name="Sustainable Visions, Tangible Solutions">
            <a:extLst>
              <a:ext uri="{FF2B5EF4-FFF2-40B4-BE49-F238E27FC236}">
                <a16:creationId xmlns:a16="http://schemas.microsoft.com/office/drawing/2014/main" id="{1AE3E00C-9785-913F-2071-7452E74C2C8F}"/>
              </a:ext>
            </a:extLst>
          </p:cNvPr>
          <p:cNvSpPr txBox="1"/>
          <p:nvPr/>
        </p:nvSpPr>
        <p:spPr>
          <a:xfrm>
            <a:off x="2354405" y="917575"/>
            <a:ext cx="2099930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6000" b="1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Efecto</a:t>
            </a:r>
            <a:r>
              <a:rPr lang="en-US" sz="60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protector del HPCH</a:t>
            </a:r>
            <a:endParaRPr sz="6000" b="1" spc="0" baseline="30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88806D7-235B-A500-9E39-96556828607E}"/>
              </a:ext>
            </a:extLst>
          </p:cNvPr>
          <p:cNvSpPr/>
          <p:nvPr/>
        </p:nvSpPr>
        <p:spPr>
          <a:xfrm>
            <a:off x="-1" y="12121400"/>
            <a:ext cx="24384000" cy="1620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AF8F0F3-B437-D6E5-FB9F-3BC18186F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288" y="12549839"/>
            <a:ext cx="1795058" cy="61363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E0BF485-9C41-80D1-E546-030D7F61A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122" y="12713688"/>
            <a:ext cx="1685663" cy="518665"/>
          </a:xfrm>
          <a:prstGeom prst="rect">
            <a:avLst/>
          </a:prstGeom>
        </p:spPr>
      </p:pic>
      <p:sp>
        <p:nvSpPr>
          <p:cNvPr id="6" name="Embark on a journey of marketing excellence with SparkPro. Today, we unveil a revolutionary solution designed to elevate your strategies and ignite unparalleled success in the digital realm.…">
            <a:extLst>
              <a:ext uri="{FF2B5EF4-FFF2-40B4-BE49-F238E27FC236}">
                <a16:creationId xmlns:a16="http://schemas.microsoft.com/office/drawing/2014/main" id="{3CDB8B3C-0D56-F181-547A-4BEB77E7EDAF}"/>
              </a:ext>
            </a:extLst>
          </p:cNvPr>
          <p:cNvSpPr txBox="1"/>
          <p:nvPr/>
        </p:nvSpPr>
        <p:spPr>
          <a:xfrm>
            <a:off x="6791325" y="12387662"/>
            <a:ext cx="16921162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b="1" spc="0">
                <a:latin typeface="Arial"/>
                <a:cs typeface="Arial"/>
              </a:rPr>
              <a:t>HPCH,</a:t>
            </a:r>
            <a:r>
              <a:rPr lang="en-US" spc="0">
                <a:latin typeface="Arial"/>
                <a:cs typeface="Arial"/>
              </a:rPr>
              <a:t> </a:t>
            </a:r>
            <a:r>
              <a:rPr lang="en-GB" i="1" spc="0">
                <a:latin typeface="Arial"/>
                <a:cs typeface="Arial"/>
              </a:rPr>
              <a:t>ciclopirox hydroxypropyl chitosan</a:t>
            </a:r>
            <a:r>
              <a:rPr lang="en-GB" spc="0">
                <a:latin typeface="Arial"/>
                <a:cs typeface="Arial"/>
              </a:rPr>
              <a:t>.</a:t>
            </a:r>
            <a:r>
              <a:rPr lang="en-GB" i="1" spc="0">
                <a:latin typeface="Arial"/>
                <a:cs typeface="Arial"/>
              </a:rPr>
              <a:t> </a:t>
            </a:r>
            <a:br>
              <a:rPr lang="en-GB" i="1" spc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spc="0">
                <a:latin typeface="Arial"/>
                <a:cs typeface="Arial"/>
              </a:rPr>
              <a:t>1. </a:t>
            </a:r>
            <a:r>
              <a:rPr lang="en-US" spc="0">
                <a:latin typeface="Arial"/>
                <a:cs typeface="Arial"/>
              </a:rPr>
              <a:t>Bulgheroni A, Frisenda L, </a:t>
            </a:r>
            <a:r>
              <a:rPr lang="en-US" spc="0" err="1">
                <a:latin typeface="Arial"/>
                <a:cs typeface="Arial"/>
              </a:rPr>
              <a:t>Subissi</a:t>
            </a:r>
            <a:r>
              <a:rPr lang="en-US" spc="0">
                <a:latin typeface="Arial"/>
                <a:cs typeface="Arial"/>
              </a:rPr>
              <a:t> A, Mailland F. A hydroxypropyl chitosan (HPCH) based medical device prevents fungal infections: evidences from an in vitro human nail model. Open Dermatol J. 2015;9:4-9. </a:t>
            </a:r>
            <a:r>
              <a:rPr lang="en-US" b="1" spc="0">
                <a:latin typeface="Arial"/>
                <a:cs typeface="Arial"/>
              </a:rPr>
              <a:t>2. </a:t>
            </a:r>
            <a:r>
              <a:rPr lang="en-US" spc="0">
                <a:latin typeface="Arial"/>
                <a:cs typeface="Arial"/>
              </a:rPr>
              <a:t>Ghannoum MA, Long L, Isham N, </a:t>
            </a:r>
            <a:r>
              <a:rPr lang="en-US" i="1" spc="0">
                <a:latin typeface="Arial"/>
                <a:cs typeface="Arial"/>
              </a:rPr>
              <a:t>et al</a:t>
            </a:r>
            <a:r>
              <a:rPr lang="en-US" spc="0">
                <a:latin typeface="Arial"/>
                <a:cs typeface="Arial"/>
              </a:rPr>
              <a:t>. Ability of hydroxypropyl chitosan nail lacquer to protect against dermatophyte nail infection. </a:t>
            </a:r>
            <a:r>
              <a:rPr lang="en-US" spc="0" err="1">
                <a:latin typeface="Arial"/>
                <a:cs typeface="Arial"/>
              </a:rPr>
              <a:t>Antimicrob</a:t>
            </a:r>
            <a:r>
              <a:rPr lang="en-US" spc="0">
                <a:latin typeface="Arial"/>
                <a:cs typeface="Arial"/>
              </a:rPr>
              <a:t> Agents </a:t>
            </a:r>
            <a:r>
              <a:rPr lang="en-US" spc="0" err="1">
                <a:latin typeface="Arial"/>
                <a:cs typeface="Arial"/>
              </a:rPr>
              <a:t>Chemother</a:t>
            </a:r>
            <a:r>
              <a:rPr lang="en-US" spc="0">
                <a:latin typeface="Arial"/>
                <a:cs typeface="Arial"/>
              </a:rPr>
              <a:t>. 2015;59(4):1844-8.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6C43368E-3D30-41C7-DC69-C3A55F1FD812}"/>
              </a:ext>
            </a:extLst>
          </p:cNvPr>
          <p:cNvSpPr txBox="1">
            <a:spLocks/>
          </p:cNvSpPr>
          <p:nvPr/>
        </p:nvSpPr>
        <p:spPr>
          <a:xfrm>
            <a:off x="4141404" y="8491389"/>
            <a:ext cx="4339087" cy="283455"/>
          </a:xfrm>
          <a:prstGeom prst="rect">
            <a:avLst/>
          </a:prstGeom>
        </p:spPr>
        <p:txBody>
          <a:bodyPr lIns="0" tIns="0" rIns="0" bIns="0" anchor="b"/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Figura</a:t>
            </a:r>
            <a:r>
              <a:rPr lang="en-US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Bulgheroni A, </a:t>
            </a:r>
            <a:r>
              <a:rPr lang="en-US" i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2015.</a:t>
            </a:r>
            <a:r>
              <a:rPr lang="en-US" spc="0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6302BED3-4D3F-5494-7B66-A197ED65F9BA}"/>
              </a:ext>
            </a:extLst>
          </p:cNvPr>
          <p:cNvSpPr txBox="1">
            <a:spLocks/>
          </p:cNvSpPr>
          <p:nvPr/>
        </p:nvSpPr>
        <p:spPr>
          <a:xfrm>
            <a:off x="15730961" y="8491389"/>
            <a:ext cx="4339087" cy="283455"/>
          </a:xfrm>
          <a:prstGeom prst="rect">
            <a:avLst/>
          </a:prstGeom>
        </p:spPr>
        <p:txBody>
          <a:bodyPr lIns="0" tIns="0" rIns="0" bIns="0" anchor="b"/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Figura</a:t>
            </a:r>
            <a:r>
              <a:rPr lang="en-US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Ghannoum MA, </a:t>
            </a:r>
            <a:r>
              <a:rPr lang="en-US" i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2015.</a:t>
            </a:r>
            <a:r>
              <a:rPr lang="en-US" spc="0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51" name="Grupo 50">
            <a:extLst>
              <a:ext uri="{FF2B5EF4-FFF2-40B4-BE49-F238E27FC236}">
                <a16:creationId xmlns:a16="http://schemas.microsoft.com/office/drawing/2014/main" id="{6FF1F659-D02A-5403-810D-4C0E361F9E60}"/>
              </a:ext>
            </a:extLst>
          </p:cNvPr>
          <p:cNvGrpSpPr/>
          <p:nvPr/>
        </p:nvGrpSpPr>
        <p:grpSpPr>
          <a:xfrm>
            <a:off x="1101695" y="3228548"/>
            <a:ext cx="5049783" cy="5040000"/>
            <a:chOff x="1047221" y="3721478"/>
            <a:chExt cx="5049783" cy="5040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21F703B-21DE-0463-FF1F-45A93DB0A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338" t="31665" r="78655" b="3329"/>
            <a:stretch>
              <a:fillRect/>
            </a:stretch>
          </p:blipFill>
          <p:spPr>
            <a:xfrm>
              <a:off x="1047221" y="3721478"/>
              <a:ext cx="5049783" cy="5040000"/>
            </a:xfrm>
            <a:prstGeom prst="ellipse">
              <a:avLst/>
            </a:prstGeom>
            <a:ln w="63500">
              <a:solidFill>
                <a:schemeClr val="accent3">
                  <a:lumMod val="60000"/>
                  <a:lumOff val="40000"/>
                </a:schemeClr>
              </a:solidFill>
            </a:ln>
          </p:spPr>
        </p:pic>
        <p:sp>
          <p:nvSpPr>
            <p:cNvPr id="26" name="Text Placeholder 7">
              <a:extLst>
                <a:ext uri="{FF2B5EF4-FFF2-40B4-BE49-F238E27FC236}">
                  <a16:creationId xmlns:a16="http://schemas.microsoft.com/office/drawing/2014/main" id="{DF3F1F26-518D-E8F9-0669-8FA53D9BFD26}"/>
                </a:ext>
              </a:extLst>
            </p:cNvPr>
            <p:cNvSpPr txBox="1">
              <a:spLocks/>
            </p:cNvSpPr>
            <p:nvPr/>
          </p:nvSpPr>
          <p:spPr>
            <a:xfrm>
              <a:off x="3414125" y="8126718"/>
              <a:ext cx="315973" cy="265313"/>
            </a:xfrm>
            <a:prstGeom prst="rect">
              <a:avLst/>
            </a:prstGeom>
            <a:ln w="63500">
              <a:noFill/>
            </a:ln>
          </p:spPr>
          <p:txBody>
            <a:bodyPr lIns="0" tIns="0" rIns="0" bIns="0" anchor="b"/>
            <a:lstStyle>
              <a:lvl1pPr marL="180000" indent="-1800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0000" indent="-1800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0000" indent="-1800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20000" indent="-1800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00000" indent="-1800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3200" b="1" spc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52" name="Grupo 51">
            <a:extLst>
              <a:ext uri="{FF2B5EF4-FFF2-40B4-BE49-F238E27FC236}">
                <a16:creationId xmlns:a16="http://schemas.microsoft.com/office/drawing/2014/main" id="{FA602880-1C22-983C-E2B2-8EE9680AE03F}"/>
              </a:ext>
            </a:extLst>
          </p:cNvPr>
          <p:cNvGrpSpPr/>
          <p:nvPr/>
        </p:nvGrpSpPr>
        <p:grpSpPr>
          <a:xfrm>
            <a:off x="6478087" y="3228548"/>
            <a:ext cx="5042114" cy="5040000"/>
            <a:chOff x="6824629" y="3721478"/>
            <a:chExt cx="5042114" cy="5040000"/>
          </a:xfrm>
        </p:grpSpPr>
        <p:pic>
          <p:nvPicPr>
            <p:cNvPr id="4" name="Picture 1">
              <a:extLst>
                <a:ext uri="{FF2B5EF4-FFF2-40B4-BE49-F238E27FC236}">
                  <a16:creationId xmlns:a16="http://schemas.microsoft.com/office/drawing/2014/main" id="{39920977-622B-D5AA-D4A7-795957552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5382" t="31015" r="54943" b="4960"/>
            <a:stretch>
              <a:fillRect/>
            </a:stretch>
          </p:blipFill>
          <p:spPr>
            <a:xfrm>
              <a:off x="6824629" y="3721478"/>
              <a:ext cx="5042114" cy="5040000"/>
            </a:xfrm>
            <a:prstGeom prst="ellipse">
              <a:avLst/>
            </a:prstGeom>
            <a:ln w="63500">
              <a:solidFill>
                <a:schemeClr val="accent3">
                  <a:lumMod val="60000"/>
                  <a:lumOff val="40000"/>
                </a:schemeClr>
              </a:solidFill>
            </a:ln>
          </p:spPr>
        </p:pic>
        <p:sp>
          <p:nvSpPr>
            <p:cNvPr id="27" name="Text Placeholder 7">
              <a:extLst>
                <a:ext uri="{FF2B5EF4-FFF2-40B4-BE49-F238E27FC236}">
                  <a16:creationId xmlns:a16="http://schemas.microsoft.com/office/drawing/2014/main" id="{B77D5EA5-A1C8-E2F2-4219-4346179E9833}"/>
                </a:ext>
              </a:extLst>
            </p:cNvPr>
            <p:cNvSpPr txBox="1">
              <a:spLocks/>
            </p:cNvSpPr>
            <p:nvPr/>
          </p:nvSpPr>
          <p:spPr>
            <a:xfrm>
              <a:off x="9187699" y="8126718"/>
              <a:ext cx="315973" cy="265313"/>
            </a:xfrm>
            <a:prstGeom prst="rect">
              <a:avLst/>
            </a:prstGeom>
            <a:ln w="63500">
              <a:noFill/>
            </a:ln>
          </p:spPr>
          <p:txBody>
            <a:bodyPr lIns="0" tIns="0" rIns="0" bIns="0" anchor="b"/>
            <a:lstStyle>
              <a:lvl1pPr marL="180000" indent="-1800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0000" indent="-1800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0000" indent="-1800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20000" indent="-1800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00000" indent="-1800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3200" b="1" spc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67" name="Grupo 66">
            <a:extLst>
              <a:ext uri="{FF2B5EF4-FFF2-40B4-BE49-F238E27FC236}">
                <a16:creationId xmlns:a16="http://schemas.microsoft.com/office/drawing/2014/main" id="{E5960AB0-95AF-AF8A-E399-EE6DE163F0ED}"/>
              </a:ext>
            </a:extLst>
          </p:cNvPr>
          <p:cNvGrpSpPr/>
          <p:nvPr/>
        </p:nvGrpSpPr>
        <p:grpSpPr>
          <a:xfrm>
            <a:off x="12848926" y="3228548"/>
            <a:ext cx="5051578" cy="5040000"/>
            <a:chOff x="12594368" y="3721478"/>
            <a:chExt cx="5051578" cy="5040000"/>
          </a:xfrm>
        </p:grpSpPr>
        <p:pic>
          <p:nvPicPr>
            <p:cNvPr id="9" name="Picture 12">
              <a:extLst>
                <a:ext uri="{FF2B5EF4-FFF2-40B4-BE49-F238E27FC236}">
                  <a16:creationId xmlns:a16="http://schemas.microsoft.com/office/drawing/2014/main" id="{C7EAD31B-A235-79A2-8217-5FA96D4FC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48226" t="33677" r="32779" b="4630"/>
            <a:stretch>
              <a:fillRect/>
            </a:stretch>
          </p:blipFill>
          <p:spPr>
            <a:xfrm>
              <a:off x="12594368" y="3721478"/>
              <a:ext cx="5051578" cy="5040000"/>
            </a:xfrm>
            <a:prstGeom prst="ellipse">
              <a:avLst/>
            </a:prstGeom>
            <a:ln w="63500">
              <a:solidFill>
                <a:schemeClr val="accent3">
                  <a:lumMod val="60000"/>
                  <a:lumOff val="40000"/>
                </a:schemeClr>
              </a:solidFill>
            </a:ln>
          </p:spPr>
        </p:pic>
        <p:sp>
          <p:nvSpPr>
            <p:cNvPr id="28" name="Text Placeholder 7">
              <a:extLst>
                <a:ext uri="{FF2B5EF4-FFF2-40B4-BE49-F238E27FC236}">
                  <a16:creationId xmlns:a16="http://schemas.microsoft.com/office/drawing/2014/main" id="{96FDB997-E1E9-61BA-4305-5294422228DC}"/>
                </a:ext>
              </a:extLst>
            </p:cNvPr>
            <p:cNvSpPr txBox="1">
              <a:spLocks/>
            </p:cNvSpPr>
            <p:nvPr/>
          </p:nvSpPr>
          <p:spPr>
            <a:xfrm>
              <a:off x="14962170" y="8126718"/>
              <a:ext cx="315973" cy="265313"/>
            </a:xfrm>
            <a:prstGeom prst="rect">
              <a:avLst/>
            </a:prstGeom>
            <a:ln w="63500">
              <a:noFill/>
            </a:ln>
          </p:spPr>
          <p:txBody>
            <a:bodyPr lIns="0" tIns="0" rIns="0" bIns="0" anchor="b"/>
            <a:lstStyle>
              <a:lvl1pPr marL="180000" indent="-1800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0000" indent="-1800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0000" indent="-1800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20000" indent="-1800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00000" indent="-1800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3200" b="1" spc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68" name="Grupo 67">
            <a:extLst>
              <a:ext uri="{FF2B5EF4-FFF2-40B4-BE49-F238E27FC236}">
                <a16:creationId xmlns:a16="http://schemas.microsoft.com/office/drawing/2014/main" id="{5032A7C5-8D4B-05E8-2018-D5D930D999F2}"/>
              </a:ext>
            </a:extLst>
          </p:cNvPr>
          <p:cNvGrpSpPr/>
          <p:nvPr/>
        </p:nvGrpSpPr>
        <p:grpSpPr>
          <a:xfrm>
            <a:off x="18373571" y="3228548"/>
            <a:ext cx="5051579" cy="5040000"/>
            <a:chOff x="18373571" y="3721478"/>
            <a:chExt cx="5051579" cy="5040000"/>
          </a:xfrm>
        </p:grpSpPr>
        <p:pic>
          <p:nvPicPr>
            <p:cNvPr id="7" name="Picture 12">
              <a:extLst>
                <a:ext uri="{FF2B5EF4-FFF2-40B4-BE49-F238E27FC236}">
                  <a16:creationId xmlns:a16="http://schemas.microsoft.com/office/drawing/2014/main" id="{4C3F7A27-36F7-DE2A-D54F-93D9F545C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73982" t="34363" r="7024" b="3944"/>
            <a:stretch>
              <a:fillRect/>
            </a:stretch>
          </p:blipFill>
          <p:spPr>
            <a:xfrm>
              <a:off x="18373571" y="3721478"/>
              <a:ext cx="5051579" cy="5040000"/>
            </a:xfrm>
            <a:prstGeom prst="ellipse">
              <a:avLst/>
            </a:prstGeom>
            <a:ln w="63500">
              <a:solidFill>
                <a:schemeClr val="accent3">
                  <a:lumMod val="60000"/>
                  <a:lumOff val="40000"/>
                </a:schemeClr>
              </a:solidFill>
            </a:ln>
          </p:spPr>
        </p:pic>
        <p:sp>
          <p:nvSpPr>
            <p:cNvPr id="29" name="Text Placeholder 7">
              <a:extLst>
                <a:ext uri="{FF2B5EF4-FFF2-40B4-BE49-F238E27FC236}">
                  <a16:creationId xmlns:a16="http://schemas.microsoft.com/office/drawing/2014/main" id="{7267F881-ADB0-6BD9-A8DA-C389F32A8B49}"/>
                </a:ext>
              </a:extLst>
            </p:cNvPr>
            <p:cNvSpPr txBox="1">
              <a:spLocks/>
            </p:cNvSpPr>
            <p:nvPr/>
          </p:nvSpPr>
          <p:spPr>
            <a:xfrm>
              <a:off x="20741373" y="8126718"/>
              <a:ext cx="315973" cy="265313"/>
            </a:xfrm>
            <a:prstGeom prst="rect">
              <a:avLst/>
            </a:prstGeom>
            <a:ln w="63500">
              <a:noFill/>
            </a:ln>
          </p:spPr>
          <p:txBody>
            <a:bodyPr lIns="0" tIns="0" rIns="0" bIns="0" anchor="b"/>
            <a:lstStyle>
              <a:lvl1pPr marL="180000" indent="-1800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0000" indent="-1800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0000" indent="-1800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20000" indent="-1800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00000" indent="-180000" algn="l" defTabSz="91440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3200" b="1" spc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47" name="Rectangle: Rounded Corners 14">
            <a:extLst>
              <a:ext uri="{FF2B5EF4-FFF2-40B4-BE49-F238E27FC236}">
                <a16:creationId xmlns:a16="http://schemas.microsoft.com/office/drawing/2014/main" id="{1C44C2AF-AF22-28AB-F8C0-C45F3759CD48}"/>
              </a:ext>
            </a:extLst>
          </p:cNvPr>
          <p:cNvSpPr/>
          <p:nvPr/>
        </p:nvSpPr>
        <p:spPr>
          <a:xfrm>
            <a:off x="4617877" y="2625344"/>
            <a:ext cx="3386142" cy="1437480"/>
          </a:xfrm>
          <a:prstGeom prst="roundRect">
            <a:avLst>
              <a:gd name="adj" fmla="val 5568"/>
            </a:avLst>
          </a:prstGeom>
          <a:solidFill>
            <a:schemeClr val="bg1"/>
          </a:solidFill>
          <a:ln>
            <a:noFill/>
          </a:ln>
          <a:effectLst>
            <a:outerShdw blurRad="508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0" rIns="360000" bIns="0" rtlCol="0" anchor="ctr" anchorCtr="0"/>
          <a:lstStyle/>
          <a:p>
            <a:pPr algn="ctr" defTabSz="914332">
              <a:spcBef>
                <a:spcPts val="1000"/>
              </a:spcBef>
              <a:buClr>
                <a:srgbClr val="00F0BE"/>
              </a:buClr>
              <a:defRPr/>
            </a:pPr>
            <a:r>
              <a:rPr lang="en-GB" altLang="x-none" sz="2400" spc="0" err="1">
                <a:solidFill>
                  <a:srgbClr val="007E48"/>
                </a:solidFill>
                <a:latin typeface="Arial"/>
                <a:cs typeface="Arial"/>
                <a:sym typeface="Arial"/>
              </a:rPr>
              <a:t>Uñas</a:t>
            </a:r>
            <a:r>
              <a:rPr lang="en-GB" altLang="x-none" sz="2400" spc="0">
                <a:solidFill>
                  <a:srgbClr val="007E48"/>
                </a:solidFill>
                <a:latin typeface="Arial"/>
                <a:cs typeface="Arial"/>
                <a:sym typeface="Arial"/>
              </a:rPr>
              <a:t> </a:t>
            </a:r>
            <a:r>
              <a:rPr lang="en-GB" altLang="x-none" sz="2400" spc="0" err="1">
                <a:solidFill>
                  <a:srgbClr val="007E48"/>
                </a:solidFill>
                <a:latin typeface="Arial"/>
                <a:cs typeface="Arial"/>
                <a:sym typeface="Arial"/>
              </a:rPr>
              <a:t>humanas</a:t>
            </a:r>
            <a:endParaRPr lang="en-GB" altLang="x-none" sz="2400" spc="0">
              <a:solidFill>
                <a:srgbClr val="007E48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" name="Rectangle: Top Corners Rounded 15">
            <a:extLst>
              <a:ext uri="{FF2B5EF4-FFF2-40B4-BE49-F238E27FC236}">
                <a16:creationId xmlns:a16="http://schemas.microsoft.com/office/drawing/2014/main" id="{AD726D6E-517B-4695-1FAF-267B43372635}"/>
              </a:ext>
            </a:extLst>
          </p:cNvPr>
          <p:cNvSpPr/>
          <p:nvPr/>
        </p:nvSpPr>
        <p:spPr>
          <a:xfrm>
            <a:off x="4617877" y="2615609"/>
            <a:ext cx="3386142" cy="180000"/>
          </a:xfrm>
          <a:prstGeom prst="round2SameRect">
            <a:avLst>
              <a:gd name="adj1" fmla="val 43025"/>
              <a:gd name="adj2" fmla="val 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 anchorCtr="0"/>
          <a:lstStyle/>
          <a:p>
            <a:pPr algn="ctr" defTabSz="1219110">
              <a:spcAft>
                <a:spcPts val="800"/>
              </a:spcAft>
              <a:buClr>
                <a:srgbClr val="000000"/>
              </a:buClr>
              <a:defRPr/>
            </a:pPr>
            <a:endParaRPr lang="en-GB" sz="1600" kern="0">
              <a:solidFill>
                <a:srgbClr val="FF0000"/>
              </a:solidFill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9" name="Rectangle: Rounded Corners 14">
            <a:extLst>
              <a:ext uri="{FF2B5EF4-FFF2-40B4-BE49-F238E27FC236}">
                <a16:creationId xmlns:a16="http://schemas.microsoft.com/office/drawing/2014/main" id="{6AEF7EF9-C023-014E-DD7F-98001483B16A}"/>
              </a:ext>
            </a:extLst>
          </p:cNvPr>
          <p:cNvSpPr/>
          <p:nvPr/>
        </p:nvSpPr>
        <p:spPr>
          <a:xfrm>
            <a:off x="16443967" y="2625344"/>
            <a:ext cx="3386142" cy="1437480"/>
          </a:xfrm>
          <a:prstGeom prst="roundRect">
            <a:avLst>
              <a:gd name="adj" fmla="val 5568"/>
            </a:avLst>
          </a:prstGeom>
          <a:solidFill>
            <a:schemeClr val="bg1"/>
          </a:solidFill>
          <a:ln>
            <a:noFill/>
          </a:ln>
          <a:effectLst>
            <a:outerShdw blurRad="508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0" rIns="360000" bIns="0" rtlCol="0" anchor="ctr" anchorCtr="0"/>
          <a:lstStyle/>
          <a:p>
            <a:pPr algn="ctr" defTabSz="914332">
              <a:spcBef>
                <a:spcPts val="1000"/>
              </a:spcBef>
              <a:buClr>
                <a:srgbClr val="00F0BE"/>
              </a:buClr>
              <a:defRPr/>
            </a:pPr>
            <a:r>
              <a:rPr lang="en-GB" altLang="x-none" sz="2400" spc="0" err="1">
                <a:solidFill>
                  <a:srgbClr val="007E48"/>
                </a:solidFill>
                <a:latin typeface="Arial"/>
                <a:cs typeface="Arial"/>
                <a:sym typeface="Arial"/>
              </a:rPr>
              <a:t>Modelo</a:t>
            </a:r>
            <a:r>
              <a:rPr lang="en-GB" altLang="x-none" sz="2400" spc="0">
                <a:solidFill>
                  <a:srgbClr val="007E48"/>
                </a:solidFill>
                <a:latin typeface="Arial"/>
                <a:cs typeface="Arial"/>
                <a:sym typeface="Arial"/>
              </a:rPr>
              <a:t> animal (</a:t>
            </a:r>
            <a:r>
              <a:rPr lang="en-GB" altLang="x-none" sz="2400" spc="0" err="1">
                <a:solidFill>
                  <a:srgbClr val="007E48"/>
                </a:solidFill>
                <a:latin typeface="Arial"/>
                <a:cs typeface="Arial"/>
                <a:sym typeface="Arial"/>
              </a:rPr>
              <a:t>pezuñas</a:t>
            </a:r>
            <a:r>
              <a:rPr lang="en-GB" altLang="x-none" sz="2400" spc="0">
                <a:solidFill>
                  <a:srgbClr val="007E48"/>
                </a:solidFill>
                <a:latin typeface="Arial"/>
                <a:cs typeface="Arial"/>
                <a:sym typeface="Arial"/>
              </a:rPr>
              <a:t> </a:t>
            </a:r>
            <a:r>
              <a:rPr lang="en-GB" altLang="x-none" sz="2400" spc="0" err="1">
                <a:solidFill>
                  <a:srgbClr val="007E48"/>
                </a:solidFill>
                <a:latin typeface="Arial"/>
                <a:cs typeface="Arial"/>
                <a:sym typeface="Arial"/>
              </a:rPr>
              <a:t>bovinas</a:t>
            </a:r>
            <a:r>
              <a:rPr lang="en-GB" altLang="x-none" sz="2400" spc="0">
                <a:solidFill>
                  <a:srgbClr val="007E48"/>
                </a:solidFill>
                <a:latin typeface="Arial"/>
                <a:cs typeface="Arial"/>
                <a:sym typeface="Arial"/>
              </a:rPr>
              <a:t>)</a:t>
            </a:r>
          </a:p>
        </p:txBody>
      </p:sp>
      <p:sp>
        <p:nvSpPr>
          <p:cNvPr id="50" name="Rectangle: Top Corners Rounded 15">
            <a:extLst>
              <a:ext uri="{FF2B5EF4-FFF2-40B4-BE49-F238E27FC236}">
                <a16:creationId xmlns:a16="http://schemas.microsoft.com/office/drawing/2014/main" id="{EB20E118-5B9E-C05D-2EF7-C3E2F083DE1C}"/>
              </a:ext>
            </a:extLst>
          </p:cNvPr>
          <p:cNvSpPr/>
          <p:nvPr/>
        </p:nvSpPr>
        <p:spPr>
          <a:xfrm>
            <a:off x="16443967" y="2615609"/>
            <a:ext cx="3386142" cy="180000"/>
          </a:xfrm>
          <a:prstGeom prst="round2SameRect">
            <a:avLst>
              <a:gd name="adj1" fmla="val 43025"/>
              <a:gd name="adj2" fmla="val 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 anchorCtr="0"/>
          <a:lstStyle/>
          <a:p>
            <a:pPr algn="ctr" defTabSz="1219110">
              <a:spcAft>
                <a:spcPts val="800"/>
              </a:spcAft>
              <a:buClr>
                <a:srgbClr val="000000"/>
              </a:buClr>
              <a:defRPr/>
            </a:pPr>
            <a:endParaRPr lang="en-GB" sz="1600" kern="0">
              <a:solidFill>
                <a:srgbClr val="FF0000"/>
              </a:solidFill>
              <a:latin typeface="Arial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41F52ABC-EE00-D7E9-B6E9-7355E538406C}"/>
              </a:ext>
            </a:extLst>
          </p:cNvPr>
          <p:cNvGrpSpPr/>
          <p:nvPr/>
        </p:nvGrpSpPr>
        <p:grpSpPr>
          <a:xfrm>
            <a:off x="2421321" y="9605566"/>
            <a:ext cx="19589164" cy="1913286"/>
            <a:chOff x="2421321" y="9605566"/>
            <a:chExt cx="19589164" cy="1913286"/>
          </a:xfrm>
        </p:grpSpPr>
        <p:sp>
          <p:nvSpPr>
            <p:cNvPr id="70" name="Rectangle: Rounded Corners 14">
              <a:extLst>
                <a:ext uri="{FF2B5EF4-FFF2-40B4-BE49-F238E27FC236}">
                  <a16:creationId xmlns:a16="http://schemas.microsoft.com/office/drawing/2014/main" id="{CC7BA468-1465-279F-1320-FAB6CA268B68}"/>
                </a:ext>
              </a:extLst>
            </p:cNvPr>
            <p:cNvSpPr/>
            <p:nvPr/>
          </p:nvSpPr>
          <p:spPr>
            <a:xfrm>
              <a:off x="2430664" y="9605566"/>
              <a:ext cx="19579821" cy="1913286"/>
            </a:xfrm>
            <a:prstGeom prst="roundRect">
              <a:avLst>
                <a:gd name="adj" fmla="val 5568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0" rIns="360000" bIns="0" rtlCol="0" anchor="ctr" anchorCtr="0"/>
            <a:lstStyle/>
            <a:p>
              <a:pPr marL="285744" indent="-285744">
                <a:buSzPct val="100000"/>
                <a:buFont typeface="Arial" panose="020B0604020202020204" pitchFamily="34" charset="0"/>
                <a:buChar char="•"/>
              </a:pPr>
              <a:r>
                <a:rPr lang="en-US" sz="2800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Las </a:t>
              </a:r>
              <a:r>
                <a:rPr lang="en-US" sz="2800" spc="0" err="1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uñas</a:t>
              </a:r>
              <a:r>
                <a:rPr lang="en-US" sz="2800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0" err="1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tratadas</a:t>
              </a:r>
              <a:r>
                <a:rPr lang="en-US" sz="2800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0" err="1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previamente</a:t>
              </a:r>
              <a:r>
                <a:rPr lang="en-US" sz="2800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con HPCH </a:t>
              </a:r>
              <a:r>
                <a:rPr lang="en-US" sz="2800" spc="0" err="1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demostraron</a:t>
              </a:r>
              <a:r>
                <a:rPr lang="en-US" sz="2800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un </a:t>
              </a:r>
              <a:r>
                <a:rPr lang="en-US" sz="2800" b="1" spc="0" err="1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efecto</a:t>
              </a:r>
              <a:r>
                <a:rPr lang="en-US" sz="2800" b="1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spc="0" err="1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mecánico</a:t>
              </a:r>
              <a:r>
                <a:rPr lang="en-US" sz="2800" b="1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protector </a:t>
              </a:r>
              <a:r>
                <a:rPr lang="en-US" sz="2800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contra la </a:t>
              </a:r>
              <a:r>
                <a:rPr lang="en-US" sz="2800" spc="0" err="1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penetración</a:t>
              </a:r>
              <a:r>
                <a:rPr lang="en-US" sz="2800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fúngica</a:t>
              </a:r>
              <a:r>
                <a:rPr lang="en-US" sz="2800" spc="0" baseline="3000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2800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285744" indent="-285744">
                <a:buSzPct val="100000"/>
                <a:buFont typeface="Arial" panose="020B0604020202020204" pitchFamily="34" charset="0"/>
                <a:buChar char="•"/>
              </a:pPr>
              <a:r>
                <a:rPr lang="en-US" sz="2800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 HPCH </a:t>
              </a:r>
              <a:r>
                <a:rPr lang="en-US" sz="2800" b="1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 </a:t>
              </a:r>
              <a:r>
                <a:rPr lang="en-US" sz="2800" b="1" spc="0" err="1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adhiere</a:t>
              </a:r>
              <a:r>
                <a:rPr lang="en-US" sz="2800" b="1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 la </a:t>
              </a:r>
              <a:r>
                <a:rPr lang="en-US" sz="2800" b="1" spc="0" err="1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queratina</a:t>
              </a:r>
              <a:r>
                <a:rPr lang="en-US" sz="2800" b="1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 </a:t>
              </a:r>
              <a:r>
                <a:rPr lang="en-US" sz="2800" b="1" spc="0" err="1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penetra</a:t>
              </a:r>
              <a:r>
                <a:rPr lang="en-US" sz="2800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0" err="1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</a:t>
              </a:r>
              <a:r>
                <a:rPr lang="en-US" sz="2800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0" err="1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los</a:t>
              </a:r>
              <a:r>
                <a:rPr lang="en-US" sz="2800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0" err="1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túneles</a:t>
              </a:r>
              <a:r>
                <a:rPr lang="en-US" sz="2800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0" err="1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producidos</a:t>
              </a:r>
              <a:r>
                <a:rPr lang="en-US" sz="2800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0" err="1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por</a:t>
              </a:r>
              <a:r>
                <a:rPr lang="en-US" sz="2800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las </a:t>
              </a:r>
              <a:r>
                <a:rPr lang="en-US" sz="2800" spc="0" err="1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enzimas</a:t>
              </a:r>
              <a:r>
                <a:rPr lang="en-US" sz="2800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0" err="1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queratolíticas</a:t>
              </a:r>
              <a:r>
                <a:rPr lang="en-US" sz="2800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fúngicas</a:t>
              </a:r>
              <a:r>
                <a:rPr lang="en-US" sz="2800" spc="0" baseline="3000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  <a:p>
              <a:pPr marL="285744" indent="-285744">
                <a:buSzPct val="100000"/>
                <a:buFont typeface="Arial" panose="020B0604020202020204" pitchFamily="34" charset="0"/>
                <a:buChar char="•"/>
              </a:pPr>
              <a:r>
                <a:rPr lang="en-US" sz="2800" b="1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</a:t>
              </a:r>
              <a:r>
                <a:rPr lang="en-US" sz="2800" b="1" spc="0" err="1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uña</a:t>
              </a:r>
              <a:r>
                <a:rPr lang="en-US" sz="2800" b="1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rellena de HPCH </a:t>
              </a:r>
              <a:r>
                <a:rPr lang="en-US" sz="2800" b="1" spc="0" err="1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deja</a:t>
              </a:r>
              <a:r>
                <a:rPr lang="en-US" sz="2800" b="1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ser un </a:t>
              </a:r>
              <a:r>
                <a:rPr lang="en-US" sz="2800" b="1" spc="0" err="1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ambiente</a:t>
              </a:r>
              <a:r>
                <a:rPr lang="en-US" sz="2800" b="1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spc="0" err="1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adecuado</a:t>
              </a:r>
              <a:r>
                <a:rPr lang="en-US" sz="2800" b="1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para </a:t>
              </a:r>
              <a:r>
                <a:rPr lang="en-US" sz="2800" spc="0" err="1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</a:t>
              </a:r>
              <a:r>
                <a:rPr lang="en-US" sz="2800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0" err="1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crecimiento</a:t>
              </a:r>
              <a:r>
                <a:rPr lang="en-US" sz="2800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 dermatofitos</a:t>
              </a:r>
              <a:r>
                <a:rPr lang="en-US" sz="2800" spc="0" baseline="3000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2800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71" name="Rectangle: Top Corners Rounded 15">
              <a:extLst>
                <a:ext uri="{FF2B5EF4-FFF2-40B4-BE49-F238E27FC236}">
                  <a16:creationId xmlns:a16="http://schemas.microsoft.com/office/drawing/2014/main" id="{508281D7-226F-BD3E-F8D0-116D63CFC8AF}"/>
                </a:ext>
              </a:extLst>
            </p:cNvPr>
            <p:cNvSpPr/>
            <p:nvPr/>
          </p:nvSpPr>
          <p:spPr>
            <a:xfrm rot="16200000">
              <a:off x="1554678" y="10472209"/>
              <a:ext cx="1913285" cy="180000"/>
            </a:xfrm>
            <a:prstGeom prst="round2SameRect">
              <a:avLst>
                <a:gd name="adj1" fmla="val 43025"/>
                <a:gd name="adj2" fmla="val 0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 anchorCtr="0"/>
            <a:lstStyle/>
            <a:p>
              <a:pPr algn="ctr" defTabSz="1219110">
                <a:spcAft>
                  <a:spcPts val="800"/>
                </a:spcAft>
                <a:buClr>
                  <a:srgbClr val="000000"/>
                </a:buClr>
                <a:defRPr/>
              </a:pPr>
              <a:endParaRPr lang="en-GB" sz="1600" kern="0">
                <a:solidFill>
                  <a:srgbClr val="FF0000"/>
                </a:solidFill>
                <a:latin typeface="Arial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1769268"/>
      </p:ext>
    </p:extLst>
  </p:cSld>
  <p:clrMapOvr>
    <a:masterClrMapping/>
  </p:clrMapOvr>
  <p:transition spd="slow">
    <p:push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hueOff val="-2182294"/>
            <a:satOff val="-52832"/>
            <a:lumOff val="-32984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14F231-7AA0-E067-5F1E-1144CBABE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8B5D7D79-D0F6-70A0-4FA8-CD538EE4B404}"/>
              </a:ext>
            </a:extLst>
          </p:cNvPr>
          <p:cNvSpPr/>
          <p:nvPr/>
        </p:nvSpPr>
        <p:spPr>
          <a:xfrm>
            <a:off x="0" y="0"/>
            <a:ext cx="24384000" cy="12121400"/>
          </a:xfrm>
          <a:prstGeom prst="rect">
            <a:avLst/>
          </a:prstGeom>
          <a:solidFill>
            <a:srgbClr val="007E4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Rectángulo 2">
            <a:extLst>
              <a:ext uri="{FF2B5EF4-FFF2-40B4-BE49-F238E27FC236}">
                <a16:creationId xmlns:a16="http://schemas.microsoft.com/office/drawing/2014/main" id="{D3ABD0C7-459D-DAB8-8781-679477609A6E}"/>
              </a:ext>
            </a:extLst>
          </p:cNvPr>
          <p:cNvSpPr/>
          <p:nvPr/>
        </p:nvSpPr>
        <p:spPr>
          <a:xfrm>
            <a:off x="2" y="-8734"/>
            <a:ext cx="13563598" cy="12130134"/>
          </a:xfrm>
          <a:custGeom>
            <a:avLst/>
            <a:gdLst>
              <a:gd name="connsiteX0" fmla="*/ 0 w 7387771"/>
              <a:gd name="connsiteY0" fmla="*/ 0 h 6858000"/>
              <a:gd name="connsiteX1" fmla="*/ 7387771 w 7387771"/>
              <a:gd name="connsiteY1" fmla="*/ 0 h 6858000"/>
              <a:gd name="connsiteX2" fmla="*/ 7387771 w 7387771"/>
              <a:gd name="connsiteY2" fmla="*/ 6858000 h 6858000"/>
              <a:gd name="connsiteX3" fmla="*/ 0 w 7387771"/>
              <a:gd name="connsiteY3" fmla="*/ 6858000 h 6858000"/>
              <a:gd name="connsiteX4" fmla="*/ 0 w 7387771"/>
              <a:gd name="connsiteY4" fmla="*/ 0 h 6858000"/>
              <a:gd name="connsiteX0" fmla="*/ 0 w 7387771"/>
              <a:gd name="connsiteY0" fmla="*/ 0 h 6858000"/>
              <a:gd name="connsiteX1" fmla="*/ 7387771 w 7387771"/>
              <a:gd name="connsiteY1" fmla="*/ 0 h 6858000"/>
              <a:gd name="connsiteX2" fmla="*/ 7387771 w 7387771"/>
              <a:gd name="connsiteY2" fmla="*/ 6858000 h 6858000"/>
              <a:gd name="connsiteX3" fmla="*/ 0 w 7387771"/>
              <a:gd name="connsiteY3" fmla="*/ 6858000 h 6858000"/>
              <a:gd name="connsiteX4" fmla="*/ 0 w 7387771"/>
              <a:gd name="connsiteY4" fmla="*/ 0 h 6858000"/>
              <a:gd name="connsiteX0" fmla="*/ 0 w 7387771"/>
              <a:gd name="connsiteY0" fmla="*/ 0 h 6858000"/>
              <a:gd name="connsiteX1" fmla="*/ 7387771 w 7387771"/>
              <a:gd name="connsiteY1" fmla="*/ 0 h 6858000"/>
              <a:gd name="connsiteX2" fmla="*/ 7387771 w 7387771"/>
              <a:gd name="connsiteY2" fmla="*/ 6858000 h 6858000"/>
              <a:gd name="connsiteX3" fmla="*/ 0 w 7387771"/>
              <a:gd name="connsiteY3" fmla="*/ 6858000 h 6858000"/>
              <a:gd name="connsiteX4" fmla="*/ 0 w 7387771"/>
              <a:gd name="connsiteY4" fmla="*/ 0 h 6858000"/>
              <a:gd name="connsiteX0" fmla="*/ 0 w 7387771"/>
              <a:gd name="connsiteY0" fmla="*/ 0 h 6858000"/>
              <a:gd name="connsiteX1" fmla="*/ 7387771 w 7387771"/>
              <a:gd name="connsiteY1" fmla="*/ 0 h 6858000"/>
              <a:gd name="connsiteX2" fmla="*/ 7387771 w 7387771"/>
              <a:gd name="connsiteY2" fmla="*/ 6858000 h 6858000"/>
              <a:gd name="connsiteX3" fmla="*/ 0 w 7387771"/>
              <a:gd name="connsiteY3" fmla="*/ 6858000 h 6858000"/>
              <a:gd name="connsiteX4" fmla="*/ 0 w 7387771"/>
              <a:gd name="connsiteY4" fmla="*/ 0 h 6858000"/>
              <a:gd name="connsiteX0" fmla="*/ 0 w 7649028"/>
              <a:gd name="connsiteY0" fmla="*/ 0 h 6858000"/>
              <a:gd name="connsiteX1" fmla="*/ 7649028 w 7649028"/>
              <a:gd name="connsiteY1" fmla="*/ 0 h 6858000"/>
              <a:gd name="connsiteX2" fmla="*/ 7387771 w 7649028"/>
              <a:gd name="connsiteY2" fmla="*/ 6858000 h 6858000"/>
              <a:gd name="connsiteX3" fmla="*/ 0 w 7649028"/>
              <a:gd name="connsiteY3" fmla="*/ 6858000 h 6858000"/>
              <a:gd name="connsiteX4" fmla="*/ 0 w 7649028"/>
              <a:gd name="connsiteY4" fmla="*/ 0 h 6858000"/>
              <a:gd name="connsiteX0" fmla="*/ 0 w 7649028"/>
              <a:gd name="connsiteY0" fmla="*/ 0 h 6858000"/>
              <a:gd name="connsiteX1" fmla="*/ 7649028 w 7649028"/>
              <a:gd name="connsiteY1" fmla="*/ 0 h 6858000"/>
              <a:gd name="connsiteX2" fmla="*/ 7387771 w 7649028"/>
              <a:gd name="connsiteY2" fmla="*/ 6858000 h 6858000"/>
              <a:gd name="connsiteX3" fmla="*/ 0 w 7649028"/>
              <a:gd name="connsiteY3" fmla="*/ 6858000 h 6858000"/>
              <a:gd name="connsiteX4" fmla="*/ 0 w 7649028"/>
              <a:gd name="connsiteY4" fmla="*/ 0 h 6858000"/>
              <a:gd name="connsiteX0" fmla="*/ 0 w 7649028"/>
              <a:gd name="connsiteY0" fmla="*/ 0 h 6858000"/>
              <a:gd name="connsiteX1" fmla="*/ 7649028 w 7649028"/>
              <a:gd name="connsiteY1" fmla="*/ 0 h 6858000"/>
              <a:gd name="connsiteX2" fmla="*/ 7387771 w 7649028"/>
              <a:gd name="connsiteY2" fmla="*/ 6858000 h 6858000"/>
              <a:gd name="connsiteX3" fmla="*/ 0 w 7649028"/>
              <a:gd name="connsiteY3" fmla="*/ 6858000 h 6858000"/>
              <a:gd name="connsiteX4" fmla="*/ 0 w 7649028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9028" h="6858000">
                <a:moveTo>
                  <a:pt x="0" y="0"/>
                </a:moveTo>
                <a:lnTo>
                  <a:pt x="7649028" y="0"/>
                </a:lnTo>
                <a:cubicBezTo>
                  <a:pt x="7141028" y="2082800"/>
                  <a:pt x="2844800" y="290288"/>
                  <a:pt x="7387771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19" name="Rectangle: Rounded Corners 11">
            <a:extLst>
              <a:ext uri="{FF2B5EF4-FFF2-40B4-BE49-F238E27FC236}">
                <a16:creationId xmlns:a16="http://schemas.microsoft.com/office/drawing/2014/main" id="{C04472A6-B8DC-51F0-4FEC-48FBD624D676}"/>
              </a:ext>
            </a:extLst>
          </p:cNvPr>
          <p:cNvSpPr/>
          <p:nvPr/>
        </p:nvSpPr>
        <p:spPr>
          <a:xfrm>
            <a:off x="1066800" y="2871068"/>
            <a:ext cx="22358350" cy="7973865"/>
          </a:xfrm>
          <a:prstGeom prst="roundRect">
            <a:avLst>
              <a:gd name="adj" fmla="val 4999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buClr>
                <a:srgbClr val="000000"/>
              </a:buClr>
              <a:defRPr/>
            </a:pPr>
            <a:endParaRPr lang="en-GB" sz="3200" kern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34" name="Rectángulo redondeado 33">
            <a:extLst>
              <a:ext uri="{FF2B5EF4-FFF2-40B4-BE49-F238E27FC236}">
                <a16:creationId xmlns:a16="http://schemas.microsoft.com/office/drawing/2014/main" id="{B1A59E3E-6179-B501-1EAA-A2DCD5B4AE09}"/>
              </a:ext>
            </a:extLst>
          </p:cNvPr>
          <p:cNvSpPr/>
          <p:nvPr/>
        </p:nvSpPr>
        <p:spPr>
          <a:xfrm>
            <a:off x="1066800" y="2871067"/>
            <a:ext cx="10355717" cy="7973865"/>
          </a:xfrm>
          <a:prstGeom prst="roundRect">
            <a:avLst>
              <a:gd name="adj" fmla="val 46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Rectángulo redondeado 34">
            <a:extLst>
              <a:ext uri="{FF2B5EF4-FFF2-40B4-BE49-F238E27FC236}">
                <a16:creationId xmlns:a16="http://schemas.microsoft.com/office/drawing/2014/main" id="{9BC88334-836C-93BB-081B-2EFA892FDCD0}"/>
              </a:ext>
            </a:extLst>
          </p:cNvPr>
          <p:cNvSpPr/>
          <p:nvPr/>
        </p:nvSpPr>
        <p:spPr>
          <a:xfrm>
            <a:off x="1836284" y="5528263"/>
            <a:ext cx="8601257" cy="272415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914400"/>
            <a:r>
              <a:rPr lang="en-US" sz="3200" spc="0">
                <a:solidFill>
                  <a:schemeClr val="tx1"/>
                </a:solidFill>
                <a:latin typeface="Arial"/>
                <a:cs typeface="Calibri"/>
                <a:sym typeface="Arial"/>
              </a:rPr>
              <a:t>Los </a:t>
            </a:r>
            <a:r>
              <a:rPr lang="en-US" sz="3200" spc="0" err="1">
                <a:solidFill>
                  <a:schemeClr val="tx1"/>
                </a:solidFill>
                <a:latin typeface="Arial"/>
                <a:cs typeface="Calibri"/>
                <a:sym typeface="Arial"/>
              </a:rPr>
              <a:t>pacientes</a:t>
            </a:r>
            <a:r>
              <a:rPr lang="en-US" sz="3200" spc="0">
                <a:solidFill>
                  <a:schemeClr val="tx1"/>
                </a:solidFill>
                <a:latin typeface="Arial"/>
                <a:cs typeface="Calibri"/>
                <a:sym typeface="Arial"/>
              </a:rPr>
              <a:t> que </a:t>
            </a:r>
            <a:r>
              <a:rPr lang="en-US" sz="3200" spc="0" err="1">
                <a:solidFill>
                  <a:schemeClr val="tx1"/>
                </a:solidFill>
                <a:latin typeface="Arial"/>
                <a:cs typeface="Calibri"/>
                <a:sym typeface="Arial"/>
              </a:rPr>
              <a:t>usaron</a:t>
            </a:r>
            <a:r>
              <a:rPr lang="en-US" sz="3200" spc="0">
                <a:solidFill>
                  <a:schemeClr val="tx1"/>
                </a:solidFill>
                <a:latin typeface="Arial"/>
                <a:cs typeface="Calibri"/>
                <a:sym typeface="Arial"/>
              </a:rPr>
              <a:t> </a:t>
            </a:r>
            <a:r>
              <a:rPr lang="en-US" sz="3200" b="1" spc="0">
                <a:solidFill>
                  <a:schemeClr val="tx1"/>
                </a:solidFill>
                <a:latin typeface="Arial"/>
                <a:cs typeface="Calibri"/>
                <a:sym typeface="Arial"/>
              </a:rPr>
              <a:t>ciclopirox</a:t>
            </a:r>
          </a:p>
          <a:p>
            <a:pPr defTabSz="914400"/>
            <a:r>
              <a:rPr lang="en-US" sz="3200" b="1" spc="0">
                <a:solidFill>
                  <a:schemeClr val="tx1"/>
                </a:solidFill>
                <a:latin typeface="Arial"/>
                <a:cs typeface="Calibri"/>
                <a:sym typeface="Arial"/>
              </a:rPr>
              <a:t>al 8 % HPCH</a:t>
            </a:r>
            <a:r>
              <a:rPr lang="en-US" sz="3200" spc="0">
                <a:solidFill>
                  <a:schemeClr val="tx1"/>
                </a:solidFill>
                <a:latin typeface="Arial"/>
                <a:cs typeface="Calibri"/>
                <a:sym typeface="Arial"/>
              </a:rPr>
              <a:t> </a:t>
            </a:r>
            <a:r>
              <a:rPr lang="en-US" sz="3200" spc="0" err="1">
                <a:solidFill>
                  <a:schemeClr val="tx1"/>
                </a:solidFill>
                <a:latin typeface="Arial"/>
                <a:cs typeface="Calibri"/>
                <a:sym typeface="Arial"/>
              </a:rPr>
              <a:t>experimentaron</a:t>
            </a:r>
            <a:r>
              <a:rPr lang="en-US" sz="3200" spc="0">
                <a:solidFill>
                  <a:schemeClr val="tx1"/>
                </a:solidFill>
                <a:latin typeface="Arial"/>
                <a:cs typeface="Calibri"/>
                <a:sym typeface="Arial"/>
              </a:rPr>
              <a:t> </a:t>
            </a:r>
            <a:r>
              <a:rPr lang="en-US" sz="3200" spc="0" err="1">
                <a:solidFill>
                  <a:schemeClr val="tx1"/>
                </a:solidFill>
                <a:latin typeface="Arial"/>
                <a:cs typeface="Calibri"/>
                <a:sym typeface="Arial"/>
              </a:rPr>
              <a:t>una</a:t>
            </a:r>
            <a:r>
              <a:rPr lang="en-US" sz="3200" spc="0">
                <a:solidFill>
                  <a:schemeClr val="tx1"/>
                </a:solidFill>
                <a:latin typeface="Arial"/>
                <a:cs typeface="Calibri"/>
                <a:sym typeface="Arial"/>
              </a:rPr>
              <a:t> mayor</a:t>
            </a:r>
            <a:endParaRPr lang="en-US" sz="3200" spc="0">
              <a:solidFill>
                <a:schemeClr val="tx1"/>
              </a:solidFill>
              <a:latin typeface="Arial"/>
              <a:cs typeface="Calibri" panose="020F0502020204030204" pitchFamily="34" charset="0"/>
              <a:sym typeface="Arial"/>
            </a:endParaRPr>
          </a:p>
          <a:p>
            <a:pPr defTabSz="914400"/>
            <a:r>
              <a:rPr lang="en-US" sz="3200" b="1" spc="0" err="1">
                <a:solidFill>
                  <a:schemeClr val="tx1"/>
                </a:solidFill>
                <a:latin typeface="Arial"/>
                <a:cs typeface="Calibri"/>
                <a:sym typeface="Arial"/>
              </a:rPr>
              <a:t>tasa</a:t>
            </a:r>
            <a:r>
              <a:rPr lang="en-US" sz="3200" b="1" spc="0">
                <a:solidFill>
                  <a:schemeClr val="tx1"/>
                </a:solidFill>
                <a:latin typeface="Arial"/>
                <a:cs typeface="Calibri"/>
                <a:sym typeface="Arial"/>
              </a:rPr>
              <a:t> de </a:t>
            </a:r>
            <a:r>
              <a:rPr lang="en-US" sz="3200" b="1" spc="0" err="1">
                <a:solidFill>
                  <a:schemeClr val="tx1"/>
                </a:solidFill>
                <a:latin typeface="Arial"/>
                <a:cs typeface="Calibri"/>
                <a:sym typeface="Arial"/>
              </a:rPr>
              <a:t>curación</a:t>
            </a:r>
            <a:r>
              <a:rPr lang="en-US" sz="3200" b="1" spc="0">
                <a:solidFill>
                  <a:schemeClr val="tx1"/>
                </a:solidFill>
                <a:latin typeface="Arial"/>
                <a:cs typeface="Calibri"/>
                <a:sym typeface="Arial"/>
              </a:rPr>
              <a:t> </a:t>
            </a:r>
            <a:r>
              <a:rPr lang="en-US" sz="3200" b="1" spc="0" err="1">
                <a:solidFill>
                  <a:schemeClr val="tx1"/>
                </a:solidFill>
                <a:latin typeface="Arial"/>
                <a:cs typeface="Calibri"/>
                <a:sym typeface="Arial"/>
              </a:rPr>
              <a:t>completa</a:t>
            </a:r>
            <a:r>
              <a:rPr lang="en-US" sz="3200" b="1" spc="0" baseline="30000">
                <a:solidFill>
                  <a:schemeClr val="tx1"/>
                </a:solidFill>
                <a:latin typeface="Arial"/>
                <a:cs typeface="Calibri"/>
                <a:sym typeface="Arial"/>
              </a:rPr>
              <a:t>†</a:t>
            </a:r>
            <a:r>
              <a:rPr lang="en-US" sz="3200" b="1" spc="0">
                <a:solidFill>
                  <a:schemeClr val="tx1"/>
                </a:solidFill>
                <a:latin typeface="Arial"/>
                <a:cs typeface="Calibri"/>
                <a:sym typeface="Arial"/>
              </a:rPr>
              <a:t>, </a:t>
            </a:r>
            <a:r>
              <a:rPr lang="en-US" sz="3200" spc="0" err="1">
                <a:solidFill>
                  <a:schemeClr val="tx1"/>
                </a:solidFill>
                <a:latin typeface="Arial"/>
                <a:cs typeface="Calibri"/>
                <a:sym typeface="Arial"/>
              </a:rPr>
              <a:t>siendo</a:t>
            </a:r>
            <a:r>
              <a:rPr lang="en-US" sz="3200" spc="0">
                <a:solidFill>
                  <a:schemeClr val="tx1"/>
                </a:solidFill>
                <a:latin typeface="Arial"/>
                <a:cs typeface="Calibri"/>
                <a:sym typeface="Arial"/>
              </a:rPr>
              <a:t> un</a:t>
            </a:r>
          </a:p>
          <a:p>
            <a:pPr defTabSz="914400"/>
            <a:r>
              <a:rPr lang="en-US" sz="3200" b="1" spc="0">
                <a:solidFill>
                  <a:schemeClr val="tx1"/>
                </a:solidFill>
                <a:latin typeface="Arial"/>
                <a:cs typeface="Calibri"/>
                <a:sym typeface="Arial"/>
              </a:rPr>
              <a:t>119 % superior </a:t>
            </a:r>
            <a:r>
              <a:rPr lang="en-US" sz="3200" spc="0">
                <a:solidFill>
                  <a:schemeClr val="tx1"/>
                </a:solidFill>
                <a:latin typeface="Arial"/>
                <a:cs typeface="Calibri"/>
                <a:sym typeface="Arial"/>
              </a:rPr>
              <a:t>al </a:t>
            </a:r>
            <a:r>
              <a:rPr lang="en-US" sz="3200" spc="0" err="1">
                <a:solidFill>
                  <a:schemeClr val="tx1"/>
                </a:solidFill>
                <a:latin typeface="Arial"/>
                <a:cs typeface="Calibri"/>
                <a:sym typeface="Arial"/>
              </a:rPr>
              <a:t>barniz</a:t>
            </a:r>
            <a:r>
              <a:rPr lang="en-US" sz="3200" spc="0">
                <a:solidFill>
                  <a:schemeClr val="tx1"/>
                </a:solidFill>
                <a:latin typeface="Arial"/>
                <a:cs typeface="Calibri"/>
                <a:sym typeface="Arial"/>
              </a:rPr>
              <a:t> de </a:t>
            </a:r>
            <a:r>
              <a:rPr lang="en-US" sz="3200" spc="0" err="1">
                <a:solidFill>
                  <a:schemeClr val="tx1"/>
                </a:solidFill>
                <a:latin typeface="Arial"/>
                <a:cs typeface="Calibri"/>
                <a:sym typeface="Arial"/>
              </a:rPr>
              <a:t>referencia</a:t>
            </a:r>
            <a:endParaRPr lang="en-US" sz="3200" spc="0">
              <a:solidFill>
                <a:schemeClr val="tx1"/>
              </a:solidFill>
              <a:latin typeface="Arial"/>
              <a:cs typeface="Calibri"/>
              <a:sym typeface="Arial"/>
            </a:endParaRPr>
          </a:p>
          <a:p>
            <a:pPr defTabSz="914400"/>
            <a:r>
              <a:rPr lang="en-US" sz="3200" spc="0" err="1">
                <a:solidFill>
                  <a:schemeClr val="tx1"/>
                </a:solidFill>
                <a:latin typeface="Arial"/>
                <a:cs typeface="Calibri"/>
                <a:sym typeface="Arial"/>
              </a:rPr>
              <a:t>en</a:t>
            </a:r>
            <a:r>
              <a:rPr lang="en-US" sz="3200" spc="0">
                <a:solidFill>
                  <a:schemeClr val="tx1"/>
                </a:solidFill>
                <a:latin typeface="Arial"/>
                <a:cs typeface="Calibri"/>
                <a:sym typeface="Arial"/>
              </a:rPr>
              <a:t> la </a:t>
            </a:r>
            <a:r>
              <a:rPr lang="en-US" sz="3200" spc="0" err="1">
                <a:solidFill>
                  <a:schemeClr val="tx1"/>
                </a:solidFill>
                <a:latin typeface="Arial"/>
                <a:cs typeface="Calibri"/>
                <a:sym typeface="Arial"/>
              </a:rPr>
              <a:t>semana</a:t>
            </a:r>
            <a:r>
              <a:rPr lang="en-US" sz="3200" spc="0">
                <a:solidFill>
                  <a:schemeClr val="tx1"/>
                </a:solidFill>
                <a:latin typeface="Arial"/>
                <a:cs typeface="Calibri"/>
                <a:sym typeface="Arial"/>
              </a:rPr>
              <a:t> 60</a:t>
            </a:r>
          </a:p>
        </p:txBody>
      </p:sp>
      <p:sp>
        <p:nvSpPr>
          <p:cNvPr id="17" name="Circle">
            <a:extLst>
              <a:ext uri="{FF2B5EF4-FFF2-40B4-BE49-F238E27FC236}">
                <a16:creationId xmlns:a16="http://schemas.microsoft.com/office/drawing/2014/main" id="{84FE4A40-EEF2-8D32-6DCA-0A26D517C057}"/>
              </a:ext>
            </a:extLst>
          </p:cNvPr>
          <p:cNvSpPr/>
          <p:nvPr/>
        </p:nvSpPr>
        <p:spPr>
          <a:xfrm>
            <a:off x="-2273095" y="-2215869"/>
            <a:ext cx="4320000" cy="432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" name="Circle">
            <a:extLst>
              <a:ext uri="{FF2B5EF4-FFF2-40B4-BE49-F238E27FC236}">
                <a16:creationId xmlns:a16="http://schemas.microsoft.com/office/drawing/2014/main" id="{D39D607A-E4E6-AA6B-34B5-27DD7A18C54B}"/>
              </a:ext>
            </a:extLst>
          </p:cNvPr>
          <p:cNvSpPr/>
          <p:nvPr/>
        </p:nvSpPr>
        <p:spPr>
          <a:xfrm>
            <a:off x="-2580596" y="-2477390"/>
            <a:ext cx="4320000" cy="4320000"/>
          </a:xfrm>
          <a:prstGeom prst="ellipse">
            <a:avLst/>
          </a:prstGeom>
          <a:solidFill>
            <a:srgbClr val="007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" name="Sustainable Visions, Tangible Solutions">
            <a:extLst>
              <a:ext uri="{FF2B5EF4-FFF2-40B4-BE49-F238E27FC236}">
                <a16:creationId xmlns:a16="http://schemas.microsoft.com/office/drawing/2014/main" id="{EA71BB8C-CEF4-C822-599D-D1F95D018125}"/>
              </a:ext>
            </a:extLst>
          </p:cNvPr>
          <p:cNvSpPr txBox="1"/>
          <p:nvPr/>
        </p:nvSpPr>
        <p:spPr>
          <a:xfrm>
            <a:off x="2354405" y="502077"/>
            <a:ext cx="20999307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60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Ciclopirox al 8 % HPCH:</a:t>
            </a:r>
            <a:br>
              <a:rPr lang="en-US" sz="60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b="1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estudio</a:t>
            </a:r>
            <a:r>
              <a:rPr lang="en-US" sz="60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</a:t>
            </a:r>
            <a:r>
              <a:rPr lang="en-US" sz="60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</a:t>
            </a:r>
            <a:r>
              <a:rPr lang="en-US" sz="60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contra CPX al 8 %</a:t>
            </a:r>
            <a:r>
              <a:rPr lang="en-US" sz="6000" b="1" spc="0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sz="6000" b="1" spc="0" baseline="30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C1EAB1E-7EA9-629B-792A-567683FE77F7}"/>
              </a:ext>
            </a:extLst>
          </p:cNvPr>
          <p:cNvSpPr/>
          <p:nvPr/>
        </p:nvSpPr>
        <p:spPr>
          <a:xfrm>
            <a:off x="-1" y="12121400"/>
            <a:ext cx="24384000" cy="1620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B855A5A-62A8-C7A1-53DB-4268BC199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288" y="12549839"/>
            <a:ext cx="1795058" cy="61363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DB88F3B-B223-2BFB-13D6-D3CC4F627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122" y="12713688"/>
            <a:ext cx="1685663" cy="518665"/>
          </a:xfrm>
          <a:prstGeom prst="rect">
            <a:avLst/>
          </a:prstGeom>
        </p:spPr>
      </p:pic>
      <p:sp>
        <p:nvSpPr>
          <p:cNvPr id="6" name="Embark on a journey of marketing excellence with SparkPro. Today, we unveil a revolutionary solution designed to elevate your strategies and ignite unparalleled success in the digital realm.…">
            <a:extLst>
              <a:ext uri="{FF2B5EF4-FFF2-40B4-BE49-F238E27FC236}">
                <a16:creationId xmlns:a16="http://schemas.microsoft.com/office/drawing/2014/main" id="{82E4CCCB-B14A-ACE1-5BBC-08030128F7E0}"/>
              </a:ext>
            </a:extLst>
          </p:cNvPr>
          <p:cNvSpPr txBox="1"/>
          <p:nvPr/>
        </p:nvSpPr>
        <p:spPr>
          <a:xfrm>
            <a:off x="6791325" y="12387662"/>
            <a:ext cx="16921162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GB" b="1" spc="0" baseline="30000">
                <a:latin typeface="Arial"/>
                <a:cs typeface="Arial"/>
              </a:rPr>
              <a:t>†</a:t>
            </a:r>
            <a:r>
              <a:rPr lang="en-US" spc="0">
                <a:latin typeface="Arial"/>
                <a:cs typeface="Arial"/>
              </a:rPr>
              <a:t>La </a:t>
            </a:r>
            <a:r>
              <a:rPr lang="en-US" spc="0" err="1">
                <a:latin typeface="Arial"/>
                <a:cs typeface="Arial"/>
              </a:rPr>
              <a:t>tasa</a:t>
            </a:r>
            <a:r>
              <a:rPr lang="en-US" spc="0">
                <a:latin typeface="Arial"/>
                <a:cs typeface="Arial"/>
              </a:rPr>
              <a:t> de </a:t>
            </a:r>
            <a:r>
              <a:rPr lang="en-US" spc="0" err="1">
                <a:latin typeface="Arial"/>
                <a:cs typeface="Arial"/>
              </a:rPr>
              <a:t>curación</a:t>
            </a:r>
            <a:r>
              <a:rPr lang="en-US" spc="0">
                <a:latin typeface="Arial"/>
                <a:cs typeface="Arial"/>
              </a:rPr>
              <a:t> </a:t>
            </a:r>
            <a:r>
              <a:rPr lang="en-US" spc="0" err="1">
                <a:latin typeface="Arial"/>
                <a:cs typeface="Arial"/>
              </a:rPr>
              <a:t>completa</a:t>
            </a:r>
            <a:r>
              <a:rPr lang="en-US" spc="0">
                <a:latin typeface="Arial"/>
                <a:cs typeface="Arial"/>
              </a:rPr>
              <a:t> se define </a:t>
            </a:r>
            <a:r>
              <a:rPr lang="en-US" spc="0" err="1">
                <a:latin typeface="Arial"/>
                <a:cs typeface="Arial"/>
              </a:rPr>
              <a:t>como</a:t>
            </a:r>
            <a:r>
              <a:rPr lang="en-US" spc="0">
                <a:latin typeface="Arial"/>
                <a:cs typeface="Arial"/>
              </a:rPr>
              <a:t> la </a:t>
            </a:r>
            <a:r>
              <a:rPr lang="en-US" spc="0" err="1">
                <a:latin typeface="Arial"/>
                <a:cs typeface="Arial"/>
              </a:rPr>
              <a:t>conversión</a:t>
            </a:r>
            <a:r>
              <a:rPr lang="en-US" spc="0">
                <a:latin typeface="Arial"/>
                <a:cs typeface="Arial"/>
              </a:rPr>
              <a:t> a </a:t>
            </a:r>
            <a:r>
              <a:rPr lang="en-US" spc="0" err="1">
                <a:latin typeface="Arial"/>
                <a:cs typeface="Arial"/>
              </a:rPr>
              <a:t>negativo</a:t>
            </a:r>
            <a:r>
              <a:rPr lang="en-US" spc="0">
                <a:latin typeface="Arial"/>
                <a:cs typeface="Arial"/>
              </a:rPr>
              <a:t> tanto </a:t>
            </a:r>
            <a:r>
              <a:rPr lang="en-US" spc="0" err="1">
                <a:latin typeface="Arial"/>
                <a:cs typeface="Arial"/>
              </a:rPr>
              <a:t>en</a:t>
            </a:r>
            <a:r>
              <a:rPr lang="en-US" spc="0">
                <a:latin typeface="Arial"/>
                <a:cs typeface="Arial"/>
              </a:rPr>
              <a:t> la </a:t>
            </a:r>
            <a:r>
              <a:rPr lang="en-US" spc="0" err="1">
                <a:latin typeface="Arial"/>
                <a:cs typeface="Arial"/>
              </a:rPr>
              <a:t>microscopía</a:t>
            </a:r>
            <a:r>
              <a:rPr lang="en-US" spc="0">
                <a:latin typeface="Arial"/>
                <a:cs typeface="Arial"/>
              </a:rPr>
              <a:t> con KOH </a:t>
            </a:r>
            <a:r>
              <a:rPr lang="en-US" spc="0" err="1">
                <a:latin typeface="Arial"/>
                <a:cs typeface="Arial"/>
              </a:rPr>
              <a:t>como</a:t>
            </a:r>
            <a:r>
              <a:rPr lang="en-US" spc="0">
                <a:latin typeface="Arial"/>
                <a:cs typeface="Arial"/>
              </a:rPr>
              <a:t> </a:t>
            </a:r>
            <a:r>
              <a:rPr lang="en-US" spc="0" err="1">
                <a:latin typeface="Arial"/>
                <a:cs typeface="Arial"/>
              </a:rPr>
              <a:t>en</a:t>
            </a:r>
            <a:r>
              <a:rPr lang="en-US" spc="0">
                <a:latin typeface="Arial"/>
                <a:cs typeface="Arial"/>
              </a:rPr>
              <a:t> </a:t>
            </a:r>
            <a:r>
              <a:rPr lang="en-US" spc="0" err="1">
                <a:latin typeface="Arial"/>
                <a:cs typeface="Arial"/>
              </a:rPr>
              <a:t>el</a:t>
            </a:r>
            <a:r>
              <a:rPr lang="en-US" spc="0">
                <a:latin typeface="Arial"/>
                <a:cs typeface="Arial"/>
              </a:rPr>
              <a:t> </a:t>
            </a:r>
            <a:r>
              <a:rPr lang="en-US" spc="0" err="1">
                <a:latin typeface="Arial"/>
                <a:cs typeface="Arial"/>
              </a:rPr>
              <a:t>cultivo</a:t>
            </a:r>
            <a:r>
              <a:rPr lang="en-US" spc="0">
                <a:latin typeface="Arial"/>
                <a:cs typeface="Arial"/>
              </a:rPr>
              <a:t> </a:t>
            </a:r>
            <a:r>
              <a:rPr lang="en-US" spc="0" err="1">
                <a:latin typeface="Arial"/>
                <a:cs typeface="Arial"/>
              </a:rPr>
              <a:t>fúngico</a:t>
            </a:r>
            <a:r>
              <a:rPr lang="en-US" spc="0">
                <a:latin typeface="Arial"/>
                <a:cs typeface="Arial"/>
              </a:rPr>
              <a:t> y </a:t>
            </a:r>
            <a:r>
              <a:rPr lang="en-US" spc="0" err="1">
                <a:latin typeface="Arial"/>
                <a:cs typeface="Arial"/>
              </a:rPr>
              <a:t>el</a:t>
            </a:r>
            <a:r>
              <a:rPr lang="en-US" spc="0">
                <a:latin typeface="Arial"/>
                <a:cs typeface="Arial"/>
              </a:rPr>
              <a:t> </a:t>
            </a:r>
            <a:r>
              <a:rPr lang="en-US" spc="0" err="1">
                <a:latin typeface="Arial"/>
                <a:cs typeface="Arial"/>
              </a:rPr>
              <a:t>crecimiento</a:t>
            </a:r>
            <a:r>
              <a:rPr lang="en-US" spc="0">
                <a:latin typeface="Arial"/>
                <a:cs typeface="Arial"/>
              </a:rPr>
              <a:t> del 100 % de </a:t>
            </a:r>
            <a:r>
              <a:rPr lang="en-US" spc="0" err="1">
                <a:latin typeface="Arial"/>
                <a:cs typeface="Arial"/>
              </a:rPr>
              <a:t>una</a:t>
            </a:r>
            <a:r>
              <a:rPr lang="en-US" spc="0">
                <a:latin typeface="Arial"/>
                <a:cs typeface="Arial"/>
              </a:rPr>
              <a:t> </a:t>
            </a:r>
            <a:r>
              <a:rPr lang="en-US" spc="0" err="1">
                <a:latin typeface="Arial"/>
                <a:cs typeface="Arial"/>
              </a:rPr>
              <a:t>uña</a:t>
            </a:r>
            <a:r>
              <a:rPr lang="en-US" spc="0">
                <a:latin typeface="Arial"/>
                <a:cs typeface="Arial"/>
              </a:rPr>
              <a:t> sana.</a:t>
            </a:r>
            <a:r>
              <a:rPr lang="en-US" spc="0" baseline="30000">
                <a:latin typeface="Arial"/>
                <a:cs typeface="Arial"/>
              </a:rPr>
              <a:t> *</a:t>
            </a:r>
            <a:r>
              <a:rPr lang="en-US" spc="0">
                <a:latin typeface="Arial"/>
                <a:cs typeface="Arial"/>
              </a:rPr>
              <a:t>ciclopirox al 8 % HPCH  vs. placebo </a:t>
            </a:r>
            <a:r>
              <a:rPr lang="en-US" i="1" spc="0">
                <a:latin typeface="Arial"/>
                <a:cs typeface="Arial"/>
              </a:rPr>
              <a:t>p-value</a:t>
            </a:r>
            <a:r>
              <a:rPr lang="en-US" spc="0">
                <a:latin typeface="Arial"/>
                <a:cs typeface="Arial"/>
              </a:rPr>
              <a:t> = 0,0143; **ciclopirox al 8 % HPCH  vs. placebo p-valor = 0,0029; ***ciclopirox al 8 % HPCH  vs. CPX de </a:t>
            </a:r>
            <a:r>
              <a:rPr lang="en-US" spc="0" err="1">
                <a:latin typeface="Arial"/>
                <a:cs typeface="Arial"/>
              </a:rPr>
              <a:t>referencia</a:t>
            </a:r>
            <a:r>
              <a:rPr lang="en-US" spc="0">
                <a:latin typeface="Arial"/>
                <a:cs typeface="Arial"/>
              </a:rPr>
              <a:t> p-valor &lt;0,05 para la </a:t>
            </a:r>
            <a:r>
              <a:rPr lang="en-US" spc="0" err="1">
                <a:latin typeface="Arial"/>
                <a:cs typeface="Arial"/>
              </a:rPr>
              <a:t>comparación</a:t>
            </a:r>
            <a:r>
              <a:rPr lang="en-US" spc="0">
                <a:latin typeface="Arial"/>
                <a:cs typeface="Arial"/>
              </a:rPr>
              <a:t> de </a:t>
            </a:r>
            <a:r>
              <a:rPr lang="en-US" spc="0" err="1">
                <a:latin typeface="Arial"/>
                <a:cs typeface="Arial"/>
              </a:rPr>
              <a:t>superioridad</a:t>
            </a:r>
            <a:r>
              <a:rPr lang="en-US" spc="0">
                <a:latin typeface="Arial"/>
                <a:cs typeface="Arial"/>
              </a:rPr>
              <a:t>. </a:t>
            </a:r>
            <a:r>
              <a:rPr lang="en-US" b="1" spc="0">
                <a:latin typeface="Arial"/>
                <a:cs typeface="Arial"/>
              </a:rPr>
              <a:t>CPX,</a:t>
            </a:r>
            <a:r>
              <a:rPr lang="en-US" spc="0">
                <a:latin typeface="Arial"/>
                <a:cs typeface="Arial"/>
              </a:rPr>
              <a:t> ciclopirox; </a:t>
            </a:r>
            <a:r>
              <a:rPr lang="en-US" b="1" spc="0">
                <a:latin typeface="Arial"/>
                <a:cs typeface="Arial"/>
              </a:rPr>
              <a:t>HPCH, </a:t>
            </a:r>
            <a:r>
              <a:rPr lang="en-GB" i="1" spc="0">
                <a:latin typeface="Arial"/>
                <a:cs typeface="Arial"/>
              </a:rPr>
              <a:t>ciclopirox hydroxypropyl chitosan</a:t>
            </a:r>
            <a:r>
              <a:rPr lang="en-US" spc="0">
                <a:latin typeface="Arial"/>
                <a:cs typeface="Arial"/>
              </a:rPr>
              <a:t>; </a:t>
            </a:r>
            <a:r>
              <a:rPr lang="en-US" b="1" spc="0">
                <a:latin typeface="Arial"/>
                <a:cs typeface="Arial"/>
              </a:rPr>
              <a:t>KOH,</a:t>
            </a:r>
            <a:r>
              <a:rPr lang="es-ES" b="1" spc="0">
                <a:latin typeface="Arial"/>
                <a:cs typeface="Arial"/>
              </a:rPr>
              <a:t> </a:t>
            </a:r>
            <a:r>
              <a:rPr lang="es-ES" spc="0">
                <a:latin typeface="Arial"/>
                <a:cs typeface="Arial"/>
              </a:rPr>
              <a:t>hidróxido de potasio</a:t>
            </a:r>
            <a:r>
              <a:rPr lang="en-US" spc="0">
                <a:latin typeface="Arial"/>
                <a:cs typeface="Arial"/>
              </a:rPr>
              <a:t>. </a:t>
            </a:r>
            <a:r>
              <a:rPr lang="en-US" b="1" spc="0">
                <a:latin typeface="Arial"/>
                <a:cs typeface="Arial"/>
              </a:rPr>
              <a:t>1. </a:t>
            </a:r>
            <a:r>
              <a:rPr lang="en-US" spc="0">
                <a:latin typeface="Arial"/>
                <a:cs typeface="Arial"/>
              </a:rPr>
              <a:t>Baran R, Tosti A, </a:t>
            </a:r>
            <a:r>
              <a:rPr lang="en-US" spc="0" err="1">
                <a:latin typeface="Arial"/>
                <a:cs typeface="Arial"/>
              </a:rPr>
              <a:t>Hartmane</a:t>
            </a:r>
            <a:r>
              <a:rPr lang="en-US" spc="0">
                <a:latin typeface="Arial"/>
                <a:cs typeface="Arial"/>
              </a:rPr>
              <a:t> I, </a:t>
            </a:r>
            <a:r>
              <a:rPr lang="en-US" i="1" spc="0">
                <a:latin typeface="Arial"/>
                <a:cs typeface="Arial"/>
              </a:rPr>
              <a:t>et al. </a:t>
            </a:r>
            <a:r>
              <a:rPr lang="en-US" spc="0">
                <a:latin typeface="Arial"/>
                <a:cs typeface="Arial"/>
              </a:rPr>
              <a:t>An innovative water-soluble biopolymer improves efficacy of ciclopirox nail lacquer in the management of onychomycosis. J </a:t>
            </a:r>
            <a:r>
              <a:rPr lang="en-US" spc="0" err="1">
                <a:latin typeface="Arial"/>
                <a:cs typeface="Arial"/>
              </a:rPr>
              <a:t>Eur</a:t>
            </a:r>
            <a:r>
              <a:rPr lang="en-US" spc="0">
                <a:latin typeface="Arial"/>
                <a:cs typeface="Arial"/>
              </a:rPr>
              <a:t> </a:t>
            </a:r>
            <a:r>
              <a:rPr lang="en-US" spc="0" err="1">
                <a:latin typeface="Arial"/>
                <a:cs typeface="Arial"/>
              </a:rPr>
              <a:t>Acad</a:t>
            </a:r>
            <a:r>
              <a:rPr lang="en-US" spc="0">
                <a:latin typeface="Arial"/>
                <a:cs typeface="Arial"/>
              </a:rPr>
              <a:t> Dermatol </a:t>
            </a:r>
            <a:r>
              <a:rPr lang="en-US" spc="0" err="1">
                <a:latin typeface="Arial"/>
                <a:cs typeface="Arial"/>
              </a:rPr>
              <a:t>Venereol</a:t>
            </a:r>
            <a:r>
              <a:rPr lang="en-US" spc="0">
                <a:latin typeface="Arial"/>
                <a:cs typeface="Arial"/>
              </a:rPr>
              <a:t>. 2009;23(7):773-81. </a:t>
            </a:r>
            <a:endParaRPr lang="en-US" spc="0"/>
          </a:p>
        </p:txBody>
      </p:sp>
      <p:sp>
        <p:nvSpPr>
          <p:cNvPr id="29" name="TextBox 1">
            <a:extLst>
              <a:ext uri="{FF2B5EF4-FFF2-40B4-BE49-F238E27FC236}">
                <a16:creationId xmlns:a16="http://schemas.microsoft.com/office/drawing/2014/main" id="{04F35A00-03A1-3D6E-F33A-A1EA371EB0EA}"/>
              </a:ext>
            </a:extLst>
          </p:cNvPr>
          <p:cNvSpPr txBox="1"/>
          <p:nvPr/>
        </p:nvSpPr>
        <p:spPr>
          <a:xfrm>
            <a:off x="17250340" y="10972093"/>
            <a:ext cx="6174810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 defTabSz="1219140">
              <a:buClr>
                <a:srgbClr val="000000"/>
              </a:buClr>
              <a:defRPr/>
            </a:pPr>
            <a:r>
              <a:rPr lang="en-GB" kern="0" spc="0" err="1">
                <a:solidFill>
                  <a:schemeClr val="bg1"/>
                </a:solidFill>
                <a:latin typeface="Arial"/>
                <a:cs typeface="Arial"/>
                <a:sym typeface="Arial"/>
              </a:rPr>
              <a:t>Figura</a:t>
            </a:r>
            <a:r>
              <a:rPr lang="en-GB" kern="0" spc="0">
                <a:solidFill>
                  <a:schemeClr val="bg1"/>
                </a:solidFill>
                <a:latin typeface="Arial"/>
                <a:cs typeface="Arial"/>
                <a:sym typeface="Arial"/>
              </a:rPr>
              <a:t> de Baran R, </a:t>
            </a:r>
            <a:r>
              <a:rPr lang="en-GB" i="1" kern="0" spc="0">
                <a:solidFill>
                  <a:schemeClr val="bg1"/>
                </a:solidFill>
                <a:latin typeface="Arial"/>
                <a:cs typeface="Arial"/>
                <a:sym typeface="Arial"/>
              </a:rPr>
              <a:t>et al. </a:t>
            </a:r>
            <a:r>
              <a:rPr lang="en-GB" kern="0" spc="0">
                <a:solidFill>
                  <a:schemeClr val="bg1"/>
                </a:solidFill>
                <a:latin typeface="Arial"/>
                <a:cs typeface="Arial"/>
                <a:sym typeface="Arial"/>
              </a:rPr>
              <a:t>2009.</a:t>
            </a:r>
            <a:r>
              <a:rPr lang="en-GB" kern="0" spc="0" baseline="30000">
                <a:solidFill>
                  <a:schemeClr val="bg1"/>
                </a:solidFill>
                <a:latin typeface="Arial"/>
                <a:cs typeface="Arial"/>
                <a:sym typeface="Arial"/>
              </a:rPr>
              <a:t>1</a:t>
            </a:r>
            <a:endParaRPr lang="en-US" kern="0" spc="0">
              <a:solidFill>
                <a:schemeClr val="bg1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6" name="Grupo 45">
            <a:extLst>
              <a:ext uri="{FF2B5EF4-FFF2-40B4-BE49-F238E27FC236}">
                <a16:creationId xmlns:a16="http://schemas.microsoft.com/office/drawing/2014/main" id="{C7FF2962-5F72-6BDA-874E-04C196BECFE8}"/>
              </a:ext>
            </a:extLst>
          </p:cNvPr>
          <p:cNvGrpSpPr/>
          <p:nvPr/>
        </p:nvGrpSpPr>
        <p:grpSpPr>
          <a:xfrm>
            <a:off x="11519633" y="11026588"/>
            <a:ext cx="1344734" cy="540000"/>
            <a:chOff x="12711953" y="11026588"/>
            <a:chExt cx="1344734" cy="540000"/>
          </a:xfrm>
        </p:grpSpPr>
        <p:sp>
          <p:nvSpPr>
            <p:cNvPr id="47" name="Elipse 46">
              <a:extLst>
                <a:ext uri="{FF2B5EF4-FFF2-40B4-BE49-F238E27FC236}">
                  <a16:creationId xmlns:a16="http://schemas.microsoft.com/office/drawing/2014/main" id="{25E3D991-29A6-B316-1C56-EAE56DA5A8BF}"/>
                </a:ext>
              </a:extLst>
            </p:cNvPr>
            <p:cNvSpPr/>
            <p:nvPr/>
          </p:nvSpPr>
          <p:spPr>
            <a:xfrm>
              <a:off x="12711953" y="11026588"/>
              <a:ext cx="540000" cy="540000"/>
            </a:xfrm>
            <a:prstGeom prst="ellipse">
              <a:avLst/>
            </a:prstGeom>
            <a:noFill/>
            <a:ln w="38100" cap="flat">
              <a:solidFill>
                <a:schemeClr val="accent3">
                  <a:lumMod val="60000"/>
                  <a:lumOff val="4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000" b="1" i="0" u="none" strike="noStrike" cap="none" spc="0" normalizeH="0" baseline="0">
                <a:ln>
                  <a:noFill/>
                </a:ln>
                <a:solidFill>
                  <a:srgbClr val="FDFDF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Elipse 47">
              <a:extLst>
                <a:ext uri="{FF2B5EF4-FFF2-40B4-BE49-F238E27FC236}">
                  <a16:creationId xmlns:a16="http://schemas.microsoft.com/office/drawing/2014/main" id="{B97D24B0-05F8-0CE6-EA5A-5020E438D870}"/>
                </a:ext>
              </a:extLst>
            </p:cNvPr>
            <p:cNvSpPr/>
            <p:nvPr/>
          </p:nvSpPr>
          <p:spPr>
            <a:xfrm>
              <a:off x="13516687" y="11026588"/>
              <a:ext cx="540000" cy="540000"/>
            </a:xfrm>
            <a:prstGeom prst="ellipse">
              <a:avLst/>
            </a:prstGeom>
            <a:noFill/>
            <a:ln w="38100" cap="flat">
              <a:solidFill>
                <a:schemeClr val="accent3">
                  <a:lumMod val="60000"/>
                  <a:lumOff val="4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000" b="1" i="0" u="none" strike="noStrike" cap="none" spc="0" normalizeH="0" baseline="0">
                <a:ln>
                  <a:noFill/>
                </a:ln>
                <a:solidFill>
                  <a:srgbClr val="FDFDF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Elipse 48">
              <a:extLst>
                <a:ext uri="{FF2B5EF4-FFF2-40B4-BE49-F238E27FC236}">
                  <a16:creationId xmlns:a16="http://schemas.microsoft.com/office/drawing/2014/main" id="{2403372D-5E79-3B2E-14B9-9ABADB051A97}"/>
                </a:ext>
              </a:extLst>
            </p:cNvPr>
            <p:cNvSpPr/>
            <p:nvPr/>
          </p:nvSpPr>
          <p:spPr>
            <a:xfrm>
              <a:off x="12801953" y="11116588"/>
              <a:ext cx="360000" cy="36000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000" b="1" i="0" u="none" strike="noStrike" cap="none" spc="0" normalizeH="0" baseline="0">
                <a:ln>
                  <a:noFill/>
                </a:ln>
                <a:solidFill>
                  <a:srgbClr val="FDFDF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" name="Gráfico 6">
            <a:extLst>
              <a:ext uri="{FF2B5EF4-FFF2-40B4-BE49-F238E27FC236}">
                <a16:creationId xmlns:a16="http://schemas.microsoft.com/office/drawing/2014/main" id="{02F5EB3A-6616-995E-EDDB-23742BFAAC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489543" y="3320604"/>
            <a:ext cx="9251187" cy="713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90032"/>
      </p:ext>
    </p:extLst>
  </p:cSld>
  <p:clrMapOvr>
    <a:masterClrMapping/>
  </p:clrMapOvr>
  <p:transition spd="slow">
    <p:push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hueOff val="-2182294"/>
            <a:satOff val="-52832"/>
            <a:lumOff val="-32984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CBAAE4-42B0-2E0D-4E88-E7A666C8E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4F53894C-CB59-42AA-DEDD-4E1FC79F4E62}"/>
              </a:ext>
            </a:extLst>
          </p:cNvPr>
          <p:cNvSpPr/>
          <p:nvPr/>
        </p:nvSpPr>
        <p:spPr>
          <a:xfrm>
            <a:off x="0" y="0"/>
            <a:ext cx="24384000" cy="12121400"/>
          </a:xfrm>
          <a:prstGeom prst="rect">
            <a:avLst/>
          </a:prstGeom>
          <a:solidFill>
            <a:srgbClr val="007E4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Rectángulo 2">
            <a:extLst>
              <a:ext uri="{FF2B5EF4-FFF2-40B4-BE49-F238E27FC236}">
                <a16:creationId xmlns:a16="http://schemas.microsoft.com/office/drawing/2014/main" id="{CE27E9D4-9D0E-3300-0022-607B1DA2ECD4}"/>
              </a:ext>
            </a:extLst>
          </p:cNvPr>
          <p:cNvSpPr/>
          <p:nvPr/>
        </p:nvSpPr>
        <p:spPr>
          <a:xfrm>
            <a:off x="2" y="-8734"/>
            <a:ext cx="13563598" cy="12130134"/>
          </a:xfrm>
          <a:custGeom>
            <a:avLst/>
            <a:gdLst>
              <a:gd name="connsiteX0" fmla="*/ 0 w 7387771"/>
              <a:gd name="connsiteY0" fmla="*/ 0 h 6858000"/>
              <a:gd name="connsiteX1" fmla="*/ 7387771 w 7387771"/>
              <a:gd name="connsiteY1" fmla="*/ 0 h 6858000"/>
              <a:gd name="connsiteX2" fmla="*/ 7387771 w 7387771"/>
              <a:gd name="connsiteY2" fmla="*/ 6858000 h 6858000"/>
              <a:gd name="connsiteX3" fmla="*/ 0 w 7387771"/>
              <a:gd name="connsiteY3" fmla="*/ 6858000 h 6858000"/>
              <a:gd name="connsiteX4" fmla="*/ 0 w 7387771"/>
              <a:gd name="connsiteY4" fmla="*/ 0 h 6858000"/>
              <a:gd name="connsiteX0" fmla="*/ 0 w 7387771"/>
              <a:gd name="connsiteY0" fmla="*/ 0 h 6858000"/>
              <a:gd name="connsiteX1" fmla="*/ 7387771 w 7387771"/>
              <a:gd name="connsiteY1" fmla="*/ 0 h 6858000"/>
              <a:gd name="connsiteX2" fmla="*/ 7387771 w 7387771"/>
              <a:gd name="connsiteY2" fmla="*/ 6858000 h 6858000"/>
              <a:gd name="connsiteX3" fmla="*/ 0 w 7387771"/>
              <a:gd name="connsiteY3" fmla="*/ 6858000 h 6858000"/>
              <a:gd name="connsiteX4" fmla="*/ 0 w 7387771"/>
              <a:gd name="connsiteY4" fmla="*/ 0 h 6858000"/>
              <a:gd name="connsiteX0" fmla="*/ 0 w 7387771"/>
              <a:gd name="connsiteY0" fmla="*/ 0 h 6858000"/>
              <a:gd name="connsiteX1" fmla="*/ 7387771 w 7387771"/>
              <a:gd name="connsiteY1" fmla="*/ 0 h 6858000"/>
              <a:gd name="connsiteX2" fmla="*/ 7387771 w 7387771"/>
              <a:gd name="connsiteY2" fmla="*/ 6858000 h 6858000"/>
              <a:gd name="connsiteX3" fmla="*/ 0 w 7387771"/>
              <a:gd name="connsiteY3" fmla="*/ 6858000 h 6858000"/>
              <a:gd name="connsiteX4" fmla="*/ 0 w 7387771"/>
              <a:gd name="connsiteY4" fmla="*/ 0 h 6858000"/>
              <a:gd name="connsiteX0" fmla="*/ 0 w 7387771"/>
              <a:gd name="connsiteY0" fmla="*/ 0 h 6858000"/>
              <a:gd name="connsiteX1" fmla="*/ 7387771 w 7387771"/>
              <a:gd name="connsiteY1" fmla="*/ 0 h 6858000"/>
              <a:gd name="connsiteX2" fmla="*/ 7387771 w 7387771"/>
              <a:gd name="connsiteY2" fmla="*/ 6858000 h 6858000"/>
              <a:gd name="connsiteX3" fmla="*/ 0 w 7387771"/>
              <a:gd name="connsiteY3" fmla="*/ 6858000 h 6858000"/>
              <a:gd name="connsiteX4" fmla="*/ 0 w 7387771"/>
              <a:gd name="connsiteY4" fmla="*/ 0 h 6858000"/>
              <a:gd name="connsiteX0" fmla="*/ 0 w 7649028"/>
              <a:gd name="connsiteY0" fmla="*/ 0 h 6858000"/>
              <a:gd name="connsiteX1" fmla="*/ 7649028 w 7649028"/>
              <a:gd name="connsiteY1" fmla="*/ 0 h 6858000"/>
              <a:gd name="connsiteX2" fmla="*/ 7387771 w 7649028"/>
              <a:gd name="connsiteY2" fmla="*/ 6858000 h 6858000"/>
              <a:gd name="connsiteX3" fmla="*/ 0 w 7649028"/>
              <a:gd name="connsiteY3" fmla="*/ 6858000 h 6858000"/>
              <a:gd name="connsiteX4" fmla="*/ 0 w 7649028"/>
              <a:gd name="connsiteY4" fmla="*/ 0 h 6858000"/>
              <a:gd name="connsiteX0" fmla="*/ 0 w 7649028"/>
              <a:gd name="connsiteY0" fmla="*/ 0 h 6858000"/>
              <a:gd name="connsiteX1" fmla="*/ 7649028 w 7649028"/>
              <a:gd name="connsiteY1" fmla="*/ 0 h 6858000"/>
              <a:gd name="connsiteX2" fmla="*/ 7387771 w 7649028"/>
              <a:gd name="connsiteY2" fmla="*/ 6858000 h 6858000"/>
              <a:gd name="connsiteX3" fmla="*/ 0 w 7649028"/>
              <a:gd name="connsiteY3" fmla="*/ 6858000 h 6858000"/>
              <a:gd name="connsiteX4" fmla="*/ 0 w 7649028"/>
              <a:gd name="connsiteY4" fmla="*/ 0 h 6858000"/>
              <a:gd name="connsiteX0" fmla="*/ 0 w 7649028"/>
              <a:gd name="connsiteY0" fmla="*/ 0 h 6858000"/>
              <a:gd name="connsiteX1" fmla="*/ 7649028 w 7649028"/>
              <a:gd name="connsiteY1" fmla="*/ 0 h 6858000"/>
              <a:gd name="connsiteX2" fmla="*/ 7387771 w 7649028"/>
              <a:gd name="connsiteY2" fmla="*/ 6858000 h 6858000"/>
              <a:gd name="connsiteX3" fmla="*/ 0 w 7649028"/>
              <a:gd name="connsiteY3" fmla="*/ 6858000 h 6858000"/>
              <a:gd name="connsiteX4" fmla="*/ 0 w 7649028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9028" h="6858000">
                <a:moveTo>
                  <a:pt x="0" y="0"/>
                </a:moveTo>
                <a:lnTo>
                  <a:pt x="7649028" y="0"/>
                </a:lnTo>
                <a:cubicBezTo>
                  <a:pt x="7141028" y="2082800"/>
                  <a:pt x="2844800" y="290288"/>
                  <a:pt x="7387771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29" name="Rectangle: Rounded Corners 11">
            <a:extLst>
              <a:ext uri="{FF2B5EF4-FFF2-40B4-BE49-F238E27FC236}">
                <a16:creationId xmlns:a16="http://schemas.microsoft.com/office/drawing/2014/main" id="{37A56E07-58A5-5A04-C4E0-B429E5C3D4B2}"/>
              </a:ext>
            </a:extLst>
          </p:cNvPr>
          <p:cNvSpPr/>
          <p:nvPr/>
        </p:nvSpPr>
        <p:spPr>
          <a:xfrm>
            <a:off x="1066800" y="2871068"/>
            <a:ext cx="22358350" cy="7973865"/>
          </a:xfrm>
          <a:prstGeom prst="roundRect">
            <a:avLst>
              <a:gd name="adj" fmla="val 4999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buClr>
                <a:srgbClr val="000000"/>
              </a:buClr>
              <a:defRPr/>
            </a:pPr>
            <a:endParaRPr lang="en-GB" sz="3200" kern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30" name="Rectángulo redondeado 29">
            <a:extLst>
              <a:ext uri="{FF2B5EF4-FFF2-40B4-BE49-F238E27FC236}">
                <a16:creationId xmlns:a16="http://schemas.microsoft.com/office/drawing/2014/main" id="{EF9C07E2-926C-564D-8CB3-F8A7268F46F3}"/>
              </a:ext>
            </a:extLst>
          </p:cNvPr>
          <p:cNvSpPr/>
          <p:nvPr/>
        </p:nvSpPr>
        <p:spPr>
          <a:xfrm>
            <a:off x="1066800" y="2871067"/>
            <a:ext cx="10355717" cy="7973865"/>
          </a:xfrm>
          <a:prstGeom prst="roundRect">
            <a:avLst>
              <a:gd name="adj" fmla="val 463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Rectángulo redondeado 34">
            <a:extLst>
              <a:ext uri="{FF2B5EF4-FFF2-40B4-BE49-F238E27FC236}">
                <a16:creationId xmlns:a16="http://schemas.microsoft.com/office/drawing/2014/main" id="{B3512424-FF7E-6CB6-FCDA-C4EE3B2D1892}"/>
              </a:ext>
            </a:extLst>
          </p:cNvPr>
          <p:cNvSpPr/>
          <p:nvPr/>
        </p:nvSpPr>
        <p:spPr>
          <a:xfrm>
            <a:off x="1701688" y="6073093"/>
            <a:ext cx="8780457" cy="163449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914400"/>
            <a:r>
              <a:rPr lang="en-US" sz="3200" b="1" spc="0">
                <a:solidFill>
                  <a:schemeClr val="tx1"/>
                </a:solidFill>
                <a:latin typeface="Arial"/>
                <a:cs typeface="Calibri"/>
                <a:sym typeface="Arial"/>
              </a:rPr>
              <a:t>La </a:t>
            </a:r>
            <a:r>
              <a:rPr lang="en-US" sz="3200" b="1" spc="0" err="1">
                <a:solidFill>
                  <a:schemeClr val="tx1"/>
                </a:solidFill>
                <a:latin typeface="Arial"/>
                <a:cs typeface="Calibri"/>
                <a:sym typeface="Arial"/>
              </a:rPr>
              <a:t>tasa</a:t>
            </a:r>
            <a:r>
              <a:rPr lang="en-US" sz="3200" b="1" spc="0">
                <a:solidFill>
                  <a:schemeClr val="tx1"/>
                </a:solidFill>
                <a:latin typeface="Arial"/>
                <a:cs typeface="Calibri"/>
                <a:sym typeface="Arial"/>
              </a:rPr>
              <a:t> de </a:t>
            </a:r>
            <a:r>
              <a:rPr lang="en-US" sz="3200" b="1" spc="0" err="1">
                <a:solidFill>
                  <a:schemeClr val="tx1"/>
                </a:solidFill>
                <a:latin typeface="Arial"/>
                <a:cs typeface="Calibri"/>
                <a:sym typeface="Arial"/>
              </a:rPr>
              <a:t>respuesta</a:t>
            </a:r>
            <a:r>
              <a:rPr lang="en-US" sz="3200" b="1" spc="0" baseline="30000">
                <a:solidFill>
                  <a:schemeClr val="tx1"/>
                </a:solidFill>
                <a:latin typeface="Arial"/>
                <a:cs typeface="Calibri"/>
                <a:sym typeface="Arial"/>
              </a:rPr>
              <a:t>†</a:t>
            </a:r>
            <a:r>
              <a:rPr lang="en-US" sz="3200" b="1" spc="0">
                <a:solidFill>
                  <a:schemeClr val="tx1"/>
                </a:solidFill>
                <a:latin typeface="Arial"/>
                <a:cs typeface="Calibri"/>
                <a:sym typeface="Arial"/>
              </a:rPr>
              <a:t> es un 66 % mayor</a:t>
            </a:r>
          </a:p>
          <a:p>
            <a:pPr defTabSz="914400"/>
            <a:r>
              <a:rPr lang="en-US" sz="3200" b="1" spc="0">
                <a:solidFill>
                  <a:schemeClr val="tx1"/>
                </a:solidFill>
                <a:latin typeface="Arial"/>
                <a:cs typeface="Calibri"/>
                <a:sym typeface="Arial"/>
              </a:rPr>
              <a:t>con ciclopirox al 8 % HPCH </a:t>
            </a:r>
            <a:r>
              <a:rPr lang="en-US" sz="3200" spc="0" err="1">
                <a:solidFill>
                  <a:schemeClr val="tx1"/>
                </a:solidFill>
                <a:latin typeface="Arial"/>
                <a:cs typeface="Calibri"/>
                <a:sym typeface="Arial"/>
              </a:rPr>
              <a:t>en</a:t>
            </a:r>
            <a:r>
              <a:rPr lang="en-US" sz="3200" spc="0">
                <a:solidFill>
                  <a:schemeClr val="tx1"/>
                </a:solidFill>
                <a:latin typeface="Arial"/>
                <a:cs typeface="Calibri"/>
                <a:sym typeface="Arial"/>
              </a:rPr>
              <a:t> </a:t>
            </a:r>
            <a:r>
              <a:rPr lang="en-US" sz="3200" spc="0" err="1">
                <a:solidFill>
                  <a:schemeClr val="tx1"/>
                </a:solidFill>
                <a:latin typeface="Arial"/>
                <a:cs typeface="Calibri"/>
                <a:sym typeface="Arial"/>
              </a:rPr>
              <a:t>comparación</a:t>
            </a:r>
            <a:r>
              <a:rPr lang="en-US" sz="3200" spc="0">
                <a:solidFill>
                  <a:schemeClr val="tx1"/>
                </a:solidFill>
                <a:latin typeface="Arial"/>
                <a:cs typeface="Calibri"/>
                <a:sym typeface="Arial"/>
              </a:rPr>
              <a:t> con </a:t>
            </a:r>
            <a:r>
              <a:rPr lang="en-US" sz="3200" spc="0" err="1">
                <a:solidFill>
                  <a:schemeClr val="tx1"/>
                </a:solidFill>
                <a:latin typeface="Arial"/>
                <a:cs typeface="Calibri"/>
                <a:sym typeface="Arial"/>
              </a:rPr>
              <a:t>el</a:t>
            </a:r>
            <a:r>
              <a:rPr lang="en-US" sz="3200" spc="0">
                <a:solidFill>
                  <a:schemeClr val="tx1"/>
                </a:solidFill>
                <a:latin typeface="Arial"/>
                <a:cs typeface="Calibri"/>
                <a:sym typeface="Arial"/>
              </a:rPr>
              <a:t> </a:t>
            </a:r>
            <a:r>
              <a:rPr lang="en-US" sz="3200" spc="0" err="1">
                <a:solidFill>
                  <a:schemeClr val="tx1"/>
                </a:solidFill>
                <a:latin typeface="Arial"/>
                <a:cs typeface="Calibri"/>
                <a:sym typeface="Arial"/>
              </a:rPr>
              <a:t>barniz</a:t>
            </a:r>
            <a:r>
              <a:rPr lang="en-US" sz="3200" spc="0">
                <a:solidFill>
                  <a:schemeClr val="tx1"/>
                </a:solidFill>
                <a:latin typeface="Arial"/>
                <a:cs typeface="Calibri"/>
                <a:sym typeface="Arial"/>
              </a:rPr>
              <a:t> de </a:t>
            </a:r>
            <a:r>
              <a:rPr lang="en-US" sz="3200" spc="0" err="1">
                <a:solidFill>
                  <a:schemeClr val="tx1"/>
                </a:solidFill>
                <a:latin typeface="Arial"/>
                <a:cs typeface="Calibri"/>
                <a:sym typeface="Arial"/>
              </a:rPr>
              <a:t>referencia</a:t>
            </a:r>
            <a:r>
              <a:rPr lang="en-US" sz="3200" spc="0">
                <a:solidFill>
                  <a:schemeClr val="tx1"/>
                </a:solidFill>
                <a:latin typeface="Arial"/>
                <a:cs typeface="Calibri"/>
                <a:sym typeface="Arial"/>
              </a:rPr>
              <a:t> </a:t>
            </a:r>
            <a:r>
              <a:rPr lang="en-US" sz="3200" spc="0" err="1">
                <a:solidFill>
                  <a:schemeClr val="tx1"/>
                </a:solidFill>
                <a:latin typeface="Arial"/>
                <a:cs typeface="Calibri"/>
                <a:sym typeface="Arial"/>
              </a:rPr>
              <a:t>en</a:t>
            </a:r>
            <a:r>
              <a:rPr lang="en-US" sz="3200" spc="0">
                <a:solidFill>
                  <a:schemeClr val="tx1"/>
                </a:solidFill>
                <a:latin typeface="Arial"/>
                <a:cs typeface="Calibri"/>
                <a:sym typeface="Arial"/>
              </a:rPr>
              <a:t> la </a:t>
            </a:r>
            <a:r>
              <a:rPr lang="en-US" sz="3200" spc="0" err="1">
                <a:solidFill>
                  <a:schemeClr val="tx1"/>
                </a:solidFill>
                <a:latin typeface="Arial"/>
                <a:cs typeface="Calibri"/>
                <a:sym typeface="Arial"/>
              </a:rPr>
              <a:t>semana</a:t>
            </a:r>
            <a:r>
              <a:rPr lang="en-US" sz="3200" spc="0">
                <a:solidFill>
                  <a:schemeClr val="tx1"/>
                </a:solidFill>
                <a:latin typeface="Arial"/>
                <a:cs typeface="Calibri"/>
                <a:sym typeface="Arial"/>
              </a:rPr>
              <a:t> 60 </a:t>
            </a:r>
          </a:p>
        </p:txBody>
      </p:sp>
      <p:sp>
        <p:nvSpPr>
          <p:cNvPr id="17" name="Circle">
            <a:extLst>
              <a:ext uri="{FF2B5EF4-FFF2-40B4-BE49-F238E27FC236}">
                <a16:creationId xmlns:a16="http://schemas.microsoft.com/office/drawing/2014/main" id="{5C60DBCA-C1AE-8A6C-8A0B-328DC2532341}"/>
              </a:ext>
            </a:extLst>
          </p:cNvPr>
          <p:cNvSpPr/>
          <p:nvPr/>
        </p:nvSpPr>
        <p:spPr>
          <a:xfrm>
            <a:off x="-2273095" y="-2215869"/>
            <a:ext cx="4320000" cy="432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" name="Circle">
            <a:extLst>
              <a:ext uri="{FF2B5EF4-FFF2-40B4-BE49-F238E27FC236}">
                <a16:creationId xmlns:a16="http://schemas.microsoft.com/office/drawing/2014/main" id="{38B0A49D-B7EE-1B28-EE9D-E1853903CC17}"/>
              </a:ext>
            </a:extLst>
          </p:cNvPr>
          <p:cNvSpPr/>
          <p:nvPr/>
        </p:nvSpPr>
        <p:spPr>
          <a:xfrm>
            <a:off x="-2580596" y="-2477390"/>
            <a:ext cx="4320000" cy="4320000"/>
          </a:xfrm>
          <a:prstGeom prst="ellipse">
            <a:avLst/>
          </a:prstGeom>
          <a:solidFill>
            <a:srgbClr val="007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" name="Sustainable Visions, Tangible Solutions">
            <a:extLst>
              <a:ext uri="{FF2B5EF4-FFF2-40B4-BE49-F238E27FC236}">
                <a16:creationId xmlns:a16="http://schemas.microsoft.com/office/drawing/2014/main" id="{383E7162-FD02-DF25-8386-1DDC47F9060B}"/>
              </a:ext>
            </a:extLst>
          </p:cNvPr>
          <p:cNvSpPr txBox="1"/>
          <p:nvPr/>
        </p:nvSpPr>
        <p:spPr>
          <a:xfrm>
            <a:off x="2354405" y="502077"/>
            <a:ext cx="20999307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60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CPX al 8 % HPCH:</a:t>
            </a:r>
            <a:br>
              <a:rPr lang="en-US" sz="60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b="1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estudio</a:t>
            </a:r>
            <a:r>
              <a:rPr lang="en-US" sz="60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comparativo</a:t>
            </a:r>
            <a:r>
              <a:rPr lang="en-US" sz="60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</a:t>
            </a:r>
            <a:r>
              <a:rPr lang="en-US" sz="60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contra CPX al 8 %</a:t>
            </a:r>
            <a:r>
              <a:rPr lang="en-US" sz="6000" b="1" spc="0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sz="6000" b="1" spc="0" baseline="30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D5B5F75-C8EC-17EC-CB14-1A8ABA605164}"/>
              </a:ext>
            </a:extLst>
          </p:cNvPr>
          <p:cNvSpPr/>
          <p:nvPr/>
        </p:nvSpPr>
        <p:spPr>
          <a:xfrm>
            <a:off x="-1" y="12121400"/>
            <a:ext cx="24384000" cy="1620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D0C6766-BAD6-D46D-07CF-F95A18325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288" y="12549839"/>
            <a:ext cx="1795058" cy="61363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6A71B51-D671-13C7-E628-D18216B31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122" y="12713688"/>
            <a:ext cx="1685663" cy="518665"/>
          </a:xfrm>
          <a:prstGeom prst="rect">
            <a:avLst/>
          </a:prstGeom>
        </p:spPr>
      </p:pic>
      <p:sp>
        <p:nvSpPr>
          <p:cNvPr id="6" name="Embark on a journey of marketing excellence with SparkPro. Today, we unveil a revolutionary solution designed to elevate your strategies and ignite unparalleled success in the digital realm.…">
            <a:extLst>
              <a:ext uri="{FF2B5EF4-FFF2-40B4-BE49-F238E27FC236}">
                <a16:creationId xmlns:a16="http://schemas.microsoft.com/office/drawing/2014/main" id="{679FD1CE-DFB1-D9DF-5A9C-6DB7C870F0C7}"/>
              </a:ext>
            </a:extLst>
          </p:cNvPr>
          <p:cNvSpPr txBox="1"/>
          <p:nvPr/>
        </p:nvSpPr>
        <p:spPr>
          <a:xfrm>
            <a:off x="6791325" y="12387662"/>
            <a:ext cx="16921162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spc="0" baseline="30000">
                <a:latin typeface="Arial"/>
                <a:cs typeface="Arial"/>
              </a:rPr>
              <a:t>†</a:t>
            </a:r>
            <a:r>
              <a:rPr lang="en-US" spc="0">
                <a:latin typeface="Arial"/>
                <a:cs typeface="Arial"/>
              </a:rPr>
              <a:t>La </a:t>
            </a:r>
            <a:r>
              <a:rPr lang="en-US" spc="0" err="1">
                <a:latin typeface="Arial"/>
                <a:cs typeface="Arial"/>
              </a:rPr>
              <a:t>tasa</a:t>
            </a:r>
            <a:r>
              <a:rPr lang="en-US" spc="0">
                <a:latin typeface="Arial"/>
                <a:cs typeface="Arial"/>
              </a:rPr>
              <a:t> de </a:t>
            </a:r>
            <a:r>
              <a:rPr lang="en-US" spc="0" err="1">
                <a:latin typeface="Arial"/>
                <a:cs typeface="Arial"/>
              </a:rPr>
              <a:t>respuesta</a:t>
            </a:r>
            <a:r>
              <a:rPr lang="en-US" spc="0">
                <a:latin typeface="Arial"/>
                <a:cs typeface="Arial"/>
              </a:rPr>
              <a:t> (</a:t>
            </a:r>
            <a:r>
              <a:rPr lang="en-US" spc="0" err="1">
                <a:latin typeface="Arial"/>
                <a:cs typeface="Arial"/>
              </a:rPr>
              <a:t>éxito</a:t>
            </a:r>
            <a:r>
              <a:rPr lang="en-US" spc="0">
                <a:latin typeface="Arial"/>
                <a:cs typeface="Arial"/>
              </a:rPr>
              <a:t> del </a:t>
            </a:r>
            <a:r>
              <a:rPr lang="en-US" spc="0" err="1">
                <a:latin typeface="Arial"/>
                <a:cs typeface="Arial"/>
              </a:rPr>
              <a:t>tratamiento</a:t>
            </a:r>
            <a:r>
              <a:rPr lang="en-US" spc="0">
                <a:latin typeface="Arial"/>
                <a:cs typeface="Arial"/>
              </a:rPr>
              <a:t>) se define </a:t>
            </a:r>
            <a:r>
              <a:rPr lang="en-US" spc="0" err="1">
                <a:latin typeface="Arial"/>
                <a:cs typeface="Arial"/>
              </a:rPr>
              <a:t>como</a:t>
            </a:r>
            <a:r>
              <a:rPr lang="en-US" spc="0">
                <a:latin typeface="Arial"/>
                <a:cs typeface="Arial"/>
              </a:rPr>
              <a:t> la </a:t>
            </a:r>
            <a:r>
              <a:rPr lang="en-US" spc="0" err="1">
                <a:latin typeface="Arial"/>
                <a:cs typeface="Arial"/>
              </a:rPr>
              <a:t>conversión</a:t>
            </a:r>
            <a:r>
              <a:rPr lang="en-US" spc="0">
                <a:latin typeface="Arial"/>
                <a:cs typeface="Arial"/>
              </a:rPr>
              <a:t> a </a:t>
            </a:r>
            <a:r>
              <a:rPr lang="en-US" spc="0" err="1">
                <a:latin typeface="Arial"/>
                <a:cs typeface="Arial"/>
              </a:rPr>
              <a:t>negativo</a:t>
            </a:r>
            <a:r>
              <a:rPr lang="en-US" spc="0">
                <a:latin typeface="Arial"/>
                <a:cs typeface="Arial"/>
              </a:rPr>
              <a:t> </a:t>
            </a:r>
            <a:r>
              <a:rPr lang="en-US" spc="0" err="1">
                <a:latin typeface="Arial"/>
                <a:cs typeface="Arial"/>
              </a:rPr>
              <a:t>en</a:t>
            </a:r>
            <a:r>
              <a:rPr lang="en-US" spc="0">
                <a:latin typeface="Arial"/>
                <a:cs typeface="Arial"/>
              </a:rPr>
              <a:t> ambas </a:t>
            </a:r>
            <a:r>
              <a:rPr lang="en-US" spc="0" err="1">
                <a:latin typeface="Arial"/>
                <a:cs typeface="Arial"/>
              </a:rPr>
              <a:t>pruebas</a:t>
            </a:r>
            <a:r>
              <a:rPr lang="en-US" spc="0">
                <a:latin typeface="Arial"/>
                <a:cs typeface="Arial"/>
              </a:rPr>
              <a:t> y la </a:t>
            </a:r>
            <a:r>
              <a:rPr lang="en-US" spc="0" err="1">
                <a:latin typeface="Arial"/>
                <a:cs typeface="Arial"/>
              </a:rPr>
              <a:t>disminución</a:t>
            </a:r>
            <a:r>
              <a:rPr lang="en-US" spc="0">
                <a:latin typeface="Arial"/>
                <a:cs typeface="Arial"/>
              </a:rPr>
              <a:t> del </a:t>
            </a:r>
            <a:r>
              <a:rPr lang="en-US" spc="0" err="1">
                <a:latin typeface="Arial"/>
                <a:cs typeface="Arial"/>
              </a:rPr>
              <a:t>área</a:t>
            </a:r>
            <a:r>
              <a:rPr lang="en-US" spc="0">
                <a:latin typeface="Arial"/>
                <a:cs typeface="Arial"/>
              </a:rPr>
              <a:t> </a:t>
            </a:r>
            <a:r>
              <a:rPr lang="en-US" spc="0" err="1">
                <a:latin typeface="Arial"/>
                <a:cs typeface="Arial"/>
              </a:rPr>
              <a:t>afectada</a:t>
            </a:r>
            <a:r>
              <a:rPr lang="en-US" spc="0">
                <a:latin typeface="Arial"/>
                <a:cs typeface="Arial"/>
              </a:rPr>
              <a:t> de la </a:t>
            </a:r>
            <a:r>
              <a:rPr lang="en-US" spc="0" err="1">
                <a:latin typeface="Arial"/>
                <a:cs typeface="Arial"/>
              </a:rPr>
              <a:t>uña</a:t>
            </a:r>
            <a:r>
              <a:rPr lang="en-US" spc="0">
                <a:latin typeface="Arial"/>
                <a:cs typeface="Arial"/>
              </a:rPr>
              <a:t> a ≤10 % (</a:t>
            </a:r>
            <a:r>
              <a:rPr lang="en-US" spc="0" err="1">
                <a:latin typeface="Arial"/>
                <a:cs typeface="Arial"/>
              </a:rPr>
              <a:t>incluyendo</a:t>
            </a:r>
            <a:r>
              <a:rPr lang="en-US" spc="0">
                <a:latin typeface="Arial"/>
                <a:cs typeface="Arial"/>
              </a:rPr>
              <a:t> cero)</a:t>
            </a:r>
            <a:br>
              <a:rPr lang="en-US" spc="0">
                <a:latin typeface="Arial"/>
                <a:cs typeface="Arial"/>
              </a:rPr>
            </a:br>
            <a:r>
              <a:rPr lang="en-US" spc="0">
                <a:latin typeface="Arial"/>
                <a:cs typeface="Arial"/>
              </a:rPr>
              <a:t>del </a:t>
            </a:r>
            <a:r>
              <a:rPr lang="en-US" spc="0" err="1">
                <a:latin typeface="Arial"/>
                <a:cs typeface="Arial"/>
              </a:rPr>
              <a:t>área</a:t>
            </a:r>
            <a:r>
              <a:rPr lang="en-US" spc="0">
                <a:latin typeface="Arial"/>
                <a:cs typeface="Arial"/>
              </a:rPr>
              <a:t> total.</a:t>
            </a:r>
            <a:r>
              <a:rPr lang="en-US" spc="0" baseline="30000">
                <a:latin typeface="Arial"/>
                <a:cs typeface="Arial"/>
              </a:rPr>
              <a:t> *</a:t>
            </a:r>
            <a:r>
              <a:rPr lang="en-US" spc="0">
                <a:latin typeface="Arial"/>
                <a:cs typeface="Arial"/>
              </a:rPr>
              <a:t>ciclopirox al 8 % HPCH  vs. placebo p-valor = 0,0002; **ciclopirox al 8 % HPCH  vs. placebo p-valor = 0,0217; ***ciclopirox al 8 % HPCH  vs. placebo p-valor &lt;0,05 para la </a:t>
            </a:r>
            <a:r>
              <a:rPr lang="en-US" spc="0" err="1">
                <a:latin typeface="Arial"/>
                <a:cs typeface="Arial"/>
              </a:rPr>
              <a:t>comparación</a:t>
            </a:r>
            <a:r>
              <a:rPr lang="en-US" spc="0">
                <a:latin typeface="Arial"/>
                <a:cs typeface="Arial"/>
              </a:rPr>
              <a:t> de </a:t>
            </a:r>
            <a:r>
              <a:rPr lang="en-US" spc="0" err="1">
                <a:latin typeface="Arial"/>
                <a:cs typeface="Arial"/>
              </a:rPr>
              <a:t>superioridad</a:t>
            </a:r>
            <a:r>
              <a:rPr lang="en-US" spc="0">
                <a:latin typeface="Arial"/>
                <a:cs typeface="Arial"/>
              </a:rPr>
              <a:t>. </a:t>
            </a:r>
            <a:r>
              <a:rPr lang="en-US" b="1" spc="0">
                <a:latin typeface="Arial"/>
                <a:cs typeface="Arial"/>
              </a:rPr>
              <a:t>CPX,</a:t>
            </a:r>
            <a:r>
              <a:rPr lang="en-US" spc="0">
                <a:latin typeface="Arial"/>
                <a:cs typeface="Arial"/>
              </a:rPr>
              <a:t> ciclopirox; </a:t>
            </a:r>
            <a:r>
              <a:rPr lang="en-US" b="1" spc="0">
                <a:latin typeface="Arial"/>
                <a:cs typeface="Arial"/>
              </a:rPr>
              <a:t>HPCH, </a:t>
            </a:r>
            <a:r>
              <a:rPr lang="en-GB" i="1" spc="0">
                <a:latin typeface="Arial"/>
                <a:cs typeface="Arial"/>
              </a:rPr>
              <a:t>ciclopirox hydroxypropyl chitosan</a:t>
            </a:r>
            <a:r>
              <a:rPr lang="en-US" spc="0">
                <a:latin typeface="Arial"/>
                <a:cs typeface="Arial"/>
              </a:rPr>
              <a:t>. </a:t>
            </a:r>
            <a:r>
              <a:rPr lang="en-US" b="1" spc="0">
                <a:latin typeface="Arial"/>
                <a:cs typeface="Arial"/>
              </a:rPr>
              <a:t>1. </a:t>
            </a:r>
            <a:r>
              <a:rPr lang="en-US" spc="0">
                <a:latin typeface="Arial"/>
                <a:cs typeface="Arial"/>
              </a:rPr>
              <a:t>Baran R, Tosti A, </a:t>
            </a:r>
            <a:r>
              <a:rPr lang="en-US" spc="0" err="1">
                <a:latin typeface="Arial"/>
                <a:cs typeface="Arial"/>
              </a:rPr>
              <a:t>Hartmane</a:t>
            </a:r>
            <a:r>
              <a:rPr lang="en-US" spc="0">
                <a:latin typeface="Arial"/>
                <a:cs typeface="Arial"/>
              </a:rPr>
              <a:t> I, </a:t>
            </a:r>
            <a:r>
              <a:rPr lang="en-US" i="1" spc="0">
                <a:latin typeface="Arial"/>
                <a:cs typeface="Arial"/>
              </a:rPr>
              <a:t>et al. </a:t>
            </a:r>
            <a:r>
              <a:rPr lang="en-US" spc="0">
                <a:latin typeface="Arial"/>
                <a:cs typeface="Arial"/>
              </a:rPr>
              <a:t>An innovative water-soluble biopolymer improves efficacy of ciclopirox nail lacquer in the management of onychomycosis. J </a:t>
            </a:r>
            <a:r>
              <a:rPr lang="en-US" spc="0" err="1">
                <a:latin typeface="Arial"/>
                <a:cs typeface="Arial"/>
              </a:rPr>
              <a:t>Eur</a:t>
            </a:r>
            <a:r>
              <a:rPr lang="en-US" spc="0">
                <a:latin typeface="Arial"/>
                <a:cs typeface="Arial"/>
              </a:rPr>
              <a:t> </a:t>
            </a:r>
            <a:r>
              <a:rPr lang="en-US" spc="0" err="1">
                <a:latin typeface="Arial"/>
                <a:cs typeface="Arial"/>
              </a:rPr>
              <a:t>Acad</a:t>
            </a:r>
            <a:r>
              <a:rPr lang="en-US" spc="0">
                <a:latin typeface="Arial"/>
                <a:cs typeface="Arial"/>
              </a:rPr>
              <a:t> Dermatol </a:t>
            </a:r>
            <a:r>
              <a:rPr lang="en-US" spc="0" err="1">
                <a:latin typeface="Arial"/>
                <a:cs typeface="Arial"/>
              </a:rPr>
              <a:t>Venereol</a:t>
            </a:r>
            <a:r>
              <a:rPr lang="en-US" spc="0">
                <a:latin typeface="Arial"/>
                <a:cs typeface="Arial"/>
              </a:rPr>
              <a:t>. 2009;23(7):773-81. </a:t>
            </a:r>
            <a:endParaRPr lang="en-US" spc="0"/>
          </a:p>
        </p:txBody>
      </p:sp>
      <p:grpSp>
        <p:nvGrpSpPr>
          <p:cNvPr id="52" name="Grupo 51">
            <a:extLst>
              <a:ext uri="{FF2B5EF4-FFF2-40B4-BE49-F238E27FC236}">
                <a16:creationId xmlns:a16="http://schemas.microsoft.com/office/drawing/2014/main" id="{0C1B1686-8F6D-C1A4-FBAA-2583F8CC7B88}"/>
              </a:ext>
            </a:extLst>
          </p:cNvPr>
          <p:cNvGrpSpPr/>
          <p:nvPr/>
        </p:nvGrpSpPr>
        <p:grpSpPr>
          <a:xfrm>
            <a:off x="11519633" y="11026588"/>
            <a:ext cx="1344734" cy="540000"/>
            <a:chOff x="12711953" y="11026588"/>
            <a:chExt cx="1344734" cy="540000"/>
          </a:xfrm>
        </p:grpSpPr>
        <p:sp>
          <p:nvSpPr>
            <p:cNvPr id="46" name="Elipse 45">
              <a:extLst>
                <a:ext uri="{FF2B5EF4-FFF2-40B4-BE49-F238E27FC236}">
                  <a16:creationId xmlns:a16="http://schemas.microsoft.com/office/drawing/2014/main" id="{0D3BE64B-340A-E7F3-62BD-F9BD930507AD}"/>
                </a:ext>
              </a:extLst>
            </p:cNvPr>
            <p:cNvSpPr/>
            <p:nvPr/>
          </p:nvSpPr>
          <p:spPr>
            <a:xfrm>
              <a:off x="12711953" y="11026588"/>
              <a:ext cx="540000" cy="540000"/>
            </a:xfrm>
            <a:prstGeom prst="ellipse">
              <a:avLst/>
            </a:prstGeom>
            <a:noFill/>
            <a:ln w="38100" cap="flat">
              <a:solidFill>
                <a:schemeClr val="accent3">
                  <a:lumMod val="60000"/>
                  <a:lumOff val="4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000" b="1" i="0" u="none" strike="noStrike" cap="none" spc="0" normalizeH="0" baseline="0">
                <a:ln>
                  <a:noFill/>
                </a:ln>
                <a:solidFill>
                  <a:srgbClr val="FDFDF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Elipse 47">
              <a:extLst>
                <a:ext uri="{FF2B5EF4-FFF2-40B4-BE49-F238E27FC236}">
                  <a16:creationId xmlns:a16="http://schemas.microsoft.com/office/drawing/2014/main" id="{16CDF8B3-546B-C362-6D70-5971AC598392}"/>
                </a:ext>
              </a:extLst>
            </p:cNvPr>
            <p:cNvSpPr/>
            <p:nvPr/>
          </p:nvSpPr>
          <p:spPr>
            <a:xfrm>
              <a:off x="13516687" y="11026588"/>
              <a:ext cx="540000" cy="540000"/>
            </a:xfrm>
            <a:prstGeom prst="ellipse">
              <a:avLst/>
            </a:prstGeom>
            <a:noFill/>
            <a:ln w="38100" cap="flat">
              <a:solidFill>
                <a:schemeClr val="accent3">
                  <a:lumMod val="60000"/>
                  <a:lumOff val="4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000" b="1" i="0" u="none" strike="noStrike" cap="none" spc="0" normalizeH="0" baseline="0">
                <a:ln>
                  <a:noFill/>
                </a:ln>
                <a:solidFill>
                  <a:srgbClr val="FDFDF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Elipse 50">
              <a:extLst>
                <a:ext uri="{FF2B5EF4-FFF2-40B4-BE49-F238E27FC236}">
                  <a16:creationId xmlns:a16="http://schemas.microsoft.com/office/drawing/2014/main" id="{49D76740-DB63-2118-57D3-54344F3D8374}"/>
                </a:ext>
              </a:extLst>
            </p:cNvPr>
            <p:cNvSpPr/>
            <p:nvPr/>
          </p:nvSpPr>
          <p:spPr>
            <a:xfrm>
              <a:off x="13606687" y="11116588"/>
              <a:ext cx="360000" cy="36000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000" b="1" i="0" u="none" strike="noStrike" cap="none" spc="0" normalizeH="0" baseline="0">
                <a:ln>
                  <a:noFill/>
                </a:ln>
                <a:solidFill>
                  <a:srgbClr val="FDFDF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TextBox 1">
            <a:extLst>
              <a:ext uri="{FF2B5EF4-FFF2-40B4-BE49-F238E27FC236}">
                <a16:creationId xmlns:a16="http://schemas.microsoft.com/office/drawing/2014/main" id="{EA080F0A-E533-BF0D-9CAE-28EBDE124BC8}"/>
              </a:ext>
            </a:extLst>
          </p:cNvPr>
          <p:cNvSpPr txBox="1"/>
          <p:nvPr/>
        </p:nvSpPr>
        <p:spPr>
          <a:xfrm>
            <a:off x="17250340" y="10480816"/>
            <a:ext cx="6174810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 defTabSz="1219140">
              <a:buClr>
                <a:srgbClr val="000000"/>
              </a:buClr>
              <a:defRPr/>
            </a:pPr>
            <a:r>
              <a:rPr lang="en-GB" kern="0" spc="0" err="1">
                <a:solidFill>
                  <a:schemeClr val="bg1"/>
                </a:solidFill>
                <a:latin typeface="Arial"/>
                <a:cs typeface="Arial"/>
                <a:sym typeface="Arial"/>
              </a:rPr>
              <a:t>Figura</a:t>
            </a:r>
            <a:r>
              <a:rPr lang="en-GB" kern="0" spc="0">
                <a:solidFill>
                  <a:schemeClr val="bg1"/>
                </a:solidFill>
                <a:latin typeface="Arial"/>
                <a:cs typeface="Arial"/>
                <a:sym typeface="Arial"/>
              </a:rPr>
              <a:t> de Baran R, </a:t>
            </a:r>
            <a:r>
              <a:rPr lang="en-GB" i="1" kern="0" spc="0">
                <a:solidFill>
                  <a:schemeClr val="bg1"/>
                </a:solidFill>
                <a:latin typeface="Arial"/>
                <a:cs typeface="Arial"/>
                <a:sym typeface="Arial"/>
              </a:rPr>
              <a:t>et al. </a:t>
            </a:r>
            <a:r>
              <a:rPr lang="en-GB" kern="0" spc="0">
                <a:solidFill>
                  <a:schemeClr val="bg1"/>
                </a:solidFill>
                <a:latin typeface="Arial"/>
                <a:cs typeface="Arial"/>
                <a:sym typeface="Arial"/>
              </a:rPr>
              <a:t>2009.</a:t>
            </a:r>
            <a:r>
              <a:rPr lang="en-GB" kern="0" spc="0" baseline="30000">
                <a:solidFill>
                  <a:schemeClr val="bg1"/>
                </a:solidFill>
                <a:latin typeface="Arial"/>
                <a:cs typeface="Arial"/>
                <a:sym typeface="Arial"/>
              </a:rPr>
              <a:t>1</a:t>
            </a:r>
            <a:endParaRPr lang="en-US" kern="0" spc="0">
              <a:solidFill>
                <a:schemeClr val="bg1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7" name="Gráfico 46">
            <a:extLst>
              <a:ext uri="{FF2B5EF4-FFF2-40B4-BE49-F238E27FC236}">
                <a16:creationId xmlns:a16="http://schemas.microsoft.com/office/drawing/2014/main" id="{E0AD5727-630D-6C3E-BAA4-4A11DFC1B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89315" y="3348580"/>
            <a:ext cx="9814827" cy="710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26817"/>
      </p:ext>
    </p:extLst>
  </p:cSld>
  <p:clrMapOvr>
    <a:masterClrMapping/>
  </p:clrMapOvr>
  <p:transition spd="slow">
    <p:push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hueOff val="-2182294"/>
            <a:satOff val="-52832"/>
            <a:lumOff val="-32984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E11142-0C5A-5DC1-532F-3E045B871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BC35C37D-51C7-5AD9-7578-962FB8DBE624}"/>
              </a:ext>
            </a:extLst>
          </p:cNvPr>
          <p:cNvSpPr/>
          <p:nvPr/>
        </p:nvSpPr>
        <p:spPr>
          <a:xfrm>
            <a:off x="0" y="0"/>
            <a:ext cx="24384000" cy="12121400"/>
          </a:xfrm>
          <a:prstGeom prst="rect">
            <a:avLst/>
          </a:prstGeom>
          <a:solidFill>
            <a:srgbClr val="007E4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Rectángulo 2">
            <a:extLst>
              <a:ext uri="{FF2B5EF4-FFF2-40B4-BE49-F238E27FC236}">
                <a16:creationId xmlns:a16="http://schemas.microsoft.com/office/drawing/2014/main" id="{31B7A473-D78A-BC5B-D9D1-B44B4BC8BFFD}"/>
              </a:ext>
            </a:extLst>
          </p:cNvPr>
          <p:cNvSpPr/>
          <p:nvPr/>
        </p:nvSpPr>
        <p:spPr>
          <a:xfrm>
            <a:off x="2" y="-8734"/>
            <a:ext cx="13563598" cy="12130134"/>
          </a:xfrm>
          <a:custGeom>
            <a:avLst/>
            <a:gdLst>
              <a:gd name="connsiteX0" fmla="*/ 0 w 7387771"/>
              <a:gd name="connsiteY0" fmla="*/ 0 h 6858000"/>
              <a:gd name="connsiteX1" fmla="*/ 7387771 w 7387771"/>
              <a:gd name="connsiteY1" fmla="*/ 0 h 6858000"/>
              <a:gd name="connsiteX2" fmla="*/ 7387771 w 7387771"/>
              <a:gd name="connsiteY2" fmla="*/ 6858000 h 6858000"/>
              <a:gd name="connsiteX3" fmla="*/ 0 w 7387771"/>
              <a:gd name="connsiteY3" fmla="*/ 6858000 h 6858000"/>
              <a:gd name="connsiteX4" fmla="*/ 0 w 7387771"/>
              <a:gd name="connsiteY4" fmla="*/ 0 h 6858000"/>
              <a:gd name="connsiteX0" fmla="*/ 0 w 7387771"/>
              <a:gd name="connsiteY0" fmla="*/ 0 h 6858000"/>
              <a:gd name="connsiteX1" fmla="*/ 7387771 w 7387771"/>
              <a:gd name="connsiteY1" fmla="*/ 0 h 6858000"/>
              <a:gd name="connsiteX2" fmla="*/ 7387771 w 7387771"/>
              <a:gd name="connsiteY2" fmla="*/ 6858000 h 6858000"/>
              <a:gd name="connsiteX3" fmla="*/ 0 w 7387771"/>
              <a:gd name="connsiteY3" fmla="*/ 6858000 h 6858000"/>
              <a:gd name="connsiteX4" fmla="*/ 0 w 7387771"/>
              <a:gd name="connsiteY4" fmla="*/ 0 h 6858000"/>
              <a:gd name="connsiteX0" fmla="*/ 0 w 7387771"/>
              <a:gd name="connsiteY0" fmla="*/ 0 h 6858000"/>
              <a:gd name="connsiteX1" fmla="*/ 7387771 w 7387771"/>
              <a:gd name="connsiteY1" fmla="*/ 0 h 6858000"/>
              <a:gd name="connsiteX2" fmla="*/ 7387771 w 7387771"/>
              <a:gd name="connsiteY2" fmla="*/ 6858000 h 6858000"/>
              <a:gd name="connsiteX3" fmla="*/ 0 w 7387771"/>
              <a:gd name="connsiteY3" fmla="*/ 6858000 h 6858000"/>
              <a:gd name="connsiteX4" fmla="*/ 0 w 7387771"/>
              <a:gd name="connsiteY4" fmla="*/ 0 h 6858000"/>
              <a:gd name="connsiteX0" fmla="*/ 0 w 7387771"/>
              <a:gd name="connsiteY0" fmla="*/ 0 h 6858000"/>
              <a:gd name="connsiteX1" fmla="*/ 7387771 w 7387771"/>
              <a:gd name="connsiteY1" fmla="*/ 0 h 6858000"/>
              <a:gd name="connsiteX2" fmla="*/ 7387771 w 7387771"/>
              <a:gd name="connsiteY2" fmla="*/ 6858000 h 6858000"/>
              <a:gd name="connsiteX3" fmla="*/ 0 w 7387771"/>
              <a:gd name="connsiteY3" fmla="*/ 6858000 h 6858000"/>
              <a:gd name="connsiteX4" fmla="*/ 0 w 7387771"/>
              <a:gd name="connsiteY4" fmla="*/ 0 h 6858000"/>
              <a:gd name="connsiteX0" fmla="*/ 0 w 7649028"/>
              <a:gd name="connsiteY0" fmla="*/ 0 h 6858000"/>
              <a:gd name="connsiteX1" fmla="*/ 7649028 w 7649028"/>
              <a:gd name="connsiteY1" fmla="*/ 0 h 6858000"/>
              <a:gd name="connsiteX2" fmla="*/ 7387771 w 7649028"/>
              <a:gd name="connsiteY2" fmla="*/ 6858000 h 6858000"/>
              <a:gd name="connsiteX3" fmla="*/ 0 w 7649028"/>
              <a:gd name="connsiteY3" fmla="*/ 6858000 h 6858000"/>
              <a:gd name="connsiteX4" fmla="*/ 0 w 7649028"/>
              <a:gd name="connsiteY4" fmla="*/ 0 h 6858000"/>
              <a:gd name="connsiteX0" fmla="*/ 0 w 7649028"/>
              <a:gd name="connsiteY0" fmla="*/ 0 h 6858000"/>
              <a:gd name="connsiteX1" fmla="*/ 7649028 w 7649028"/>
              <a:gd name="connsiteY1" fmla="*/ 0 h 6858000"/>
              <a:gd name="connsiteX2" fmla="*/ 7387771 w 7649028"/>
              <a:gd name="connsiteY2" fmla="*/ 6858000 h 6858000"/>
              <a:gd name="connsiteX3" fmla="*/ 0 w 7649028"/>
              <a:gd name="connsiteY3" fmla="*/ 6858000 h 6858000"/>
              <a:gd name="connsiteX4" fmla="*/ 0 w 7649028"/>
              <a:gd name="connsiteY4" fmla="*/ 0 h 6858000"/>
              <a:gd name="connsiteX0" fmla="*/ 0 w 7649028"/>
              <a:gd name="connsiteY0" fmla="*/ 0 h 6858000"/>
              <a:gd name="connsiteX1" fmla="*/ 7649028 w 7649028"/>
              <a:gd name="connsiteY1" fmla="*/ 0 h 6858000"/>
              <a:gd name="connsiteX2" fmla="*/ 7387771 w 7649028"/>
              <a:gd name="connsiteY2" fmla="*/ 6858000 h 6858000"/>
              <a:gd name="connsiteX3" fmla="*/ 0 w 7649028"/>
              <a:gd name="connsiteY3" fmla="*/ 6858000 h 6858000"/>
              <a:gd name="connsiteX4" fmla="*/ 0 w 7649028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9028" h="6858000">
                <a:moveTo>
                  <a:pt x="0" y="0"/>
                </a:moveTo>
                <a:lnTo>
                  <a:pt x="7649028" y="0"/>
                </a:lnTo>
                <a:cubicBezTo>
                  <a:pt x="7141028" y="2082800"/>
                  <a:pt x="2844800" y="290288"/>
                  <a:pt x="7387771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55" name="Rectangle: Rounded Corners 14">
            <a:extLst>
              <a:ext uri="{FF2B5EF4-FFF2-40B4-BE49-F238E27FC236}">
                <a16:creationId xmlns:a16="http://schemas.microsoft.com/office/drawing/2014/main" id="{BF3537CE-1EAC-BF63-0CFD-53F4066872C8}"/>
              </a:ext>
            </a:extLst>
          </p:cNvPr>
          <p:cNvSpPr/>
          <p:nvPr/>
        </p:nvSpPr>
        <p:spPr>
          <a:xfrm>
            <a:off x="1066800" y="4490816"/>
            <a:ext cx="22358350" cy="6166987"/>
          </a:xfrm>
          <a:prstGeom prst="roundRect">
            <a:avLst>
              <a:gd name="adj" fmla="val 3773"/>
            </a:avLst>
          </a:prstGeom>
          <a:solidFill>
            <a:schemeClr val="bg1"/>
          </a:solidFill>
          <a:ln>
            <a:noFill/>
          </a:ln>
          <a:effectLst>
            <a:outerShdw blurRad="508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40" tIns="0" rIns="243840" bIns="0" rtlCol="0" anchor="ctr" anchorCtr="0"/>
          <a:lstStyle/>
          <a:p>
            <a:pPr defTabSz="914332">
              <a:spcBef>
                <a:spcPts val="1000"/>
              </a:spcBef>
              <a:buClr>
                <a:srgbClr val="00F0BE"/>
              </a:buClr>
              <a:defRPr/>
            </a:pPr>
            <a:endParaRPr lang="en-GB" altLang="x-none" sz="1400" kern="0">
              <a:solidFill>
                <a:srgbClr val="00843D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aphicFrame>
        <p:nvGraphicFramePr>
          <p:cNvPr id="67" name="Gráfico 66">
            <a:extLst>
              <a:ext uri="{FF2B5EF4-FFF2-40B4-BE49-F238E27FC236}">
                <a16:creationId xmlns:a16="http://schemas.microsoft.com/office/drawing/2014/main" id="{BDA0E003-B074-73B4-CDC3-F3C9A951C6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7322089"/>
              </p:ext>
            </p:extLst>
          </p:nvPr>
        </p:nvGraphicFramePr>
        <p:xfrm>
          <a:off x="7783087" y="3735967"/>
          <a:ext cx="15651407" cy="8656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Circle">
            <a:extLst>
              <a:ext uri="{FF2B5EF4-FFF2-40B4-BE49-F238E27FC236}">
                <a16:creationId xmlns:a16="http://schemas.microsoft.com/office/drawing/2014/main" id="{37DFC8D7-9532-134A-EA09-7DF82EEB1774}"/>
              </a:ext>
            </a:extLst>
          </p:cNvPr>
          <p:cNvSpPr/>
          <p:nvPr/>
        </p:nvSpPr>
        <p:spPr>
          <a:xfrm>
            <a:off x="-2273095" y="-2215869"/>
            <a:ext cx="4320000" cy="432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" name="Circle">
            <a:extLst>
              <a:ext uri="{FF2B5EF4-FFF2-40B4-BE49-F238E27FC236}">
                <a16:creationId xmlns:a16="http://schemas.microsoft.com/office/drawing/2014/main" id="{AAF40FC5-079F-E0DE-AC62-C5D2AC68E66C}"/>
              </a:ext>
            </a:extLst>
          </p:cNvPr>
          <p:cNvSpPr/>
          <p:nvPr/>
        </p:nvSpPr>
        <p:spPr>
          <a:xfrm>
            <a:off x="-2580596" y="-2477390"/>
            <a:ext cx="4320000" cy="4320000"/>
          </a:xfrm>
          <a:prstGeom prst="ellipse">
            <a:avLst/>
          </a:prstGeom>
          <a:solidFill>
            <a:srgbClr val="007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" name="Sustainable Visions, Tangible Solutions">
            <a:extLst>
              <a:ext uri="{FF2B5EF4-FFF2-40B4-BE49-F238E27FC236}">
                <a16:creationId xmlns:a16="http://schemas.microsoft.com/office/drawing/2014/main" id="{36C28C9F-7834-EFFD-D526-F2AD07776D50}"/>
              </a:ext>
            </a:extLst>
          </p:cNvPr>
          <p:cNvSpPr txBox="1"/>
          <p:nvPr/>
        </p:nvSpPr>
        <p:spPr>
          <a:xfrm>
            <a:off x="2354405" y="502077"/>
            <a:ext cx="20999307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60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Ciclopirox al 8 % HPCH: </a:t>
            </a:r>
            <a:r>
              <a:rPr lang="en-US" sz="6000" b="1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</a:t>
            </a:r>
            <a:r>
              <a:rPr lang="en-US" sz="60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i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post-hoc</a:t>
            </a:r>
            <a:r>
              <a:rPr lang="en-US" sz="60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un </a:t>
            </a:r>
            <a:r>
              <a:rPr lang="en-US" sz="6000" b="1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estudio</a:t>
            </a:r>
            <a:r>
              <a:rPr lang="en-US" sz="60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pivotal </a:t>
            </a:r>
            <a:r>
              <a:rPr lang="en-US" sz="6000" b="1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60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pacientes</a:t>
            </a:r>
            <a:r>
              <a:rPr lang="en-US" sz="60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6000" b="1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onicomicosis</a:t>
            </a:r>
            <a:r>
              <a:rPr lang="en-US" sz="60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</a:t>
            </a:r>
            <a:r>
              <a:rPr lang="en-US" sz="60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moderada</a:t>
            </a:r>
            <a:r>
              <a:rPr lang="en-US" sz="6000" b="1" spc="0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3F5CA0C-C6DE-0F4F-7F2C-3EDA3686F02A}"/>
              </a:ext>
            </a:extLst>
          </p:cNvPr>
          <p:cNvSpPr/>
          <p:nvPr/>
        </p:nvSpPr>
        <p:spPr>
          <a:xfrm>
            <a:off x="-1" y="12121400"/>
            <a:ext cx="24384000" cy="1620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577B4A4-AC45-5730-D158-A0401D1D5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288" y="12549839"/>
            <a:ext cx="1795058" cy="61363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9447AD3-D31C-EE6B-C286-FC2DC6B56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122" y="12713688"/>
            <a:ext cx="1685663" cy="518665"/>
          </a:xfrm>
          <a:prstGeom prst="rect">
            <a:avLst/>
          </a:prstGeom>
        </p:spPr>
      </p:pic>
      <p:sp>
        <p:nvSpPr>
          <p:cNvPr id="6" name="Embark on a journey of marketing excellence with SparkPro. Today, we unveil a revolutionary solution designed to elevate your strategies and ignite unparalleled success in the digital realm.…">
            <a:extLst>
              <a:ext uri="{FF2B5EF4-FFF2-40B4-BE49-F238E27FC236}">
                <a16:creationId xmlns:a16="http://schemas.microsoft.com/office/drawing/2014/main" id="{C4EA9AA1-FCC6-87B5-4B10-E1D10B51BAC5}"/>
              </a:ext>
            </a:extLst>
          </p:cNvPr>
          <p:cNvSpPr txBox="1"/>
          <p:nvPr/>
        </p:nvSpPr>
        <p:spPr>
          <a:xfrm>
            <a:off x="6827837" y="12387662"/>
            <a:ext cx="16884649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spc="0" baseline="30000">
                <a:latin typeface="Arial" panose="020B0604020202020204" pitchFamily="34" charset="0"/>
                <a:cs typeface="Arial" panose="020B0604020202020204" pitchFamily="34" charset="0"/>
              </a:rPr>
              <a:t>†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tasa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curación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completa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se define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conversión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negativo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tanto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microscopía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con KOH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cultivo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fúngico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además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crecimiento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del 100 % de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uña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sana;​</a:t>
            </a:r>
            <a:b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tasa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respuesta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éxito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tratamiento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) se define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conversión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negativo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ambas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pruebas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y la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disminución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área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afectada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uña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al ≤10 % (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incluyendo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cero) del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área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total. </a:t>
            </a:r>
            <a:r>
              <a:rPr lang="en-US" spc="0" baseline="30000">
                <a:latin typeface="Arial" panose="020B0604020202020204" pitchFamily="34" charset="0"/>
                <a:cs typeface="Arial" panose="020B0604020202020204" pitchFamily="34" charset="0"/>
              </a:rPr>
              <a:t>‡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ciclopirox al 8 % HPCH  vs. placebo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semana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48, </a:t>
            </a:r>
            <a:r>
              <a:rPr lang="en-US" spc="0" baseline="30000">
                <a:latin typeface="Arial" panose="020B0604020202020204" pitchFamily="34" charset="0"/>
                <a:cs typeface="Arial" panose="020B0604020202020204" pitchFamily="34" charset="0"/>
              </a:rPr>
              <a:t>§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porcentaje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representa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comparación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con la población total de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pacientes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ensayo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pivotal. </a:t>
            </a:r>
            <a:r>
              <a:rPr lang="en-US" b="1" spc="0">
                <a:latin typeface="Arial" panose="020B0604020202020204" pitchFamily="34" charset="0"/>
                <a:cs typeface="Arial" panose="020B0604020202020204" pitchFamily="34" charset="0"/>
              </a:rPr>
              <a:t>CPX, 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ciclopirox; </a:t>
            </a:r>
            <a:r>
              <a:rPr lang="en-US" b="1" spc="0">
                <a:latin typeface="Arial" panose="020B0604020202020204" pitchFamily="34" charset="0"/>
                <a:cs typeface="Arial" panose="020B0604020202020204" pitchFamily="34" charset="0"/>
              </a:rPr>
              <a:t>KOH,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hidróxido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potasio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1" spc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Piraccini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BM, Tosti A. Ciclopirox Hydroxypropyl Chitosan: Efficacy in Mild-to-Moderate Onychomycosis. Skin Appendage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Disord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. 2018;5(1):13-19. </a:t>
            </a:r>
          </a:p>
        </p:txBody>
      </p:sp>
      <p:sp>
        <p:nvSpPr>
          <p:cNvPr id="60" name="Rectangle: Rounded Corners 14">
            <a:extLst>
              <a:ext uri="{FF2B5EF4-FFF2-40B4-BE49-F238E27FC236}">
                <a16:creationId xmlns:a16="http://schemas.microsoft.com/office/drawing/2014/main" id="{206B8788-5035-4BB1-30E7-F3BB98A769DD}"/>
              </a:ext>
            </a:extLst>
          </p:cNvPr>
          <p:cNvSpPr/>
          <p:nvPr/>
        </p:nvSpPr>
        <p:spPr>
          <a:xfrm>
            <a:off x="1039632" y="3025883"/>
            <a:ext cx="22394862" cy="1080000"/>
          </a:xfrm>
          <a:prstGeom prst="roundRect">
            <a:avLst>
              <a:gd name="adj" fmla="val 5568"/>
            </a:avLst>
          </a:prstGeom>
          <a:solidFill>
            <a:schemeClr val="bg1"/>
          </a:solidFill>
          <a:ln>
            <a:noFill/>
          </a:ln>
          <a:effectLst>
            <a:outerShdw blurRad="508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0" rIns="360000" bIns="0" rtlCol="0" anchor="ctr" anchorCtr="0"/>
          <a:lstStyle/>
          <a:p>
            <a:r>
              <a:rPr lang="en-US" sz="2400" spc="0">
                <a:solidFill>
                  <a:srgbClr val="007E48"/>
                </a:solidFill>
                <a:latin typeface="Arial"/>
                <a:cs typeface="Arial"/>
              </a:rPr>
              <a:t>Se </a:t>
            </a:r>
            <a:r>
              <a:rPr lang="en-US" sz="2400" spc="0" err="1">
                <a:solidFill>
                  <a:srgbClr val="007E48"/>
                </a:solidFill>
                <a:latin typeface="Arial"/>
                <a:cs typeface="Arial"/>
              </a:rPr>
              <a:t>observó</a:t>
            </a:r>
            <a:r>
              <a:rPr lang="en-US" sz="2400" spc="0">
                <a:solidFill>
                  <a:srgbClr val="007E48"/>
                </a:solidFill>
                <a:latin typeface="Arial"/>
                <a:cs typeface="Arial"/>
              </a:rPr>
              <a:t> que ciclopirox al 8 % HPCH  </a:t>
            </a:r>
            <a:r>
              <a:rPr lang="en-US" sz="2400" spc="0" err="1">
                <a:solidFill>
                  <a:srgbClr val="007E48"/>
                </a:solidFill>
                <a:latin typeface="Arial"/>
                <a:cs typeface="Arial"/>
              </a:rPr>
              <a:t>en</a:t>
            </a:r>
            <a:r>
              <a:rPr lang="en-US" sz="2400" spc="0">
                <a:solidFill>
                  <a:srgbClr val="007E48"/>
                </a:solidFill>
                <a:latin typeface="Arial"/>
                <a:cs typeface="Arial"/>
              </a:rPr>
              <a:t> </a:t>
            </a:r>
            <a:r>
              <a:rPr lang="en-US" sz="2400" spc="0" err="1">
                <a:solidFill>
                  <a:srgbClr val="007E48"/>
                </a:solidFill>
                <a:latin typeface="Arial"/>
                <a:cs typeface="Arial"/>
              </a:rPr>
              <a:t>pacientes</a:t>
            </a:r>
            <a:r>
              <a:rPr lang="en-US" sz="2400" spc="0">
                <a:solidFill>
                  <a:srgbClr val="007E48"/>
                </a:solidFill>
                <a:latin typeface="Arial"/>
                <a:cs typeface="Arial"/>
              </a:rPr>
              <a:t> con </a:t>
            </a:r>
            <a:r>
              <a:rPr lang="en-US" sz="2400" spc="0" err="1">
                <a:solidFill>
                  <a:srgbClr val="007E48"/>
                </a:solidFill>
                <a:latin typeface="Arial"/>
                <a:cs typeface="Arial"/>
              </a:rPr>
              <a:t>onicomicosis</a:t>
            </a:r>
            <a:r>
              <a:rPr lang="en-US" sz="2400" spc="0">
                <a:solidFill>
                  <a:srgbClr val="007E48"/>
                </a:solidFill>
                <a:latin typeface="Arial"/>
                <a:cs typeface="Arial"/>
              </a:rPr>
              <a:t> de </a:t>
            </a:r>
            <a:r>
              <a:rPr lang="en-US" sz="2400" b="1" spc="0" err="1">
                <a:solidFill>
                  <a:srgbClr val="007E48"/>
                </a:solidFill>
                <a:latin typeface="Arial"/>
                <a:cs typeface="Arial"/>
              </a:rPr>
              <a:t>leve</a:t>
            </a:r>
            <a:r>
              <a:rPr lang="en-US" sz="2400" b="1" spc="0">
                <a:solidFill>
                  <a:srgbClr val="007E48"/>
                </a:solidFill>
                <a:latin typeface="Arial"/>
                <a:cs typeface="Arial"/>
              </a:rPr>
              <a:t> a </a:t>
            </a:r>
            <a:r>
              <a:rPr lang="en-US" sz="2400" b="1" spc="0" err="1">
                <a:solidFill>
                  <a:srgbClr val="007E48"/>
                </a:solidFill>
                <a:latin typeface="Arial"/>
                <a:cs typeface="Arial"/>
              </a:rPr>
              <a:t>moderada</a:t>
            </a:r>
            <a:r>
              <a:rPr lang="en-US" sz="2400" b="1" spc="0">
                <a:solidFill>
                  <a:srgbClr val="007E48"/>
                </a:solidFill>
                <a:latin typeface="Arial"/>
                <a:cs typeface="Arial"/>
              </a:rPr>
              <a:t> </a:t>
            </a:r>
            <a:r>
              <a:rPr lang="en-US" sz="2400" spc="0" err="1">
                <a:solidFill>
                  <a:srgbClr val="007E48"/>
                </a:solidFill>
                <a:latin typeface="Arial"/>
                <a:cs typeface="Arial"/>
              </a:rPr>
              <a:t>presenta</a:t>
            </a:r>
            <a:r>
              <a:rPr lang="en-US" sz="2400" spc="0">
                <a:solidFill>
                  <a:srgbClr val="007E48"/>
                </a:solidFill>
                <a:latin typeface="Arial"/>
                <a:cs typeface="Arial"/>
              </a:rPr>
              <a:t> </a:t>
            </a:r>
            <a:r>
              <a:rPr lang="en-US" sz="2400" spc="0" err="1">
                <a:solidFill>
                  <a:srgbClr val="007E48"/>
                </a:solidFill>
                <a:latin typeface="Arial"/>
                <a:cs typeface="Arial"/>
              </a:rPr>
              <a:t>una</a:t>
            </a:r>
            <a:r>
              <a:rPr lang="en-US" sz="2400" spc="0">
                <a:solidFill>
                  <a:srgbClr val="007E48"/>
                </a:solidFill>
                <a:latin typeface="Arial"/>
                <a:cs typeface="Arial"/>
              </a:rPr>
              <a:t> </a:t>
            </a:r>
            <a:r>
              <a:rPr lang="en-US" sz="2400" b="1" spc="0" err="1">
                <a:solidFill>
                  <a:srgbClr val="007E48"/>
                </a:solidFill>
                <a:latin typeface="Arial"/>
                <a:cs typeface="Arial"/>
              </a:rPr>
              <a:t>tasa</a:t>
            </a:r>
            <a:r>
              <a:rPr lang="en-US" sz="2400" b="1" spc="0">
                <a:solidFill>
                  <a:srgbClr val="007E48"/>
                </a:solidFill>
                <a:latin typeface="Arial"/>
                <a:cs typeface="Arial"/>
              </a:rPr>
              <a:t> de </a:t>
            </a:r>
            <a:r>
              <a:rPr lang="en-US" sz="2400" b="1" spc="0" err="1">
                <a:solidFill>
                  <a:srgbClr val="007E48"/>
                </a:solidFill>
                <a:latin typeface="Arial"/>
                <a:cs typeface="Arial"/>
              </a:rPr>
              <a:t>curación</a:t>
            </a:r>
            <a:r>
              <a:rPr lang="en-US" sz="2400" b="1" spc="0">
                <a:solidFill>
                  <a:srgbClr val="007E48"/>
                </a:solidFill>
                <a:latin typeface="Arial"/>
                <a:cs typeface="Arial"/>
              </a:rPr>
              <a:t> </a:t>
            </a:r>
            <a:r>
              <a:rPr lang="en-US" sz="2400" b="1" spc="0" err="1">
                <a:solidFill>
                  <a:srgbClr val="007E48"/>
                </a:solidFill>
                <a:latin typeface="Arial"/>
                <a:cs typeface="Arial"/>
              </a:rPr>
              <a:t>completa</a:t>
            </a:r>
            <a:r>
              <a:rPr lang="en-US" sz="2400" b="1" spc="0">
                <a:solidFill>
                  <a:srgbClr val="007E48"/>
                </a:solidFill>
                <a:latin typeface="Arial"/>
                <a:cs typeface="Arial"/>
              </a:rPr>
              <a:t> y </a:t>
            </a:r>
            <a:r>
              <a:rPr lang="en-US" sz="2400" b="1" spc="0" err="1">
                <a:solidFill>
                  <a:srgbClr val="007E48"/>
                </a:solidFill>
                <a:latin typeface="Arial"/>
                <a:cs typeface="Arial"/>
              </a:rPr>
              <a:t>una</a:t>
            </a:r>
            <a:r>
              <a:rPr lang="en-US" sz="2400" spc="0">
                <a:solidFill>
                  <a:srgbClr val="007E48"/>
                </a:solidFill>
                <a:latin typeface="Arial"/>
                <a:cs typeface="Arial"/>
              </a:rPr>
              <a:t> </a:t>
            </a:r>
            <a:r>
              <a:rPr lang="en-US" sz="2400" b="1" spc="0" err="1">
                <a:solidFill>
                  <a:srgbClr val="007E48"/>
                </a:solidFill>
                <a:latin typeface="Arial"/>
                <a:cs typeface="Arial"/>
              </a:rPr>
              <a:t>tasa</a:t>
            </a:r>
            <a:r>
              <a:rPr lang="en-US" sz="2400" b="1" spc="0">
                <a:solidFill>
                  <a:srgbClr val="007E48"/>
                </a:solidFill>
                <a:latin typeface="Arial"/>
                <a:cs typeface="Arial"/>
              </a:rPr>
              <a:t> de </a:t>
            </a:r>
            <a:r>
              <a:rPr lang="en-US" sz="2400" b="1" spc="0" err="1">
                <a:solidFill>
                  <a:srgbClr val="007E48"/>
                </a:solidFill>
                <a:latin typeface="Arial"/>
                <a:cs typeface="Arial"/>
              </a:rPr>
              <a:t>respuesta</a:t>
            </a:r>
            <a:r>
              <a:rPr lang="en-US" sz="2400" spc="0" baseline="30000">
                <a:solidFill>
                  <a:srgbClr val="007E48"/>
                </a:solidFill>
                <a:latin typeface="Arial"/>
                <a:cs typeface="Arial"/>
              </a:rPr>
              <a:t>†</a:t>
            </a:r>
            <a:r>
              <a:rPr lang="en-US" sz="2400" b="1" spc="0" baseline="30000">
                <a:solidFill>
                  <a:srgbClr val="007E48"/>
                </a:solidFill>
                <a:latin typeface="Arial"/>
                <a:cs typeface="Arial"/>
              </a:rPr>
              <a:t> </a:t>
            </a:r>
            <a:r>
              <a:rPr lang="en-US" sz="2400" spc="0" err="1">
                <a:solidFill>
                  <a:srgbClr val="007E48"/>
                </a:solidFill>
                <a:latin typeface="Arial"/>
                <a:cs typeface="Arial"/>
              </a:rPr>
              <a:t>significativamente</a:t>
            </a:r>
            <a:r>
              <a:rPr lang="en-US" sz="2400" spc="0">
                <a:solidFill>
                  <a:srgbClr val="007E48"/>
                </a:solidFill>
                <a:latin typeface="Arial"/>
                <a:cs typeface="Arial"/>
              </a:rPr>
              <a:t> </a:t>
            </a:r>
            <a:r>
              <a:rPr lang="en-US" sz="2400" b="1" spc="0" err="1">
                <a:solidFill>
                  <a:srgbClr val="007E48"/>
                </a:solidFill>
                <a:latin typeface="Arial"/>
                <a:cs typeface="Arial"/>
              </a:rPr>
              <a:t>superiores</a:t>
            </a:r>
            <a:r>
              <a:rPr lang="en-US" sz="2400" spc="0">
                <a:solidFill>
                  <a:srgbClr val="007E48"/>
                </a:solidFill>
                <a:latin typeface="Arial"/>
                <a:cs typeface="Arial"/>
              </a:rPr>
              <a:t> </a:t>
            </a:r>
            <a:r>
              <a:rPr lang="en-US" sz="2400" spc="0" err="1">
                <a:solidFill>
                  <a:srgbClr val="007E48"/>
                </a:solidFill>
                <a:latin typeface="Arial"/>
                <a:cs typeface="Arial"/>
              </a:rPr>
              <a:t>en</a:t>
            </a:r>
            <a:r>
              <a:rPr lang="en-US" sz="2400" spc="0">
                <a:solidFill>
                  <a:srgbClr val="007E48"/>
                </a:solidFill>
                <a:latin typeface="Arial"/>
                <a:cs typeface="Arial"/>
              </a:rPr>
              <a:t> </a:t>
            </a:r>
            <a:r>
              <a:rPr lang="en-US" sz="2400" spc="0" err="1">
                <a:solidFill>
                  <a:srgbClr val="007E48"/>
                </a:solidFill>
                <a:latin typeface="Arial"/>
                <a:cs typeface="Arial"/>
              </a:rPr>
              <a:t>comparación</a:t>
            </a:r>
            <a:r>
              <a:rPr lang="en-US" sz="2400" spc="0">
                <a:solidFill>
                  <a:srgbClr val="007E48"/>
                </a:solidFill>
                <a:latin typeface="Arial"/>
                <a:cs typeface="Arial"/>
              </a:rPr>
              <a:t> con CPX insoluble de </a:t>
            </a:r>
            <a:r>
              <a:rPr lang="en-US" sz="2400" spc="0" err="1">
                <a:solidFill>
                  <a:srgbClr val="007E48"/>
                </a:solidFill>
                <a:latin typeface="Arial"/>
                <a:cs typeface="Arial"/>
              </a:rPr>
              <a:t>referencia</a:t>
            </a:r>
            <a:r>
              <a:rPr lang="en-US" sz="2400" spc="0">
                <a:solidFill>
                  <a:srgbClr val="007E48"/>
                </a:solidFill>
                <a:latin typeface="Arial"/>
                <a:cs typeface="Arial"/>
              </a:rPr>
              <a:t> </a:t>
            </a:r>
            <a:r>
              <a:rPr lang="en-US" sz="2400" spc="0" err="1">
                <a:solidFill>
                  <a:srgbClr val="007E48"/>
                </a:solidFill>
                <a:latin typeface="Arial"/>
                <a:cs typeface="Arial"/>
              </a:rPr>
              <a:t>en</a:t>
            </a:r>
            <a:r>
              <a:rPr lang="en-US" sz="2400" spc="0">
                <a:solidFill>
                  <a:srgbClr val="007E48"/>
                </a:solidFill>
                <a:latin typeface="Arial"/>
                <a:cs typeface="Arial"/>
              </a:rPr>
              <a:t> la </a:t>
            </a:r>
            <a:r>
              <a:rPr lang="en-US" sz="2400" spc="0" err="1">
                <a:solidFill>
                  <a:srgbClr val="007E48"/>
                </a:solidFill>
                <a:latin typeface="Arial"/>
                <a:cs typeface="Arial"/>
              </a:rPr>
              <a:t>semana</a:t>
            </a:r>
            <a:r>
              <a:rPr lang="en-US" sz="2400" spc="0">
                <a:solidFill>
                  <a:srgbClr val="007E48"/>
                </a:solidFill>
                <a:latin typeface="Arial"/>
                <a:cs typeface="Arial"/>
              </a:rPr>
              <a:t> 60</a:t>
            </a:r>
          </a:p>
        </p:txBody>
      </p:sp>
      <p:sp>
        <p:nvSpPr>
          <p:cNvPr id="61" name="Rectangle: Top Corners Rounded 15">
            <a:extLst>
              <a:ext uri="{FF2B5EF4-FFF2-40B4-BE49-F238E27FC236}">
                <a16:creationId xmlns:a16="http://schemas.microsoft.com/office/drawing/2014/main" id="{85463C2A-D34C-5654-D1B9-7B8E120A8008}"/>
              </a:ext>
            </a:extLst>
          </p:cNvPr>
          <p:cNvSpPr/>
          <p:nvPr/>
        </p:nvSpPr>
        <p:spPr>
          <a:xfrm rot="16200000">
            <a:off x="580288" y="3475883"/>
            <a:ext cx="1080000" cy="180000"/>
          </a:xfrm>
          <a:prstGeom prst="round2SameRect">
            <a:avLst>
              <a:gd name="adj1" fmla="val 29145"/>
              <a:gd name="adj2" fmla="val 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 anchorCtr="0"/>
          <a:lstStyle/>
          <a:p>
            <a:pPr algn="ctr" defTabSz="1219110">
              <a:spcAft>
                <a:spcPts val="800"/>
              </a:spcAft>
              <a:buClr>
                <a:srgbClr val="000000"/>
              </a:buClr>
              <a:defRPr/>
            </a:pPr>
            <a:endParaRPr lang="en-GB" sz="1600" kern="0">
              <a:solidFill>
                <a:srgbClr val="FF0000"/>
              </a:solidFill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69" name="TextBox 18">
            <a:extLst>
              <a:ext uri="{FF2B5EF4-FFF2-40B4-BE49-F238E27FC236}">
                <a16:creationId xmlns:a16="http://schemas.microsoft.com/office/drawing/2014/main" id="{18FAD36A-9637-0AC8-7EDA-8C511CF38462}"/>
              </a:ext>
            </a:extLst>
          </p:cNvPr>
          <p:cNvSpPr txBox="1"/>
          <p:nvPr/>
        </p:nvSpPr>
        <p:spPr>
          <a:xfrm rot="16200000">
            <a:off x="8527207" y="7136894"/>
            <a:ext cx="23814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de </a:t>
            </a:r>
            <a:r>
              <a:rPr lang="en-US" sz="24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pacientes</a:t>
            </a:r>
            <a:r>
              <a:rPr lang="en-GB" sz="2400" spc="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</a:t>
            </a:r>
            <a:endParaRPr lang="en-US" sz="24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18">
            <a:extLst>
              <a:ext uri="{FF2B5EF4-FFF2-40B4-BE49-F238E27FC236}">
                <a16:creationId xmlns:a16="http://schemas.microsoft.com/office/drawing/2014/main" id="{26F4520D-F456-C459-6E6C-AE207E3DC460}"/>
              </a:ext>
            </a:extLst>
          </p:cNvPr>
          <p:cNvSpPr txBox="1"/>
          <p:nvPr/>
        </p:nvSpPr>
        <p:spPr>
          <a:xfrm>
            <a:off x="10025881" y="5174505"/>
            <a:ext cx="5479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US" sz="18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18">
            <a:extLst>
              <a:ext uri="{FF2B5EF4-FFF2-40B4-BE49-F238E27FC236}">
                <a16:creationId xmlns:a16="http://schemas.microsoft.com/office/drawing/2014/main" id="{8A131B81-3D9C-2CB8-6403-449863AAB37C}"/>
              </a:ext>
            </a:extLst>
          </p:cNvPr>
          <p:cNvSpPr txBox="1"/>
          <p:nvPr/>
        </p:nvSpPr>
        <p:spPr>
          <a:xfrm>
            <a:off x="10025881" y="5634733"/>
            <a:ext cx="5479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sz="18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18">
            <a:extLst>
              <a:ext uri="{FF2B5EF4-FFF2-40B4-BE49-F238E27FC236}">
                <a16:creationId xmlns:a16="http://schemas.microsoft.com/office/drawing/2014/main" id="{BB2C8AA6-0DB6-9680-D647-3F04C9A545D5}"/>
              </a:ext>
            </a:extLst>
          </p:cNvPr>
          <p:cNvSpPr txBox="1"/>
          <p:nvPr/>
        </p:nvSpPr>
        <p:spPr>
          <a:xfrm>
            <a:off x="10025881" y="6101016"/>
            <a:ext cx="5479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18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18">
            <a:extLst>
              <a:ext uri="{FF2B5EF4-FFF2-40B4-BE49-F238E27FC236}">
                <a16:creationId xmlns:a16="http://schemas.microsoft.com/office/drawing/2014/main" id="{5A33DAB5-C757-07A8-9D77-E4EB15C49EE1}"/>
              </a:ext>
            </a:extLst>
          </p:cNvPr>
          <p:cNvSpPr txBox="1"/>
          <p:nvPr/>
        </p:nvSpPr>
        <p:spPr>
          <a:xfrm>
            <a:off x="10025881" y="6567299"/>
            <a:ext cx="5479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18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18">
            <a:extLst>
              <a:ext uri="{FF2B5EF4-FFF2-40B4-BE49-F238E27FC236}">
                <a16:creationId xmlns:a16="http://schemas.microsoft.com/office/drawing/2014/main" id="{743817A6-3301-77C2-B5F6-066E2A64BA9A}"/>
              </a:ext>
            </a:extLst>
          </p:cNvPr>
          <p:cNvSpPr txBox="1"/>
          <p:nvPr/>
        </p:nvSpPr>
        <p:spPr>
          <a:xfrm>
            <a:off x="10025881" y="7033582"/>
            <a:ext cx="5479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18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18">
            <a:extLst>
              <a:ext uri="{FF2B5EF4-FFF2-40B4-BE49-F238E27FC236}">
                <a16:creationId xmlns:a16="http://schemas.microsoft.com/office/drawing/2014/main" id="{DA8A2DD7-27A3-C7F4-DCD8-EBC125EFF03F}"/>
              </a:ext>
            </a:extLst>
          </p:cNvPr>
          <p:cNvSpPr txBox="1"/>
          <p:nvPr/>
        </p:nvSpPr>
        <p:spPr>
          <a:xfrm>
            <a:off x="10025881" y="7505921"/>
            <a:ext cx="5479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18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18">
            <a:extLst>
              <a:ext uri="{FF2B5EF4-FFF2-40B4-BE49-F238E27FC236}">
                <a16:creationId xmlns:a16="http://schemas.microsoft.com/office/drawing/2014/main" id="{BA8E4101-B972-0E23-F235-DBB90E7F56C6}"/>
              </a:ext>
            </a:extLst>
          </p:cNvPr>
          <p:cNvSpPr txBox="1"/>
          <p:nvPr/>
        </p:nvSpPr>
        <p:spPr>
          <a:xfrm>
            <a:off x="10025881" y="7972205"/>
            <a:ext cx="5479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8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18">
            <a:extLst>
              <a:ext uri="{FF2B5EF4-FFF2-40B4-BE49-F238E27FC236}">
                <a16:creationId xmlns:a16="http://schemas.microsoft.com/office/drawing/2014/main" id="{ABC16519-E6C7-DFA9-B203-69F023C99182}"/>
              </a:ext>
            </a:extLst>
          </p:cNvPr>
          <p:cNvSpPr txBox="1"/>
          <p:nvPr/>
        </p:nvSpPr>
        <p:spPr>
          <a:xfrm>
            <a:off x="10025881" y="8444545"/>
            <a:ext cx="5479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8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18">
            <a:extLst>
              <a:ext uri="{FF2B5EF4-FFF2-40B4-BE49-F238E27FC236}">
                <a16:creationId xmlns:a16="http://schemas.microsoft.com/office/drawing/2014/main" id="{5EF0FF94-618F-C8B9-8954-8DC8277EE2E1}"/>
              </a:ext>
            </a:extLst>
          </p:cNvPr>
          <p:cNvSpPr txBox="1"/>
          <p:nvPr/>
        </p:nvSpPr>
        <p:spPr>
          <a:xfrm>
            <a:off x="10025881" y="8910828"/>
            <a:ext cx="5479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18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18">
            <a:extLst>
              <a:ext uri="{FF2B5EF4-FFF2-40B4-BE49-F238E27FC236}">
                <a16:creationId xmlns:a16="http://schemas.microsoft.com/office/drawing/2014/main" id="{01CE4E96-394D-1AC5-C1EC-C101B15A757C}"/>
              </a:ext>
            </a:extLst>
          </p:cNvPr>
          <p:cNvSpPr txBox="1"/>
          <p:nvPr/>
        </p:nvSpPr>
        <p:spPr>
          <a:xfrm>
            <a:off x="11716515" y="6939400"/>
            <a:ext cx="547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7,6</a:t>
            </a:r>
            <a:endParaRPr lang="en-US" sz="18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18">
            <a:extLst>
              <a:ext uri="{FF2B5EF4-FFF2-40B4-BE49-F238E27FC236}">
                <a16:creationId xmlns:a16="http://schemas.microsoft.com/office/drawing/2014/main" id="{3319FDB3-C9B7-858E-7EA8-4EB006D7E1A3}"/>
              </a:ext>
            </a:extLst>
          </p:cNvPr>
          <p:cNvSpPr txBox="1"/>
          <p:nvPr/>
        </p:nvSpPr>
        <p:spPr>
          <a:xfrm>
            <a:off x="12858821" y="5182037"/>
            <a:ext cx="62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15,1</a:t>
            </a:r>
            <a:endParaRPr lang="en-US" sz="18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18">
            <a:extLst>
              <a:ext uri="{FF2B5EF4-FFF2-40B4-BE49-F238E27FC236}">
                <a16:creationId xmlns:a16="http://schemas.microsoft.com/office/drawing/2014/main" id="{7F59A030-E0E9-A474-70B0-DB6B16595AE6}"/>
              </a:ext>
            </a:extLst>
          </p:cNvPr>
          <p:cNvSpPr txBox="1"/>
          <p:nvPr/>
        </p:nvSpPr>
        <p:spPr>
          <a:xfrm>
            <a:off x="15796701" y="7954734"/>
            <a:ext cx="62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3,3</a:t>
            </a:r>
            <a:endParaRPr lang="en-US" sz="18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18">
            <a:extLst>
              <a:ext uri="{FF2B5EF4-FFF2-40B4-BE49-F238E27FC236}">
                <a16:creationId xmlns:a16="http://schemas.microsoft.com/office/drawing/2014/main" id="{B5C46BE4-18B1-B48C-9D1D-0ACE0EA9ED4B}"/>
              </a:ext>
            </a:extLst>
          </p:cNvPr>
          <p:cNvSpPr txBox="1"/>
          <p:nvPr/>
        </p:nvSpPr>
        <p:spPr>
          <a:xfrm>
            <a:off x="16964773" y="7079748"/>
            <a:ext cx="629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8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5,8</a:t>
            </a:r>
            <a:endParaRPr lang="en-US" sz="18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18">
            <a:extLst>
              <a:ext uri="{FF2B5EF4-FFF2-40B4-BE49-F238E27FC236}">
                <a16:creationId xmlns:a16="http://schemas.microsoft.com/office/drawing/2014/main" id="{D4C64790-1BE2-CE3B-C1B4-82BAB893D599}"/>
              </a:ext>
            </a:extLst>
          </p:cNvPr>
          <p:cNvSpPr txBox="1"/>
          <p:nvPr/>
        </p:nvSpPr>
        <p:spPr>
          <a:xfrm>
            <a:off x="21070725" y="8361789"/>
            <a:ext cx="62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1,6</a:t>
            </a:r>
            <a:endParaRPr lang="en-US" sz="18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18">
            <a:extLst>
              <a:ext uri="{FF2B5EF4-FFF2-40B4-BE49-F238E27FC236}">
                <a16:creationId xmlns:a16="http://schemas.microsoft.com/office/drawing/2014/main" id="{750BE00B-9DCE-B573-A6E7-DCFCAF8B18DC}"/>
              </a:ext>
            </a:extLst>
          </p:cNvPr>
          <p:cNvSpPr txBox="1"/>
          <p:nvPr/>
        </p:nvSpPr>
        <p:spPr>
          <a:xfrm>
            <a:off x="19892451" y="8731121"/>
            <a:ext cx="62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18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20">
            <a:extLst>
              <a:ext uri="{FF2B5EF4-FFF2-40B4-BE49-F238E27FC236}">
                <a16:creationId xmlns:a16="http://schemas.microsoft.com/office/drawing/2014/main" id="{AA44CE1E-1907-3D7C-93F2-D5C862BBBDE6}"/>
              </a:ext>
            </a:extLst>
          </p:cNvPr>
          <p:cNvSpPr txBox="1"/>
          <p:nvPr/>
        </p:nvSpPr>
        <p:spPr>
          <a:xfrm>
            <a:off x="10297145" y="9315812"/>
            <a:ext cx="455939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Formulación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soluble de CPX (n = 119)</a:t>
            </a:r>
          </a:p>
        </p:txBody>
      </p:sp>
      <p:sp>
        <p:nvSpPr>
          <p:cNvPr id="90" name="TextBox 20">
            <a:extLst>
              <a:ext uri="{FF2B5EF4-FFF2-40B4-BE49-F238E27FC236}">
                <a16:creationId xmlns:a16="http://schemas.microsoft.com/office/drawing/2014/main" id="{2AC2D47F-D28F-01C3-B28D-1B124A231899}"/>
              </a:ext>
            </a:extLst>
          </p:cNvPr>
          <p:cNvSpPr txBox="1"/>
          <p:nvPr/>
        </p:nvSpPr>
        <p:spPr>
          <a:xfrm>
            <a:off x="14405318" y="9315812"/>
            <a:ext cx="455939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Formulación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insoluble de CPX (n = 129)</a:t>
            </a:r>
          </a:p>
        </p:txBody>
      </p:sp>
      <p:sp>
        <p:nvSpPr>
          <p:cNvPr id="91" name="TextBox 20">
            <a:extLst>
              <a:ext uri="{FF2B5EF4-FFF2-40B4-BE49-F238E27FC236}">
                <a16:creationId xmlns:a16="http://schemas.microsoft.com/office/drawing/2014/main" id="{C10033B2-7870-5F40-CCEF-FCCA9925CD01}"/>
              </a:ext>
            </a:extLst>
          </p:cNvPr>
          <p:cNvSpPr txBox="1"/>
          <p:nvPr/>
        </p:nvSpPr>
        <p:spPr>
          <a:xfrm>
            <a:off x="18513490" y="9315812"/>
            <a:ext cx="455939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Placebo (n = 63)</a:t>
            </a:r>
          </a:p>
        </p:txBody>
      </p:sp>
      <p:sp>
        <p:nvSpPr>
          <p:cNvPr id="92" name="TextBox 20">
            <a:extLst>
              <a:ext uri="{FF2B5EF4-FFF2-40B4-BE49-F238E27FC236}">
                <a16:creationId xmlns:a16="http://schemas.microsoft.com/office/drawing/2014/main" id="{AED33508-71C5-DB5C-E988-1256EDF0044F}"/>
              </a:ext>
            </a:extLst>
          </p:cNvPr>
          <p:cNvSpPr txBox="1"/>
          <p:nvPr/>
        </p:nvSpPr>
        <p:spPr>
          <a:xfrm>
            <a:off x="12893512" y="9975379"/>
            <a:ext cx="344376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Tasa de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curación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a la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semana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48</a:t>
            </a:r>
          </a:p>
        </p:txBody>
      </p:sp>
      <p:sp>
        <p:nvSpPr>
          <p:cNvPr id="93" name="TextBox 20">
            <a:extLst>
              <a:ext uri="{FF2B5EF4-FFF2-40B4-BE49-F238E27FC236}">
                <a16:creationId xmlns:a16="http://schemas.microsoft.com/office/drawing/2014/main" id="{1B1910C1-B3A9-880F-21D7-2AE8231BF181}"/>
              </a:ext>
            </a:extLst>
          </p:cNvPr>
          <p:cNvSpPr txBox="1"/>
          <p:nvPr/>
        </p:nvSpPr>
        <p:spPr>
          <a:xfrm>
            <a:off x="17127906" y="9975379"/>
            <a:ext cx="339423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Tasa de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curación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a la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semana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60</a:t>
            </a:r>
          </a:p>
        </p:txBody>
      </p:sp>
      <p:sp>
        <p:nvSpPr>
          <p:cNvPr id="94" name="Rectángulo 93">
            <a:extLst>
              <a:ext uri="{FF2B5EF4-FFF2-40B4-BE49-F238E27FC236}">
                <a16:creationId xmlns:a16="http://schemas.microsoft.com/office/drawing/2014/main" id="{4A94294A-35D3-558F-1365-6151718C4356}"/>
              </a:ext>
            </a:extLst>
          </p:cNvPr>
          <p:cNvSpPr/>
          <p:nvPr/>
        </p:nvSpPr>
        <p:spPr>
          <a:xfrm>
            <a:off x="12533512" y="9975378"/>
            <a:ext cx="360000" cy="360000"/>
          </a:xfrm>
          <a:prstGeom prst="rect">
            <a:avLst/>
          </a:prstGeom>
          <a:solidFill>
            <a:srgbClr val="007E4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Rectángulo 94">
            <a:extLst>
              <a:ext uri="{FF2B5EF4-FFF2-40B4-BE49-F238E27FC236}">
                <a16:creationId xmlns:a16="http://schemas.microsoft.com/office/drawing/2014/main" id="{9CCDCA02-6DB9-AA47-07DF-1F6B34D68A0E}"/>
              </a:ext>
            </a:extLst>
          </p:cNvPr>
          <p:cNvSpPr/>
          <p:nvPr/>
        </p:nvSpPr>
        <p:spPr>
          <a:xfrm>
            <a:off x="16767906" y="9975378"/>
            <a:ext cx="360000" cy="360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5AC8CE5A-AAEF-B87F-5877-DF4985B6E9F4}"/>
              </a:ext>
            </a:extLst>
          </p:cNvPr>
          <p:cNvGrpSpPr/>
          <p:nvPr/>
        </p:nvGrpSpPr>
        <p:grpSpPr>
          <a:xfrm>
            <a:off x="11519633" y="11026588"/>
            <a:ext cx="1344734" cy="540000"/>
            <a:chOff x="12711953" y="11026588"/>
            <a:chExt cx="1344734" cy="540000"/>
          </a:xfrm>
        </p:grpSpPr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BE255D0D-1ABB-2D66-1D56-1870A6A1FFE9}"/>
                </a:ext>
              </a:extLst>
            </p:cNvPr>
            <p:cNvSpPr/>
            <p:nvPr/>
          </p:nvSpPr>
          <p:spPr>
            <a:xfrm>
              <a:off x="12711953" y="11026588"/>
              <a:ext cx="540000" cy="540000"/>
            </a:xfrm>
            <a:prstGeom prst="ellipse">
              <a:avLst/>
            </a:prstGeom>
            <a:noFill/>
            <a:ln w="38100" cap="flat">
              <a:solidFill>
                <a:schemeClr val="accent3">
                  <a:lumMod val="60000"/>
                  <a:lumOff val="4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000" b="1" i="0" u="none" strike="noStrike" cap="none" spc="0" normalizeH="0" baseline="0">
                <a:ln>
                  <a:noFill/>
                </a:ln>
                <a:solidFill>
                  <a:srgbClr val="FDFDF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3D9DD04D-5C0C-50D3-21E6-D6F02A1B981B}"/>
                </a:ext>
              </a:extLst>
            </p:cNvPr>
            <p:cNvSpPr/>
            <p:nvPr/>
          </p:nvSpPr>
          <p:spPr>
            <a:xfrm>
              <a:off x="13516687" y="11026588"/>
              <a:ext cx="540000" cy="540000"/>
            </a:xfrm>
            <a:prstGeom prst="ellipse">
              <a:avLst/>
            </a:prstGeom>
            <a:noFill/>
            <a:ln w="38100" cap="flat">
              <a:solidFill>
                <a:schemeClr val="accent3">
                  <a:lumMod val="60000"/>
                  <a:lumOff val="4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000" b="1" i="0" u="none" strike="noStrike" cap="none" spc="0" normalizeH="0" baseline="0">
                <a:ln>
                  <a:noFill/>
                </a:ln>
                <a:solidFill>
                  <a:srgbClr val="FDFDF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2F7AED3E-69EC-A0C9-FFB7-4A947D879197}"/>
                </a:ext>
              </a:extLst>
            </p:cNvPr>
            <p:cNvSpPr/>
            <p:nvPr/>
          </p:nvSpPr>
          <p:spPr>
            <a:xfrm>
              <a:off x="12801953" y="11116588"/>
              <a:ext cx="360000" cy="36000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000" b="1" i="0" u="none" strike="noStrike" cap="none" spc="0" normalizeH="0" baseline="0">
                <a:ln>
                  <a:noFill/>
                </a:ln>
                <a:solidFill>
                  <a:srgbClr val="FDFDF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" name="TextBox 1">
            <a:extLst>
              <a:ext uri="{FF2B5EF4-FFF2-40B4-BE49-F238E27FC236}">
                <a16:creationId xmlns:a16="http://schemas.microsoft.com/office/drawing/2014/main" id="{4F6B6B97-B135-A7C7-F7CD-F9D3A0F284BA}"/>
              </a:ext>
            </a:extLst>
          </p:cNvPr>
          <p:cNvSpPr txBox="1"/>
          <p:nvPr/>
        </p:nvSpPr>
        <p:spPr>
          <a:xfrm>
            <a:off x="17250340" y="10865824"/>
            <a:ext cx="6174810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Figura</a:t>
            </a:r>
            <a:r>
              <a:rPr lang="en-US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Piraccini</a:t>
            </a:r>
            <a:r>
              <a:rPr lang="en-US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BM, </a:t>
            </a:r>
            <a:r>
              <a:rPr lang="en-US" i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2018.</a:t>
            </a:r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0D293CC4-050D-8BCC-CB56-C8FFE32139A5}"/>
              </a:ext>
            </a:extLst>
          </p:cNvPr>
          <p:cNvSpPr/>
          <p:nvPr/>
        </p:nvSpPr>
        <p:spPr>
          <a:xfrm>
            <a:off x="1075355" y="4490816"/>
            <a:ext cx="7885138" cy="6166987"/>
          </a:xfrm>
          <a:prstGeom prst="roundRect">
            <a:avLst>
              <a:gd name="adj" fmla="val 3612"/>
            </a:avLst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FC8468A2-957F-AFF3-72E7-8CEF81429164}"/>
              </a:ext>
            </a:extLst>
          </p:cNvPr>
          <p:cNvSpPr/>
          <p:nvPr/>
        </p:nvSpPr>
        <p:spPr>
          <a:xfrm>
            <a:off x="1701689" y="6996784"/>
            <a:ext cx="6599062" cy="114641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1219110">
              <a:spcAft>
                <a:spcPts val="400"/>
              </a:spcAft>
              <a:buClr>
                <a:srgbClr val="00F0BE"/>
              </a:buClr>
              <a:defRPr/>
            </a:pPr>
            <a:r>
              <a:rPr lang="en-US" sz="3200" b="1" spc="0" err="1">
                <a:solidFill>
                  <a:schemeClr val="tx1"/>
                </a:solidFill>
                <a:latin typeface="Arial"/>
                <a:cs typeface="Arial"/>
                <a:sym typeface="Arial"/>
              </a:rPr>
              <a:t>Tasas</a:t>
            </a:r>
            <a:r>
              <a:rPr lang="en-US" sz="3200" b="1" spc="0">
                <a:solidFill>
                  <a:schemeClr val="tx1"/>
                </a:solidFill>
                <a:latin typeface="Arial"/>
                <a:cs typeface="Arial"/>
                <a:sym typeface="Arial"/>
              </a:rPr>
              <a:t> de </a:t>
            </a:r>
            <a:r>
              <a:rPr lang="en-US" sz="3200" b="1" spc="0" err="1">
                <a:solidFill>
                  <a:schemeClr val="tx1"/>
                </a:solidFill>
                <a:latin typeface="Arial"/>
                <a:cs typeface="Arial"/>
                <a:sym typeface="Arial"/>
              </a:rPr>
              <a:t>curación</a:t>
            </a:r>
            <a:r>
              <a:rPr lang="en-US" sz="3200" b="1" spc="0">
                <a:solidFill>
                  <a:schemeClr val="tx1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spc="0" err="1">
                <a:solidFill>
                  <a:schemeClr val="tx1"/>
                </a:solidFill>
                <a:latin typeface="Arial"/>
                <a:cs typeface="Arial"/>
                <a:sym typeface="Arial"/>
              </a:rPr>
              <a:t>completa</a:t>
            </a:r>
            <a:r>
              <a:rPr lang="en-US" sz="3200" b="1" spc="0">
                <a:solidFill>
                  <a:schemeClr val="tx1"/>
                </a:solidFill>
                <a:latin typeface="Arial"/>
                <a:cs typeface="Arial"/>
                <a:sym typeface="Arial"/>
              </a:rPr>
              <a:t>​</a:t>
            </a:r>
            <a:br>
              <a:rPr lang="en-US" sz="3200" b="1" spc="0">
                <a:solidFill>
                  <a:schemeClr val="tx1"/>
                </a:solidFill>
                <a:latin typeface="Arial"/>
                <a:cs typeface="Arial"/>
                <a:sym typeface="Arial"/>
              </a:rPr>
            </a:br>
            <a:r>
              <a:rPr lang="en-US" sz="3200" b="1" spc="0" err="1">
                <a:solidFill>
                  <a:schemeClr val="tx1"/>
                </a:solidFill>
                <a:latin typeface="Arial"/>
                <a:cs typeface="Arial"/>
                <a:sym typeface="Arial"/>
              </a:rPr>
              <a:t>en</a:t>
            </a:r>
            <a:r>
              <a:rPr lang="en-US" sz="3200" b="1" spc="0">
                <a:solidFill>
                  <a:schemeClr val="tx1"/>
                </a:solidFill>
                <a:latin typeface="Arial"/>
                <a:cs typeface="Arial"/>
                <a:sym typeface="Arial"/>
              </a:rPr>
              <a:t> las </a:t>
            </a:r>
            <a:r>
              <a:rPr lang="en-US" sz="3200" b="1" spc="0" err="1">
                <a:solidFill>
                  <a:schemeClr val="tx1"/>
                </a:solidFill>
                <a:latin typeface="Arial"/>
                <a:cs typeface="Arial"/>
                <a:sym typeface="Arial"/>
              </a:rPr>
              <a:t>semanas</a:t>
            </a:r>
            <a:r>
              <a:rPr lang="en-US" sz="3200" b="1" spc="0">
                <a:solidFill>
                  <a:schemeClr val="tx1"/>
                </a:solidFill>
                <a:latin typeface="Arial"/>
                <a:cs typeface="Arial"/>
                <a:sym typeface="Arial"/>
              </a:rPr>
              <a:t> 48 y 60 </a:t>
            </a:r>
            <a:r>
              <a:rPr lang="en-US" sz="3200" b="1" spc="0" baseline="30000">
                <a:solidFill>
                  <a:schemeClr val="tx1"/>
                </a:solidFill>
                <a:latin typeface="Arial"/>
                <a:cs typeface="Arial"/>
                <a:sym typeface="Arial"/>
              </a:rPr>
              <a:t>‡</a:t>
            </a:r>
            <a:endParaRPr lang="en-US" sz="3200" b="1" spc="0" baseline="3000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7239913"/>
      </p:ext>
    </p:extLst>
  </p:cSld>
  <p:clrMapOvr>
    <a:masterClrMapping/>
  </p:clrMapOvr>
  <p:transition spd="slow">
    <p:push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hueOff val="-2182294"/>
            <a:satOff val="-52832"/>
            <a:lumOff val="-32984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81926C-0D7F-9708-AE31-ECD9E311D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6B5664C0-50E9-4405-662A-74A7667C9562}"/>
              </a:ext>
            </a:extLst>
          </p:cNvPr>
          <p:cNvSpPr/>
          <p:nvPr/>
        </p:nvSpPr>
        <p:spPr>
          <a:xfrm>
            <a:off x="0" y="0"/>
            <a:ext cx="24384000" cy="12121400"/>
          </a:xfrm>
          <a:prstGeom prst="rect">
            <a:avLst/>
          </a:prstGeom>
          <a:solidFill>
            <a:srgbClr val="007E4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Rectángulo 2">
            <a:extLst>
              <a:ext uri="{FF2B5EF4-FFF2-40B4-BE49-F238E27FC236}">
                <a16:creationId xmlns:a16="http://schemas.microsoft.com/office/drawing/2014/main" id="{36D24E68-FD70-3975-BEC8-DFE59C2DD794}"/>
              </a:ext>
            </a:extLst>
          </p:cNvPr>
          <p:cNvSpPr/>
          <p:nvPr/>
        </p:nvSpPr>
        <p:spPr>
          <a:xfrm>
            <a:off x="2" y="-8734"/>
            <a:ext cx="13563598" cy="12130134"/>
          </a:xfrm>
          <a:custGeom>
            <a:avLst/>
            <a:gdLst>
              <a:gd name="connsiteX0" fmla="*/ 0 w 7387771"/>
              <a:gd name="connsiteY0" fmla="*/ 0 h 6858000"/>
              <a:gd name="connsiteX1" fmla="*/ 7387771 w 7387771"/>
              <a:gd name="connsiteY1" fmla="*/ 0 h 6858000"/>
              <a:gd name="connsiteX2" fmla="*/ 7387771 w 7387771"/>
              <a:gd name="connsiteY2" fmla="*/ 6858000 h 6858000"/>
              <a:gd name="connsiteX3" fmla="*/ 0 w 7387771"/>
              <a:gd name="connsiteY3" fmla="*/ 6858000 h 6858000"/>
              <a:gd name="connsiteX4" fmla="*/ 0 w 7387771"/>
              <a:gd name="connsiteY4" fmla="*/ 0 h 6858000"/>
              <a:gd name="connsiteX0" fmla="*/ 0 w 7387771"/>
              <a:gd name="connsiteY0" fmla="*/ 0 h 6858000"/>
              <a:gd name="connsiteX1" fmla="*/ 7387771 w 7387771"/>
              <a:gd name="connsiteY1" fmla="*/ 0 h 6858000"/>
              <a:gd name="connsiteX2" fmla="*/ 7387771 w 7387771"/>
              <a:gd name="connsiteY2" fmla="*/ 6858000 h 6858000"/>
              <a:gd name="connsiteX3" fmla="*/ 0 w 7387771"/>
              <a:gd name="connsiteY3" fmla="*/ 6858000 h 6858000"/>
              <a:gd name="connsiteX4" fmla="*/ 0 w 7387771"/>
              <a:gd name="connsiteY4" fmla="*/ 0 h 6858000"/>
              <a:gd name="connsiteX0" fmla="*/ 0 w 7387771"/>
              <a:gd name="connsiteY0" fmla="*/ 0 h 6858000"/>
              <a:gd name="connsiteX1" fmla="*/ 7387771 w 7387771"/>
              <a:gd name="connsiteY1" fmla="*/ 0 h 6858000"/>
              <a:gd name="connsiteX2" fmla="*/ 7387771 w 7387771"/>
              <a:gd name="connsiteY2" fmla="*/ 6858000 h 6858000"/>
              <a:gd name="connsiteX3" fmla="*/ 0 w 7387771"/>
              <a:gd name="connsiteY3" fmla="*/ 6858000 h 6858000"/>
              <a:gd name="connsiteX4" fmla="*/ 0 w 7387771"/>
              <a:gd name="connsiteY4" fmla="*/ 0 h 6858000"/>
              <a:gd name="connsiteX0" fmla="*/ 0 w 7387771"/>
              <a:gd name="connsiteY0" fmla="*/ 0 h 6858000"/>
              <a:gd name="connsiteX1" fmla="*/ 7387771 w 7387771"/>
              <a:gd name="connsiteY1" fmla="*/ 0 h 6858000"/>
              <a:gd name="connsiteX2" fmla="*/ 7387771 w 7387771"/>
              <a:gd name="connsiteY2" fmla="*/ 6858000 h 6858000"/>
              <a:gd name="connsiteX3" fmla="*/ 0 w 7387771"/>
              <a:gd name="connsiteY3" fmla="*/ 6858000 h 6858000"/>
              <a:gd name="connsiteX4" fmla="*/ 0 w 7387771"/>
              <a:gd name="connsiteY4" fmla="*/ 0 h 6858000"/>
              <a:gd name="connsiteX0" fmla="*/ 0 w 7649028"/>
              <a:gd name="connsiteY0" fmla="*/ 0 h 6858000"/>
              <a:gd name="connsiteX1" fmla="*/ 7649028 w 7649028"/>
              <a:gd name="connsiteY1" fmla="*/ 0 h 6858000"/>
              <a:gd name="connsiteX2" fmla="*/ 7387771 w 7649028"/>
              <a:gd name="connsiteY2" fmla="*/ 6858000 h 6858000"/>
              <a:gd name="connsiteX3" fmla="*/ 0 w 7649028"/>
              <a:gd name="connsiteY3" fmla="*/ 6858000 h 6858000"/>
              <a:gd name="connsiteX4" fmla="*/ 0 w 7649028"/>
              <a:gd name="connsiteY4" fmla="*/ 0 h 6858000"/>
              <a:gd name="connsiteX0" fmla="*/ 0 w 7649028"/>
              <a:gd name="connsiteY0" fmla="*/ 0 h 6858000"/>
              <a:gd name="connsiteX1" fmla="*/ 7649028 w 7649028"/>
              <a:gd name="connsiteY1" fmla="*/ 0 h 6858000"/>
              <a:gd name="connsiteX2" fmla="*/ 7387771 w 7649028"/>
              <a:gd name="connsiteY2" fmla="*/ 6858000 h 6858000"/>
              <a:gd name="connsiteX3" fmla="*/ 0 w 7649028"/>
              <a:gd name="connsiteY3" fmla="*/ 6858000 h 6858000"/>
              <a:gd name="connsiteX4" fmla="*/ 0 w 7649028"/>
              <a:gd name="connsiteY4" fmla="*/ 0 h 6858000"/>
              <a:gd name="connsiteX0" fmla="*/ 0 w 7649028"/>
              <a:gd name="connsiteY0" fmla="*/ 0 h 6858000"/>
              <a:gd name="connsiteX1" fmla="*/ 7649028 w 7649028"/>
              <a:gd name="connsiteY1" fmla="*/ 0 h 6858000"/>
              <a:gd name="connsiteX2" fmla="*/ 7387771 w 7649028"/>
              <a:gd name="connsiteY2" fmla="*/ 6858000 h 6858000"/>
              <a:gd name="connsiteX3" fmla="*/ 0 w 7649028"/>
              <a:gd name="connsiteY3" fmla="*/ 6858000 h 6858000"/>
              <a:gd name="connsiteX4" fmla="*/ 0 w 7649028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9028" h="6858000">
                <a:moveTo>
                  <a:pt x="0" y="0"/>
                </a:moveTo>
                <a:lnTo>
                  <a:pt x="7649028" y="0"/>
                </a:lnTo>
                <a:cubicBezTo>
                  <a:pt x="7141028" y="2082800"/>
                  <a:pt x="2844800" y="290288"/>
                  <a:pt x="7387771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47" name="Rectangle: Rounded Corners 14">
            <a:extLst>
              <a:ext uri="{FF2B5EF4-FFF2-40B4-BE49-F238E27FC236}">
                <a16:creationId xmlns:a16="http://schemas.microsoft.com/office/drawing/2014/main" id="{8A218CA9-7D21-B18D-8BEB-41880D5CD81D}"/>
              </a:ext>
            </a:extLst>
          </p:cNvPr>
          <p:cNvSpPr/>
          <p:nvPr/>
        </p:nvSpPr>
        <p:spPr>
          <a:xfrm>
            <a:off x="1066800" y="4482532"/>
            <a:ext cx="22358350" cy="6166987"/>
          </a:xfrm>
          <a:prstGeom prst="roundRect">
            <a:avLst>
              <a:gd name="adj" fmla="val 3773"/>
            </a:avLst>
          </a:prstGeom>
          <a:solidFill>
            <a:schemeClr val="bg1"/>
          </a:solidFill>
          <a:ln>
            <a:noFill/>
          </a:ln>
          <a:effectLst>
            <a:outerShdw blurRad="508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40" tIns="0" rIns="243840" bIns="0" rtlCol="0" anchor="ctr" anchorCtr="0"/>
          <a:lstStyle/>
          <a:p>
            <a:pPr defTabSz="914332">
              <a:spcBef>
                <a:spcPts val="1000"/>
              </a:spcBef>
              <a:buClr>
                <a:srgbClr val="00F0BE"/>
              </a:buClr>
              <a:defRPr/>
            </a:pPr>
            <a:endParaRPr lang="en-GB" altLang="x-none" sz="1400" kern="0">
              <a:solidFill>
                <a:srgbClr val="00843D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012D1D42-4C7C-E7BA-C836-C17735972CC8}"/>
              </a:ext>
            </a:extLst>
          </p:cNvPr>
          <p:cNvSpPr/>
          <p:nvPr/>
        </p:nvSpPr>
        <p:spPr>
          <a:xfrm>
            <a:off x="1034796" y="4482532"/>
            <a:ext cx="7885138" cy="6166987"/>
          </a:xfrm>
          <a:prstGeom prst="roundRect">
            <a:avLst>
              <a:gd name="adj" fmla="val 3741"/>
            </a:avLst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91" name="Gráfico 90">
            <a:extLst>
              <a:ext uri="{FF2B5EF4-FFF2-40B4-BE49-F238E27FC236}">
                <a16:creationId xmlns:a16="http://schemas.microsoft.com/office/drawing/2014/main" id="{914AA771-7309-E075-9316-57E970E12F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1067355"/>
              </p:ext>
            </p:extLst>
          </p:nvPr>
        </p:nvGraphicFramePr>
        <p:xfrm>
          <a:off x="8111645" y="3511336"/>
          <a:ext cx="16134703" cy="8616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Circle">
            <a:extLst>
              <a:ext uri="{FF2B5EF4-FFF2-40B4-BE49-F238E27FC236}">
                <a16:creationId xmlns:a16="http://schemas.microsoft.com/office/drawing/2014/main" id="{4E9ED180-B446-0F0A-4145-DD971D320950}"/>
              </a:ext>
            </a:extLst>
          </p:cNvPr>
          <p:cNvSpPr/>
          <p:nvPr/>
        </p:nvSpPr>
        <p:spPr>
          <a:xfrm>
            <a:off x="-2273095" y="-2215869"/>
            <a:ext cx="4320000" cy="432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" name="Circle">
            <a:extLst>
              <a:ext uri="{FF2B5EF4-FFF2-40B4-BE49-F238E27FC236}">
                <a16:creationId xmlns:a16="http://schemas.microsoft.com/office/drawing/2014/main" id="{1D396638-42E5-7525-FEDA-9325233E5D16}"/>
              </a:ext>
            </a:extLst>
          </p:cNvPr>
          <p:cNvSpPr/>
          <p:nvPr/>
        </p:nvSpPr>
        <p:spPr>
          <a:xfrm>
            <a:off x="-2580596" y="-2477390"/>
            <a:ext cx="4320000" cy="4320000"/>
          </a:xfrm>
          <a:prstGeom prst="ellipse">
            <a:avLst/>
          </a:prstGeom>
          <a:solidFill>
            <a:srgbClr val="007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" name="Sustainable Visions, Tangible Solutions">
            <a:extLst>
              <a:ext uri="{FF2B5EF4-FFF2-40B4-BE49-F238E27FC236}">
                <a16:creationId xmlns:a16="http://schemas.microsoft.com/office/drawing/2014/main" id="{B081FD9D-5CEA-697D-FC5A-064DC742FFE5}"/>
              </a:ext>
            </a:extLst>
          </p:cNvPr>
          <p:cNvSpPr txBox="1"/>
          <p:nvPr/>
        </p:nvSpPr>
        <p:spPr>
          <a:xfrm>
            <a:off x="2354405" y="502077"/>
            <a:ext cx="20999307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60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Ciclopirox al 8 % HPCH: </a:t>
            </a:r>
            <a:r>
              <a:rPr lang="en-US" sz="6000" b="1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</a:t>
            </a:r>
            <a:r>
              <a:rPr lang="en-US" sz="60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post-hoc de un </a:t>
            </a:r>
            <a:r>
              <a:rPr lang="en-US" sz="6000" b="1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estudio</a:t>
            </a:r>
            <a:r>
              <a:rPr lang="en-US" sz="60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pivotal </a:t>
            </a:r>
            <a:r>
              <a:rPr lang="en-US" sz="6000" b="1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60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pacientes</a:t>
            </a:r>
            <a:r>
              <a:rPr lang="en-US" sz="60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6000" b="1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onicomicosis</a:t>
            </a:r>
            <a:r>
              <a:rPr lang="en-US" sz="60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</a:t>
            </a:r>
            <a:r>
              <a:rPr lang="en-US" sz="60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moderada</a:t>
            </a:r>
            <a:r>
              <a:rPr lang="en-US" sz="6000" b="1" spc="0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48B930F-6F69-C346-FF83-8E2F0F88654B}"/>
              </a:ext>
            </a:extLst>
          </p:cNvPr>
          <p:cNvSpPr/>
          <p:nvPr/>
        </p:nvSpPr>
        <p:spPr>
          <a:xfrm>
            <a:off x="-1" y="12121400"/>
            <a:ext cx="24384000" cy="1620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1E3F27F-03FF-C750-7CC9-5299DEF1C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288" y="12549839"/>
            <a:ext cx="1795058" cy="61363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52D21C0-1A2A-0620-D86A-70F9C80B4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122" y="12713688"/>
            <a:ext cx="1685663" cy="518665"/>
          </a:xfrm>
          <a:prstGeom prst="rect">
            <a:avLst/>
          </a:prstGeom>
        </p:spPr>
      </p:pic>
      <p:sp>
        <p:nvSpPr>
          <p:cNvPr id="4" name="Embark on a journey of marketing excellence with SparkPro. Today, we unveil a revolutionary solution designed to elevate your strategies and ignite unparalleled success in the digital realm.…">
            <a:extLst>
              <a:ext uri="{FF2B5EF4-FFF2-40B4-BE49-F238E27FC236}">
                <a16:creationId xmlns:a16="http://schemas.microsoft.com/office/drawing/2014/main" id="{202AE95D-15A1-652C-221B-8E2000DE5EF1}"/>
              </a:ext>
            </a:extLst>
          </p:cNvPr>
          <p:cNvSpPr txBox="1"/>
          <p:nvPr/>
        </p:nvSpPr>
        <p:spPr>
          <a:xfrm>
            <a:off x="6827837" y="12387662"/>
            <a:ext cx="16884649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spc="0" baseline="30000">
                <a:latin typeface="Arial" panose="020B0604020202020204" pitchFamily="34" charset="0"/>
                <a:cs typeface="Arial" panose="020B0604020202020204" pitchFamily="34" charset="0"/>
              </a:rPr>
              <a:t>†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tasa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curación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completa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se define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conversión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negativo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tanto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microscopía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con KOH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cultivo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fúngico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además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crecimiento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del 100 % de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uña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sana;​</a:t>
            </a:r>
            <a:b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tasa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respuesta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éxito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tratamiento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) se define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conversión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negativo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ambas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pruebas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y la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disminución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área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afectada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uña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al ≤10 % (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incluyendo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cero) del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área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total. </a:t>
            </a:r>
            <a:r>
              <a:rPr lang="en-US" spc="0" baseline="30000">
                <a:latin typeface="Arial" panose="020B0604020202020204" pitchFamily="34" charset="0"/>
                <a:cs typeface="Arial" panose="020B0604020202020204" pitchFamily="34" charset="0"/>
              </a:rPr>
              <a:t>‡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ciclopirox al 8 % HPCH  vs. placebo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semana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48, </a:t>
            </a:r>
            <a:r>
              <a:rPr lang="en-US" spc="0" baseline="30000">
                <a:latin typeface="Arial" panose="020B0604020202020204" pitchFamily="34" charset="0"/>
                <a:cs typeface="Arial" panose="020B0604020202020204" pitchFamily="34" charset="0"/>
              </a:rPr>
              <a:t>§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porcentaje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representa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comparación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con la población total de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pacientes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ensayo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pivotal. </a:t>
            </a:r>
            <a:r>
              <a:rPr lang="en-US" b="1" spc="0">
                <a:latin typeface="Arial" panose="020B0604020202020204" pitchFamily="34" charset="0"/>
                <a:cs typeface="Arial" panose="020B0604020202020204" pitchFamily="34" charset="0"/>
              </a:rPr>
              <a:t>CPX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, ciclopirox; </a:t>
            </a:r>
            <a:r>
              <a:rPr lang="en-US" b="1" spc="0">
                <a:latin typeface="Arial" panose="020B0604020202020204" pitchFamily="34" charset="0"/>
                <a:cs typeface="Arial" panose="020B0604020202020204" pitchFamily="34" charset="0"/>
              </a:rPr>
              <a:t>KOH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hidróxido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potasio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1" spc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Piraccini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BM, Tosti A. Ciclopirox Hydroxypropyl Chitosan: Efficacy in Mild-to-Moderate Onychomycosis. Skin Appendage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Disord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. 2018;5(1):13-19. </a:t>
            </a:r>
          </a:p>
        </p:txBody>
      </p:sp>
      <p:sp>
        <p:nvSpPr>
          <p:cNvPr id="41" name="Rectangle: Rounded Corners 14">
            <a:extLst>
              <a:ext uri="{FF2B5EF4-FFF2-40B4-BE49-F238E27FC236}">
                <a16:creationId xmlns:a16="http://schemas.microsoft.com/office/drawing/2014/main" id="{81D5D9BA-C8C7-C95B-B536-514DAB64BBC5}"/>
              </a:ext>
            </a:extLst>
          </p:cNvPr>
          <p:cNvSpPr/>
          <p:nvPr/>
        </p:nvSpPr>
        <p:spPr>
          <a:xfrm>
            <a:off x="1039632" y="3025883"/>
            <a:ext cx="22394862" cy="1080000"/>
          </a:xfrm>
          <a:prstGeom prst="roundRect">
            <a:avLst>
              <a:gd name="adj" fmla="val 5568"/>
            </a:avLst>
          </a:prstGeom>
          <a:solidFill>
            <a:schemeClr val="bg1"/>
          </a:solidFill>
          <a:ln>
            <a:noFill/>
          </a:ln>
          <a:effectLst>
            <a:outerShdw blurRad="508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0" rIns="360000" bIns="0" rtlCol="0" anchor="ctr" anchorCtr="0"/>
          <a:lstStyle/>
          <a:p>
            <a:r>
              <a:rPr lang="en-US" sz="2400" spc="0">
                <a:solidFill>
                  <a:srgbClr val="007E48"/>
                </a:solidFill>
                <a:latin typeface="Arial"/>
                <a:cs typeface="Arial"/>
              </a:rPr>
              <a:t>Se </a:t>
            </a:r>
            <a:r>
              <a:rPr lang="en-US" sz="2400" spc="0" err="1">
                <a:solidFill>
                  <a:srgbClr val="007E48"/>
                </a:solidFill>
                <a:latin typeface="Arial"/>
                <a:cs typeface="Arial"/>
              </a:rPr>
              <a:t>observó</a:t>
            </a:r>
            <a:r>
              <a:rPr lang="en-US" sz="2400" spc="0">
                <a:solidFill>
                  <a:srgbClr val="007E48"/>
                </a:solidFill>
                <a:latin typeface="Arial"/>
                <a:cs typeface="Arial"/>
              </a:rPr>
              <a:t> que ciclopirox al 8 % HPCH  </a:t>
            </a:r>
            <a:r>
              <a:rPr lang="en-US" sz="2400" spc="0" err="1">
                <a:solidFill>
                  <a:srgbClr val="007E48"/>
                </a:solidFill>
                <a:latin typeface="Arial"/>
                <a:cs typeface="Arial"/>
              </a:rPr>
              <a:t>en</a:t>
            </a:r>
            <a:r>
              <a:rPr lang="en-US" sz="2400" spc="0">
                <a:solidFill>
                  <a:srgbClr val="007E48"/>
                </a:solidFill>
                <a:latin typeface="Arial"/>
                <a:cs typeface="Arial"/>
              </a:rPr>
              <a:t> </a:t>
            </a:r>
            <a:r>
              <a:rPr lang="en-US" sz="2400" spc="0" err="1">
                <a:solidFill>
                  <a:srgbClr val="007E48"/>
                </a:solidFill>
                <a:latin typeface="Arial"/>
                <a:cs typeface="Arial"/>
              </a:rPr>
              <a:t>pacientes</a:t>
            </a:r>
            <a:r>
              <a:rPr lang="en-US" sz="2400" spc="0">
                <a:solidFill>
                  <a:srgbClr val="007E48"/>
                </a:solidFill>
                <a:latin typeface="Arial"/>
                <a:cs typeface="Arial"/>
              </a:rPr>
              <a:t> con </a:t>
            </a:r>
            <a:r>
              <a:rPr lang="en-US" sz="2400" spc="0" err="1">
                <a:solidFill>
                  <a:srgbClr val="007E48"/>
                </a:solidFill>
                <a:latin typeface="Arial"/>
                <a:cs typeface="Arial"/>
              </a:rPr>
              <a:t>onicomicosis</a:t>
            </a:r>
            <a:r>
              <a:rPr lang="en-US" sz="2400" spc="0">
                <a:solidFill>
                  <a:srgbClr val="007E48"/>
                </a:solidFill>
                <a:latin typeface="Arial"/>
                <a:cs typeface="Arial"/>
              </a:rPr>
              <a:t> de </a:t>
            </a:r>
            <a:r>
              <a:rPr lang="en-US" sz="2400" b="1" spc="0" err="1">
                <a:solidFill>
                  <a:srgbClr val="007E48"/>
                </a:solidFill>
                <a:latin typeface="Arial"/>
                <a:cs typeface="Arial"/>
              </a:rPr>
              <a:t>leve</a:t>
            </a:r>
            <a:r>
              <a:rPr lang="en-US" sz="2400" b="1" spc="0">
                <a:solidFill>
                  <a:srgbClr val="007E48"/>
                </a:solidFill>
                <a:latin typeface="Arial"/>
                <a:cs typeface="Arial"/>
              </a:rPr>
              <a:t> a </a:t>
            </a:r>
            <a:r>
              <a:rPr lang="en-US" sz="2400" b="1" spc="0" err="1">
                <a:solidFill>
                  <a:srgbClr val="007E48"/>
                </a:solidFill>
                <a:latin typeface="Arial"/>
                <a:cs typeface="Arial"/>
              </a:rPr>
              <a:t>moderada</a:t>
            </a:r>
            <a:r>
              <a:rPr lang="en-US" sz="2400" b="1" spc="0">
                <a:solidFill>
                  <a:srgbClr val="007E48"/>
                </a:solidFill>
                <a:latin typeface="Arial"/>
                <a:cs typeface="Arial"/>
              </a:rPr>
              <a:t> </a:t>
            </a:r>
            <a:r>
              <a:rPr lang="en-US" sz="2400" spc="0" err="1">
                <a:solidFill>
                  <a:srgbClr val="007E48"/>
                </a:solidFill>
                <a:latin typeface="Arial"/>
                <a:cs typeface="Arial"/>
              </a:rPr>
              <a:t>presenta</a:t>
            </a:r>
            <a:r>
              <a:rPr lang="en-US" sz="2400" spc="0">
                <a:solidFill>
                  <a:srgbClr val="007E48"/>
                </a:solidFill>
                <a:latin typeface="Arial"/>
                <a:cs typeface="Arial"/>
              </a:rPr>
              <a:t> </a:t>
            </a:r>
            <a:r>
              <a:rPr lang="en-US" sz="2400" spc="0" err="1">
                <a:solidFill>
                  <a:srgbClr val="007E48"/>
                </a:solidFill>
                <a:latin typeface="Arial"/>
                <a:cs typeface="Arial"/>
              </a:rPr>
              <a:t>una</a:t>
            </a:r>
            <a:r>
              <a:rPr lang="en-US" sz="2400" spc="0">
                <a:solidFill>
                  <a:srgbClr val="007E48"/>
                </a:solidFill>
                <a:latin typeface="Arial"/>
                <a:cs typeface="Arial"/>
              </a:rPr>
              <a:t> </a:t>
            </a:r>
            <a:r>
              <a:rPr lang="en-US" sz="2400" b="1" spc="0" err="1">
                <a:solidFill>
                  <a:srgbClr val="007E48"/>
                </a:solidFill>
                <a:latin typeface="Arial"/>
                <a:cs typeface="Arial"/>
              </a:rPr>
              <a:t>tasa</a:t>
            </a:r>
            <a:r>
              <a:rPr lang="en-US" sz="2400" b="1" spc="0">
                <a:solidFill>
                  <a:srgbClr val="007E48"/>
                </a:solidFill>
                <a:latin typeface="Arial"/>
                <a:cs typeface="Arial"/>
              </a:rPr>
              <a:t> de </a:t>
            </a:r>
            <a:r>
              <a:rPr lang="en-US" sz="2400" b="1" spc="0" err="1">
                <a:solidFill>
                  <a:srgbClr val="007E48"/>
                </a:solidFill>
                <a:latin typeface="Arial"/>
                <a:cs typeface="Arial"/>
              </a:rPr>
              <a:t>curación</a:t>
            </a:r>
            <a:r>
              <a:rPr lang="en-US" sz="2400" b="1" spc="0">
                <a:solidFill>
                  <a:srgbClr val="007E48"/>
                </a:solidFill>
                <a:latin typeface="Arial"/>
                <a:cs typeface="Arial"/>
              </a:rPr>
              <a:t> </a:t>
            </a:r>
            <a:r>
              <a:rPr lang="en-US" sz="2400" b="1" spc="0" err="1">
                <a:solidFill>
                  <a:srgbClr val="007E48"/>
                </a:solidFill>
                <a:latin typeface="Arial"/>
                <a:cs typeface="Arial"/>
              </a:rPr>
              <a:t>completa</a:t>
            </a:r>
            <a:r>
              <a:rPr lang="en-US" sz="2400" b="1" spc="0">
                <a:solidFill>
                  <a:srgbClr val="007E48"/>
                </a:solidFill>
                <a:latin typeface="Arial"/>
                <a:cs typeface="Arial"/>
              </a:rPr>
              <a:t> y </a:t>
            </a:r>
            <a:r>
              <a:rPr lang="en-US" sz="2400" b="1" spc="0" err="1">
                <a:solidFill>
                  <a:srgbClr val="007E48"/>
                </a:solidFill>
                <a:latin typeface="Arial"/>
                <a:cs typeface="Arial"/>
              </a:rPr>
              <a:t>una</a:t>
            </a:r>
            <a:r>
              <a:rPr lang="en-US" sz="2400" spc="0">
                <a:solidFill>
                  <a:srgbClr val="007E48"/>
                </a:solidFill>
                <a:latin typeface="Arial"/>
                <a:cs typeface="Arial"/>
              </a:rPr>
              <a:t> </a:t>
            </a:r>
            <a:r>
              <a:rPr lang="en-US" sz="2400" b="1" spc="0" err="1">
                <a:solidFill>
                  <a:srgbClr val="007E48"/>
                </a:solidFill>
                <a:latin typeface="Arial"/>
                <a:cs typeface="Arial"/>
              </a:rPr>
              <a:t>tasa</a:t>
            </a:r>
            <a:r>
              <a:rPr lang="en-US" sz="2400" b="1" spc="0">
                <a:solidFill>
                  <a:srgbClr val="007E48"/>
                </a:solidFill>
                <a:latin typeface="Arial"/>
                <a:cs typeface="Arial"/>
              </a:rPr>
              <a:t> de </a:t>
            </a:r>
            <a:r>
              <a:rPr lang="en-US" sz="2400" b="1" spc="0" err="1">
                <a:solidFill>
                  <a:srgbClr val="007E48"/>
                </a:solidFill>
                <a:latin typeface="Arial"/>
                <a:cs typeface="Arial"/>
              </a:rPr>
              <a:t>respuesta</a:t>
            </a:r>
            <a:r>
              <a:rPr lang="en-US" sz="2400" spc="0" baseline="30000">
                <a:solidFill>
                  <a:srgbClr val="007E48"/>
                </a:solidFill>
                <a:latin typeface="Arial"/>
                <a:cs typeface="Arial"/>
              </a:rPr>
              <a:t>†</a:t>
            </a:r>
            <a:r>
              <a:rPr lang="en-US" sz="2400" b="1" spc="0" baseline="30000">
                <a:solidFill>
                  <a:srgbClr val="007E48"/>
                </a:solidFill>
                <a:latin typeface="Arial"/>
                <a:cs typeface="Arial"/>
              </a:rPr>
              <a:t> </a:t>
            </a:r>
            <a:r>
              <a:rPr lang="en-US" sz="2400" spc="0" err="1">
                <a:solidFill>
                  <a:srgbClr val="007E48"/>
                </a:solidFill>
                <a:latin typeface="Arial"/>
                <a:cs typeface="Arial"/>
              </a:rPr>
              <a:t>significativamente</a:t>
            </a:r>
            <a:r>
              <a:rPr lang="en-US" sz="2400" spc="0">
                <a:solidFill>
                  <a:srgbClr val="007E48"/>
                </a:solidFill>
                <a:latin typeface="Arial"/>
                <a:cs typeface="Arial"/>
              </a:rPr>
              <a:t> </a:t>
            </a:r>
            <a:r>
              <a:rPr lang="en-US" sz="2400" b="1" spc="0" err="1">
                <a:solidFill>
                  <a:srgbClr val="007E48"/>
                </a:solidFill>
                <a:latin typeface="Arial"/>
                <a:cs typeface="Arial"/>
              </a:rPr>
              <a:t>superiores</a:t>
            </a:r>
            <a:r>
              <a:rPr lang="en-US" sz="2400" spc="0">
                <a:solidFill>
                  <a:srgbClr val="007E48"/>
                </a:solidFill>
                <a:latin typeface="Arial"/>
                <a:cs typeface="Arial"/>
              </a:rPr>
              <a:t> </a:t>
            </a:r>
            <a:r>
              <a:rPr lang="en-US" sz="2400" spc="0" err="1">
                <a:solidFill>
                  <a:srgbClr val="007E48"/>
                </a:solidFill>
                <a:latin typeface="Arial"/>
                <a:cs typeface="Arial"/>
              </a:rPr>
              <a:t>en</a:t>
            </a:r>
            <a:r>
              <a:rPr lang="en-US" sz="2400" spc="0">
                <a:solidFill>
                  <a:srgbClr val="007E48"/>
                </a:solidFill>
                <a:latin typeface="Arial"/>
                <a:cs typeface="Arial"/>
              </a:rPr>
              <a:t> </a:t>
            </a:r>
            <a:r>
              <a:rPr lang="en-US" sz="2400" spc="0" err="1">
                <a:solidFill>
                  <a:srgbClr val="007E48"/>
                </a:solidFill>
                <a:latin typeface="Arial"/>
                <a:cs typeface="Arial"/>
              </a:rPr>
              <a:t>comparación</a:t>
            </a:r>
            <a:r>
              <a:rPr lang="en-US" sz="2400" spc="0">
                <a:solidFill>
                  <a:srgbClr val="007E48"/>
                </a:solidFill>
                <a:latin typeface="Arial"/>
                <a:cs typeface="Arial"/>
              </a:rPr>
              <a:t> con CPX insoluble de </a:t>
            </a:r>
            <a:r>
              <a:rPr lang="en-US" sz="2400" spc="0" err="1">
                <a:solidFill>
                  <a:srgbClr val="007E48"/>
                </a:solidFill>
                <a:latin typeface="Arial"/>
                <a:cs typeface="Arial"/>
              </a:rPr>
              <a:t>referencia</a:t>
            </a:r>
            <a:r>
              <a:rPr lang="en-US" sz="2400" spc="0">
                <a:solidFill>
                  <a:srgbClr val="007E48"/>
                </a:solidFill>
                <a:latin typeface="Arial"/>
                <a:cs typeface="Arial"/>
              </a:rPr>
              <a:t> </a:t>
            </a:r>
            <a:r>
              <a:rPr lang="en-US" sz="2400" spc="0" err="1">
                <a:solidFill>
                  <a:srgbClr val="007E48"/>
                </a:solidFill>
                <a:latin typeface="Arial"/>
                <a:cs typeface="Arial"/>
              </a:rPr>
              <a:t>en</a:t>
            </a:r>
            <a:r>
              <a:rPr lang="en-US" sz="2400" spc="0">
                <a:solidFill>
                  <a:srgbClr val="007E48"/>
                </a:solidFill>
                <a:latin typeface="Arial"/>
                <a:cs typeface="Arial"/>
              </a:rPr>
              <a:t> la </a:t>
            </a:r>
            <a:r>
              <a:rPr lang="en-US" sz="2400" spc="0" err="1">
                <a:solidFill>
                  <a:srgbClr val="007E48"/>
                </a:solidFill>
                <a:latin typeface="Arial"/>
                <a:cs typeface="Arial"/>
              </a:rPr>
              <a:t>semana</a:t>
            </a:r>
            <a:r>
              <a:rPr lang="en-US" sz="2400" spc="0">
                <a:solidFill>
                  <a:srgbClr val="007E48"/>
                </a:solidFill>
                <a:latin typeface="Arial"/>
                <a:cs typeface="Arial"/>
              </a:rPr>
              <a:t> 60</a:t>
            </a:r>
          </a:p>
        </p:txBody>
      </p:sp>
      <p:sp>
        <p:nvSpPr>
          <p:cNvPr id="42" name="Rectangle: Top Corners Rounded 15">
            <a:extLst>
              <a:ext uri="{FF2B5EF4-FFF2-40B4-BE49-F238E27FC236}">
                <a16:creationId xmlns:a16="http://schemas.microsoft.com/office/drawing/2014/main" id="{02EF6748-E930-B33B-E3ED-AFD1F00FC2E1}"/>
              </a:ext>
            </a:extLst>
          </p:cNvPr>
          <p:cNvSpPr/>
          <p:nvPr/>
        </p:nvSpPr>
        <p:spPr>
          <a:xfrm rot="16200000">
            <a:off x="580288" y="3475883"/>
            <a:ext cx="1080000" cy="180000"/>
          </a:xfrm>
          <a:prstGeom prst="round2SameRect">
            <a:avLst>
              <a:gd name="adj1" fmla="val 29145"/>
              <a:gd name="adj2" fmla="val 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 anchorCtr="0"/>
          <a:lstStyle/>
          <a:p>
            <a:pPr algn="ctr" defTabSz="1219110">
              <a:spcAft>
                <a:spcPts val="800"/>
              </a:spcAft>
              <a:buClr>
                <a:srgbClr val="000000"/>
              </a:buClr>
              <a:defRPr/>
            </a:pPr>
            <a:endParaRPr lang="en-GB" sz="1600" kern="0">
              <a:solidFill>
                <a:srgbClr val="FF0000"/>
              </a:solidFill>
              <a:latin typeface="Arial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43" name="Grupo 42">
            <a:extLst>
              <a:ext uri="{FF2B5EF4-FFF2-40B4-BE49-F238E27FC236}">
                <a16:creationId xmlns:a16="http://schemas.microsoft.com/office/drawing/2014/main" id="{469D50BE-C923-751B-FAC5-5E1D71D541DB}"/>
              </a:ext>
            </a:extLst>
          </p:cNvPr>
          <p:cNvGrpSpPr/>
          <p:nvPr/>
        </p:nvGrpSpPr>
        <p:grpSpPr>
          <a:xfrm>
            <a:off x="11519633" y="11026588"/>
            <a:ext cx="1344734" cy="540000"/>
            <a:chOff x="12711953" y="11026588"/>
            <a:chExt cx="1344734" cy="540000"/>
          </a:xfrm>
        </p:grpSpPr>
        <p:sp>
          <p:nvSpPr>
            <p:cNvPr id="44" name="Elipse 43">
              <a:extLst>
                <a:ext uri="{FF2B5EF4-FFF2-40B4-BE49-F238E27FC236}">
                  <a16:creationId xmlns:a16="http://schemas.microsoft.com/office/drawing/2014/main" id="{2F01F776-E47E-3310-216A-2166B312A1BD}"/>
                </a:ext>
              </a:extLst>
            </p:cNvPr>
            <p:cNvSpPr/>
            <p:nvPr/>
          </p:nvSpPr>
          <p:spPr>
            <a:xfrm>
              <a:off x="12711953" y="11026588"/>
              <a:ext cx="540000" cy="540000"/>
            </a:xfrm>
            <a:prstGeom prst="ellipse">
              <a:avLst/>
            </a:prstGeom>
            <a:noFill/>
            <a:ln w="38100" cap="flat">
              <a:solidFill>
                <a:schemeClr val="accent3">
                  <a:lumMod val="60000"/>
                  <a:lumOff val="4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000" b="1" i="0" u="none" strike="noStrike" cap="none" spc="0" normalizeH="0" baseline="0">
                <a:ln>
                  <a:noFill/>
                </a:ln>
                <a:solidFill>
                  <a:srgbClr val="FDFDF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Elipse 44">
              <a:extLst>
                <a:ext uri="{FF2B5EF4-FFF2-40B4-BE49-F238E27FC236}">
                  <a16:creationId xmlns:a16="http://schemas.microsoft.com/office/drawing/2014/main" id="{AB6119B4-3DBD-A675-D730-021829FD2B22}"/>
                </a:ext>
              </a:extLst>
            </p:cNvPr>
            <p:cNvSpPr/>
            <p:nvPr/>
          </p:nvSpPr>
          <p:spPr>
            <a:xfrm>
              <a:off x="13516687" y="11026588"/>
              <a:ext cx="540000" cy="540000"/>
            </a:xfrm>
            <a:prstGeom prst="ellipse">
              <a:avLst/>
            </a:prstGeom>
            <a:noFill/>
            <a:ln w="38100" cap="flat">
              <a:solidFill>
                <a:schemeClr val="accent3">
                  <a:lumMod val="60000"/>
                  <a:lumOff val="4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000" b="1" i="0" u="none" strike="noStrike" cap="none" spc="0" normalizeH="0" baseline="0">
                <a:ln>
                  <a:noFill/>
                </a:ln>
                <a:solidFill>
                  <a:srgbClr val="FDFDF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Elipse 45">
              <a:extLst>
                <a:ext uri="{FF2B5EF4-FFF2-40B4-BE49-F238E27FC236}">
                  <a16:creationId xmlns:a16="http://schemas.microsoft.com/office/drawing/2014/main" id="{8333E1AC-95A9-2836-C716-223A37BFF4DE}"/>
                </a:ext>
              </a:extLst>
            </p:cNvPr>
            <p:cNvSpPr/>
            <p:nvPr/>
          </p:nvSpPr>
          <p:spPr>
            <a:xfrm>
              <a:off x="13606687" y="11116588"/>
              <a:ext cx="360000" cy="36000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000" b="1" i="0" u="none" strike="noStrike" cap="none" spc="0" normalizeH="0" baseline="0">
                <a:ln>
                  <a:noFill/>
                </a:ln>
                <a:solidFill>
                  <a:srgbClr val="FDFDF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" name="Rectángulo redondeado 48">
            <a:extLst>
              <a:ext uri="{FF2B5EF4-FFF2-40B4-BE49-F238E27FC236}">
                <a16:creationId xmlns:a16="http://schemas.microsoft.com/office/drawing/2014/main" id="{0C0DD8F7-7047-06DC-730C-7C6FDA5453DB}"/>
              </a:ext>
            </a:extLst>
          </p:cNvPr>
          <p:cNvSpPr/>
          <p:nvPr/>
        </p:nvSpPr>
        <p:spPr>
          <a:xfrm>
            <a:off x="1701689" y="6992818"/>
            <a:ext cx="6599062" cy="114641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1219110">
              <a:spcAft>
                <a:spcPts val="400"/>
              </a:spcAft>
              <a:buClr>
                <a:srgbClr val="00F0BE"/>
              </a:buClr>
              <a:defRPr/>
            </a:pPr>
            <a:r>
              <a:rPr lang="en-US" sz="3200" b="1" spc="0" err="1">
                <a:solidFill>
                  <a:schemeClr val="tx1"/>
                </a:solidFill>
                <a:latin typeface="Arial"/>
                <a:cs typeface="Arial"/>
                <a:sym typeface="Arial"/>
              </a:rPr>
              <a:t>Tasas</a:t>
            </a:r>
            <a:r>
              <a:rPr lang="en-US" sz="3200" b="1" spc="0">
                <a:solidFill>
                  <a:schemeClr val="tx1"/>
                </a:solidFill>
                <a:latin typeface="Arial"/>
                <a:cs typeface="Arial"/>
                <a:sym typeface="Arial"/>
              </a:rPr>
              <a:t> de </a:t>
            </a:r>
            <a:r>
              <a:rPr lang="en-US" sz="3200" b="1" spc="0" err="1">
                <a:solidFill>
                  <a:schemeClr val="tx1"/>
                </a:solidFill>
                <a:latin typeface="Arial"/>
                <a:cs typeface="Arial"/>
                <a:sym typeface="Arial"/>
              </a:rPr>
              <a:t>respuestas</a:t>
            </a:r>
            <a:r>
              <a:rPr lang="en-US" sz="3200" b="1" spc="0">
                <a:solidFill>
                  <a:schemeClr val="tx1"/>
                </a:solidFill>
                <a:latin typeface="Arial"/>
                <a:cs typeface="Arial"/>
                <a:sym typeface="Arial"/>
              </a:rPr>
              <a:t>​</a:t>
            </a:r>
            <a:br>
              <a:rPr lang="en-US" sz="3200" b="1" spc="0">
                <a:solidFill>
                  <a:schemeClr val="tx1"/>
                </a:solidFill>
                <a:latin typeface="Arial"/>
                <a:cs typeface="Arial"/>
                <a:sym typeface="Arial"/>
              </a:rPr>
            </a:br>
            <a:r>
              <a:rPr lang="en-US" sz="3200" b="1" spc="0" err="1">
                <a:solidFill>
                  <a:schemeClr val="tx1"/>
                </a:solidFill>
                <a:latin typeface="Arial"/>
                <a:cs typeface="Arial"/>
                <a:sym typeface="Arial"/>
              </a:rPr>
              <a:t>en</a:t>
            </a:r>
            <a:r>
              <a:rPr lang="en-US" sz="3200" b="1" spc="0">
                <a:solidFill>
                  <a:schemeClr val="tx1"/>
                </a:solidFill>
                <a:latin typeface="Arial"/>
                <a:cs typeface="Arial"/>
                <a:sym typeface="Arial"/>
              </a:rPr>
              <a:t> las </a:t>
            </a:r>
            <a:r>
              <a:rPr lang="en-US" sz="3200" b="1" spc="0" err="1">
                <a:solidFill>
                  <a:schemeClr val="tx1"/>
                </a:solidFill>
                <a:latin typeface="Arial"/>
                <a:cs typeface="Arial"/>
                <a:sym typeface="Arial"/>
              </a:rPr>
              <a:t>semanas</a:t>
            </a:r>
            <a:r>
              <a:rPr lang="en-US" sz="3200" b="1" spc="0">
                <a:solidFill>
                  <a:schemeClr val="tx1"/>
                </a:solidFill>
                <a:latin typeface="Arial"/>
                <a:cs typeface="Arial"/>
                <a:sym typeface="Arial"/>
              </a:rPr>
              <a:t> 48 y 60</a:t>
            </a:r>
            <a:r>
              <a:rPr lang="en-US" sz="3200" b="1" spc="0" baseline="30000">
                <a:solidFill>
                  <a:schemeClr val="tx1"/>
                </a:solidFill>
                <a:latin typeface="Arial"/>
                <a:cs typeface="Arial"/>
                <a:sym typeface="Arial"/>
              </a:rPr>
              <a:t>‡</a:t>
            </a:r>
            <a:endParaRPr lang="en-US" sz="3200" b="1" spc="0" baseline="300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1" name="TextBox 18">
            <a:extLst>
              <a:ext uri="{FF2B5EF4-FFF2-40B4-BE49-F238E27FC236}">
                <a16:creationId xmlns:a16="http://schemas.microsoft.com/office/drawing/2014/main" id="{BD273521-B0ED-A7B2-D3DA-89DB246A7E8F}"/>
              </a:ext>
            </a:extLst>
          </p:cNvPr>
          <p:cNvSpPr txBox="1"/>
          <p:nvPr/>
        </p:nvSpPr>
        <p:spPr>
          <a:xfrm rot="16200000">
            <a:off x="8527207" y="7116538"/>
            <a:ext cx="23814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de </a:t>
            </a:r>
            <a:r>
              <a:rPr lang="en-US" sz="24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pacientes</a:t>
            </a:r>
            <a:r>
              <a:rPr lang="en-GB" sz="2400" spc="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§</a:t>
            </a:r>
            <a:endParaRPr lang="en-US" sz="24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18">
            <a:extLst>
              <a:ext uri="{FF2B5EF4-FFF2-40B4-BE49-F238E27FC236}">
                <a16:creationId xmlns:a16="http://schemas.microsoft.com/office/drawing/2014/main" id="{FD7E95A0-A1D9-5CBF-F874-015367FED54B}"/>
              </a:ext>
            </a:extLst>
          </p:cNvPr>
          <p:cNvSpPr txBox="1"/>
          <p:nvPr/>
        </p:nvSpPr>
        <p:spPr>
          <a:xfrm>
            <a:off x="10025881" y="5111545"/>
            <a:ext cx="5479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en-US" sz="18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18">
            <a:extLst>
              <a:ext uri="{FF2B5EF4-FFF2-40B4-BE49-F238E27FC236}">
                <a16:creationId xmlns:a16="http://schemas.microsoft.com/office/drawing/2014/main" id="{349D2471-EDFA-67EB-5892-4663E054973A}"/>
              </a:ext>
            </a:extLst>
          </p:cNvPr>
          <p:cNvSpPr txBox="1"/>
          <p:nvPr/>
        </p:nvSpPr>
        <p:spPr>
          <a:xfrm>
            <a:off x="10025881" y="5571773"/>
            <a:ext cx="5479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en-US" sz="18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18">
            <a:extLst>
              <a:ext uri="{FF2B5EF4-FFF2-40B4-BE49-F238E27FC236}">
                <a16:creationId xmlns:a16="http://schemas.microsoft.com/office/drawing/2014/main" id="{E3273224-8FAC-0A49-772D-46B672DCB918}"/>
              </a:ext>
            </a:extLst>
          </p:cNvPr>
          <p:cNvSpPr txBox="1"/>
          <p:nvPr/>
        </p:nvSpPr>
        <p:spPr>
          <a:xfrm>
            <a:off x="10025881" y="6038056"/>
            <a:ext cx="5479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18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18">
            <a:extLst>
              <a:ext uri="{FF2B5EF4-FFF2-40B4-BE49-F238E27FC236}">
                <a16:creationId xmlns:a16="http://schemas.microsoft.com/office/drawing/2014/main" id="{3A2156F1-692E-89E0-C481-DDE450932BF4}"/>
              </a:ext>
            </a:extLst>
          </p:cNvPr>
          <p:cNvSpPr txBox="1"/>
          <p:nvPr/>
        </p:nvSpPr>
        <p:spPr>
          <a:xfrm>
            <a:off x="10025881" y="6504339"/>
            <a:ext cx="5479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18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18">
            <a:extLst>
              <a:ext uri="{FF2B5EF4-FFF2-40B4-BE49-F238E27FC236}">
                <a16:creationId xmlns:a16="http://schemas.microsoft.com/office/drawing/2014/main" id="{4C12D4C7-0667-166F-ACB6-1A01CACC0612}"/>
              </a:ext>
            </a:extLst>
          </p:cNvPr>
          <p:cNvSpPr txBox="1"/>
          <p:nvPr/>
        </p:nvSpPr>
        <p:spPr>
          <a:xfrm>
            <a:off x="10025881" y="6970622"/>
            <a:ext cx="5479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18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18">
            <a:extLst>
              <a:ext uri="{FF2B5EF4-FFF2-40B4-BE49-F238E27FC236}">
                <a16:creationId xmlns:a16="http://schemas.microsoft.com/office/drawing/2014/main" id="{387D46F5-0C8C-707A-EC07-8DF5BD244179}"/>
              </a:ext>
            </a:extLst>
          </p:cNvPr>
          <p:cNvSpPr txBox="1"/>
          <p:nvPr/>
        </p:nvSpPr>
        <p:spPr>
          <a:xfrm>
            <a:off x="10025881" y="7442961"/>
            <a:ext cx="5479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18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18">
            <a:extLst>
              <a:ext uri="{FF2B5EF4-FFF2-40B4-BE49-F238E27FC236}">
                <a16:creationId xmlns:a16="http://schemas.microsoft.com/office/drawing/2014/main" id="{7D95F3C9-9C79-575E-743F-5C8A084AF9C1}"/>
              </a:ext>
            </a:extLst>
          </p:cNvPr>
          <p:cNvSpPr txBox="1"/>
          <p:nvPr/>
        </p:nvSpPr>
        <p:spPr>
          <a:xfrm>
            <a:off x="10025881" y="7909245"/>
            <a:ext cx="5479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18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18">
            <a:extLst>
              <a:ext uri="{FF2B5EF4-FFF2-40B4-BE49-F238E27FC236}">
                <a16:creationId xmlns:a16="http://schemas.microsoft.com/office/drawing/2014/main" id="{822A5FB1-E663-0D3D-10E2-91C54B315703}"/>
              </a:ext>
            </a:extLst>
          </p:cNvPr>
          <p:cNvSpPr txBox="1"/>
          <p:nvPr/>
        </p:nvSpPr>
        <p:spPr>
          <a:xfrm>
            <a:off x="10025881" y="8381585"/>
            <a:ext cx="5479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18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18">
            <a:extLst>
              <a:ext uri="{FF2B5EF4-FFF2-40B4-BE49-F238E27FC236}">
                <a16:creationId xmlns:a16="http://schemas.microsoft.com/office/drawing/2014/main" id="{B1F56C45-4661-1726-607C-F78A86E6FD60}"/>
              </a:ext>
            </a:extLst>
          </p:cNvPr>
          <p:cNvSpPr txBox="1"/>
          <p:nvPr/>
        </p:nvSpPr>
        <p:spPr>
          <a:xfrm>
            <a:off x="10025881" y="8847868"/>
            <a:ext cx="5479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18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18">
            <a:extLst>
              <a:ext uri="{FF2B5EF4-FFF2-40B4-BE49-F238E27FC236}">
                <a16:creationId xmlns:a16="http://schemas.microsoft.com/office/drawing/2014/main" id="{83060E64-7799-2205-E58D-0B8C41078149}"/>
              </a:ext>
            </a:extLst>
          </p:cNvPr>
          <p:cNvSpPr txBox="1"/>
          <p:nvPr/>
        </p:nvSpPr>
        <p:spPr>
          <a:xfrm>
            <a:off x="11679793" y="5738199"/>
            <a:ext cx="637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31,9</a:t>
            </a:r>
            <a:endParaRPr lang="en-US" sz="18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18">
            <a:extLst>
              <a:ext uri="{FF2B5EF4-FFF2-40B4-BE49-F238E27FC236}">
                <a16:creationId xmlns:a16="http://schemas.microsoft.com/office/drawing/2014/main" id="{D29CFF2D-9B75-BE10-D8E7-9D81D49DD845}"/>
              </a:ext>
            </a:extLst>
          </p:cNvPr>
          <p:cNvSpPr txBox="1"/>
          <p:nvPr/>
        </p:nvSpPr>
        <p:spPr>
          <a:xfrm>
            <a:off x="12858821" y="5437893"/>
            <a:ext cx="62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34,5</a:t>
            </a:r>
            <a:endParaRPr lang="en-US" sz="18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18">
            <a:extLst>
              <a:ext uri="{FF2B5EF4-FFF2-40B4-BE49-F238E27FC236}">
                <a16:creationId xmlns:a16="http://schemas.microsoft.com/office/drawing/2014/main" id="{1AD08F54-86D1-677E-A8E6-FF2026B21A4B}"/>
              </a:ext>
            </a:extLst>
          </p:cNvPr>
          <p:cNvSpPr txBox="1"/>
          <p:nvPr/>
        </p:nvSpPr>
        <p:spPr>
          <a:xfrm>
            <a:off x="17103297" y="6430357"/>
            <a:ext cx="629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sz="18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20,8</a:t>
            </a:r>
            <a:endParaRPr lang="en-US" sz="18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18">
            <a:extLst>
              <a:ext uri="{FF2B5EF4-FFF2-40B4-BE49-F238E27FC236}">
                <a16:creationId xmlns:a16="http://schemas.microsoft.com/office/drawing/2014/main" id="{135509C4-487B-DE98-4F74-8C174BBE41D7}"/>
              </a:ext>
            </a:extLst>
          </p:cNvPr>
          <p:cNvSpPr txBox="1"/>
          <p:nvPr/>
        </p:nvSpPr>
        <p:spPr>
          <a:xfrm>
            <a:off x="21372983" y="6785803"/>
            <a:ext cx="629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20,6</a:t>
            </a:r>
            <a:endParaRPr lang="en-US" sz="18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20">
            <a:extLst>
              <a:ext uri="{FF2B5EF4-FFF2-40B4-BE49-F238E27FC236}">
                <a16:creationId xmlns:a16="http://schemas.microsoft.com/office/drawing/2014/main" id="{10CAC1BB-47A5-5F93-5CC6-C6AA207D5AFF}"/>
              </a:ext>
            </a:extLst>
          </p:cNvPr>
          <p:cNvSpPr txBox="1"/>
          <p:nvPr/>
        </p:nvSpPr>
        <p:spPr>
          <a:xfrm>
            <a:off x="10297145" y="9252852"/>
            <a:ext cx="455939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Formulación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soluble de CPX (n = 119)</a:t>
            </a:r>
          </a:p>
        </p:txBody>
      </p:sp>
      <p:sp>
        <p:nvSpPr>
          <p:cNvPr id="70" name="TextBox 20">
            <a:extLst>
              <a:ext uri="{FF2B5EF4-FFF2-40B4-BE49-F238E27FC236}">
                <a16:creationId xmlns:a16="http://schemas.microsoft.com/office/drawing/2014/main" id="{23934F44-CDF7-694D-99AF-B2D35E8E4051}"/>
              </a:ext>
            </a:extLst>
          </p:cNvPr>
          <p:cNvSpPr txBox="1"/>
          <p:nvPr/>
        </p:nvSpPr>
        <p:spPr>
          <a:xfrm>
            <a:off x="14405318" y="9252852"/>
            <a:ext cx="455939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Formulación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insoluble de CPX (n = 129)</a:t>
            </a:r>
          </a:p>
        </p:txBody>
      </p:sp>
      <p:sp>
        <p:nvSpPr>
          <p:cNvPr id="71" name="TextBox 20">
            <a:extLst>
              <a:ext uri="{FF2B5EF4-FFF2-40B4-BE49-F238E27FC236}">
                <a16:creationId xmlns:a16="http://schemas.microsoft.com/office/drawing/2014/main" id="{83B00931-568D-380B-1F50-5D93D86BD422}"/>
              </a:ext>
            </a:extLst>
          </p:cNvPr>
          <p:cNvSpPr txBox="1"/>
          <p:nvPr/>
        </p:nvSpPr>
        <p:spPr>
          <a:xfrm>
            <a:off x="18513490" y="9252852"/>
            <a:ext cx="455939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Placebo (n = 63)</a:t>
            </a:r>
          </a:p>
        </p:txBody>
      </p:sp>
      <p:sp>
        <p:nvSpPr>
          <p:cNvPr id="72" name="TextBox 20">
            <a:extLst>
              <a:ext uri="{FF2B5EF4-FFF2-40B4-BE49-F238E27FC236}">
                <a16:creationId xmlns:a16="http://schemas.microsoft.com/office/drawing/2014/main" id="{327250A6-65E9-0FC7-FFBE-9DDE3FA18BB5}"/>
              </a:ext>
            </a:extLst>
          </p:cNvPr>
          <p:cNvSpPr txBox="1"/>
          <p:nvPr/>
        </p:nvSpPr>
        <p:spPr>
          <a:xfrm>
            <a:off x="12893512" y="9912419"/>
            <a:ext cx="319136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Respondedor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a la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semana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48</a:t>
            </a:r>
          </a:p>
        </p:txBody>
      </p:sp>
      <p:sp>
        <p:nvSpPr>
          <p:cNvPr id="73" name="TextBox 20">
            <a:extLst>
              <a:ext uri="{FF2B5EF4-FFF2-40B4-BE49-F238E27FC236}">
                <a16:creationId xmlns:a16="http://schemas.microsoft.com/office/drawing/2014/main" id="{7CEF7AE1-AA0E-EEB7-82D3-AF64A0651665}"/>
              </a:ext>
            </a:extLst>
          </p:cNvPr>
          <p:cNvSpPr txBox="1"/>
          <p:nvPr/>
        </p:nvSpPr>
        <p:spPr>
          <a:xfrm>
            <a:off x="17127906" y="9912419"/>
            <a:ext cx="319136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Respondedor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a la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semana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60</a:t>
            </a:r>
          </a:p>
        </p:txBody>
      </p:sp>
      <p:sp>
        <p:nvSpPr>
          <p:cNvPr id="74" name="Rectángulo 73">
            <a:extLst>
              <a:ext uri="{FF2B5EF4-FFF2-40B4-BE49-F238E27FC236}">
                <a16:creationId xmlns:a16="http://schemas.microsoft.com/office/drawing/2014/main" id="{ABC8E604-DCA0-27F8-E331-383CF649C087}"/>
              </a:ext>
            </a:extLst>
          </p:cNvPr>
          <p:cNvSpPr/>
          <p:nvPr/>
        </p:nvSpPr>
        <p:spPr>
          <a:xfrm>
            <a:off x="12533512" y="9912418"/>
            <a:ext cx="360000" cy="360000"/>
          </a:xfrm>
          <a:prstGeom prst="rect">
            <a:avLst/>
          </a:prstGeom>
          <a:solidFill>
            <a:srgbClr val="007E4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Rectángulo 74">
            <a:extLst>
              <a:ext uri="{FF2B5EF4-FFF2-40B4-BE49-F238E27FC236}">
                <a16:creationId xmlns:a16="http://schemas.microsoft.com/office/drawing/2014/main" id="{6CDE6127-549F-D4E9-ECA8-A1010AD20CAA}"/>
              </a:ext>
            </a:extLst>
          </p:cNvPr>
          <p:cNvSpPr/>
          <p:nvPr/>
        </p:nvSpPr>
        <p:spPr>
          <a:xfrm>
            <a:off x="16767906" y="9912418"/>
            <a:ext cx="360000" cy="360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TextBox 18">
            <a:extLst>
              <a:ext uri="{FF2B5EF4-FFF2-40B4-BE49-F238E27FC236}">
                <a16:creationId xmlns:a16="http://schemas.microsoft.com/office/drawing/2014/main" id="{44B6A676-876A-E688-CB45-664FF669755B}"/>
              </a:ext>
            </a:extLst>
          </p:cNvPr>
          <p:cNvSpPr txBox="1"/>
          <p:nvPr/>
        </p:nvSpPr>
        <p:spPr>
          <a:xfrm>
            <a:off x="15856585" y="6354200"/>
            <a:ext cx="637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24,2</a:t>
            </a:r>
            <a:endParaRPr lang="en-US" sz="18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18">
            <a:extLst>
              <a:ext uri="{FF2B5EF4-FFF2-40B4-BE49-F238E27FC236}">
                <a16:creationId xmlns:a16="http://schemas.microsoft.com/office/drawing/2014/main" id="{39DF7D49-9D62-638B-A4FC-5C50D002AD11}"/>
              </a:ext>
            </a:extLst>
          </p:cNvPr>
          <p:cNvSpPr txBox="1"/>
          <p:nvPr/>
        </p:nvSpPr>
        <p:spPr>
          <a:xfrm>
            <a:off x="20072124" y="7812511"/>
            <a:ext cx="637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9,5</a:t>
            </a:r>
            <a:endParaRPr lang="en-US" sz="18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TextBox 1">
            <a:extLst>
              <a:ext uri="{FF2B5EF4-FFF2-40B4-BE49-F238E27FC236}">
                <a16:creationId xmlns:a16="http://schemas.microsoft.com/office/drawing/2014/main" id="{14D3F666-AF35-8D4F-D0E2-59CF2BD56C82}"/>
              </a:ext>
            </a:extLst>
          </p:cNvPr>
          <p:cNvSpPr txBox="1"/>
          <p:nvPr/>
        </p:nvSpPr>
        <p:spPr>
          <a:xfrm>
            <a:off x="17250340" y="10865824"/>
            <a:ext cx="6174810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Figura</a:t>
            </a:r>
            <a:r>
              <a:rPr lang="en-US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Piraccini</a:t>
            </a:r>
            <a:r>
              <a:rPr lang="en-US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BM, </a:t>
            </a:r>
            <a:r>
              <a:rPr lang="en-US" i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2018.</a:t>
            </a:r>
          </a:p>
        </p:txBody>
      </p:sp>
    </p:spTree>
    <p:extLst>
      <p:ext uri="{BB962C8B-B14F-4D97-AF65-F5344CB8AC3E}">
        <p14:creationId xmlns:p14="http://schemas.microsoft.com/office/powerpoint/2010/main" val="2939737724"/>
      </p:ext>
    </p:extLst>
  </p:cSld>
  <p:clrMapOvr>
    <a:masterClrMapping/>
  </p:clrMapOvr>
  <p:transition spd="slow">
    <p:push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hueOff val="-2182294"/>
            <a:satOff val="-52832"/>
            <a:lumOff val="-32984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D13F1E-FF58-7C8C-3909-21105B1AD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62B95656-3F5E-78B0-94C3-71AF86A8D7A7}"/>
              </a:ext>
            </a:extLst>
          </p:cNvPr>
          <p:cNvSpPr/>
          <p:nvPr/>
        </p:nvSpPr>
        <p:spPr>
          <a:xfrm>
            <a:off x="0" y="0"/>
            <a:ext cx="24384000" cy="12121400"/>
          </a:xfrm>
          <a:prstGeom prst="rect">
            <a:avLst/>
          </a:prstGeom>
          <a:solidFill>
            <a:srgbClr val="007E4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Rectángulo 2">
            <a:extLst>
              <a:ext uri="{FF2B5EF4-FFF2-40B4-BE49-F238E27FC236}">
                <a16:creationId xmlns:a16="http://schemas.microsoft.com/office/drawing/2014/main" id="{D3797744-A2AF-EEF1-85E8-BAD0CDB80E21}"/>
              </a:ext>
            </a:extLst>
          </p:cNvPr>
          <p:cNvSpPr/>
          <p:nvPr/>
        </p:nvSpPr>
        <p:spPr>
          <a:xfrm>
            <a:off x="2" y="-8734"/>
            <a:ext cx="13563598" cy="12130134"/>
          </a:xfrm>
          <a:custGeom>
            <a:avLst/>
            <a:gdLst>
              <a:gd name="connsiteX0" fmla="*/ 0 w 7387771"/>
              <a:gd name="connsiteY0" fmla="*/ 0 h 6858000"/>
              <a:gd name="connsiteX1" fmla="*/ 7387771 w 7387771"/>
              <a:gd name="connsiteY1" fmla="*/ 0 h 6858000"/>
              <a:gd name="connsiteX2" fmla="*/ 7387771 w 7387771"/>
              <a:gd name="connsiteY2" fmla="*/ 6858000 h 6858000"/>
              <a:gd name="connsiteX3" fmla="*/ 0 w 7387771"/>
              <a:gd name="connsiteY3" fmla="*/ 6858000 h 6858000"/>
              <a:gd name="connsiteX4" fmla="*/ 0 w 7387771"/>
              <a:gd name="connsiteY4" fmla="*/ 0 h 6858000"/>
              <a:gd name="connsiteX0" fmla="*/ 0 w 7387771"/>
              <a:gd name="connsiteY0" fmla="*/ 0 h 6858000"/>
              <a:gd name="connsiteX1" fmla="*/ 7387771 w 7387771"/>
              <a:gd name="connsiteY1" fmla="*/ 0 h 6858000"/>
              <a:gd name="connsiteX2" fmla="*/ 7387771 w 7387771"/>
              <a:gd name="connsiteY2" fmla="*/ 6858000 h 6858000"/>
              <a:gd name="connsiteX3" fmla="*/ 0 w 7387771"/>
              <a:gd name="connsiteY3" fmla="*/ 6858000 h 6858000"/>
              <a:gd name="connsiteX4" fmla="*/ 0 w 7387771"/>
              <a:gd name="connsiteY4" fmla="*/ 0 h 6858000"/>
              <a:gd name="connsiteX0" fmla="*/ 0 w 7387771"/>
              <a:gd name="connsiteY0" fmla="*/ 0 h 6858000"/>
              <a:gd name="connsiteX1" fmla="*/ 7387771 w 7387771"/>
              <a:gd name="connsiteY1" fmla="*/ 0 h 6858000"/>
              <a:gd name="connsiteX2" fmla="*/ 7387771 w 7387771"/>
              <a:gd name="connsiteY2" fmla="*/ 6858000 h 6858000"/>
              <a:gd name="connsiteX3" fmla="*/ 0 w 7387771"/>
              <a:gd name="connsiteY3" fmla="*/ 6858000 h 6858000"/>
              <a:gd name="connsiteX4" fmla="*/ 0 w 7387771"/>
              <a:gd name="connsiteY4" fmla="*/ 0 h 6858000"/>
              <a:gd name="connsiteX0" fmla="*/ 0 w 7387771"/>
              <a:gd name="connsiteY0" fmla="*/ 0 h 6858000"/>
              <a:gd name="connsiteX1" fmla="*/ 7387771 w 7387771"/>
              <a:gd name="connsiteY1" fmla="*/ 0 h 6858000"/>
              <a:gd name="connsiteX2" fmla="*/ 7387771 w 7387771"/>
              <a:gd name="connsiteY2" fmla="*/ 6858000 h 6858000"/>
              <a:gd name="connsiteX3" fmla="*/ 0 w 7387771"/>
              <a:gd name="connsiteY3" fmla="*/ 6858000 h 6858000"/>
              <a:gd name="connsiteX4" fmla="*/ 0 w 7387771"/>
              <a:gd name="connsiteY4" fmla="*/ 0 h 6858000"/>
              <a:gd name="connsiteX0" fmla="*/ 0 w 7649028"/>
              <a:gd name="connsiteY0" fmla="*/ 0 h 6858000"/>
              <a:gd name="connsiteX1" fmla="*/ 7649028 w 7649028"/>
              <a:gd name="connsiteY1" fmla="*/ 0 h 6858000"/>
              <a:gd name="connsiteX2" fmla="*/ 7387771 w 7649028"/>
              <a:gd name="connsiteY2" fmla="*/ 6858000 h 6858000"/>
              <a:gd name="connsiteX3" fmla="*/ 0 w 7649028"/>
              <a:gd name="connsiteY3" fmla="*/ 6858000 h 6858000"/>
              <a:gd name="connsiteX4" fmla="*/ 0 w 7649028"/>
              <a:gd name="connsiteY4" fmla="*/ 0 h 6858000"/>
              <a:gd name="connsiteX0" fmla="*/ 0 w 7649028"/>
              <a:gd name="connsiteY0" fmla="*/ 0 h 6858000"/>
              <a:gd name="connsiteX1" fmla="*/ 7649028 w 7649028"/>
              <a:gd name="connsiteY1" fmla="*/ 0 h 6858000"/>
              <a:gd name="connsiteX2" fmla="*/ 7387771 w 7649028"/>
              <a:gd name="connsiteY2" fmla="*/ 6858000 h 6858000"/>
              <a:gd name="connsiteX3" fmla="*/ 0 w 7649028"/>
              <a:gd name="connsiteY3" fmla="*/ 6858000 h 6858000"/>
              <a:gd name="connsiteX4" fmla="*/ 0 w 7649028"/>
              <a:gd name="connsiteY4" fmla="*/ 0 h 6858000"/>
              <a:gd name="connsiteX0" fmla="*/ 0 w 7649028"/>
              <a:gd name="connsiteY0" fmla="*/ 0 h 6858000"/>
              <a:gd name="connsiteX1" fmla="*/ 7649028 w 7649028"/>
              <a:gd name="connsiteY1" fmla="*/ 0 h 6858000"/>
              <a:gd name="connsiteX2" fmla="*/ 7387771 w 7649028"/>
              <a:gd name="connsiteY2" fmla="*/ 6858000 h 6858000"/>
              <a:gd name="connsiteX3" fmla="*/ 0 w 7649028"/>
              <a:gd name="connsiteY3" fmla="*/ 6858000 h 6858000"/>
              <a:gd name="connsiteX4" fmla="*/ 0 w 7649028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9028" h="6858000">
                <a:moveTo>
                  <a:pt x="0" y="0"/>
                </a:moveTo>
                <a:lnTo>
                  <a:pt x="7649028" y="0"/>
                </a:lnTo>
                <a:cubicBezTo>
                  <a:pt x="7141028" y="2082800"/>
                  <a:pt x="2844800" y="290288"/>
                  <a:pt x="7387771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17" name="Circle">
            <a:extLst>
              <a:ext uri="{FF2B5EF4-FFF2-40B4-BE49-F238E27FC236}">
                <a16:creationId xmlns:a16="http://schemas.microsoft.com/office/drawing/2014/main" id="{0C49EC5F-348E-9B23-D4FA-D4CDC9D0ED85}"/>
              </a:ext>
            </a:extLst>
          </p:cNvPr>
          <p:cNvSpPr/>
          <p:nvPr/>
        </p:nvSpPr>
        <p:spPr>
          <a:xfrm>
            <a:off x="-2273095" y="-2215869"/>
            <a:ext cx="4320000" cy="432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" name="Circle">
            <a:extLst>
              <a:ext uri="{FF2B5EF4-FFF2-40B4-BE49-F238E27FC236}">
                <a16:creationId xmlns:a16="http://schemas.microsoft.com/office/drawing/2014/main" id="{093ECFBE-73DF-15B1-C5C4-3FBD2B92810E}"/>
              </a:ext>
            </a:extLst>
          </p:cNvPr>
          <p:cNvSpPr/>
          <p:nvPr/>
        </p:nvSpPr>
        <p:spPr>
          <a:xfrm>
            <a:off x="-2580596" y="-2477390"/>
            <a:ext cx="4320000" cy="4320000"/>
          </a:xfrm>
          <a:prstGeom prst="ellipse">
            <a:avLst/>
          </a:prstGeom>
          <a:solidFill>
            <a:srgbClr val="007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" name="Sustainable Visions, Tangible Solutions">
            <a:extLst>
              <a:ext uri="{FF2B5EF4-FFF2-40B4-BE49-F238E27FC236}">
                <a16:creationId xmlns:a16="http://schemas.microsoft.com/office/drawing/2014/main" id="{39F4AD3E-681E-CD69-30D8-D24F4055678F}"/>
              </a:ext>
            </a:extLst>
          </p:cNvPr>
          <p:cNvSpPr txBox="1"/>
          <p:nvPr/>
        </p:nvSpPr>
        <p:spPr>
          <a:xfrm>
            <a:off x="2354405" y="502077"/>
            <a:ext cx="20999307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60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Ciclopirox al 8 % HPCH  vs. </a:t>
            </a:r>
            <a:r>
              <a:rPr lang="en-US" sz="6000" b="1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amorolfina</a:t>
            </a:r>
            <a:r>
              <a:rPr lang="en-US" sz="60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6000" b="1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curación</a:t>
            </a:r>
            <a:r>
              <a:rPr lang="en-US" sz="60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micológica</a:t>
            </a:r>
            <a:r>
              <a:rPr lang="en-US" sz="60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en-US" sz="6000" b="1" spc="0" baseline="30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E080E8E-7047-65B3-248D-175DEFF26C7B}"/>
              </a:ext>
            </a:extLst>
          </p:cNvPr>
          <p:cNvSpPr/>
          <p:nvPr/>
        </p:nvSpPr>
        <p:spPr>
          <a:xfrm>
            <a:off x="-1" y="12121400"/>
            <a:ext cx="24384000" cy="1620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A0FF63A-0FF5-8910-991C-1274D5D86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288" y="12549839"/>
            <a:ext cx="1795058" cy="61363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1331BF7-3A1B-5F3F-9063-00DF51C79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122" y="12713688"/>
            <a:ext cx="1685663" cy="518665"/>
          </a:xfrm>
          <a:prstGeom prst="rect">
            <a:avLst/>
          </a:prstGeom>
        </p:spPr>
      </p:pic>
      <p:sp>
        <p:nvSpPr>
          <p:cNvPr id="4" name="Embark on a journey of marketing excellence with SparkPro. Today, we unveil a revolutionary solution designed to elevate your strategies and ignite unparalleled success in the digital realm.…">
            <a:extLst>
              <a:ext uri="{FF2B5EF4-FFF2-40B4-BE49-F238E27FC236}">
                <a16:creationId xmlns:a16="http://schemas.microsoft.com/office/drawing/2014/main" id="{EB4641A3-BE6A-F0AF-5487-16CC04412310}"/>
              </a:ext>
            </a:extLst>
          </p:cNvPr>
          <p:cNvSpPr txBox="1"/>
          <p:nvPr/>
        </p:nvSpPr>
        <p:spPr>
          <a:xfrm>
            <a:off x="6827837" y="12633883"/>
            <a:ext cx="16884649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it-IT" spc="0">
                <a:latin typeface="Arial"/>
                <a:cs typeface="Arial"/>
              </a:rPr>
              <a:t>*</a:t>
            </a:r>
            <a:r>
              <a:rPr lang="it-IT" spc="0" err="1">
                <a:latin typeface="Arial"/>
                <a:cs typeface="Arial"/>
              </a:rPr>
              <a:t>p</a:t>
            </a:r>
            <a:r>
              <a:rPr lang="it-IT" spc="0">
                <a:latin typeface="Arial"/>
                <a:cs typeface="Arial"/>
              </a:rPr>
              <a:t> &lt; 0.001; **</a:t>
            </a:r>
            <a:r>
              <a:rPr lang="it-IT" spc="0" err="1">
                <a:latin typeface="Arial"/>
                <a:cs typeface="Arial"/>
              </a:rPr>
              <a:t>p</a:t>
            </a:r>
            <a:r>
              <a:rPr lang="it-IT" spc="0">
                <a:latin typeface="Arial"/>
                <a:cs typeface="Arial"/>
              </a:rPr>
              <a:t> &lt; 0.05. </a:t>
            </a:r>
            <a:r>
              <a:rPr lang="it-IT" b="1" spc="0">
                <a:latin typeface="Arial"/>
                <a:cs typeface="Arial"/>
              </a:rPr>
              <a:t>1. </a:t>
            </a:r>
            <a:r>
              <a:rPr lang="it-IT" spc="0" err="1">
                <a:latin typeface="Arial"/>
                <a:cs typeface="Arial"/>
              </a:rPr>
              <a:t>Iorizzo</a:t>
            </a:r>
            <a:r>
              <a:rPr lang="it-IT" spc="0">
                <a:latin typeface="Arial"/>
                <a:cs typeface="Arial"/>
              </a:rPr>
              <a:t> M, </a:t>
            </a:r>
            <a:r>
              <a:rPr lang="it-IT" spc="0" err="1">
                <a:latin typeface="Arial"/>
                <a:cs typeface="Arial"/>
              </a:rPr>
              <a:t>Hartmane</a:t>
            </a:r>
            <a:r>
              <a:rPr lang="it-IT" spc="0">
                <a:latin typeface="Arial"/>
                <a:cs typeface="Arial"/>
              </a:rPr>
              <a:t> I, </a:t>
            </a:r>
            <a:r>
              <a:rPr lang="it-IT" spc="0" err="1">
                <a:latin typeface="Arial"/>
                <a:cs typeface="Arial"/>
              </a:rPr>
              <a:t>Derveniece</a:t>
            </a:r>
            <a:r>
              <a:rPr lang="it-IT" spc="0">
                <a:latin typeface="Arial"/>
                <a:cs typeface="Arial"/>
              </a:rPr>
              <a:t> A, </a:t>
            </a:r>
            <a:r>
              <a:rPr lang="it-IT" i="1" spc="0">
                <a:latin typeface="Arial"/>
                <a:cs typeface="Arial"/>
              </a:rPr>
              <a:t>et al. </a:t>
            </a:r>
            <a:r>
              <a:rPr lang="it-IT" spc="0" err="1">
                <a:latin typeface="Arial"/>
                <a:cs typeface="Arial"/>
              </a:rPr>
              <a:t>Ciclopirox</a:t>
            </a:r>
            <a:r>
              <a:rPr lang="it-IT" spc="0">
                <a:latin typeface="Arial"/>
                <a:cs typeface="Arial"/>
              </a:rPr>
              <a:t> 8% HPCH </a:t>
            </a:r>
            <a:r>
              <a:rPr lang="it-IT" spc="0" err="1">
                <a:latin typeface="Arial"/>
                <a:cs typeface="Arial"/>
              </a:rPr>
              <a:t>Nail</a:t>
            </a:r>
            <a:r>
              <a:rPr lang="it-IT" spc="0">
                <a:latin typeface="Arial"/>
                <a:cs typeface="Arial"/>
              </a:rPr>
              <a:t> </a:t>
            </a:r>
            <a:r>
              <a:rPr lang="it-IT" spc="0" err="1">
                <a:latin typeface="Arial"/>
                <a:cs typeface="Arial"/>
              </a:rPr>
              <a:t>Lacquer</a:t>
            </a:r>
            <a:r>
              <a:rPr lang="it-IT" spc="0">
                <a:latin typeface="Arial"/>
                <a:cs typeface="Arial"/>
              </a:rPr>
              <a:t> in the Treatment of Mild-to-Moderate </a:t>
            </a:r>
            <a:r>
              <a:rPr lang="it-IT" spc="0" err="1">
                <a:latin typeface="Arial"/>
                <a:cs typeface="Arial"/>
              </a:rPr>
              <a:t>Onychomycosis</a:t>
            </a:r>
            <a:r>
              <a:rPr lang="it-IT" spc="0">
                <a:latin typeface="Arial"/>
                <a:cs typeface="Arial"/>
              </a:rPr>
              <a:t>: A </a:t>
            </a:r>
            <a:r>
              <a:rPr lang="it-IT" spc="0" err="1">
                <a:latin typeface="Arial"/>
                <a:cs typeface="Arial"/>
              </a:rPr>
              <a:t>Randomized</a:t>
            </a:r>
            <a:r>
              <a:rPr lang="it-IT" spc="0">
                <a:latin typeface="Arial"/>
                <a:cs typeface="Arial"/>
              </a:rPr>
              <a:t>, Double-Blind </a:t>
            </a:r>
            <a:r>
              <a:rPr lang="it-IT" spc="0" err="1">
                <a:latin typeface="Arial"/>
                <a:cs typeface="Arial"/>
              </a:rPr>
              <a:t>Amorolfine</a:t>
            </a:r>
            <a:r>
              <a:rPr lang="it-IT" spc="0">
                <a:latin typeface="Arial"/>
                <a:cs typeface="Arial"/>
              </a:rPr>
              <a:t> </a:t>
            </a:r>
            <a:r>
              <a:rPr lang="it-IT" spc="0" err="1">
                <a:latin typeface="Arial"/>
                <a:cs typeface="Arial"/>
              </a:rPr>
              <a:t>Controlled</a:t>
            </a:r>
            <a:r>
              <a:rPr lang="it-IT" spc="0">
                <a:latin typeface="Arial"/>
                <a:cs typeface="Arial"/>
              </a:rPr>
              <a:t> Study Using a </a:t>
            </a:r>
            <a:r>
              <a:rPr lang="it-IT" spc="0" err="1">
                <a:latin typeface="Arial"/>
                <a:cs typeface="Arial"/>
              </a:rPr>
              <a:t>Blinded</a:t>
            </a:r>
            <a:r>
              <a:rPr lang="it-IT" spc="0">
                <a:latin typeface="Arial"/>
                <a:cs typeface="Arial"/>
              </a:rPr>
              <a:t> </a:t>
            </a:r>
            <a:r>
              <a:rPr lang="it-IT" spc="0" err="1">
                <a:latin typeface="Arial"/>
                <a:cs typeface="Arial"/>
              </a:rPr>
              <a:t>Evaluator</a:t>
            </a:r>
            <a:r>
              <a:rPr lang="it-IT" spc="0">
                <a:latin typeface="Arial"/>
                <a:cs typeface="Arial"/>
              </a:rPr>
              <a:t>. </a:t>
            </a:r>
            <a:r>
              <a:rPr lang="it-IT" spc="0" err="1">
                <a:latin typeface="Arial"/>
                <a:cs typeface="Arial"/>
              </a:rPr>
              <a:t>Skin</a:t>
            </a:r>
            <a:r>
              <a:rPr lang="it-IT" spc="0">
                <a:latin typeface="Arial"/>
                <a:cs typeface="Arial"/>
              </a:rPr>
              <a:t> </a:t>
            </a:r>
            <a:r>
              <a:rPr lang="it-IT" spc="0" err="1">
                <a:latin typeface="Arial"/>
                <a:cs typeface="Arial"/>
              </a:rPr>
              <a:t>Appendage</a:t>
            </a:r>
            <a:r>
              <a:rPr lang="it-IT" spc="0">
                <a:latin typeface="Arial"/>
                <a:cs typeface="Arial"/>
              </a:rPr>
              <a:t> </a:t>
            </a:r>
            <a:r>
              <a:rPr lang="it-IT" spc="0" err="1">
                <a:latin typeface="Arial"/>
                <a:cs typeface="Arial"/>
              </a:rPr>
              <a:t>Disord</a:t>
            </a:r>
            <a:r>
              <a:rPr lang="it-IT" spc="0">
                <a:latin typeface="Arial"/>
                <a:cs typeface="Arial"/>
              </a:rPr>
              <a:t>. 2016;1(3):134-40.</a:t>
            </a:r>
          </a:p>
        </p:txBody>
      </p:sp>
      <p:sp>
        <p:nvSpPr>
          <p:cNvPr id="6" name="Rectangle: Rounded Corners 14">
            <a:extLst>
              <a:ext uri="{FF2B5EF4-FFF2-40B4-BE49-F238E27FC236}">
                <a16:creationId xmlns:a16="http://schemas.microsoft.com/office/drawing/2014/main" id="{43BE7E93-CFF3-2F0F-A03C-AF407D106850}"/>
              </a:ext>
            </a:extLst>
          </p:cNvPr>
          <p:cNvSpPr/>
          <p:nvPr/>
        </p:nvSpPr>
        <p:spPr>
          <a:xfrm>
            <a:off x="1066800" y="3845063"/>
            <a:ext cx="15397803" cy="5832000"/>
          </a:xfrm>
          <a:prstGeom prst="roundRect">
            <a:avLst>
              <a:gd name="adj" fmla="val 3773"/>
            </a:avLst>
          </a:prstGeom>
          <a:solidFill>
            <a:schemeClr val="bg1"/>
          </a:solidFill>
          <a:ln>
            <a:noFill/>
          </a:ln>
          <a:effectLst>
            <a:outerShdw blurRad="508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40" tIns="0" rIns="243840" bIns="0" rtlCol="0" anchor="ctr" anchorCtr="0"/>
          <a:lstStyle/>
          <a:p>
            <a:pPr defTabSz="914332">
              <a:spcBef>
                <a:spcPts val="1000"/>
              </a:spcBef>
              <a:buClr>
                <a:srgbClr val="00F0BE"/>
              </a:buClr>
              <a:defRPr/>
            </a:pPr>
            <a:endParaRPr lang="en-GB" altLang="x-none" sz="1400" kern="0">
              <a:solidFill>
                <a:srgbClr val="00843D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F429FF21-748D-4956-ECBD-A2877FFD6D3F}"/>
              </a:ext>
            </a:extLst>
          </p:cNvPr>
          <p:cNvSpPr/>
          <p:nvPr/>
        </p:nvSpPr>
        <p:spPr>
          <a:xfrm>
            <a:off x="1055580" y="3845063"/>
            <a:ext cx="5292786" cy="5832000"/>
          </a:xfrm>
          <a:prstGeom prst="roundRect">
            <a:avLst>
              <a:gd name="adj" fmla="val 3820"/>
            </a:avLst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D9A43BF3-77B3-A43A-3B26-10C8D6F516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6" t="7274" r="2983" b="16082"/>
          <a:stretch>
            <a:fillRect/>
          </a:stretch>
        </p:blipFill>
        <p:spPr bwMode="auto">
          <a:xfrm>
            <a:off x="7049868" y="4053016"/>
            <a:ext cx="8956430" cy="5163544"/>
          </a:xfrm>
          <a:prstGeom prst="roundRect">
            <a:avLst>
              <a:gd name="adj" fmla="val 2039"/>
            </a:avLst>
          </a:prstGeom>
          <a:solidFill>
            <a:schemeClr val="bg1"/>
          </a:solidFill>
        </p:spPr>
      </p:pic>
      <p:sp>
        <p:nvSpPr>
          <p:cNvPr id="25" name="TextBox 18">
            <a:extLst>
              <a:ext uri="{FF2B5EF4-FFF2-40B4-BE49-F238E27FC236}">
                <a16:creationId xmlns:a16="http://schemas.microsoft.com/office/drawing/2014/main" id="{97E28D76-65CC-C9AF-D09E-D325F058485C}"/>
              </a:ext>
            </a:extLst>
          </p:cNvPr>
          <p:cNvSpPr txBox="1"/>
          <p:nvPr/>
        </p:nvSpPr>
        <p:spPr>
          <a:xfrm>
            <a:off x="8702244" y="4865900"/>
            <a:ext cx="249057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24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Amorolfina</a:t>
            </a:r>
            <a:r>
              <a:rPr lang="es-ES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 5%</a:t>
            </a:r>
            <a:endParaRPr lang="en-US" sz="24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18">
            <a:extLst>
              <a:ext uri="{FF2B5EF4-FFF2-40B4-BE49-F238E27FC236}">
                <a16:creationId xmlns:a16="http://schemas.microsoft.com/office/drawing/2014/main" id="{5051C6D8-481C-405D-E11F-CA5E97523390}"/>
              </a:ext>
            </a:extLst>
          </p:cNvPr>
          <p:cNvSpPr txBox="1"/>
          <p:nvPr/>
        </p:nvSpPr>
        <p:spPr>
          <a:xfrm>
            <a:off x="10563128" y="9066533"/>
            <a:ext cx="249057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semanas</a:t>
            </a:r>
            <a:endParaRPr lang="en-US" sz="24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F6543797-A15C-A0A0-3E28-07B4B0FB2888}"/>
              </a:ext>
            </a:extLst>
          </p:cNvPr>
          <p:cNvGrpSpPr/>
          <p:nvPr/>
        </p:nvGrpSpPr>
        <p:grpSpPr>
          <a:xfrm>
            <a:off x="16707800" y="3845062"/>
            <a:ext cx="6725263" cy="5821118"/>
            <a:chOff x="1036331" y="3845062"/>
            <a:chExt cx="6725263" cy="5821118"/>
          </a:xfrm>
        </p:grpSpPr>
        <p:sp>
          <p:nvSpPr>
            <p:cNvPr id="41" name="Rectangle: Rounded Corners 14">
              <a:extLst>
                <a:ext uri="{FF2B5EF4-FFF2-40B4-BE49-F238E27FC236}">
                  <a16:creationId xmlns:a16="http://schemas.microsoft.com/office/drawing/2014/main" id="{1A85FBE6-23D4-72A1-BC80-E1DD908E1C04}"/>
                </a:ext>
              </a:extLst>
            </p:cNvPr>
            <p:cNvSpPr/>
            <p:nvPr/>
          </p:nvSpPr>
          <p:spPr>
            <a:xfrm>
              <a:off x="1045675" y="8586180"/>
              <a:ext cx="6715919" cy="1080000"/>
            </a:xfrm>
            <a:prstGeom prst="roundRect">
              <a:avLst>
                <a:gd name="adj" fmla="val 5568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0" rIns="360000" bIns="0" rtlCol="0" anchor="ctr" anchorCtr="0"/>
            <a:lstStyle/>
            <a:p>
              <a:pPr defTabSz="914332">
                <a:spcBef>
                  <a:spcPts val="1000"/>
                </a:spcBef>
                <a:buClr>
                  <a:srgbClr val="00F0BE"/>
                </a:buClr>
                <a:defRPr/>
              </a:pPr>
              <a:r>
                <a:rPr lang="en-US" sz="2400" b="1" spc="0" err="1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Curación</a:t>
              </a:r>
              <a:r>
                <a:rPr lang="en-US" sz="2400" b="1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spc="0" err="1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micológica</a:t>
              </a:r>
              <a:r>
                <a:rPr lang="en-US" sz="2400" b="1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: </a:t>
              </a:r>
              <a:r>
                <a:rPr lang="en-US" sz="2400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96,7 % para ciclopirox al 8 % HPCH  vs. 86,7 % para amorolfina</a:t>
              </a:r>
              <a:r>
                <a:rPr lang="en-US" sz="2400" spc="0" baseline="3000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</a:t>
              </a:r>
            </a:p>
          </p:txBody>
        </p:sp>
        <p:sp>
          <p:nvSpPr>
            <p:cNvPr id="42" name="Rectangle: Top Corners Rounded 15">
              <a:extLst>
                <a:ext uri="{FF2B5EF4-FFF2-40B4-BE49-F238E27FC236}">
                  <a16:creationId xmlns:a16="http://schemas.microsoft.com/office/drawing/2014/main" id="{1E018531-8A12-4A44-9636-87874B195F69}"/>
                </a:ext>
              </a:extLst>
            </p:cNvPr>
            <p:cNvSpPr/>
            <p:nvPr/>
          </p:nvSpPr>
          <p:spPr>
            <a:xfrm rot="16200000">
              <a:off x="586331" y="9036180"/>
              <a:ext cx="1080000" cy="180000"/>
            </a:xfrm>
            <a:prstGeom prst="round2SameRect">
              <a:avLst>
                <a:gd name="adj1" fmla="val 29145"/>
                <a:gd name="adj2" fmla="val 0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 anchorCtr="0"/>
            <a:lstStyle/>
            <a:p>
              <a:pPr algn="ctr" defTabSz="1219110">
                <a:spcAft>
                  <a:spcPts val="800"/>
                </a:spcAft>
                <a:buClr>
                  <a:srgbClr val="000000"/>
                </a:buClr>
                <a:defRPr/>
              </a:pPr>
              <a:endParaRPr lang="en-GB" sz="1600" kern="0">
                <a:solidFill>
                  <a:srgbClr val="FF0000"/>
                </a:solidFill>
                <a:latin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" name="Rectangle: Rounded Corners 16">
              <a:extLst>
                <a:ext uri="{FF2B5EF4-FFF2-40B4-BE49-F238E27FC236}">
                  <a16:creationId xmlns:a16="http://schemas.microsoft.com/office/drawing/2014/main" id="{2F0A8BBE-6A4F-4271-889C-C4CEDF585D90}"/>
                </a:ext>
              </a:extLst>
            </p:cNvPr>
            <p:cNvSpPr/>
            <p:nvPr/>
          </p:nvSpPr>
          <p:spPr>
            <a:xfrm>
              <a:off x="1045675" y="3845062"/>
              <a:ext cx="6715919" cy="4451240"/>
            </a:xfrm>
            <a:prstGeom prst="roundRect">
              <a:avLst>
                <a:gd name="adj" fmla="val 3862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>
                <a:buClr>
                  <a:srgbClr val="000000"/>
                </a:buClr>
                <a:defRPr/>
              </a:pPr>
              <a:endParaRPr lang="en-GB" sz="3200" kern="0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8DB3EF64-1E88-4E55-3091-694428432814}"/>
                </a:ext>
              </a:extLst>
            </p:cNvPr>
            <p:cNvGrpSpPr/>
            <p:nvPr/>
          </p:nvGrpSpPr>
          <p:grpSpPr>
            <a:xfrm>
              <a:off x="1487115" y="4742167"/>
              <a:ext cx="6038729" cy="2657029"/>
              <a:chOff x="1198652" y="1610553"/>
              <a:chExt cx="5257799" cy="2272681"/>
            </a:xfrm>
          </p:grpSpPr>
          <p:pic>
            <p:nvPicPr>
              <p:cNvPr id="28" name="Immagine 2" descr="Immagine che contiene testo, schermata, Carattere&#10;&#10;Descrizione generata automaticamente">
                <a:extLst>
                  <a:ext uri="{FF2B5EF4-FFF2-40B4-BE49-F238E27FC236}">
                    <a16:creationId xmlns:a16="http://schemas.microsoft.com/office/drawing/2014/main" id="{22466D84-0E98-7DFB-1C2D-FE048B428A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8652" y="1610553"/>
                <a:ext cx="5257799" cy="2272681"/>
              </a:xfrm>
              <a:prstGeom prst="rect">
                <a:avLst/>
              </a:prstGeom>
            </p:spPr>
          </p:pic>
          <p:sp>
            <p:nvSpPr>
              <p:cNvPr id="29" name="Rectangle 9">
                <a:extLst>
                  <a:ext uri="{FF2B5EF4-FFF2-40B4-BE49-F238E27FC236}">
                    <a16:creationId xmlns:a16="http://schemas.microsoft.com/office/drawing/2014/main" id="{086CA272-6B79-2297-9723-24B6153CD6F9}"/>
                  </a:ext>
                </a:extLst>
              </p:cNvPr>
              <p:cNvSpPr/>
              <p:nvPr/>
            </p:nvSpPr>
            <p:spPr>
              <a:xfrm>
                <a:off x="5809034" y="3005672"/>
                <a:ext cx="461697" cy="5225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  <a:defRPr/>
                </a:pPr>
                <a:endParaRPr lang="en-US" sz="140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</p:grpSp>
      </p:grpSp>
      <p:sp>
        <p:nvSpPr>
          <p:cNvPr id="33" name="TextBox 1">
            <a:extLst>
              <a:ext uri="{FF2B5EF4-FFF2-40B4-BE49-F238E27FC236}">
                <a16:creationId xmlns:a16="http://schemas.microsoft.com/office/drawing/2014/main" id="{382E9497-4EED-8B6B-B64B-856716C14E8D}"/>
              </a:ext>
            </a:extLst>
          </p:cNvPr>
          <p:cNvSpPr txBox="1"/>
          <p:nvPr/>
        </p:nvSpPr>
        <p:spPr>
          <a:xfrm>
            <a:off x="1055580" y="9903449"/>
            <a:ext cx="6174810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1219140">
              <a:buClr>
                <a:srgbClr val="000000"/>
              </a:buClr>
              <a:defRPr/>
            </a:pPr>
            <a:r>
              <a:rPr lang="en-GB" kern="0" spc="0" err="1">
                <a:solidFill>
                  <a:schemeClr val="bg1"/>
                </a:solidFill>
                <a:latin typeface="Arial"/>
                <a:cs typeface="Arial"/>
                <a:sym typeface="Arial"/>
              </a:rPr>
              <a:t>Figura</a:t>
            </a:r>
            <a:r>
              <a:rPr lang="en-GB" kern="0" spc="0">
                <a:solidFill>
                  <a:schemeClr val="bg1"/>
                </a:solidFill>
                <a:latin typeface="Arial"/>
                <a:cs typeface="Arial"/>
                <a:sym typeface="Arial"/>
              </a:rPr>
              <a:t> de Iorizzo M, </a:t>
            </a:r>
            <a:r>
              <a:rPr lang="en-GB" i="1" kern="0" spc="0">
                <a:solidFill>
                  <a:schemeClr val="bg1"/>
                </a:solidFill>
                <a:latin typeface="Arial"/>
                <a:cs typeface="Arial"/>
                <a:sym typeface="Arial"/>
              </a:rPr>
              <a:t>et al. </a:t>
            </a:r>
            <a:r>
              <a:rPr lang="en-GB" kern="0" spc="0">
                <a:solidFill>
                  <a:schemeClr val="bg1"/>
                </a:solidFill>
                <a:latin typeface="Arial"/>
                <a:cs typeface="Arial"/>
                <a:sym typeface="Arial"/>
              </a:rPr>
              <a:t>2015.</a:t>
            </a:r>
            <a:r>
              <a:rPr lang="en-GB" kern="0" spc="0" baseline="30000">
                <a:solidFill>
                  <a:schemeClr val="bg1"/>
                </a:solidFill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7CC221F3-DA28-2684-AC7F-DBD2F07F71A5}"/>
              </a:ext>
            </a:extLst>
          </p:cNvPr>
          <p:cNvSpPr/>
          <p:nvPr/>
        </p:nvSpPr>
        <p:spPr>
          <a:xfrm>
            <a:off x="1607905" y="6284793"/>
            <a:ext cx="4183296" cy="114641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1219110">
              <a:spcAft>
                <a:spcPts val="400"/>
              </a:spcAft>
              <a:buClr>
                <a:srgbClr val="00F0BE"/>
              </a:buClr>
              <a:defRPr/>
            </a:pPr>
            <a:r>
              <a:rPr lang="en-US" sz="3200" b="1" spc="0">
                <a:solidFill>
                  <a:schemeClr val="tx1"/>
                </a:solidFill>
                <a:latin typeface="Arial"/>
                <a:cs typeface="Arial"/>
                <a:sym typeface="Arial"/>
              </a:rPr>
              <a:t>Tasa de </a:t>
            </a:r>
            <a:r>
              <a:rPr lang="en-US" sz="3200" b="1" spc="0" err="1">
                <a:solidFill>
                  <a:schemeClr val="tx1"/>
                </a:solidFill>
                <a:latin typeface="Arial"/>
                <a:cs typeface="Arial"/>
                <a:sym typeface="Arial"/>
              </a:rPr>
              <a:t>curación</a:t>
            </a:r>
            <a:r>
              <a:rPr lang="en-US" sz="3200" b="1" spc="0">
                <a:solidFill>
                  <a:schemeClr val="tx1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spc="0" err="1">
                <a:solidFill>
                  <a:schemeClr val="tx1"/>
                </a:solidFill>
                <a:latin typeface="Arial"/>
                <a:cs typeface="Arial"/>
                <a:sym typeface="Arial"/>
              </a:rPr>
              <a:t>micológica</a:t>
            </a:r>
            <a:r>
              <a:rPr lang="en-US" sz="3200" b="1" spc="0">
                <a:solidFill>
                  <a:schemeClr val="tx1"/>
                </a:solidFill>
                <a:latin typeface="Arial"/>
                <a:cs typeface="Arial"/>
                <a:sym typeface="Arial"/>
              </a:rPr>
              <a:t> (%)</a:t>
            </a:r>
            <a:endParaRPr lang="en-US" sz="3200" b="1" spc="0" baseline="30000">
              <a:solidFill>
                <a:schemeClr val="tx1"/>
              </a:solidFill>
              <a:latin typeface="Arial"/>
              <a:cs typeface="Arial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BE4EE70E-DC21-B4AF-87C3-36928A3DC5E0}"/>
              </a:ext>
            </a:extLst>
          </p:cNvPr>
          <p:cNvGrpSpPr/>
          <p:nvPr/>
        </p:nvGrpSpPr>
        <p:grpSpPr>
          <a:xfrm>
            <a:off x="11519633" y="11026588"/>
            <a:ext cx="1344734" cy="540000"/>
            <a:chOff x="12711953" y="11026588"/>
            <a:chExt cx="1344734" cy="540000"/>
          </a:xfrm>
        </p:grpSpPr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D65271E5-84D5-53FB-57D9-D5FD4DF987CD}"/>
                </a:ext>
              </a:extLst>
            </p:cNvPr>
            <p:cNvSpPr/>
            <p:nvPr/>
          </p:nvSpPr>
          <p:spPr>
            <a:xfrm>
              <a:off x="12711953" y="11026588"/>
              <a:ext cx="540000" cy="540000"/>
            </a:xfrm>
            <a:prstGeom prst="ellipse">
              <a:avLst/>
            </a:prstGeom>
            <a:noFill/>
            <a:ln w="38100" cap="flat">
              <a:solidFill>
                <a:schemeClr val="accent3">
                  <a:lumMod val="60000"/>
                  <a:lumOff val="4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000" b="1" i="0" u="none" strike="noStrike" cap="none" spc="0" normalizeH="0" baseline="0">
                <a:ln>
                  <a:noFill/>
                </a:ln>
                <a:solidFill>
                  <a:srgbClr val="FDFDF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EB81A237-CAD5-F26B-41EC-57095CA48888}"/>
                </a:ext>
              </a:extLst>
            </p:cNvPr>
            <p:cNvSpPr/>
            <p:nvPr/>
          </p:nvSpPr>
          <p:spPr>
            <a:xfrm>
              <a:off x="13516687" y="11026588"/>
              <a:ext cx="540000" cy="540000"/>
            </a:xfrm>
            <a:prstGeom prst="ellipse">
              <a:avLst/>
            </a:prstGeom>
            <a:noFill/>
            <a:ln w="38100" cap="flat">
              <a:solidFill>
                <a:schemeClr val="accent3">
                  <a:lumMod val="60000"/>
                  <a:lumOff val="4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000" b="1" i="0" u="none" strike="noStrike" cap="none" spc="0" normalizeH="0" baseline="0">
                <a:ln>
                  <a:noFill/>
                </a:ln>
                <a:solidFill>
                  <a:srgbClr val="FDFDF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98557F9F-E56A-60AC-2358-0C78E19BEB5A}"/>
                </a:ext>
              </a:extLst>
            </p:cNvPr>
            <p:cNvSpPr/>
            <p:nvPr/>
          </p:nvSpPr>
          <p:spPr>
            <a:xfrm>
              <a:off x="12801953" y="11116588"/>
              <a:ext cx="360000" cy="36000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000" b="1" i="0" u="none" strike="noStrike" cap="none" spc="0" normalizeH="0" baseline="0">
                <a:ln>
                  <a:noFill/>
                </a:ln>
                <a:solidFill>
                  <a:srgbClr val="FDFDF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5FD14BA3-76E3-8F0D-EADC-9AF5B043B473}"/>
              </a:ext>
            </a:extLst>
          </p:cNvPr>
          <p:cNvSpPr/>
          <p:nvPr/>
        </p:nvSpPr>
        <p:spPr>
          <a:xfrm>
            <a:off x="8702244" y="4440943"/>
            <a:ext cx="379134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24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Ciclopirox</a:t>
            </a:r>
            <a:r>
              <a:rPr lang="es-ES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 8 % HPCH </a:t>
            </a:r>
          </a:p>
        </p:txBody>
      </p:sp>
    </p:spTree>
    <p:extLst>
      <p:ext uri="{BB962C8B-B14F-4D97-AF65-F5344CB8AC3E}">
        <p14:creationId xmlns:p14="http://schemas.microsoft.com/office/powerpoint/2010/main" val="4050419807"/>
      </p:ext>
    </p:extLst>
  </p:cSld>
  <p:clrMapOvr>
    <a:masterClrMapping/>
  </p:clrMapOvr>
  <p:transition spd="slow">
    <p:push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hueOff val="-2182294"/>
            <a:satOff val="-52832"/>
            <a:lumOff val="-32984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603D3E-DDFC-3DDD-7776-3870D6229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B6A33669-2A11-AC61-12A6-CEEBCDEFA63D}"/>
              </a:ext>
            </a:extLst>
          </p:cNvPr>
          <p:cNvSpPr/>
          <p:nvPr/>
        </p:nvSpPr>
        <p:spPr>
          <a:xfrm>
            <a:off x="0" y="0"/>
            <a:ext cx="24384000" cy="12121400"/>
          </a:xfrm>
          <a:prstGeom prst="rect">
            <a:avLst/>
          </a:prstGeom>
          <a:solidFill>
            <a:srgbClr val="007E4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Rectángulo 2">
            <a:extLst>
              <a:ext uri="{FF2B5EF4-FFF2-40B4-BE49-F238E27FC236}">
                <a16:creationId xmlns:a16="http://schemas.microsoft.com/office/drawing/2014/main" id="{3BFDF318-449D-CCC2-F52E-01484731E439}"/>
              </a:ext>
            </a:extLst>
          </p:cNvPr>
          <p:cNvSpPr/>
          <p:nvPr/>
        </p:nvSpPr>
        <p:spPr>
          <a:xfrm>
            <a:off x="2" y="-8734"/>
            <a:ext cx="13563598" cy="12130134"/>
          </a:xfrm>
          <a:custGeom>
            <a:avLst/>
            <a:gdLst>
              <a:gd name="connsiteX0" fmla="*/ 0 w 7387771"/>
              <a:gd name="connsiteY0" fmla="*/ 0 h 6858000"/>
              <a:gd name="connsiteX1" fmla="*/ 7387771 w 7387771"/>
              <a:gd name="connsiteY1" fmla="*/ 0 h 6858000"/>
              <a:gd name="connsiteX2" fmla="*/ 7387771 w 7387771"/>
              <a:gd name="connsiteY2" fmla="*/ 6858000 h 6858000"/>
              <a:gd name="connsiteX3" fmla="*/ 0 w 7387771"/>
              <a:gd name="connsiteY3" fmla="*/ 6858000 h 6858000"/>
              <a:gd name="connsiteX4" fmla="*/ 0 w 7387771"/>
              <a:gd name="connsiteY4" fmla="*/ 0 h 6858000"/>
              <a:gd name="connsiteX0" fmla="*/ 0 w 7387771"/>
              <a:gd name="connsiteY0" fmla="*/ 0 h 6858000"/>
              <a:gd name="connsiteX1" fmla="*/ 7387771 w 7387771"/>
              <a:gd name="connsiteY1" fmla="*/ 0 h 6858000"/>
              <a:gd name="connsiteX2" fmla="*/ 7387771 w 7387771"/>
              <a:gd name="connsiteY2" fmla="*/ 6858000 h 6858000"/>
              <a:gd name="connsiteX3" fmla="*/ 0 w 7387771"/>
              <a:gd name="connsiteY3" fmla="*/ 6858000 h 6858000"/>
              <a:gd name="connsiteX4" fmla="*/ 0 w 7387771"/>
              <a:gd name="connsiteY4" fmla="*/ 0 h 6858000"/>
              <a:gd name="connsiteX0" fmla="*/ 0 w 7387771"/>
              <a:gd name="connsiteY0" fmla="*/ 0 h 6858000"/>
              <a:gd name="connsiteX1" fmla="*/ 7387771 w 7387771"/>
              <a:gd name="connsiteY1" fmla="*/ 0 h 6858000"/>
              <a:gd name="connsiteX2" fmla="*/ 7387771 w 7387771"/>
              <a:gd name="connsiteY2" fmla="*/ 6858000 h 6858000"/>
              <a:gd name="connsiteX3" fmla="*/ 0 w 7387771"/>
              <a:gd name="connsiteY3" fmla="*/ 6858000 h 6858000"/>
              <a:gd name="connsiteX4" fmla="*/ 0 w 7387771"/>
              <a:gd name="connsiteY4" fmla="*/ 0 h 6858000"/>
              <a:gd name="connsiteX0" fmla="*/ 0 w 7387771"/>
              <a:gd name="connsiteY0" fmla="*/ 0 h 6858000"/>
              <a:gd name="connsiteX1" fmla="*/ 7387771 w 7387771"/>
              <a:gd name="connsiteY1" fmla="*/ 0 h 6858000"/>
              <a:gd name="connsiteX2" fmla="*/ 7387771 w 7387771"/>
              <a:gd name="connsiteY2" fmla="*/ 6858000 h 6858000"/>
              <a:gd name="connsiteX3" fmla="*/ 0 w 7387771"/>
              <a:gd name="connsiteY3" fmla="*/ 6858000 h 6858000"/>
              <a:gd name="connsiteX4" fmla="*/ 0 w 7387771"/>
              <a:gd name="connsiteY4" fmla="*/ 0 h 6858000"/>
              <a:gd name="connsiteX0" fmla="*/ 0 w 7649028"/>
              <a:gd name="connsiteY0" fmla="*/ 0 h 6858000"/>
              <a:gd name="connsiteX1" fmla="*/ 7649028 w 7649028"/>
              <a:gd name="connsiteY1" fmla="*/ 0 h 6858000"/>
              <a:gd name="connsiteX2" fmla="*/ 7387771 w 7649028"/>
              <a:gd name="connsiteY2" fmla="*/ 6858000 h 6858000"/>
              <a:gd name="connsiteX3" fmla="*/ 0 w 7649028"/>
              <a:gd name="connsiteY3" fmla="*/ 6858000 h 6858000"/>
              <a:gd name="connsiteX4" fmla="*/ 0 w 7649028"/>
              <a:gd name="connsiteY4" fmla="*/ 0 h 6858000"/>
              <a:gd name="connsiteX0" fmla="*/ 0 w 7649028"/>
              <a:gd name="connsiteY0" fmla="*/ 0 h 6858000"/>
              <a:gd name="connsiteX1" fmla="*/ 7649028 w 7649028"/>
              <a:gd name="connsiteY1" fmla="*/ 0 h 6858000"/>
              <a:gd name="connsiteX2" fmla="*/ 7387771 w 7649028"/>
              <a:gd name="connsiteY2" fmla="*/ 6858000 h 6858000"/>
              <a:gd name="connsiteX3" fmla="*/ 0 w 7649028"/>
              <a:gd name="connsiteY3" fmla="*/ 6858000 h 6858000"/>
              <a:gd name="connsiteX4" fmla="*/ 0 w 7649028"/>
              <a:gd name="connsiteY4" fmla="*/ 0 h 6858000"/>
              <a:gd name="connsiteX0" fmla="*/ 0 w 7649028"/>
              <a:gd name="connsiteY0" fmla="*/ 0 h 6858000"/>
              <a:gd name="connsiteX1" fmla="*/ 7649028 w 7649028"/>
              <a:gd name="connsiteY1" fmla="*/ 0 h 6858000"/>
              <a:gd name="connsiteX2" fmla="*/ 7387771 w 7649028"/>
              <a:gd name="connsiteY2" fmla="*/ 6858000 h 6858000"/>
              <a:gd name="connsiteX3" fmla="*/ 0 w 7649028"/>
              <a:gd name="connsiteY3" fmla="*/ 6858000 h 6858000"/>
              <a:gd name="connsiteX4" fmla="*/ 0 w 7649028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49028" h="6858000">
                <a:moveTo>
                  <a:pt x="0" y="0"/>
                </a:moveTo>
                <a:lnTo>
                  <a:pt x="7649028" y="0"/>
                </a:lnTo>
                <a:cubicBezTo>
                  <a:pt x="7141028" y="2082800"/>
                  <a:pt x="2844800" y="290288"/>
                  <a:pt x="7387771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6" name="Rectangle: Rounded Corners 14">
            <a:extLst>
              <a:ext uri="{FF2B5EF4-FFF2-40B4-BE49-F238E27FC236}">
                <a16:creationId xmlns:a16="http://schemas.microsoft.com/office/drawing/2014/main" id="{801F176E-6954-1C9B-144C-1186C982958C}"/>
              </a:ext>
            </a:extLst>
          </p:cNvPr>
          <p:cNvSpPr/>
          <p:nvPr/>
        </p:nvSpPr>
        <p:spPr>
          <a:xfrm>
            <a:off x="1066800" y="3845063"/>
            <a:ext cx="15387898" cy="5832000"/>
          </a:xfrm>
          <a:prstGeom prst="roundRect">
            <a:avLst>
              <a:gd name="adj" fmla="val 3773"/>
            </a:avLst>
          </a:prstGeom>
          <a:solidFill>
            <a:schemeClr val="bg1"/>
          </a:solidFill>
          <a:ln>
            <a:noFill/>
          </a:ln>
          <a:effectLst>
            <a:outerShdw blurRad="508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840" tIns="0" rIns="243840" bIns="0" rtlCol="0" anchor="ctr" anchorCtr="0"/>
          <a:lstStyle/>
          <a:p>
            <a:pPr defTabSz="914332">
              <a:spcBef>
                <a:spcPts val="1000"/>
              </a:spcBef>
              <a:buClr>
                <a:srgbClr val="00F0BE"/>
              </a:buClr>
              <a:defRPr/>
            </a:pPr>
            <a:endParaRPr lang="en-GB" altLang="x-none" sz="1400" kern="0">
              <a:solidFill>
                <a:srgbClr val="00843D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8" name="Picture 14">
            <a:extLst>
              <a:ext uri="{FF2B5EF4-FFF2-40B4-BE49-F238E27FC236}">
                <a16:creationId xmlns:a16="http://schemas.microsoft.com/office/drawing/2014/main" id="{F740AD8D-F10A-2820-1B9A-B85620F924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34" t="7720" r="6151" b="11107"/>
          <a:stretch>
            <a:fillRect/>
          </a:stretch>
        </p:blipFill>
        <p:spPr>
          <a:xfrm>
            <a:off x="7230390" y="3914887"/>
            <a:ext cx="9060784" cy="5581702"/>
          </a:xfrm>
          <a:prstGeom prst="rect">
            <a:avLst/>
          </a:prstGeom>
        </p:spPr>
      </p:pic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0F156934-8A18-C398-1601-D7CF1BC8AD3F}"/>
              </a:ext>
            </a:extLst>
          </p:cNvPr>
          <p:cNvSpPr/>
          <p:nvPr/>
        </p:nvSpPr>
        <p:spPr>
          <a:xfrm>
            <a:off x="1045675" y="3845063"/>
            <a:ext cx="5292786" cy="5832000"/>
          </a:xfrm>
          <a:prstGeom prst="roundRect">
            <a:avLst>
              <a:gd name="adj" fmla="val 4263"/>
            </a:avLst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Circle">
            <a:extLst>
              <a:ext uri="{FF2B5EF4-FFF2-40B4-BE49-F238E27FC236}">
                <a16:creationId xmlns:a16="http://schemas.microsoft.com/office/drawing/2014/main" id="{BC9B3415-0257-F4B0-584F-AB479CE3970A}"/>
              </a:ext>
            </a:extLst>
          </p:cNvPr>
          <p:cNvSpPr/>
          <p:nvPr/>
        </p:nvSpPr>
        <p:spPr>
          <a:xfrm>
            <a:off x="-2273095" y="-2215869"/>
            <a:ext cx="4320000" cy="432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" name="Circle">
            <a:extLst>
              <a:ext uri="{FF2B5EF4-FFF2-40B4-BE49-F238E27FC236}">
                <a16:creationId xmlns:a16="http://schemas.microsoft.com/office/drawing/2014/main" id="{431C4DD0-1EBF-9699-F989-9E3D93975950}"/>
              </a:ext>
            </a:extLst>
          </p:cNvPr>
          <p:cNvSpPr/>
          <p:nvPr/>
        </p:nvSpPr>
        <p:spPr>
          <a:xfrm>
            <a:off x="-2580596" y="-2477390"/>
            <a:ext cx="4320000" cy="4320000"/>
          </a:xfrm>
          <a:prstGeom prst="ellipse">
            <a:avLst/>
          </a:prstGeom>
          <a:solidFill>
            <a:srgbClr val="007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" name="Sustainable Visions, Tangible Solutions">
            <a:extLst>
              <a:ext uri="{FF2B5EF4-FFF2-40B4-BE49-F238E27FC236}">
                <a16:creationId xmlns:a16="http://schemas.microsoft.com/office/drawing/2014/main" id="{221F5750-776C-29EE-5AC9-2A08FF71D684}"/>
              </a:ext>
            </a:extLst>
          </p:cNvPr>
          <p:cNvSpPr txBox="1"/>
          <p:nvPr/>
        </p:nvSpPr>
        <p:spPr>
          <a:xfrm>
            <a:off x="2354405" y="502078"/>
            <a:ext cx="20999307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60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Ciclopirox al 8 % HPCH  vs. </a:t>
            </a:r>
            <a:r>
              <a:rPr lang="en-US" sz="6000" b="1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amorolfina</a:t>
            </a:r>
            <a:r>
              <a:rPr lang="en-US" sz="60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6000" b="1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curación</a:t>
            </a:r>
            <a:r>
              <a:rPr lang="en-US" sz="60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completa</a:t>
            </a:r>
            <a:r>
              <a:rPr lang="en-US" sz="60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  <a:endParaRPr lang="en-US" sz="6000" b="1" spc="0" baseline="30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6FCA782-C500-AE0E-663F-F113832B6609}"/>
              </a:ext>
            </a:extLst>
          </p:cNvPr>
          <p:cNvSpPr/>
          <p:nvPr/>
        </p:nvSpPr>
        <p:spPr>
          <a:xfrm>
            <a:off x="-1" y="12121400"/>
            <a:ext cx="24384000" cy="1620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B91C55F-1BEE-4F59-BDE6-24A7CBCBF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288" y="12549839"/>
            <a:ext cx="1795058" cy="61363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EA19DEC-C417-A098-664D-F7F31E35A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122" y="12713688"/>
            <a:ext cx="1685663" cy="518665"/>
          </a:xfrm>
          <a:prstGeom prst="rect">
            <a:avLst/>
          </a:prstGeom>
        </p:spPr>
      </p:pic>
      <p:sp>
        <p:nvSpPr>
          <p:cNvPr id="4" name="Embark on a journey of marketing excellence with SparkPro. Today, we unveil a revolutionary solution designed to elevate your strategies and ignite unparalleled success in the digital realm.…">
            <a:extLst>
              <a:ext uri="{FF2B5EF4-FFF2-40B4-BE49-F238E27FC236}">
                <a16:creationId xmlns:a16="http://schemas.microsoft.com/office/drawing/2014/main" id="{6E9A1FFC-645D-8E34-1AF0-794929CF24B7}"/>
              </a:ext>
            </a:extLst>
          </p:cNvPr>
          <p:cNvSpPr txBox="1"/>
          <p:nvPr/>
        </p:nvSpPr>
        <p:spPr>
          <a:xfrm>
            <a:off x="6827837" y="12633883"/>
            <a:ext cx="16884649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it-IT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 &lt; 0.001; </a:t>
            </a:r>
            <a:r>
              <a:rPr lang="it-IT" b="1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it-IT" spc="0" err="1">
                <a:latin typeface="Arial"/>
                <a:cs typeface="Arial"/>
              </a:rPr>
              <a:t>Iorizzo</a:t>
            </a:r>
            <a:r>
              <a:rPr lang="it-IT" spc="0">
                <a:latin typeface="Arial"/>
                <a:cs typeface="Arial"/>
              </a:rPr>
              <a:t> M, </a:t>
            </a:r>
            <a:r>
              <a:rPr lang="it-IT" spc="0" err="1">
                <a:latin typeface="Arial"/>
                <a:cs typeface="Arial"/>
              </a:rPr>
              <a:t>Hartmane</a:t>
            </a:r>
            <a:r>
              <a:rPr lang="it-IT" spc="0">
                <a:latin typeface="Arial"/>
                <a:cs typeface="Arial"/>
              </a:rPr>
              <a:t> I, </a:t>
            </a:r>
            <a:r>
              <a:rPr lang="it-IT" spc="0" err="1">
                <a:latin typeface="Arial"/>
                <a:cs typeface="Arial"/>
              </a:rPr>
              <a:t>Derveniece</a:t>
            </a:r>
            <a:r>
              <a:rPr lang="it-IT" spc="0">
                <a:latin typeface="Arial"/>
                <a:cs typeface="Arial"/>
              </a:rPr>
              <a:t> A, </a:t>
            </a:r>
            <a:r>
              <a:rPr lang="it-IT" i="1" spc="0">
                <a:latin typeface="Arial"/>
                <a:cs typeface="Arial"/>
              </a:rPr>
              <a:t>et al. </a:t>
            </a:r>
            <a:r>
              <a:rPr lang="it-IT" spc="0" err="1">
                <a:latin typeface="Arial"/>
                <a:cs typeface="Arial"/>
              </a:rPr>
              <a:t>Ciclopirox</a:t>
            </a:r>
            <a:r>
              <a:rPr lang="it-IT" spc="0">
                <a:latin typeface="Arial"/>
                <a:cs typeface="Arial"/>
              </a:rPr>
              <a:t> 8% HPCH </a:t>
            </a:r>
            <a:r>
              <a:rPr lang="it-IT" spc="0" err="1">
                <a:latin typeface="Arial"/>
                <a:cs typeface="Arial"/>
              </a:rPr>
              <a:t>Nail</a:t>
            </a:r>
            <a:r>
              <a:rPr lang="it-IT" spc="0">
                <a:latin typeface="Arial"/>
                <a:cs typeface="Arial"/>
              </a:rPr>
              <a:t> </a:t>
            </a:r>
            <a:r>
              <a:rPr lang="it-IT" spc="0" err="1">
                <a:latin typeface="Arial"/>
                <a:cs typeface="Arial"/>
              </a:rPr>
              <a:t>Lacquer</a:t>
            </a:r>
            <a:r>
              <a:rPr lang="it-IT" spc="0">
                <a:latin typeface="Arial"/>
                <a:cs typeface="Arial"/>
              </a:rPr>
              <a:t> in the Treatment of Mild-to-Moderate </a:t>
            </a:r>
            <a:r>
              <a:rPr lang="it-IT" spc="0" err="1">
                <a:latin typeface="Arial"/>
                <a:cs typeface="Arial"/>
              </a:rPr>
              <a:t>Onychomycosis</a:t>
            </a:r>
            <a:r>
              <a:rPr lang="it-IT" spc="0">
                <a:latin typeface="Arial"/>
                <a:cs typeface="Arial"/>
              </a:rPr>
              <a:t>: A </a:t>
            </a:r>
            <a:r>
              <a:rPr lang="it-IT" spc="0" err="1">
                <a:latin typeface="Arial"/>
                <a:cs typeface="Arial"/>
              </a:rPr>
              <a:t>Randomized</a:t>
            </a:r>
            <a:r>
              <a:rPr lang="it-IT" spc="0">
                <a:latin typeface="Arial"/>
                <a:cs typeface="Arial"/>
              </a:rPr>
              <a:t>, Double-Blind </a:t>
            </a:r>
            <a:r>
              <a:rPr lang="it-IT" spc="0" err="1">
                <a:latin typeface="Arial"/>
                <a:cs typeface="Arial"/>
              </a:rPr>
              <a:t>Amorolfine</a:t>
            </a:r>
            <a:r>
              <a:rPr lang="it-IT" spc="0">
                <a:latin typeface="Arial"/>
                <a:cs typeface="Arial"/>
              </a:rPr>
              <a:t> </a:t>
            </a:r>
            <a:r>
              <a:rPr lang="it-IT" spc="0" err="1">
                <a:latin typeface="Arial"/>
                <a:cs typeface="Arial"/>
              </a:rPr>
              <a:t>Controlled</a:t>
            </a:r>
            <a:r>
              <a:rPr lang="it-IT" spc="0">
                <a:latin typeface="Arial"/>
                <a:cs typeface="Arial"/>
              </a:rPr>
              <a:t> Study Using a </a:t>
            </a:r>
            <a:r>
              <a:rPr lang="it-IT" spc="0" err="1">
                <a:latin typeface="Arial"/>
                <a:cs typeface="Arial"/>
              </a:rPr>
              <a:t>Blinded</a:t>
            </a:r>
            <a:r>
              <a:rPr lang="it-IT" spc="0">
                <a:latin typeface="Arial"/>
                <a:cs typeface="Arial"/>
              </a:rPr>
              <a:t> </a:t>
            </a:r>
            <a:r>
              <a:rPr lang="it-IT" spc="0" err="1">
                <a:latin typeface="Arial"/>
                <a:cs typeface="Arial"/>
              </a:rPr>
              <a:t>Evaluator</a:t>
            </a:r>
            <a:r>
              <a:rPr lang="it-IT" spc="0">
                <a:latin typeface="Arial"/>
                <a:cs typeface="Arial"/>
              </a:rPr>
              <a:t>. </a:t>
            </a:r>
            <a:r>
              <a:rPr lang="it-IT" spc="0" err="1">
                <a:latin typeface="Arial"/>
                <a:cs typeface="Arial"/>
              </a:rPr>
              <a:t>Skin</a:t>
            </a:r>
            <a:r>
              <a:rPr lang="it-IT" spc="0">
                <a:latin typeface="Arial"/>
                <a:cs typeface="Arial"/>
              </a:rPr>
              <a:t> </a:t>
            </a:r>
            <a:r>
              <a:rPr lang="it-IT" spc="0" err="1">
                <a:latin typeface="Arial"/>
                <a:cs typeface="Arial"/>
              </a:rPr>
              <a:t>Appendage</a:t>
            </a:r>
            <a:r>
              <a:rPr lang="it-IT" spc="0">
                <a:latin typeface="Arial"/>
                <a:cs typeface="Arial"/>
              </a:rPr>
              <a:t> </a:t>
            </a:r>
            <a:r>
              <a:rPr lang="it-IT" spc="0" err="1">
                <a:latin typeface="Arial"/>
                <a:cs typeface="Arial"/>
              </a:rPr>
              <a:t>Disord</a:t>
            </a:r>
            <a:r>
              <a:rPr lang="it-IT" spc="0">
                <a:latin typeface="Arial"/>
                <a:cs typeface="Arial"/>
              </a:rPr>
              <a:t>. 2016;1(3):134-40</a:t>
            </a: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pc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89DBCDDD-6BA8-9AFE-61DF-75BF9DC0FAFA}"/>
              </a:ext>
            </a:extLst>
          </p:cNvPr>
          <p:cNvGrpSpPr/>
          <p:nvPr/>
        </p:nvGrpSpPr>
        <p:grpSpPr>
          <a:xfrm>
            <a:off x="16711033" y="3845062"/>
            <a:ext cx="6725263" cy="5821118"/>
            <a:chOff x="1036331" y="3845062"/>
            <a:chExt cx="6725263" cy="5821118"/>
          </a:xfrm>
        </p:grpSpPr>
        <p:sp>
          <p:nvSpPr>
            <p:cNvPr id="41" name="Rectangle: Rounded Corners 14">
              <a:extLst>
                <a:ext uri="{FF2B5EF4-FFF2-40B4-BE49-F238E27FC236}">
                  <a16:creationId xmlns:a16="http://schemas.microsoft.com/office/drawing/2014/main" id="{A5CB2400-C2BE-F36B-7286-0198285D84BA}"/>
                </a:ext>
              </a:extLst>
            </p:cNvPr>
            <p:cNvSpPr/>
            <p:nvPr/>
          </p:nvSpPr>
          <p:spPr>
            <a:xfrm>
              <a:off x="1045675" y="8586180"/>
              <a:ext cx="6715919" cy="1080000"/>
            </a:xfrm>
            <a:prstGeom prst="roundRect">
              <a:avLst>
                <a:gd name="adj" fmla="val 5568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0" rIns="360000" bIns="0" rtlCol="0" anchor="ctr" anchorCtr="0"/>
            <a:lstStyle/>
            <a:p>
              <a:pPr defTabSz="914332">
                <a:spcBef>
                  <a:spcPts val="1000"/>
                </a:spcBef>
                <a:buClr>
                  <a:srgbClr val="00F0BE"/>
                </a:buClr>
                <a:defRPr/>
              </a:pPr>
              <a:r>
                <a:rPr lang="it-IT" sz="2400" b="1" spc="0" err="1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Curación</a:t>
              </a:r>
              <a:r>
                <a:rPr lang="it-IT" sz="2400" b="1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completa: </a:t>
              </a:r>
              <a:r>
                <a:rPr lang="it-IT" sz="2400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35 % para </a:t>
              </a:r>
              <a:r>
                <a:rPr lang="it-IT" sz="2400" spc="0" err="1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ciclopirox</a:t>
              </a:r>
              <a:r>
                <a:rPr lang="it-IT" sz="2400" spc="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al 8 % HPCH  vs. 11,7 % para amorolfina</a:t>
              </a:r>
              <a:r>
                <a:rPr lang="it-IT" sz="2400" spc="0" baseline="30000">
                  <a:solidFill>
                    <a:srgbClr val="007E48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</a:t>
              </a:r>
            </a:p>
          </p:txBody>
        </p:sp>
        <p:sp>
          <p:nvSpPr>
            <p:cNvPr id="42" name="Rectangle: Top Corners Rounded 15">
              <a:extLst>
                <a:ext uri="{FF2B5EF4-FFF2-40B4-BE49-F238E27FC236}">
                  <a16:creationId xmlns:a16="http://schemas.microsoft.com/office/drawing/2014/main" id="{90125068-4F25-63C6-A842-B2227EAAB43A}"/>
                </a:ext>
              </a:extLst>
            </p:cNvPr>
            <p:cNvSpPr/>
            <p:nvPr/>
          </p:nvSpPr>
          <p:spPr>
            <a:xfrm rot="16200000">
              <a:off x="586331" y="9036180"/>
              <a:ext cx="1080000" cy="180000"/>
            </a:xfrm>
            <a:prstGeom prst="round2SameRect">
              <a:avLst>
                <a:gd name="adj1" fmla="val 29145"/>
                <a:gd name="adj2" fmla="val 0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 anchorCtr="0"/>
            <a:lstStyle/>
            <a:p>
              <a:pPr algn="ctr" defTabSz="1219110">
                <a:spcAft>
                  <a:spcPts val="800"/>
                </a:spcAft>
                <a:buClr>
                  <a:srgbClr val="000000"/>
                </a:buClr>
                <a:defRPr/>
              </a:pPr>
              <a:endParaRPr lang="en-GB" sz="1600" kern="0">
                <a:solidFill>
                  <a:srgbClr val="FF0000"/>
                </a:solidFill>
                <a:latin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" name="Rectangle: Rounded Corners 16">
              <a:extLst>
                <a:ext uri="{FF2B5EF4-FFF2-40B4-BE49-F238E27FC236}">
                  <a16:creationId xmlns:a16="http://schemas.microsoft.com/office/drawing/2014/main" id="{E9217CAA-865D-605E-C9FA-852282FE6134}"/>
                </a:ext>
              </a:extLst>
            </p:cNvPr>
            <p:cNvSpPr/>
            <p:nvPr/>
          </p:nvSpPr>
          <p:spPr>
            <a:xfrm>
              <a:off x="1045675" y="3845062"/>
              <a:ext cx="6715919" cy="4451240"/>
            </a:xfrm>
            <a:prstGeom prst="roundRect">
              <a:avLst>
                <a:gd name="adj" fmla="val 3862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>
                <a:buClr>
                  <a:srgbClr val="000000"/>
                </a:buClr>
                <a:defRPr/>
              </a:pPr>
              <a:endParaRPr lang="en-GB" sz="3200" kern="0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grpSp>
          <p:nvGrpSpPr>
            <p:cNvPr id="21" name="Grupo 20">
              <a:extLst>
                <a:ext uri="{FF2B5EF4-FFF2-40B4-BE49-F238E27FC236}">
                  <a16:creationId xmlns:a16="http://schemas.microsoft.com/office/drawing/2014/main" id="{2F1A7004-F0C9-B5FF-163A-5CAD860CCD88}"/>
                </a:ext>
              </a:extLst>
            </p:cNvPr>
            <p:cNvGrpSpPr/>
            <p:nvPr/>
          </p:nvGrpSpPr>
          <p:grpSpPr>
            <a:xfrm>
              <a:off x="1487115" y="4742167"/>
              <a:ext cx="6038729" cy="2657029"/>
              <a:chOff x="1198652" y="1610553"/>
              <a:chExt cx="5257799" cy="2272681"/>
            </a:xfrm>
          </p:grpSpPr>
          <p:pic>
            <p:nvPicPr>
              <p:cNvPr id="22" name="Immagine 2" descr="Immagine che contiene testo, schermata, Carattere&#10;&#10;Descrizione generata automaticamente">
                <a:extLst>
                  <a:ext uri="{FF2B5EF4-FFF2-40B4-BE49-F238E27FC236}">
                    <a16:creationId xmlns:a16="http://schemas.microsoft.com/office/drawing/2014/main" id="{F8EBB2D7-878B-204A-6C56-58661E09EB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8652" y="1610553"/>
                <a:ext cx="5257799" cy="2272681"/>
              </a:xfrm>
              <a:prstGeom prst="rect">
                <a:avLst/>
              </a:prstGeom>
            </p:spPr>
          </p:pic>
          <p:sp>
            <p:nvSpPr>
              <p:cNvPr id="23" name="Rectangle 9">
                <a:extLst>
                  <a:ext uri="{FF2B5EF4-FFF2-40B4-BE49-F238E27FC236}">
                    <a16:creationId xmlns:a16="http://schemas.microsoft.com/office/drawing/2014/main" id="{E1AC0F7B-74AB-9777-E5A9-C9B83D1D03F1}"/>
                  </a:ext>
                </a:extLst>
              </p:cNvPr>
              <p:cNvSpPr/>
              <p:nvPr/>
            </p:nvSpPr>
            <p:spPr>
              <a:xfrm>
                <a:off x="5809034" y="3005672"/>
                <a:ext cx="461697" cy="5225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buClr>
                    <a:srgbClr val="000000"/>
                  </a:buClr>
                  <a:defRPr/>
                </a:pPr>
                <a:endParaRPr lang="en-US" sz="1400" kern="0">
                  <a:solidFill>
                    <a:srgbClr val="FFFFFF"/>
                  </a:solidFill>
                  <a:latin typeface="Arial"/>
                  <a:sym typeface="Arial"/>
                </a:endParaRPr>
              </a:p>
            </p:txBody>
          </p:sp>
        </p:grpSp>
      </p:grpSp>
      <p:sp>
        <p:nvSpPr>
          <p:cNvPr id="25" name="TextBox 18">
            <a:extLst>
              <a:ext uri="{FF2B5EF4-FFF2-40B4-BE49-F238E27FC236}">
                <a16:creationId xmlns:a16="http://schemas.microsoft.com/office/drawing/2014/main" id="{B206A44A-A04B-1904-FC60-BD52AEA24731}"/>
              </a:ext>
            </a:extLst>
          </p:cNvPr>
          <p:cNvSpPr txBox="1"/>
          <p:nvPr/>
        </p:nvSpPr>
        <p:spPr>
          <a:xfrm>
            <a:off x="8692339" y="4781235"/>
            <a:ext cx="249057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24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Amorolfina</a:t>
            </a:r>
            <a:r>
              <a:rPr lang="es-ES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 5%</a:t>
            </a:r>
            <a:endParaRPr lang="en-US" sz="24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A5FB1992-09BF-CA04-AA44-F196B3AE0141}"/>
              </a:ext>
            </a:extLst>
          </p:cNvPr>
          <p:cNvSpPr txBox="1"/>
          <p:nvPr/>
        </p:nvSpPr>
        <p:spPr>
          <a:xfrm>
            <a:off x="10553223" y="9066533"/>
            <a:ext cx="249057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semanas</a:t>
            </a:r>
            <a:endParaRPr lang="en-US" sz="24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8C80A3CE-F143-B24E-D4BE-58ACB6FAA81F}"/>
              </a:ext>
            </a:extLst>
          </p:cNvPr>
          <p:cNvSpPr txBox="1"/>
          <p:nvPr/>
        </p:nvSpPr>
        <p:spPr>
          <a:xfrm>
            <a:off x="1055580" y="9903449"/>
            <a:ext cx="6174810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1219140">
              <a:buClr>
                <a:srgbClr val="000000"/>
              </a:buClr>
              <a:defRPr/>
            </a:pPr>
            <a:r>
              <a:rPr lang="en-GB" kern="0" spc="0" err="1">
                <a:solidFill>
                  <a:schemeClr val="bg1"/>
                </a:solidFill>
                <a:latin typeface="Arial"/>
                <a:cs typeface="Arial"/>
                <a:sym typeface="Arial"/>
              </a:rPr>
              <a:t>Figura</a:t>
            </a:r>
            <a:r>
              <a:rPr lang="en-GB" kern="0" spc="0">
                <a:solidFill>
                  <a:schemeClr val="bg1"/>
                </a:solidFill>
                <a:latin typeface="Arial"/>
                <a:cs typeface="Arial"/>
                <a:sym typeface="Arial"/>
              </a:rPr>
              <a:t> de Iorizzo M, </a:t>
            </a:r>
            <a:r>
              <a:rPr lang="en-GB" i="1" kern="0" spc="0">
                <a:solidFill>
                  <a:schemeClr val="bg1"/>
                </a:solidFill>
                <a:latin typeface="Arial"/>
                <a:cs typeface="Arial"/>
                <a:sym typeface="Arial"/>
              </a:rPr>
              <a:t>et al. </a:t>
            </a:r>
            <a:r>
              <a:rPr lang="en-GB" kern="0" spc="0">
                <a:solidFill>
                  <a:schemeClr val="bg1"/>
                </a:solidFill>
                <a:latin typeface="Arial"/>
                <a:cs typeface="Arial"/>
                <a:sym typeface="Arial"/>
              </a:rPr>
              <a:t>2015.</a:t>
            </a:r>
            <a:r>
              <a:rPr lang="en-GB" kern="0" spc="0" baseline="30000">
                <a:solidFill>
                  <a:schemeClr val="bg1"/>
                </a:solidFill>
                <a:latin typeface="Arial"/>
                <a:cs typeface="Arial"/>
                <a:sym typeface="Arial"/>
              </a:rPr>
              <a:t>1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B1C65083-37C3-76DE-1549-51EFC132B773}"/>
              </a:ext>
            </a:extLst>
          </p:cNvPr>
          <p:cNvGrpSpPr/>
          <p:nvPr/>
        </p:nvGrpSpPr>
        <p:grpSpPr>
          <a:xfrm>
            <a:off x="11519633" y="11026588"/>
            <a:ext cx="1344734" cy="540000"/>
            <a:chOff x="12711953" y="11026588"/>
            <a:chExt cx="1344734" cy="540000"/>
          </a:xfrm>
        </p:grpSpPr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602D857A-6B24-13E6-7F70-919398E5136B}"/>
                </a:ext>
              </a:extLst>
            </p:cNvPr>
            <p:cNvSpPr/>
            <p:nvPr/>
          </p:nvSpPr>
          <p:spPr>
            <a:xfrm>
              <a:off x="12711953" y="11026588"/>
              <a:ext cx="540000" cy="540000"/>
            </a:xfrm>
            <a:prstGeom prst="ellipse">
              <a:avLst/>
            </a:prstGeom>
            <a:noFill/>
            <a:ln w="38100" cap="flat">
              <a:solidFill>
                <a:schemeClr val="accent3">
                  <a:lumMod val="60000"/>
                  <a:lumOff val="4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000" b="1" i="0" u="none" strike="noStrike" cap="none" spc="0" normalizeH="0" baseline="0">
                <a:ln>
                  <a:noFill/>
                </a:ln>
                <a:solidFill>
                  <a:srgbClr val="FDFDF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F50B3EF5-ABDA-094E-5B54-966752CC7F1C}"/>
                </a:ext>
              </a:extLst>
            </p:cNvPr>
            <p:cNvSpPr/>
            <p:nvPr/>
          </p:nvSpPr>
          <p:spPr>
            <a:xfrm>
              <a:off x="13516687" y="11026588"/>
              <a:ext cx="540000" cy="540000"/>
            </a:xfrm>
            <a:prstGeom prst="ellipse">
              <a:avLst/>
            </a:prstGeom>
            <a:noFill/>
            <a:ln w="38100" cap="flat">
              <a:solidFill>
                <a:schemeClr val="accent3">
                  <a:lumMod val="60000"/>
                  <a:lumOff val="40000"/>
                </a:schemeClr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000" b="1" i="0" u="none" strike="noStrike" cap="none" spc="0" normalizeH="0" baseline="0">
                <a:ln>
                  <a:noFill/>
                </a:ln>
                <a:solidFill>
                  <a:srgbClr val="FDFDF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D84C3D6F-9830-1C3A-CD15-7A11F8D054FA}"/>
                </a:ext>
              </a:extLst>
            </p:cNvPr>
            <p:cNvSpPr/>
            <p:nvPr/>
          </p:nvSpPr>
          <p:spPr>
            <a:xfrm>
              <a:off x="13606687" y="11116588"/>
              <a:ext cx="360000" cy="36000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81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000" b="1" i="0" u="none" strike="noStrike" cap="none" spc="0" normalizeH="0" baseline="0">
                <a:ln>
                  <a:noFill/>
                </a:ln>
                <a:solidFill>
                  <a:srgbClr val="FDFDF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" name="Rectángulo redondeado 26">
            <a:extLst>
              <a:ext uri="{FF2B5EF4-FFF2-40B4-BE49-F238E27FC236}">
                <a16:creationId xmlns:a16="http://schemas.microsoft.com/office/drawing/2014/main" id="{7E81701B-593C-3AB4-9D61-94022766B716}"/>
              </a:ext>
            </a:extLst>
          </p:cNvPr>
          <p:cNvSpPr/>
          <p:nvPr/>
        </p:nvSpPr>
        <p:spPr>
          <a:xfrm>
            <a:off x="1607905" y="6284793"/>
            <a:ext cx="4183296" cy="114641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defTabSz="1219110">
              <a:spcAft>
                <a:spcPts val="400"/>
              </a:spcAft>
              <a:buClr>
                <a:srgbClr val="00F0BE"/>
              </a:buClr>
              <a:defRPr/>
            </a:pPr>
            <a:r>
              <a:rPr lang="en-US" sz="3200" b="1" spc="0">
                <a:solidFill>
                  <a:schemeClr val="tx1"/>
                </a:solidFill>
                <a:latin typeface="Arial"/>
                <a:cs typeface="Arial"/>
                <a:sym typeface="Arial"/>
              </a:rPr>
              <a:t>Tasa de </a:t>
            </a:r>
            <a:r>
              <a:rPr lang="en-US" sz="3200" b="1" spc="0" err="1">
                <a:solidFill>
                  <a:schemeClr val="tx1"/>
                </a:solidFill>
                <a:latin typeface="Arial"/>
                <a:cs typeface="Arial"/>
                <a:sym typeface="Arial"/>
              </a:rPr>
              <a:t>curación</a:t>
            </a:r>
            <a:r>
              <a:rPr lang="en-US" sz="3200" b="1" spc="0">
                <a:solidFill>
                  <a:schemeClr val="tx1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spc="0" err="1">
                <a:solidFill>
                  <a:schemeClr val="tx1"/>
                </a:solidFill>
                <a:latin typeface="Arial"/>
                <a:cs typeface="Arial"/>
                <a:sym typeface="Arial"/>
              </a:rPr>
              <a:t>completa</a:t>
            </a:r>
            <a:r>
              <a:rPr lang="en-US" sz="3200" b="1" spc="0">
                <a:solidFill>
                  <a:schemeClr val="tx1"/>
                </a:solidFill>
                <a:latin typeface="Arial"/>
                <a:cs typeface="Arial"/>
                <a:sym typeface="Arial"/>
              </a:rPr>
              <a:t> (%)</a:t>
            </a:r>
            <a:endParaRPr lang="en-US" sz="3200" b="1" spc="0" baseline="300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8CF2CA1-6BE5-B594-8AB8-D31FDEDF3C5D}"/>
              </a:ext>
            </a:extLst>
          </p:cNvPr>
          <p:cNvSpPr/>
          <p:nvPr/>
        </p:nvSpPr>
        <p:spPr>
          <a:xfrm>
            <a:off x="8702244" y="4440943"/>
            <a:ext cx="379134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24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Ciclopirox</a:t>
            </a:r>
            <a:r>
              <a:rPr lang="es-ES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 8 % HPCH </a:t>
            </a:r>
          </a:p>
        </p:txBody>
      </p:sp>
    </p:spTree>
    <p:extLst>
      <p:ext uri="{BB962C8B-B14F-4D97-AF65-F5344CB8AC3E}">
        <p14:creationId xmlns:p14="http://schemas.microsoft.com/office/powerpoint/2010/main" val="4174012459"/>
      </p:ext>
    </p:extLst>
  </p:cSld>
  <p:clrMapOvr>
    <a:masterClrMapping/>
  </p:clrMapOvr>
  <p:transition spd="slow">
    <p:push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E48">
            <a:alpha val="2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B41CA8-AA80-1F51-00EA-C3BB20E1B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4A47ECC-1B38-2E1D-61C5-26A0E99A2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5455" y="-2491740"/>
            <a:ext cx="12739186" cy="16962120"/>
          </a:xfrm>
          <a:prstGeom prst="rect">
            <a:avLst/>
          </a:prstGeom>
        </p:spPr>
      </p:pic>
      <p:sp>
        <p:nvSpPr>
          <p:cNvPr id="3" name="Sustainable Visions, Tangible Solutions">
            <a:extLst>
              <a:ext uri="{FF2B5EF4-FFF2-40B4-BE49-F238E27FC236}">
                <a16:creationId xmlns:a16="http://schemas.microsoft.com/office/drawing/2014/main" id="{08A4FE79-AEC3-A61C-4864-6B5E9F2178A7}"/>
              </a:ext>
            </a:extLst>
          </p:cNvPr>
          <p:cNvSpPr txBox="1"/>
          <p:nvPr/>
        </p:nvSpPr>
        <p:spPr>
          <a:xfrm>
            <a:off x="12456677" y="4903894"/>
            <a:ext cx="10968474" cy="3842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9000" b="1" spc="-15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Posibles</a:t>
            </a:r>
            <a:r>
              <a:rPr lang="en-US" sz="9000" b="1" spc="-1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0" b="1" spc="-15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causas</a:t>
            </a:r>
            <a:br>
              <a:rPr lang="en-US" sz="9000" b="1" spc="-1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0" b="1" spc="-1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en-US" sz="9000" b="1" spc="-15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fracaso</a:t>
            </a:r>
            <a:br>
              <a:rPr lang="en-US" sz="9000" b="1" spc="-1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0" b="1" spc="-1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en-US" sz="9000" b="1" spc="-15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tratamiento</a:t>
            </a:r>
            <a:endParaRPr sz="9000" b="1" spc="-15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C01DE2C1-C624-D00D-C187-4E5FF8A508B2}"/>
              </a:ext>
            </a:extLst>
          </p:cNvPr>
          <p:cNvGrpSpPr/>
          <p:nvPr/>
        </p:nvGrpSpPr>
        <p:grpSpPr>
          <a:xfrm>
            <a:off x="9227325" y="5527141"/>
            <a:ext cx="2700001" cy="2520000"/>
            <a:chOff x="9227325" y="5527141"/>
            <a:chExt cx="2700001" cy="2520000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6C3934BC-5E63-9C61-8057-49FF8A108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27325" y="5527141"/>
              <a:ext cx="2700001" cy="2520000"/>
            </a:xfrm>
            <a:prstGeom prst="rect">
              <a:avLst/>
            </a:prstGeom>
          </p:spPr>
        </p:pic>
        <p:sp>
          <p:nvSpPr>
            <p:cNvPr id="17" name="Sustainable Visions, Tangible Solutions">
              <a:extLst>
                <a:ext uri="{FF2B5EF4-FFF2-40B4-BE49-F238E27FC236}">
                  <a16:creationId xmlns:a16="http://schemas.microsoft.com/office/drawing/2014/main" id="{10BF2393-2F7E-C36C-6DA3-21988051E5F4}"/>
                </a:ext>
              </a:extLst>
            </p:cNvPr>
            <p:cNvSpPr txBox="1"/>
            <p:nvPr/>
          </p:nvSpPr>
          <p:spPr>
            <a:xfrm>
              <a:off x="10207448" y="6227658"/>
              <a:ext cx="720435" cy="13490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ctr">
                <a:lnSpc>
                  <a:spcPct val="90000"/>
                </a:lnSpc>
                <a:defRPr sz="6800" spc="-340">
                  <a:solidFill>
                    <a:schemeClr val="accent2">
                      <a:hueOff val="-2182294"/>
                      <a:satOff val="-52832"/>
                      <a:lumOff val="-32984"/>
                    </a:schemeClr>
                  </a:solidFill>
                  <a:latin typeface="Chivo Black"/>
                  <a:ea typeface="Chivo Black"/>
                  <a:cs typeface="Chivo Black"/>
                  <a:sym typeface="Chivo Black"/>
                </a:defRPr>
              </a:lvl1pPr>
            </a:lstStyle>
            <a:p>
              <a:pPr algn="l"/>
              <a:r>
                <a:rPr lang="en-US" sz="9000" b="1" spc="-1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sz="90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02453CF9-575C-D72A-B586-CEF5E18E1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290" y="917576"/>
            <a:ext cx="3217498" cy="98999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A49DF1B-3289-6D21-C831-5EB4C8904F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288" y="11681913"/>
            <a:ext cx="315928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36138"/>
      </p:ext>
    </p:extLst>
  </p:cSld>
  <p:clrMapOvr>
    <a:masterClrMapping/>
  </p:clrMapOvr>
  <p:transition spd="slow">
    <p:push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B698B6-010F-A15F-F139-655F37FC3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ircle">
            <a:extLst>
              <a:ext uri="{FF2B5EF4-FFF2-40B4-BE49-F238E27FC236}">
                <a16:creationId xmlns:a16="http://schemas.microsoft.com/office/drawing/2014/main" id="{D0DAD5A8-7CC5-E325-E6E4-3B7AF2972756}"/>
              </a:ext>
            </a:extLst>
          </p:cNvPr>
          <p:cNvSpPr>
            <a:spLocks noChangeAspect="1"/>
          </p:cNvSpPr>
          <p:nvPr/>
        </p:nvSpPr>
        <p:spPr>
          <a:xfrm>
            <a:off x="14746197" y="-2232802"/>
            <a:ext cx="4319598" cy="4320000"/>
          </a:xfrm>
          <a:prstGeom prst="ellipse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rgbClr val="007E48"/>
              </a:solidFill>
            </a:endParaRPr>
          </a:p>
        </p:txBody>
      </p:sp>
      <p:sp>
        <p:nvSpPr>
          <p:cNvPr id="32" name="Circle">
            <a:extLst>
              <a:ext uri="{FF2B5EF4-FFF2-40B4-BE49-F238E27FC236}">
                <a16:creationId xmlns:a16="http://schemas.microsoft.com/office/drawing/2014/main" id="{DE64E426-DF24-835A-727F-652253DA126E}"/>
              </a:ext>
            </a:extLst>
          </p:cNvPr>
          <p:cNvSpPr>
            <a:spLocks noChangeAspect="1"/>
          </p:cNvSpPr>
          <p:nvPr/>
        </p:nvSpPr>
        <p:spPr>
          <a:xfrm>
            <a:off x="19105551" y="-2232802"/>
            <a:ext cx="4319599" cy="4320000"/>
          </a:xfrm>
          <a:prstGeom prst="ellipse">
            <a:avLst/>
          </a:prstGeom>
          <a:noFill/>
          <a:ln w="38100">
            <a:solidFill>
              <a:srgbClr val="007E48"/>
            </a:solidFill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rgbClr val="007E48"/>
              </a:solidFill>
            </a:endParaRPr>
          </a:p>
        </p:txBody>
      </p:sp>
      <p:sp>
        <p:nvSpPr>
          <p:cNvPr id="33" name="Circle">
            <a:extLst>
              <a:ext uri="{FF2B5EF4-FFF2-40B4-BE49-F238E27FC236}">
                <a16:creationId xmlns:a16="http://schemas.microsoft.com/office/drawing/2014/main" id="{1B74983D-7F48-339C-53A6-E15B34512A63}"/>
              </a:ext>
            </a:extLst>
          </p:cNvPr>
          <p:cNvSpPr>
            <a:spLocks noChangeAspect="1"/>
          </p:cNvSpPr>
          <p:nvPr/>
        </p:nvSpPr>
        <p:spPr>
          <a:xfrm>
            <a:off x="14746197" y="10859877"/>
            <a:ext cx="4319598" cy="4320000"/>
          </a:xfrm>
          <a:prstGeom prst="ellipse">
            <a:avLst/>
          </a:prstGeom>
          <a:noFill/>
          <a:ln w="38100">
            <a:solidFill>
              <a:srgbClr val="007E48"/>
            </a:solidFill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rgbClr val="007E48"/>
              </a:solidFill>
            </a:endParaRPr>
          </a:p>
        </p:txBody>
      </p:sp>
      <p:sp>
        <p:nvSpPr>
          <p:cNvPr id="34" name="Circle">
            <a:extLst>
              <a:ext uri="{FF2B5EF4-FFF2-40B4-BE49-F238E27FC236}">
                <a16:creationId xmlns:a16="http://schemas.microsoft.com/office/drawing/2014/main" id="{E2C9AD47-4BEE-DB55-5539-E8FC9845871D}"/>
              </a:ext>
            </a:extLst>
          </p:cNvPr>
          <p:cNvSpPr>
            <a:spLocks noChangeAspect="1"/>
          </p:cNvSpPr>
          <p:nvPr/>
        </p:nvSpPr>
        <p:spPr>
          <a:xfrm>
            <a:off x="19105551" y="10859877"/>
            <a:ext cx="4319599" cy="4320000"/>
          </a:xfrm>
          <a:prstGeom prst="ellipse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rgbClr val="007E48"/>
              </a:solidFill>
            </a:endParaRPr>
          </a:p>
        </p:txBody>
      </p:sp>
      <p:sp>
        <p:nvSpPr>
          <p:cNvPr id="35" name="Circle">
            <a:extLst>
              <a:ext uri="{FF2B5EF4-FFF2-40B4-BE49-F238E27FC236}">
                <a16:creationId xmlns:a16="http://schemas.microsoft.com/office/drawing/2014/main" id="{87FDE076-0C42-C529-80F3-D759ECF29C0B}"/>
              </a:ext>
            </a:extLst>
          </p:cNvPr>
          <p:cNvSpPr>
            <a:spLocks noChangeAspect="1"/>
          </p:cNvSpPr>
          <p:nvPr/>
        </p:nvSpPr>
        <p:spPr>
          <a:xfrm>
            <a:off x="19105551" y="2139807"/>
            <a:ext cx="4319599" cy="4320000"/>
          </a:xfrm>
          <a:prstGeom prst="ellipse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1219140">
              <a:buClr>
                <a:srgbClr val="0070C0"/>
              </a:buClr>
              <a:defRPr/>
            </a:pPr>
            <a:endParaRPr lang="en-GB" sz="2800" b="1" spc="0" baseline="30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6" name="Circle">
            <a:extLst>
              <a:ext uri="{FF2B5EF4-FFF2-40B4-BE49-F238E27FC236}">
                <a16:creationId xmlns:a16="http://schemas.microsoft.com/office/drawing/2014/main" id="{53E12D60-8350-DA15-2135-A620F379BD64}"/>
              </a:ext>
            </a:extLst>
          </p:cNvPr>
          <p:cNvSpPr>
            <a:spLocks noChangeAspect="1"/>
          </p:cNvSpPr>
          <p:nvPr/>
        </p:nvSpPr>
        <p:spPr>
          <a:xfrm>
            <a:off x="14744971" y="6505156"/>
            <a:ext cx="4319598" cy="4320000"/>
          </a:xfrm>
          <a:prstGeom prst="ellipse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1219140">
              <a:buClr>
                <a:srgbClr val="0070C0"/>
              </a:buClr>
              <a:defRPr/>
            </a:pPr>
            <a:endParaRPr lang="en-GB" sz="2800" spc="0" baseline="30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40" name="Immagine 6">
            <a:extLst>
              <a:ext uri="{FF2B5EF4-FFF2-40B4-BE49-F238E27FC236}">
                <a16:creationId xmlns:a16="http://schemas.microsoft.com/office/drawing/2014/main" id="{06C5A832-2D80-D615-591A-97076B0238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6"/>
          <a:stretch/>
        </p:blipFill>
        <p:spPr>
          <a:xfrm>
            <a:off x="14744770" y="2137636"/>
            <a:ext cx="4320000" cy="4320000"/>
          </a:xfrm>
          <a:prstGeom prst="ellipse">
            <a:avLst/>
          </a:prstGeom>
          <a:solidFill>
            <a:srgbClr val="001FA9"/>
          </a:solidFill>
          <a:ln w="63500">
            <a:solidFill>
              <a:srgbClr val="007E48"/>
            </a:solidFill>
          </a:ln>
        </p:spPr>
      </p:pic>
      <p:pic>
        <p:nvPicPr>
          <p:cNvPr id="41" name="Immagine 5" descr="Immagine che contiene persona, unghia/chiodo, dito, vena&#10;&#10;Descrizione generata automaticamente">
            <a:extLst>
              <a:ext uri="{FF2B5EF4-FFF2-40B4-BE49-F238E27FC236}">
                <a16:creationId xmlns:a16="http://schemas.microsoft.com/office/drawing/2014/main" id="{934C6743-1FCA-B02F-7021-87DB70C385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6642" t="37440" r="12201" b="17163"/>
          <a:stretch/>
        </p:blipFill>
        <p:spPr>
          <a:xfrm>
            <a:off x="19105150" y="6484856"/>
            <a:ext cx="4320000" cy="4320000"/>
          </a:xfrm>
          <a:prstGeom prst="ellipse">
            <a:avLst/>
          </a:prstGeom>
          <a:solidFill>
            <a:srgbClr val="001FA9"/>
          </a:solidFill>
          <a:ln w="63500">
            <a:solidFill>
              <a:srgbClr val="007E48"/>
            </a:solidFill>
          </a:ln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94558578-6183-FBB7-23C1-A27E139C39BF}"/>
              </a:ext>
            </a:extLst>
          </p:cNvPr>
          <p:cNvSpPr/>
          <p:nvPr/>
        </p:nvSpPr>
        <p:spPr>
          <a:xfrm>
            <a:off x="-1" y="12121400"/>
            <a:ext cx="24384000" cy="162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6487002D-71CC-FE84-94D8-1B741BB41E0A}"/>
              </a:ext>
            </a:extLst>
          </p:cNvPr>
          <p:cNvSpPr/>
          <p:nvPr/>
        </p:nvSpPr>
        <p:spPr>
          <a:xfrm>
            <a:off x="-2273095" y="-2215869"/>
            <a:ext cx="4320000" cy="432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" name="Circle">
            <a:extLst>
              <a:ext uri="{FF2B5EF4-FFF2-40B4-BE49-F238E27FC236}">
                <a16:creationId xmlns:a16="http://schemas.microsoft.com/office/drawing/2014/main" id="{D9BF748B-8662-CB76-0708-014D66972103}"/>
              </a:ext>
            </a:extLst>
          </p:cNvPr>
          <p:cNvSpPr/>
          <p:nvPr/>
        </p:nvSpPr>
        <p:spPr>
          <a:xfrm>
            <a:off x="-2580596" y="-2477390"/>
            <a:ext cx="4320000" cy="4320000"/>
          </a:xfrm>
          <a:prstGeom prst="ellipse">
            <a:avLst/>
          </a:prstGeom>
          <a:solidFill>
            <a:srgbClr val="007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" name="Embark on a journey of marketing excellence with SparkPro. Today, we unveil a revolutionary solution designed to elevate your strategies and ignite unparalleled success in the digital realm.…">
            <a:extLst>
              <a:ext uri="{FF2B5EF4-FFF2-40B4-BE49-F238E27FC236}">
                <a16:creationId xmlns:a16="http://schemas.microsoft.com/office/drawing/2014/main" id="{05205161-3E34-11B3-7391-2949767F78ED}"/>
              </a:ext>
            </a:extLst>
          </p:cNvPr>
          <p:cNvSpPr txBox="1"/>
          <p:nvPr/>
        </p:nvSpPr>
        <p:spPr>
          <a:xfrm>
            <a:off x="6791325" y="12387662"/>
            <a:ext cx="16562388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GB" spc="0" err="1">
                <a:latin typeface="Arial"/>
                <a:cs typeface="Arial"/>
              </a:rPr>
              <a:t>Imágenes</a:t>
            </a:r>
            <a:r>
              <a:rPr lang="en-GB" spc="0">
                <a:latin typeface="Arial"/>
                <a:cs typeface="Arial"/>
              </a:rPr>
              <a:t> </a:t>
            </a:r>
            <a:r>
              <a:rPr lang="en-GB" spc="0" err="1">
                <a:latin typeface="Arial"/>
                <a:cs typeface="Arial"/>
              </a:rPr>
              <a:t>cedidas</a:t>
            </a:r>
            <a:r>
              <a:rPr lang="en-GB" spc="0">
                <a:latin typeface="Arial"/>
                <a:cs typeface="Arial"/>
              </a:rPr>
              <a:t> </a:t>
            </a:r>
            <a:r>
              <a:rPr lang="en-GB" spc="0" err="1">
                <a:latin typeface="Arial"/>
                <a:cs typeface="Arial"/>
              </a:rPr>
              <a:t>por</a:t>
            </a:r>
            <a:r>
              <a:rPr lang="en-GB" spc="0">
                <a:latin typeface="Arial"/>
                <a:cs typeface="Arial"/>
              </a:rPr>
              <a:t> la Dra. Matilde Iorizzo.</a:t>
            </a:r>
            <a:br>
              <a:rPr lang="en-GB" spc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CH" b="1" spc="0">
                <a:latin typeface="Arial"/>
                <a:cs typeface="Arial"/>
              </a:rPr>
              <a:t>1. </a:t>
            </a:r>
            <a:r>
              <a:rPr lang="it-CH" spc="0">
                <a:latin typeface="Arial"/>
                <a:cs typeface="Arial"/>
              </a:rPr>
              <a:t>Gupta AK, Venkataraman M, Renaud HJ, </a:t>
            </a:r>
            <a:r>
              <a:rPr lang="it-CH" i="1" spc="0">
                <a:latin typeface="Arial"/>
                <a:cs typeface="Arial"/>
              </a:rPr>
              <a:t>et al. </a:t>
            </a:r>
            <a:r>
              <a:rPr lang="it-CH" spc="0">
                <a:latin typeface="Arial"/>
                <a:cs typeface="Arial"/>
              </a:rPr>
              <a:t>A Paradigm Shift in the Treatment and Management of Onychomycosis. Skin Appendage Disord. 2021;7(5):351-358. </a:t>
            </a:r>
            <a:r>
              <a:rPr lang="it-CH" b="1" spc="0">
                <a:latin typeface="Arial"/>
                <a:cs typeface="Arial"/>
              </a:rPr>
              <a:t>2. </a:t>
            </a:r>
            <a:r>
              <a:rPr lang="it-CH" spc="0">
                <a:latin typeface="Arial"/>
                <a:cs typeface="Arial"/>
              </a:rPr>
              <a:t>Gupta AK, Baran R, Summerbell R. Onychomycosis: strategies to improve efficacy and reduce recurrence. J Eur Acad Dermatol Venereol. 2002;16(6):579-86. </a:t>
            </a:r>
            <a:r>
              <a:rPr lang="it-CH" b="1" spc="0">
                <a:latin typeface="Arial"/>
                <a:cs typeface="Arial"/>
              </a:rPr>
              <a:t>3. </a:t>
            </a:r>
            <a:r>
              <a:rPr lang="en-US" spc="0">
                <a:latin typeface="Arial"/>
                <a:ea typeface="Times New Roman" panose="02020603050405020304" pitchFamily="18" charset="0"/>
                <a:cs typeface="Arial"/>
              </a:rPr>
              <a:t>Arrese JE, Pierard GE. Treatment failures and relapses in onychomycosis: a stubborn clinical problem. Dermatology. 2003;207:255-60</a:t>
            </a:r>
            <a:r>
              <a:rPr lang="en-US" b="1" spc="0">
                <a:latin typeface="Arial"/>
                <a:ea typeface="Times New Roman" panose="02020603050405020304" pitchFamily="18" charset="0"/>
                <a:cs typeface="Arial"/>
              </a:rPr>
              <a:t>. </a:t>
            </a:r>
            <a:endParaRPr lang="it-IT" spc="0">
              <a:latin typeface="Arial"/>
              <a:cs typeface="Arial"/>
            </a:endParaRPr>
          </a:p>
        </p:txBody>
      </p:sp>
      <p:sp>
        <p:nvSpPr>
          <p:cNvPr id="28" name="Sustainable Visions, Tangible Solutions">
            <a:extLst>
              <a:ext uri="{FF2B5EF4-FFF2-40B4-BE49-F238E27FC236}">
                <a16:creationId xmlns:a16="http://schemas.microsoft.com/office/drawing/2014/main" id="{D254ECD0-7E91-C61D-B0CC-985666FC5BB4}"/>
              </a:ext>
            </a:extLst>
          </p:cNvPr>
          <p:cNvSpPr txBox="1"/>
          <p:nvPr/>
        </p:nvSpPr>
        <p:spPr>
          <a:xfrm>
            <a:off x="2354405" y="917575"/>
            <a:ext cx="2099930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Posibles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causas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fracaso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tratamiento</a:t>
            </a:r>
            <a:endParaRPr sz="6000" b="1" spc="0" baseline="300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37A26585-EC52-63FE-B986-94372475C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288" y="12549839"/>
            <a:ext cx="1795058" cy="61363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693F36A5-758E-0C08-5B9B-D8DF349361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122" y="12713688"/>
            <a:ext cx="1685663" cy="518665"/>
          </a:xfrm>
          <a:prstGeom prst="rect">
            <a:avLst/>
          </a:prstGeom>
        </p:spPr>
      </p:pic>
      <p:sp>
        <p:nvSpPr>
          <p:cNvPr id="2" name="Rectangle: Rounded Corners 14">
            <a:extLst>
              <a:ext uri="{FF2B5EF4-FFF2-40B4-BE49-F238E27FC236}">
                <a16:creationId xmlns:a16="http://schemas.microsoft.com/office/drawing/2014/main" id="{A1234646-4D31-5878-21C4-5F7ADE153C6C}"/>
              </a:ext>
            </a:extLst>
          </p:cNvPr>
          <p:cNvSpPr/>
          <p:nvPr/>
        </p:nvSpPr>
        <p:spPr>
          <a:xfrm>
            <a:off x="1030288" y="3603817"/>
            <a:ext cx="6035528" cy="1281753"/>
          </a:xfrm>
          <a:prstGeom prst="roundRect">
            <a:avLst>
              <a:gd name="adj" fmla="val 5568"/>
            </a:avLst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>
            <a:outerShdw blurRad="254000" algn="ctr" rotWithShape="0">
              <a:srgbClr val="000000">
                <a:alpha val="20000"/>
              </a:srgbClr>
            </a:outerShdw>
          </a:effectLst>
        </p:spPr>
        <p:txBody>
          <a:bodyPr lIns="243840" tIns="0" rIns="243840" bIns="0" rtlCol="0" anchor="ctr" anchorCtr="0"/>
          <a:lstStyle/>
          <a:p>
            <a:pPr defTabSz="1219140">
              <a:spcBef>
                <a:spcPct val="0"/>
              </a:spcBef>
              <a:buClr>
                <a:srgbClr val="0070C0"/>
              </a:buClr>
              <a:defRPr/>
            </a:pPr>
            <a:r>
              <a:rPr lang="en-US" sz="2800" b="1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Diagnóstico</a:t>
            </a:r>
            <a:r>
              <a:rPr lang="en-US" sz="28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inexacto</a:t>
            </a:r>
            <a:r>
              <a:rPr lang="en-US" sz="28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 </a:t>
            </a:r>
            <a:r>
              <a:rPr lang="en-US" sz="2800" b="1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elección</a:t>
            </a:r>
            <a:r>
              <a:rPr lang="en-US" sz="28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incorrecta</a:t>
            </a:r>
            <a:r>
              <a:rPr lang="en-US" sz="2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del tratamiento</a:t>
            </a:r>
            <a:r>
              <a:rPr lang="en-US" sz="2800" spc="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1,2</a:t>
            </a:r>
            <a:endParaRPr lang="en-US" sz="28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Rectangle: Top Corners Rounded 15">
            <a:extLst>
              <a:ext uri="{FF2B5EF4-FFF2-40B4-BE49-F238E27FC236}">
                <a16:creationId xmlns:a16="http://schemas.microsoft.com/office/drawing/2014/main" id="{14EB6AB7-E89C-CFBC-CE21-64030D74B842}"/>
              </a:ext>
            </a:extLst>
          </p:cNvPr>
          <p:cNvSpPr/>
          <p:nvPr/>
        </p:nvSpPr>
        <p:spPr>
          <a:xfrm rot="16200000">
            <a:off x="472954" y="4161153"/>
            <a:ext cx="1281752" cy="167075"/>
          </a:xfrm>
          <a:prstGeom prst="round2SameRect">
            <a:avLst>
              <a:gd name="adj1" fmla="val 61174"/>
              <a:gd name="adj2" fmla="val 0"/>
            </a:avLst>
          </a:prstGeom>
          <a:solidFill>
            <a:srgbClr val="007E4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tIns="0" bIns="0" rtlCol="0" anchor="ctr" anchorCtr="0"/>
          <a:lstStyle/>
          <a:p>
            <a:pPr marL="0" marR="0" lvl="0" indent="0" algn="ctr" defTabSz="1219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Rectangle: Rounded Corners 14">
            <a:extLst>
              <a:ext uri="{FF2B5EF4-FFF2-40B4-BE49-F238E27FC236}">
                <a16:creationId xmlns:a16="http://schemas.microsoft.com/office/drawing/2014/main" id="{A97D95F1-1343-6811-5C32-C2CFD0A4AF6E}"/>
              </a:ext>
            </a:extLst>
          </p:cNvPr>
          <p:cNvSpPr/>
          <p:nvPr/>
        </p:nvSpPr>
        <p:spPr>
          <a:xfrm>
            <a:off x="1030289" y="5278816"/>
            <a:ext cx="6035528" cy="1059300"/>
          </a:xfrm>
          <a:prstGeom prst="roundRect">
            <a:avLst>
              <a:gd name="adj" fmla="val 5568"/>
            </a:avLst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>
            <a:outerShdw blurRad="254000" algn="ctr" rotWithShape="0">
              <a:srgbClr val="000000">
                <a:alpha val="20000"/>
              </a:srgbClr>
            </a:outerShdw>
          </a:effectLst>
        </p:spPr>
        <p:txBody>
          <a:bodyPr lIns="243840" tIns="0" rIns="243840" bIns="0" rtlCol="0" anchor="ctr" anchorCtr="0"/>
          <a:lstStyle/>
          <a:p>
            <a:pPr defTabSz="1219140">
              <a:spcBef>
                <a:spcPct val="0"/>
              </a:spcBef>
              <a:buClr>
                <a:srgbClr val="0070C0"/>
              </a:buClr>
              <a:defRPr/>
            </a:pPr>
            <a:r>
              <a:rPr lang="it-CH" sz="2800" b="1" spc="0">
                <a:solidFill>
                  <a:schemeClr val="tx1"/>
                </a:solidFill>
                <a:latin typeface="Arial"/>
                <a:cs typeface="Arial"/>
                <a:sym typeface="Arial"/>
              </a:rPr>
              <a:t>Consumo inadecuado</a:t>
            </a:r>
            <a:br>
              <a:rPr lang="it-CH" sz="2800" b="1" spc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it-CH" sz="2800" spc="0">
                <a:solidFill>
                  <a:schemeClr val="tx1"/>
                </a:solidFill>
                <a:latin typeface="Arial"/>
                <a:cs typeface="Arial"/>
                <a:sym typeface="Arial"/>
              </a:rPr>
              <a:t>de la medicación</a:t>
            </a:r>
            <a:r>
              <a:rPr lang="it-CH" sz="2800" spc="0" baseline="30000">
                <a:solidFill>
                  <a:schemeClr val="tx1"/>
                </a:solidFill>
                <a:latin typeface="Arial"/>
                <a:cs typeface="Arial"/>
                <a:sym typeface="Arial"/>
              </a:rPr>
              <a:t>1</a:t>
            </a:r>
            <a:endParaRPr lang="it-CH" sz="2800" spc="0">
              <a:solidFill>
                <a:schemeClr val="tx1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Rectangle: Top Corners Rounded 15">
            <a:extLst>
              <a:ext uri="{FF2B5EF4-FFF2-40B4-BE49-F238E27FC236}">
                <a16:creationId xmlns:a16="http://schemas.microsoft.com/office/drawing/2014/main" id="{B96C7FDB-BD5C-CB60-5019-D4DC2F03FE84}"/>
              </a:ext>
            </a:extLst>
          </p:cNvPr>
          <p:cNvSpPr/>
          <p:nvPr/>
        </p:nvSpPr>
        <p:spPr>
          <a:xfrm rot="16200000">
            <a:off x="584181" y="5724929"/>
            <a:ext cx="1059297" cy="167075"/>
          </a:xfrm>
          <a:prstGeom prst="round2SameRect">
            <a:avLst>
              <a:gd name="adj1" fmla="val 61174"/>
              <a:gd name="adj2" fmla="val 0"/>
            </a:avLst>
          </a:prstGeom>
          <a:solidFill>
            <a:srgbClr val="007E4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tIns="0" bIns="0" rtlCol="0" anchor="ctr" anchorCtr="0"/>
          <a:lstStyle/>
          <a:p>
            <a:pPr marL="0" marR="0" lvl="0" indent="0" algn="ctr" defTabSz="1219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Rectangle: Rounded Corners 14">
            <a:extLst>
              <a:ext uri="{FF2B5EF4-FFF2-40B4-BE49-F238E27FC236}">
                <a16:creationId xmlns:a16="http://schemas.microsoft.com/office/drawing/2014/main" id="{779ACD4D-BA52-54C6-1B76-BD07C1206A96}"/>
              </a:ext>
            </a:extLst>
          </p:cNvPr>
          <p:cNvSpPr/>
          <p:nvPr/>
        </p:nvSpPr>
        <p:spPr>
          <a:xfrm>
            <a:off x="1030288" y="6731362"/>
            <a:ext cx="6035528" cy="1281753"/>
          </a:xfrm>
          <a:prstGeom prst="roundRect">
            <a:avLst>
              <a:gd name="adj" fmla="val 5568"/>
            </a:avLst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>
            <a:outerShdw blurRad="254000" algn="ctr" rotWithShape="0">
              <a:srgbClr val="000000">
                <a:alpha val="20000"/>
              </a:srgbClr>
            </a:outerShdw>
          </a:effectLst>
        </p:spPr>
        <p:txBody>
          <a:bodyPr lIns="243840" tIns="0" rIns="243840" bIns="0" rtlCol="0" anchor="ctr" anchorCtr="0"/>
          <a:lstStyle/>
          <a:p>
            <a:pPr defTabSz="1219140">
              <a:spcBef>
                <a:spcPct val="0"/>
              </a:spcBef>
              <a:buClr>
                <a:srgbClr val="0070C0"/>
              </a:buClr>
              <a:defRPr/>
            </a:pPr>
            <a:r>
              <a:rPr lang="it-CH" sz="28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Falta</a:t>
            </a:r>
            <a:r>
              <a:rPr lang="it-CH" sz="2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de consultas</a:t>
            </a:r>
            <a:br>
              <a:rPr lang="it-CH" sz="2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it-CH" sz="2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de </a:t>
            </a:r>
            <a:r>
              <a:rPr lang="it-CH" sz="28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seguimiento</a:t>
            </a:r>
            <a:r>
              <a:rPr lang="it-CH" sz="2800" spc="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1,2</a:t>
            </a:r>
            <a:endParaRPr lang="it-CH" sz="28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Rectangle: Top Corners Rounded 15">
            <a:extLst>
              <a:ext uri="{FF2B5EF4-FFF2-40B4-BE49-F238E27FC236}">
                <a16:creationId xmlns:a16="http://schemas.microsoft.com/office/drawing/2014/main" id="{7C42DB59-E1C1-9686-7BDD-212E91A92572}"/>
              </a:ext>
            </a:extLst>
          </p:cNvPr>
          <p:cNvSpPr/>
          <p:nvPr/>
        </p:nvSpPr>
        <p:spPr>
          <a:xfrm rot="16200000">
            <a:off x="472954" y="7288698"/>
            <a:ext cx="1281752" cy="167075"/>
          </a:xfrm>
          <a:prstGeom prst="round2SameRect">
            <a:avLst>
              <a:gd name="adj1" fmla="val 61174"/>
              <a:gd name="adj2" fmla="val 0"/>
            </a:avLst>
          </a:prstGeom>
          <a:solidFill>
            <a:srgbClr val="007E4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tIns="0" bIns="0" rtlCol="0" anchor="ctr" anchorCtr="0"/>
          <a:lstStyle/>
          <a:p>
            <a:pPr marL="0" marR="0" lvl="0" indent="0" algn="ctr" defTabSz="1219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Rectangle: Rounded Corners 14">
            <a:extLst>
              <a:ext uri="{FF2B5EF4-FFF2-40B4-BE49-F238E27FC236}">
                <a16:creationId xmlns:a16="http://schemas.microsoft.com/office/drawing/2014/main" id="{D4898DF1-C960-9CC4-95DF-B05511E0338B}"/>
              </a:ext>
            </a:extLst>
          </p:cNvPr>
          <p:cNvSpPr/>
          <p:nvPr/>
        </p:nvSpPr>
        <p:spPr>
          <a:xfrm>
            <a:off x="1030288" y="8406355"/>
            <a:ext cx="6035528" cy="1281753"/>
          </a:xfrm>
          <a:prstGeom prst="roundRect">
            <a:avLst>
              <a:gd name="adj" fmla="val 5568"/>
            </a:avLst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>
            <a:outerShdw blurRad="254000" algn="ctr" rotWithShape="0">
              <a:srgbClr val="000000">
                <a:alpha val="20000"/>
              </a:srgbClr>
            </a:outerShdw>
          </a:effectLst>
        </p:spPr>
        <p:txBody>
          <a:bodyPr lIns="243840" tIns="0" rIns="243840" bIns="0" rtlCol="0" anchor="ctr" anchorCtr="0"/>
          <a:lstStyle/>
          <a:p>
            <a:pPr defTabSz="1219140">
              <a:spcBef>
                <a:spcPct val="0"/>
              </a:spcBef>
              <a:buClr>
                <a:srgbClr val="0070C0"/>
              </a:buClr>
              <a:defRPr/>
            </a:pPr>
            <a:r>
              <a:rPr lang="it-CH" sz="2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No seguir las normas de </a:t>
            </a:r>
            <a:r>
              <a:rPr lang="it-CH" sz="28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higiene</a:t>
            </a:r>
            <a:r>
              <a:rPr lang="it-CH" sz="2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(pacientes y familiares)</a:t>
            </a:r>
            <a:r>
              <a:rPr lang="it-CH" sz="2800" spc="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</a:t>
            </a:r>
            <a:endParaRPr lang="it-CH" sz="28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Rectangle: Top Corners Rounded 15">
            <a:extLst>
              <a:ext uri="{FF2B5EF4-FFF2-40B4-BE49-F238E27FC236}">
                <a16:creationId xmlns:a16="http://schemas.microsoft.com/office/drawing/2014/main" id="{C493191A-97B0-89A4-675B-6F6DDDCB1DC2}"/>
              </a:ext>
            </a:extLst>
          </p:cNvPr>
          <p:cNvSpPr/>
          <p:nvPr/>
        </p:nvSpPr>
        <p:spPr>
          <a:xfrm rot="16200000">
            <a:off x="472954" y="8963689"/>
            <a:ext cx="1281754" cy="167075"/>
          </a:xfrm>
          <a:prstGeom prst="round2SameRect">
            <a:avLst>
              <a:gd name="adj1" fmla="val 61174"/>
              <a:gd name="adj2" fmla="val 0"/>
            </a:avLst>
          </a:prstGeom>
          <a:solidFill>
            <a:srgbClr val="007E4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tIns="0" bIns="0" rtlCol="0" anchor="ctr" anchorCtr="0"/>
          <a:lstStyle/>
          <a:p>
            <a:pPr marL="0" marR="0" lvl="0" indent="0" algn="ctr" defTabSz="1219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Rectangle: Rounded Corners 14">
            <a:extLst>
              <a:ext uri="{FF2B5EF4-FFF2-40B4-BE49-F238E27FC236}">
                <a16:creationId xmlns:a16="http://schemas.microsoft.com/office/drawing/2014/main" id="{3B74F315-BE7B-EED7-1459-C05860F2D903}"/>
              </a:ext>
            </a:extLst>
          </p:cNvPr>
          <p:cNvSpPr/>
          <p:nvPr/>
        </p:nvSpPr>
        <p:spPr>
          <a:xfrm>
            <a:off x="7543220" y="3603814"/>
            <a:ext cx="6724148" cy="1059300"/>
          </a:xfrm>
          <a:prstGeom prst="roundRect">
            <a:avLst>
              <a:gd name="adj" fmla="val 5568"/>
            </a:avLst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>
            <a:outerShdw blurRad="254000" algn="ctr" rotWithShape="0">
              <a:srgbClr val="000000">
                <a:alpha val="20000"/>
              </a:srgbClr>
            </a:outerShdw>
          </a:effectLst>
        </p:spPr>
        <p:txBody>
          <a:bodyPr lIns="243840" tIns="0" rIns="243840" bIns="0" rtlCol="0" anchor="ctr" anchorCtr="0"/>
          <a:lstStyle/>
          <a:p>
            <a:pPr defTabSz="1219140">
              <a:spcBef>
                <a:spcPct val="0"/>
              </a:spcBef>
              <a:buClr>
                <a:srgbClr val="0070C0"/>
              </a:buClr>
              <a:defRPr/>
            </a:pPr>
            <a:r>
              <a:rPr lang="it-CH" sz="28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Comorbilidades</a:t>
            </a:r>
            <a:r>
              <a:rPr lang="it-CH" sz="2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del paciente</a:t>
            </a:r>
            <a:r>
              <a:rPr lang="it-CH" sz="2800" spc="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1–3</a:t>
            </a:r>
            <a:endParaRPr lang="it-CH" sz="28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Rectangle: Top Corners Rounded 15">
            <a:extLst>
              <a:ext uri="{FF2B5EF4-FFF2-40B4-BE49-F238E27FC236}">
                <a16:creationId xmlns:a16="http://schemas.microsoft.com/office/drawing/2014/main" id="{F65BCF03-C5BA-41EC-D94C-053C76299E01}"/>
              </a:ext>
            </a:extLst>
          </p:cNvPr>
          <p:cNvSpPr/>
          <p:nvPr/>
        </p:nvSpPr>
        <p:spPr>
          <a:xfrm rot="16200000">
            <a:off x="7097113" y="4049927"/>
            <a:ext cx="1059297" cy="167075"/>
          </a:xfrm>
          <a:prstGeom prst="round2SameRect">
            <a:avLst>
              <a:gd name="adj1" fmla="val 61174"/>
              <a:gd name="adj2" fmla="val 0"/>
            </a:avLst>
          </a:prstGeom>
          <a:solidFill>
            <a:srgbClr val="007E4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tIns="0" bIns="0" rtlCol="0" anchor="ctr" anchorCtr="0"/>
          <a:lstStyle/>
          <a:p>
            <a:pPr marL="0" marR="0" lvl="0" indent="0" algn="ctr" defTabSz="1219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Rectangle: Rounded Corners 14">
            <a:extLst>
              <a:ext uri="{FF2B5EF4-FFF2-40B4-BE49-F238E27FC236}">
                <a16:creationId xmlns:a16="http://schemas.microsoft.com/office/drawing/2014/main" id="{07C9B704-9315-07B3-D80C-1FA2ABC667AC}"/>
              </a:ext>
            </a:extLst>
          </p:cNvPr>
          <p:cNvSpPr/>
          <p:nvPr/>
        </p:nvSpPr>
        <p:spPr>
          <a:xfrm>
            <a:off x="7543220" y="5061306"/>
            <a:ext cx="6724148" cy="1281753"/>
          </a:xfrm>
          <a:prstGeom prst="roundRect">
            <a:avLst>
              <a:gd name="adj" fmla="val 5568"/>
            </a:avLst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>
            <a:outerShdw blurRad="254000" algn="ctr" rotWithShape="0">
              <a:srgbClr val="000000">
                <a:alpha val="20000"/>
              </a:srgbClr>
            </a:outerShdw>
          </a:effectLst>
        </p:spPr>
        <p:txBody>
          <a:bodyPr lIns="243840" tIns="0" rIns="243840" bIns="0" rtlCol="0" anchor="ctr" anchorCtr="0"/>
          <a:lstStyle/>
          <a:p>
            <a:pPr defTabSz="1219140">
              <a:spcBef>
                <a:spcPct val="0"/>
              </a:spcBef>
              <a:buClr>
                <a:srgbClr val="0070C0"/>
              </a:buClr>
              <a:defRPr/>
            </a:pPr>
            <a:r>
              <a:rPr lang="it-CH" sz="2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Los </a:t>
            </a:r>
            <a:r>
              <a:rPr lang="it-CH" sz="28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agentes etiológicos </a:t>
            </a:r>
            <a:r>
              <a:rPr lang="it-CH" sz="2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pueden dificultar su tratamiento</a:t>
            </a:r>
            <a:r>
              <a:rPr lang="it-CH" sz="2800" spc="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</a:t>
            </a:r>
            <a:endParaRPr lang="it-CH" sz="2800" i="1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Rectangle: Top Corners Rounded 15">
            <a:extLst>
              <a:ext uri="{FF2B5EF4-FFF2-40B4-BE49-F238E27FC236}">
                <a16:creationId xmlns:a16="http://schemas.microsoft.com/office/drawing/2014/main" id="{4997D10B-6DCF-B9AD-FECE-0BD447E3BC2A}"/>
              </a:ext>
            </a:extLst>
          </p:cNvPr>
          <p:cNvSpPr/>
          <p:nvPr/>
        </p:nvSpPr>
        <p:spPr>
          <a:xfrm rot="16200000">
            <a:off x="6985886" y="5618642"/>
            <a:ext cx="1281751" cy="167075"/>
          </a:xfrm>
          <a:prstGeom prst="round2SameRect">
            <a:avLst>
              <a:gd name="adj1" fmla="val 61174"/>
              <a:gd name="adj2" fmla="val 0"/>
            </a:avLst>
          </a:prstGeom>
          <a:solidFill>
            <a:srgbClr val="007E4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tIns="0" bIns="0" rtlCol="0" anchor="ctr" anchorCtr="0"/>
          <a:lstStyle/>
          <a:p>
            <a:pPr marL="0" marR="0" lvl="0" indent="0" algn="ctr" defTabSz="1219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Rectangle: Rounded Corners 14">
            <a:extLst>
              <a:ext uri="{FF2B5EF4-FFF2-40B4-BE49-F238E27FC236}">
                <a16:creationId xmlns:a16="http://schemas.microsoft.com/office/drawing/2014/main" id="{A17DACA7-03D1-8AF7-FBED-E40D0D3B5EBA}"/>
              </a:ext>
            </a:extLst>
          </p:cNvPr>
          <p:cNvSpPr/>
          <p:nvPr/>
        </p:nvSpPr>
        <p:spPr>
          <a:xfrm>
            <a:off x="7543220" y="6741244"/>
            <a:ext cx="6724148" cy="1059300"/>
          </a:xfrm>
          <a:prstGeom prst="roundRect">
            <a:avLst>
              <a:gd name="adj" fmla="val 5568"/>
            </a:avLst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>
            <a:outerShdw blurRad="254000" algn="ctr" rotWithShape="0">
              <a:srgbClr val="000000">
                <a:alpha val="20000"/>
              </a:srgbClr>
            </a:outerShdw>
          </a:effectLst>
        </p:spPr>
        <p:txBody>
          <a:bodyPr lIns="243840" tIns="0" rIns="243840" bIns="0" rtlCol="0" anchor="ctr" anchorCtr="0"/>
          <a:lstStyle/>
          <a:p>
            <a:pPr defTabSz="1219140">
              <a:spcBef>
                <a:spcPct val="0"/>
              </a:spcBef>
              <a:buClr>
                <a:srgbClr val="0070C0"/>
              </a:buClr>
              <a:defRPr/>
            </a:pPr>
            <a:r>
              <a:rPr lang="it-CH" sz="28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Dermatofitoma</a:t>
            </a:r>
            <a:r>
              <a:rPr lang="it-CH" sz="2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o </a:t>
            </a:r>
            <a:r>
              <a:rPr lang="it-CH" sz="28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melanoniquia</a:t>
            </a:r>
            <a:r>
              <a:rPr lang="it-CH" sz="2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fúngica</a:t>
            </a:r>
            <a:r>
              <a:rPr lang="it-CH" sz="2800" spc="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2,3</a:t>
            </a:r>
            <a:endParaRPr lang="it-CH" sz="28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Rectangle: Top Corners Rounded 15">
            <a:extLst>
              <a:ext uri="{FF2B5EF4-FFF2-40B4-BE49-F238E27FC236}">
                <a16:creationId xmlns:a16="http://schemas.microsoft.com/office/drawing/2014/main" id="{07989117-EBF4-B4C9-B9A6-E9F0D907B258}"/>
              </a:ext>
            </a:extLst>
          </p:cNvPr>
          <p:cNvSpPr/>
          <p:nvPr/>
        </p:nvSpPr>
        <p:spPr>
          <a:xfrm rot="16200000">
            <a:off x="7097113" y="7187357"/>
            <a:ext cx="1059297" cy="167075"/>
          </a:xfrm>
          <a:prstGeom prst="round2SameRect">
            <a:avLst>
              <a:gd name="adj1" fmla="val 61174"/>
              <a:gd name="adj2" fmla="val 0"/>
            </a:avLst>
          </a:prstGeom>
          <a:solidFill>
            <a:srgbClr val="007E4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tIns="0" bIns="0" rtlCol="0" anchor="ctr" anchorCtr="0"/>
          <a:lstStyle/>
          <a:p>
            <a:pPr marL="0" marR="0" lvl="0" indent="0" algn="ctr" defTabSz="1219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Rectangle: Rounded Corners 14">
            <a:extLst>
              <a:ext uri="{FF2B5EF4-FFF2-40B4-BE49-F238E27FC236}">
                <a16:creationId xmlns:a16="http://schemas.microsoft.com/office/drawing/2014/main" id="{6B584809-B764-D018-07B9-B456C244831D}"/>
              </a:ext>
            </a:extLst>
          </p:cNvPr>
          <p:cNvSpPr/>
          <p:nvPr/>
        </p:nvSpPr>
        <p:spPr>
          <a:xfrm>
            <a:off x="7543220" y="8198729"/>
            <a:ext cx="6724148" cy="1281753"/>
          </a:xfrm>
          <a:prstGeom prst="roundRect">
            <a:avLst>
              <a:gd name="adj" fmla="val 5568"/>
            </a:avLst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>
            <a:outerShdw blurRad="254000" algn="ctr" rotWithShape="0">
              <a:srgbClr val="000000">
                <a:alpha val="20000"/>
              </a:srgbClr>
            </a:outerShdw>
          </a:effectLst>
        </p:spPr>
        <p:txBody>
          <a:bodyPr lIns="243840" tIns="0" rIns="243840" bIns="0" rtlCol="0" anchor="ctr" anchorCtr="0"/>
          <a:lstStyle/>
          <a:p>
            <a:pPr defTabSz="1219140">
              <a:spcBef>
                <a:spcPct val="0"/>
              </a:spcBef>
              <a:buClr>
                <a:srgbClr val="0070C0"/>
              </a:buClr>
              <a:defRPr/>
            </a:pPr>
            <a:r>
              <a:rPr lang="it-CH" sz="2800" b="1" i="1" spc="0" err="1">
                <a:solidFill>
                  <a:schemeClr val="tx1"/>
                </a:solidFill>
                <a:latin typeface="Arial"/>
                <a:cs typeface="Arial"/>
                <a:sym typeface="Arial"/>
              </a:rPr>
              <a:t>Biofilms</a:t>
            </a:r>
            <a:r>
              <a:rPr lang="it-CH" sz="2800" b="1" spc="0">
                <a:solidFill>
                  <a:schemeClr val="tx1"/>
                </a:solidFill>
                <a:latin typeface="Arial"/>
                <a:cs typeface="Arial"/>
                <a:sym typeface="Arial"/>
              </a:rPr>
              <a:t> o </a:t>
            </a:r>
            <a:r>
              <a:rPr lang="it-CH" sz="2800" b="1" spc="0" err="1">
                <a:solidFill>
                  <a:schemeClr val="tx1"/>
                </a:solidFill>
                <a:latin typeface="Arial"/>
                <a:cs typeface="Arial"/>
                <a:sym typeface="Arial"/>
              </a:rPr>
              <a:t>resistencia</a:t>
            </a:r>
            <a:br>
              <a:rPr lang="it-CH" sz="2800" b="1" spc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it-CH" sz="2800" spc="0">
                <a:solidFill>
                  <a:schemeClr val="tx1"/>
                </a:solidFill>
                <a:latin typeface="Arial"/>
                <a:cs typeface="Arial"/>
                <a:sym typeface="Arial"/>
              </a:rPr>
              <a:t>a </a:t>
            </a:r>
            <a:r>
              <a:rPr lang="it-CH" sz="2800" spc="0" err="1">
                <a:solidFill>
                  <a:schemeClr val="tx1"/>
                </a:solidFill>
                <a:latin typeface="Arial"/>
                <a:cs typeface="Arial"/>
                <a:sym typeface="Arial"/>
              </a:rPr>
              <a:t>los</a:t>
            </a:r>
            <a:r>
              <a:rPr lang="it-CH" sz="2800" spc="0">
                <a:solidFill>
                  <a:schemeClr val="tx1"/>
                </a:solidFill>
                <a:latin typeface="Arial"/>
                <a:cs typeface="Arial"/>
                <a:sym typeface="Arial"/>
              </a:rPr>
              <a:t> medicamentos</a:t>
            </a:r>
            <a:r>
              <a:rPr lang="it-CH" sz="2800" spc="0" baseline="30000">
                <a:solidFill>
                  <a:schemeClr val="tx1"/>
                </a:solidFill>
                <a:latin typeface="Arial"/>
                <a:cs typeface="Arial"/>
                <a:sym typeface="Arial"/>
              </a:rPr>
              <a:t>1,2</a:t>
            </a:r>
            <a:endParaRPr lang="it-CH" sz="28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Top Corners Rounded 15">
            <a:extLst>
              <a:ext uri="{FF2B5EF4-FFF2-40B4-BE49-F238E27FC236}">
                <a16:creationId xmlns:a16="http://schemas.microsoft.com/office/drawing/2014/main" id="{99BB7F9E-5383-0894-17EC-C89DCC153234}"/>
              </a:ext>
            </a:extLst>
          </p:cNvPr>
          <p:cNvSpPr/>
          <p:nvPr/>
        </p:nvSpPr>
        <p:spPr>
          <a:xfrm rot="16200000">
            <a:off x="6985886" y="8756065"/>
            <a:ext cx="1281752" cy="167075"/>
          </a:xfrm>
          <a:prstGeom prst="round2SameRect">
            <a:avLst>
              <a:gd name="adj1" fmla="val 61174"/>
              <a:gd name="adj2" fmla="val 0"/>
            </a:avLst>
          </a:prstGeom>
          <a:solidFill>
            <a:srgbClr val="007E4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tIns="0" bIns="0" rtlCol="0" anchor="ctr" anchorCtr="0"/>
          <a:lstStyle/>
          <a:p>
            <a:pPr marL="0" marR="0" lvl="0" indent="0" algn="ctr" defTabSz="1219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Rectangle: Rounded Corners 14">
            <a:extLst>
              <a:ext uri="{FF2B5EF4-FFF2-40B4-BE49-F238E27FC236}">
                <a16:creationId xmlns:a16="http://schemas.microsoft.com/office/drawing/2014/main" id="{3E719BC6-2E9E-A69D-7297-11EDBDF06BBD}"/>
              </a:ext>
            </a:extLst>
          </p:cNvPr>
          <p:cNvSpPr/>
          <p:nvPr/>
        </p:nvSpPr>
        <p:spPr>
          <a:xfrm>
            <a:off x="1030288" y="10081338"/>
            <a:ext cx="6035528" cy="1059300"/>
          </a:xfrm>
          <a:prstGeom prst="roundRect">
            <a:avLst>
              <a:gd name="adj" fmla="val 5568"/>
            </a:avLst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>
            <a:outerShdw blurRad="254000" algn="ctr" rotWithShape="0">
              <a:srgbClr val="000000">
                <a:alpha val="20000"/>
              </a:srgbClr>
            </a:outerShdw>
          </a:effectLst>
        </p:spPr>
        <p:txBody>
          <a:bodyPr lIns="243840" tIns="0" rIns="243840" bIns="0" rtlCol="0" anchor="ctr" anchorCtr="0"/>
          <a:lstStyle/>
          <a:p>
            <a:pPr defTabSz="1219140">
              <a:spcBef>
                <a:spcPct val="0"/>
              </a:spcBef>
              <a:buClr>
                <a:srgbClr val="0070C0"/>
              </a:buClr>
              <a:defRPr/>
            </a:pPr>
            <a:r>
              <a:rPr lang="it-CH" sz="28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Tiña sin tratar </a:t>
            </a:r>
            <a:r>
              <a:rPr lang="it-CH" sz="28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en otras áreas</a:t>
            </a:r>
            <a:r>
              <a:rPr lang="it-CH" sz="2800" spc="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1,2</a:t>
            </a:r>
            <a:endParaRPr lang="it-CH" sz="28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Rectangle: Top Corners Rounded 15">
            <a:extLst>
              <a:ext uri="{FF2B5EF4-FFF2-40B4-BE49-F238E27FC236}">
                <a16:creationId xmlns:a16="http://schemas.microsoft.com/office/drawing/2014/main" id="{8CFDB69C-AD2C-EB46-9DCE-79329D20A7B8}"/>
              </a:ext>
            </a:extLst>
          </p:cNvPr>
          <p:cNvSpPr/>
          <p:nvPr/>
        </p:nvSpPr>
        <p:spPr>
          <a:xfrm rot="16200000">
            <a:off x="584181" y="10527451"/>
            <a:ext cx="1059297" cy="167075"/>
          </a:xfrm>
          <a:prstGeom prst="round2SameRect">
            <a:avLst>
              <a:gd name="adj1" fmla="val 61174"/>
              <a:gd name="adj2" fmla="val 0"/>
            </a:avLst>
          </a:prstGeom>
          <a:solidFill>
            <a:srgbClr val="007E4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tIns="0" bIns="0" rtlCol="0" anchor="ctr" anchorCtr="0"/>
          <a:lstStyle/>
          <a:p>
            <a:pPr marL="0" marR="0" lvl="0" indent="0" algn="ctr" defTabSz="1219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7787014"/>
      </p:ext>
    </p:extLst>
  </p:cSld>
  <p:clrMapOvr>
    <a:masterClrMapping/>
  </p:clrMapOvr>
  <p:transition spd="slow"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E48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199E7E2C-5D74-FF32-1E1D-BF5A530D6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64367"/>
            <a:ext cx="11927326" cy="15871979"/>
          </a:xfrm>
          <a:prstGeom prst="rect">
            <a:avLst/>
          </a:prstGeom>
        </p:spPr>
      </p:pic>
      <p:sp>
        <p:nvSpPr>
          <p:cNvPr id="3" name="Sustainable Visions, Tangible Solutions">
            <a:extLst>
              <a:ext uri="{FF2B5EF4-FFF2-40B4-BE49-F238E27FC236}">
                <a16:creationId xmlns:a16="http://schemas.microsoft.com/office/drawing/2014/main" id="{7B70E8F7-C4BA-E225-5E4B-AC5DAAB066D8}"/>
              </a:ext>
            </a:extLst>
          </p:cNvPr>
          <p:cNvSpPr txBox="1"/>
          <p:nvPr/>
        </p:nvSpPr>
        <p:spPr>
          <a:xfrm>
            <a:off x="12456676" y="5527141"/>
            <a:ext cx="11161713" cy="2595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9000" b="1" spc="-15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  <a:endParaRPr lang="en-US" sz="9000" b="1" spc="-15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9000" b="1" spc="-1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US" sz="9000" b="1" spc="-15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aprendizaje</a:t>
            </a:r>
            <a:endParaRPr sz="9000" b="1" spc="-15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AF11D892-070D-CB2D-6BB7-3D174F3DA2F5}"/>
              </a:ext>
            </a:extLst>
          </p:cNvPr>
          <p:cNvGrpSpPr/>
          <p:nvPr/>
        </p:nvGrpSpPr>
        <p:grpSpPr>
          <a:xfrm>
            <a:off x="9227325" y="5527141"/>
            <a:ext cx="2700001" cy="2520000"/>
            <a:chOff x="9227325" y="5527141"/>
            <a:chExt cx="2700001" cy="2520000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62F6FFEB-1748-6CC9-5E31-781F924B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27325" y="5527141"/>
              <a:ext cx="2700001" cy="2520000"/>
            </a:xfrm>
            <a:prstGeom prst="rect">
              <a:avLst/>
            </a:prstGeom>
          </p:spPr>
        </p:pic>
        <p:sp>
          <p:nvSpPr>
            <p:cNvPr id="17" name="Sustainable Visions, Tangible Solutions">
              <a:extLst>
                <a:ext uri="{FF2B5EF4-FFF2-40B4-BE49-F238E27FC236}">
                  <a16:creationId xmlns:a16="http://schemas.microsoft.com/office/drawing/2014/main" id="{7E27C67C-D2BC-5C5B-F087-B85C7BA216B3}"/>
                </a:ext>
              </a:extLst>
            </p:cNvPr>
            <p:cNvSpPr txBox="1"/>
            <p:nvPr/>
          </p:nvSpPr>
          <p:spPr>
            <a:xfrm>
              <a:off x="10187128" y="6052638"/>
              <a:ext cx="720435" cy="13490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ctr">
                <a:lnSpc>
                  <a:spcPct val="90000"/>
                </a:lnSpc>
                <a:defRPr sz="6800" spc="-340">
                  <a:solidFill>
                    <a:schemeClr val="accent2">
                      <a:hueOff val="-2182294"/>
                      <a:satOff val="-52832"/>
                      <a:lumOff val="-32984"/>
                    </a:schemeClr>
                  </a:solidFill>
                  <a:latin typeface="Chivo Black"/>
                  <a:ea typeface="Chivo Black"/>
                  <a:cs typeface="Chivo Black"/>
                  <a:sym typeface="Chivo Black"/>
                </a:defRPr>
              </a:lvl1pPr>
            </a:lstStyle>
            <a:p>
              <a:pPr algn="l"/>
              <a:r>
                <a:rPr lang="en-US" sz="9000" b="1" spc="-1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sz="90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580C4838-0C42-F5F1-7FD1-AB6770A23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288" y="917575"/>
            <a:ext cx="3217500" cy="990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468C300-05F2-877F-84F4-3B1C2E584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288" y="11681913"/>
            <a:ext cx="315928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16026"/>
      </p:ext>
    </p:extLst>
  </p:cSld>
  <p:clrMapOvr>
    <a:masterClrMapping/>
  </p:clrMapOvr>
  <p:transition spd="slow">
    <p:push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E48">
            <a:alpha val="2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ED4584-D6C7-4AC6-EE70-71B3076F1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E9BEAD7-17CB-723B-BCF3-0E3E87C95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61853" y="-124967"/>
            <a:ext cx="13935583" cy="13959044"/>
          </a:xfrm>
          <a:prstGeom prst="rect">
            <a:avLst/>
          </a:prstGeom>
        </p:spPr>
      </p:pic>
      <p:sp>
        <p:nvSpPr>
          <p:cNvPr id="3" name="Sustainable Visions, Tangible Solutions">
            <a:extLst>
              <a:ext uri="{FF2B5EF4-FFF2-40B4-BE49-F238E27FC236}">
                <a16:creationId xmlns:a16="http://schemas.microsoft.com/office/drawing/2014/main" id="{07BD1AA9-58C8-773B-A6FD-C2D90C0AA8E3}"/>
              </a:ext>
            </a:extLst>
          </p:cNvPr>
          <p:cNvSpPr txBox="1"/>
          <p:nvPr/>
        </p:nvSpPr>
        <p:spPr>
          <a:xfrm>
            <a:off x="12456677" y="4903895"/>
            <a:ext cx="10968474" cy="3842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9000" b="1" spc="-15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Estrategias</a:t>
            </a:r>
            <a:endParaRPr lang="en-US" sz="9000" b="1" spc="-15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9000" b="1" spc="-1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US" sz="9000" b="1" spc="-15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tratamiento</a:t>
            </a:r>
            <a:r>
              <a:rPr lang="en-US" sz="9000" b="1" spc="-1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sz="9000" b="1" spc="-15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mejorar</a:t>
            </a:r>
            <a:r>
              <a:rPr lang="en-US" sz="9000" b="1" spc="-1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9000" b="1" spc="-15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eficacia</a:t>
            </a:r>
            <a:endParaRPr sz="9000" b="1" spc="-15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5CECBB13-0C1C-F7D6-30FC-998895B569C0}"/>
              </a:ext>
            </a:extLst>
          </p:cNvPr>
          <p:cNvGrpSpPr/>
          <p:nvPr/>
        </p:nvGrpSpPr>
        <p:grpSpPr>
          <a:xfrm>
            <a:off x="9227325" y="5527141"/>
            <a:ext cx="2700001" cy="2520000"/>
            <a:chOff x="9227325" y="5527141"/>
            <a:chExt cx="2700001" cy="2520000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CD5FA8E7-3BBD-E189-5336-01449AFF4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27325" y="5527141"/>
              <a:ext cx="2700001" cy="2520000"/>
            </a:xfrm>
            <a:prstGeom prst="rect">
              <a:avLst/>
            </a:prstGeom>
          </p:spPr>
        </p:pic>
        <p:sp>
          <p:nvSpPr>
            <p:cNvPr id="17" name="Sustainable Visions, Tangible Solutions">
              <a:extLst>
                <a:ext uri="{FF2B5EF4-FFF2-40B4-BE49-F238E27FC236}">
                  <a16:creationId xmlns:a16="http://schemas.microsoft.com/office/drawing/2014/main" id="{B88B5339-C7B6-1351-3445-62327987E806}"/>
                </a:ext>
              </a:extLst>
            </p:cNvPr>
            <p:cNvSpPr txBox="1"/>
            <p:nvPr/>
          </p:nvSpPr>
          <p:spPr>
            <a:xfrm>
              <a:off x="10226150" y="6246360"/>
              <a:ext cx="720435" cy="13490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ctr">
                <a:lnSpc>
                  <a:spcPct val="90000"/>
                </a:lnSpc>
                <a:defRPr sz="6800" spc="-340">
                  <a:solidFill>
                    <a:schemeClr val="accent2">
                      <a:hueOff val="-2182294"/>
                      <a:satOff val="-52832"/>
                      <a:lumOff val="-32984"/>
                    </a:schemeClr>
                  </a:solidFill>
                  <a:latin typeface="Chivo Black"/>
                  <a:ea typeface="Chivo Black"/>
                  <a:cs typeface="Chivo Black"/>
                  <a:sym typeface="Chivo Black"/>
                </a:defRPr>
              </a:lvl1pPr>
            </a:lstStyle>
            <a:p>
              <a:pPr algn="l"/>
              <a:r>
                <a:rPr lang="en-US" sz="9000" b="1" spc="-1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929C1C2A-3FA6-4841-F2DC-2FBFF205F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288" y="11681913"/>
            <a:ext cx="3159288" cy="1080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0DAA6EB-8985-4A32-3B0E-C66BAC66C0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288" y="917575"/>
            <a:ext cx="3217500" cy="9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98787"/>
      </p:ext>
    </p:extLst>
  </p:cSld>
  <p:clrMapOvr>
    <a:masterClrMapping/>
  </p:clrMapOvr>
  <p:transition spd="slow">
    <p:push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7F5B88-6A7E-6A08-9783-D183751B7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ircle">
            <a:extLst>
              <a:ext uri="{FF2B5EF4-FFF2-40B4-BE49-F238E27FC236}">
                <a16:creationId xmlns:a16="http://schemas.microsoft.com/office/drawing/2014/main" id="{F391FDDF-2EC8-7B3E-5F68-29B0E3405C92}"/>
              </a:ext>
            </a:extLst>
          </p:cNvPr>
          <p:cNvSpPr>
            <a:spLocks noChangeAspect="1"/>
          </p:cNvSpPr>
          <p:nvPr/>
        </p:nvSpPr>
        <p:spPr>
          <a:xfrm>
            <a:off x="14785953" y="-2215869"/>
            <a:ext cx="4319598" cy="4320000"/>
          </a:xfrm>
          <a:prstGeom prst="ellipse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rgbClr val="007E48"/>
              </a:solidFill>
            </a:endParaRPr>
          </a:p>
        </p:txBody>
      </p:sp>
      <p:sp>
        <p:nvSpPr>
          <p:cNvPr id="48" name="Circle">
            <a:extLst>
              <a:ext uri="{FF2B5EF4-FFF2-40B4-BE49-F238E27FC236}">
                <a16:creationId xmlns:a16="http://schemas.microsoft.com/office/drawing/2014/main" id="{0A30862B-BF87-4DBD-ACD3-ACDCD1BEE610}"/>
              </a:ext>
            </a:extLst>
          </p:cNvPr>
          <p:cNvSpPr>
            <a:spLocks noChangeAspect="1"/>
          </p:cNvSpPr>
          <p:nvPr/>
        </p:nvSpPr>
        <p:spPr>
          <a:xfrm>
            <a:off x="19105551" y="-2215869"/>
            <a:ext cx="4319599" cy="4320000"/>
          </a:xfrm>
          <a:prstGeom prst="ellipse">
            <a:avLst/>
          </a:prstGeom>
          <a:noFill/>
          <a:ln w="38100">
            <a:solidFill>
              <a:srgbClr val="007E48"/>
            </a:solidFill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rgbClr val="007E48"/>
              </a:solidFill>
            </a:endParaRPr>
          </a:p>
        </p:txBody>
      </p:sp>
      <p:sp>
        <p:nvSpPr>
          <p:cNvPr id="49" name="Circle">
            <a:extLst>
              <a:ext uri="{FF2B5EF4-FFF2-40B4-BE49-F238E27FC236}">
                <a16:creationId xmlns:a16="http://schemas.microsoft.com/office/drawing/2014/main" id="{0A2F5A58-A282-B472-480A-4CAE22D8ED13}"/>
              </a:ext>
            </a:extLst>
          </p:cNvPr>
          <p:cNvSpPr>
            <a:spLocks noChangeAspect="1"/>
          </p:cNvSpPr>
          <p:nvPr/>
        </p:nvSpPr>
        <p:spPr>
          <a:xfrm>
            <a:off x="14785953" y="10859877"/>
            <a:ext cx="4319598" cy="4320000"/>
          </a:xfrm>
          <a:prstGeom prst="ellipse">
            <a:avLst/>
          </a:prstGeom>
          <a:noFill/>
          <a:ln w="38100">
            <a:solidFill>
              <a:srgbClr val="007E48"/>
            </a:solidFill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rgbClr val="007E48"/>
              </a:solidFill>
            </a:endParaRPr>
          </a:p>
        </p:txBody>
      </p:sp>
      <p:sp>
        <p:nvSpPr>
          <p:cNvPr id="50" name="Circle">
            <a:extLst>
              <a:ext uri="{FF2B5EF4-FFF2-40B4-BE49-F238E27FC236}">
                <a16:creationId xmlns:a16="http://schemas.microsoft.com/office/drawing/2014/main" id="{6F7BFC9E-2AC9-3051-4F0A-61A9EE4AB336}"/>
              </a:ext>
            </a:extLst>
          </p:cNvPr>
          <p:cNvSpPr>
            <a:spLocks noChangeAspect="1"/>
          </p:cNvSpPr>
          <p:nvPr/>
        </p:nvSpPr>
        <p:spPr>
          <a:xfrm>
            <a:off x="19105551" y="10859877"/>
            <a:ext cx="4319599" cy="4320000"/>
          </a:xfrm>
          <a:prstGeom prst="ellipse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rgbClr val="007E48"/>
              </a:solidFill>
            </a:endParaRPr>
          </a:p>
        </p:txBody>
      </p:sp>
      <p:sp>
        <p:nvSpPr>
          <p:cNvPr id="52" name="Circle">
            <a:extLst>
              <a:ext uri="{FF2B5EF4-FFF2-40B4-BE49-F238E27FC236}">
                <a16:creationId xmlns:a16="http://schemas.microsoft.com/office/drawing/2014/main" id="{4D71A869-E71D-0CFD-7123-D9A3A5960AE3}"/>
              </a:ext>
            </a:extLst>
          </p:cNvPr>
          <p:cNvSpPr>
            <a:spLocks noChangeAspect="1"/>
          </p:cNvSpPr>
          <p:nvPr/>
        </p:nvSpPr>
        <p:spPr>
          <a:xfrm>
            <a:off x="19105551" y="2139807"/>
            <a:ext cx="4319599" cy="4320000"/>
          </a:xfrm>
          <a:prstGeom prst="ellipse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1219140">
              <a:buClr>
                <a:srgbClr val="0070C0"/>
              </a:buClr>
              <a:defRPr/>
            </a:pPr>
            <a:endParaRPr lang="en-GB" sz="2800" b="1" spc="0" baseline="30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3" name="Circle">
            <a:extLst>
              <a:ext uri="{FF2B5EF4-FFF2-40B4-BE49-F238E27FC236}">
                <a16:creationId xmlns:a16="http://schemas.microsoft.com/office/drawing/2014/main" id="{CD0957C0-C46A-4DB2-963E-8DCC19497AD5}"/>
              </a:ext>
            </a:extLst>
          </p:cNvPr>
          <p:cNvSpPr>
            <a:spLocks noChangeAspect="1"/>
          </p:cNvSpPr>
          <p:nvPr/>
        </p:nvSpPr>
        <p:spPr>
          <a:xfrm>
            <a:off x="14784727" y="6505156"/>
            <a:ext cx="4319598" cy="4320000"/>
          </a:xfrm>
          <a:prstGeom prst="ellipse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algn="ctr" defTabSz="1219140">
              <a:buClr>
                <a:srgbClr val="0070C0"/>
              </a:buClr>
              <a:defRPr/>
            </a:pPr>
            <a:endParaRPr lang="en-GB" sz="2800" spc="0" baseline="30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3" name="Rectangle: Rounded Corners 6">
            <a:extLst>
              <a:ext uri="{FF2B5EF4-FFF2-40B4-BE49-F238E27FC236}">
                <a16:creationId xmlns:a16="http://schemas.microsoft.com/office/drawing/2014/main" id="{B35510C1-9FAB-4BBB-02D0-0916D26E9C38}"/>
              </a:ext>
            </a:extLst>
          </p:cNvPr>
          <p:cNvSpPr/>
          <p:nvPr/>
        </p:nvSpPr>
        <p:spPr>
          <a:xfrm>
            <a:off x="2530056" y="4118190"/>
            <a:ext cx="9661944" cy="1458265"/>
          </a:xfrm>
          <a:prstGeom prst="roundRect">
            <a:avLst>
              <a:gd name="adj" fmla="val 5972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50800" algn="ctr" rotWithShape="0">
              <a:srgbClr val="000000">
                <a:alpha val="20000"/>
              </a:srgbClr>
            </a:outerShdw>
          </a:effectLst>
        </p:spPr>
        <p:txBody>
          <a:bodyPr lIns="720000" rtlCol="0" anchor="ctr"/>
          <a:lstStyle/>
          <a:p>
            <a:pPr defTabSz="914309">
              <a:spcBef>
                <a:spcPts val="5600"/>
              </a:spcBef>
              <a:buClr>
                <a:srgbClr val="00F0BE"/>
              </a:buClr>
              <a:defRPr/>
            </a:pPr>
            <a:r>
              <a:rPr lang="en-US" sz="3200" b="1" kern="0" spc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Terapia</a:t>
            </a:r>
            <a:r>
              <a:rPr lang="en-US" sz="3200" b="1" kern="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spc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combinada</a:t>
            </a:r>
            <a:r>
              <a:rPr lang="en-US" sz="3200" b="1" kern="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lang="en-US" sz="3200" kern="0" spc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sistémica</a:t>
            </a:r>
            <a:r>
              <a:rPr lang="en-US" sz="3200" kern="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+ </a:t>
            </a:r>
            <a:r>
              <a:rPr lang="en-US" sz="3200" kern="0" spc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tópica</a:t>
            </a:r>
            <a:br>
              <a:rPr lang="en-US" sz="320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en-US" sz="3200" kern="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+ </a:t>
            </a:r>
            <a:r>
              <a:rPr lang="en-US" sz="3200" kern="0" spc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mecánica</a:t>
            </a:r>
            <a:r>
              <a:rPr lang="en-US" sz="3200" kern="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/ química</a:t>
            </a:r>
            <a:r>
              <a:rPr lang="en-US" sz="3200" kern="0" spc="0" baseline="300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44" name="Rectangle: Rounded Corners 6">
            <a:extLst>
              <a:ext uri="{FF2B5EF4-FFF2-40B4-BE49-F238E27FC236}">
                <a16:creationId xmlns:a16="http://schemas.microsoft.com/office/drawing/2014/main" id="{B2CB732B-4373-CAA8-1ED7-556D4C6A842B}"/>
              </a:ext>
            </a:extLst>
          </p:cNvPr>
          <p:cNvSpPr/>
          <p:nvPr/>
        </p:nvSpPr>
        <p:spPr>
          <a:xfrm>
            <a:off x="2530056" y="6217812"/>
            <a:ext cx="9661944" cy="1458265"/>
          </a:xfrm>
          <a:prstGeom prst="roundRect">
            <a:avLst>
              <a:gd name="adj" fmla="val 5972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50800" algn="ctr" rotWithShape="0">
              <a:srgbClr val="000000">
                <a:alpha val="20000"/>
              </a:srgbClr>
            </a:outerShdw>
          </a:effectLst>
        </p:spPr>
        <p:txBody>
          <a:bodyPr lIns="720000" rtlCol="0" anchor="ctr"/>
          <a:lstStyle/>
          <a:p>
            <a:pPr defTabSz="1219140">
              <a:buClr>
                <a:srgbClr val="0070C0"/>
              </a:buClr>
              <a:defRPr/>
            </a:pPr>
            <a:r>
              <a:rPr lang="en-US" sz="3200" b="1" spc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Terapia</a:t>
            </a:r>
            <a:r>
              <a:rPr lang="en-US" sz="3200" b="1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spc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complementaria</a:t>
            </a:r>
            <a:r>
              <a:rPr lang="en-US" sz="3200" b="1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(de </a:t>
            </a:r>
            <a:r>
              <a:rPr lang="en-US" sz="3200" b="1" spc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refuerzo</a:t>
            </a:r>
            <a:r>
              <a:rPr lang="en-US" sz="3200" b="1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): </a:t>
            </a:r>
            <a:r>
              <a:rPr lang="en-US" sz="3200" spc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en</a:t>
            </a:r>
            <a:r>
              <a:rPr lang="en-US" sz="320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spc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el</a:t>
            </a:r>
            <a:r>
              <a:rPr lang="en-US" sz="320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spc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mes</a:t>
            </a:r>
            <a:r>
              <a:rPr lang="en-US" sz="320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6, 1-2 meses </a:t>
            </a:r>
            <a:r>
              <a:rPr lang="en-US" sz="3200" spc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adicionales</a:t>
            </a:r>
            <a:r>
              <a:rPr lang="en-US" sz="320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de medicación</a:t>
            </a:r>
            <a:r>
              <a:rPr lang="en-US" sz="3200" spc="0" baseline="300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1-3</a:t>
            </a:r>
          </a:p>
        </p:txBody>
      </p:sp>
      <p:sp>
        <p:nvSpPr>
          <p:cNvPr id="45" name="Rectangle: Rounded Corners 6">
            <a:extLst>
              <a:ext uri="{FF2B5EF4-FFF2-40B4-BE49-F238E27FC236}">
                <a16:creationId xmlns:a16="http://schemas.microsoft.com/office/drawing/2014/main" id="{4FA59A44-CED1-57BB-CFF4-503416D718B1}"/>
              </a:ext>
            </a:extLst>
          </p:cNvPr>
          <p:cNvSpPr/>
          <p:nvPr/>
        </p:nvSpPr>
        <p:spPr>
          <a:xfrm>
            <a:off x="2530056" y="8305668"/>
            <a:ext cx="9661944" cy="1458265"/>
          </a:xfrm>
          <a:prstGeom prst="roundRect">
            <a:avLst>
              <a:gd name="adj" fmla="val 5972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50800" algn="ctr" rotWithShape="0">
              <a:srgbClr val="000000">
                <a:alpha val="20000"/>
              </a:srgbClr>
            </a:outerShdw>
          </a:effectLst>
        </p:spPr>
        <p:txBody>
          <a:bodyPr lIns="720000" rtlCol="0" anchor="ctr"/>
          <a:lstStyle/>
          <a:p>
            <a:pPr defTabSz="1219140">
              <a:buClr>
                <a:srgbClr val="0070C0"/>
              </a:buClr>
              <a:defRPr/>
            </a:pPr>
            <a:r>
              <a:rPr lang="en-US" sz="3200" b="1" spc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Terapia</a:t>
            </a:r>
            <a:r>
              <a:rPr lang="en-US" sz="3200" b="1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spc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secuencial</a:t>
            </a:r>
            <a:r>
              <a:rPr lang="en-US" sz="3200" b="1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lang="en-US" sz="320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1–2 </a:t>
            </a:r>
            <a:r>
              <a:rPr lang="en-US" sz="3200" spc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pulsos</a:t>
            </a:r>
            <a:r>
              <a:rPr lang="en-US" sz="320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de un </a:t>
            </a:r>
            <a:r>
              <a:rPr lang="en-US" sz="3200" spc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fármaco</a:t>
            </a:r>
            <a:r>
              <a:rPr lang="en-US" sz="320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spc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seguido</a:t>
            </a:r>
            <a:r>
              <a:rPr lang="en-US" sz="320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de 1-2 </a:t>
            </a:r>
            <a:r>
              <a:rPr lang="en-US" sz="3200" spc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pulsos</a:t>
            </a:r>
            <a:r>
              <a:rPr lang="en-US" sz="320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de otro</a:t>
            </a:r>
            <a:r>
              <a:rPr lang="en-US" sz="3200" spc="0" baseline="300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84C7299-C2BE-2522-95E8-A7F69A7240C3}"/>
              </a:ext>
            </a:extLst>
          </p:cNvPr>
          <p:cNvSpPr/>
          <p:nvPr/>
        </p:nvSpPr>
        <p:spPr>
          <a:xfrm>
            <a:off x="-1" y="12121400"/>
            <a:ext cx="24384000" cy="162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6D2D616C-C254-72EF-C0CF-6FDBA4422775}"/>
              </a:ext>
            </a:extLst>
          </p:cNvPr>
          <p:cNvSpPr/>
          <p:nvPr/>
        </p:nvSpPr>
        <p:spPr>
          <a:xfrm>
            <a:off x="-2273095" y="-2215869"/>
            <a:ext cx="4320000" cy="432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" name="Circle">
            <a:extLst>
              <a:ext uri="{FF2B5EF4-FFF2-40B4-BE49-F238E27FC236}">
                <a16:creationId xmlns:a16="http://schemas.microsoft.com/office/drawing/2014/main" id="{37C26219-AE5A-9B98-8C8B-174A10939255}"/>
              </a:ext>
            </a:extLst>
          </p:cNvPr>
          <p:cNvSpPr/>
          <p:nvPr/>
        </p:nvSpPr>
        <p:spPr>
          <a:xfrm>
            <a:off x="-2580596" y="-2477390"/>
            <a:ext cx="4320000" cy="4320000"/>
          </a:xfrm>
          <a:prstGeom prst="ellipse">
            <a:avLst/>
          </a:prstGeom>
          <a:solidFill>
            <a:srgbClr val="007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" name="Embark on a journey of marketing excellence with SparkPro. Today, we unveil a revolutionary solution designed to elevate your strategies and ignite unparalleled success in the digital realm.…">
            <a:extLst>
              <a:ext uri="{FF2B5EF4-FFF2-40B4-BE49-F238E27FC236}">
                <a16:creationId xmlns:a16="http://schemas.microsoft.com/office/drawing/2014/main" id="{8C56F95C-3FEF-13B5-4683-27DBC4164B88}"/>
              </a:ext>
            </a:extLst>
          </p:cNvPr>
          <p:cNvSpPr txBox="1"/>
          <p:nvPr/>
        </p:nvSpPr>
        <p:spPr>
          <a:xfrm>
            <a:off x="6791325" y="12510772"/>
            <a:ext cx="16562388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b="1" spc="0">
                <a:latin typeface="Arial"/>
                <a:cs typeface="Arial"/>
              </a:rPr>
              <a:t>1. </a:t>
            </a:r>
            <a:r>
              <a:rPr lang="en-US" spc="0">
                <a:latin typeface="Arial"/>
                <a:cs typeface="Arial"/>
              </a:rPr>
              <a:t>Gupta AK, Tu LQ. Onychomycosis therapies: strategies to improve efficacy. Dermatol Clin. 2006;24:381­6. </a:t>
            </a:r>
            <a:r>
              <a:rPr lang="en-US" b="1" spc="0">
                <a:latin typeface="Arial"/>
                <a:cs typeface="Arial"/>
              </a:rPr>
              <a:t>2. </a:t>
            </a:r>
            <a:r>
              <a:rPr lang="en-US" spc="0">
                <a:latin typeface="Arial"/>
                <a:cs typeface="Arial"/>
              </a:rPr>
              <a:t>Baran R, Gupta AK. Are boosters or supplementation of antifungal drugs of any use for treating onychomycosis? J Drugs Dermatol. 2002;1(1):35-41. </a:t>
            </a:r>
            <a:r>
              <a:rPr lang="en-US" b="1" spc="0">
                <a:latin typeface="Arial"/>
                <a:cs typeface="Arial"/>
              </a:rPr>
              <a:t>3. </a:t>
            </a:r>
            <a:r>
              <a:rPr lang="en-US" spc="0" err="1">
                <a:latin typeface="Arial"/>
                <a:cs typeface="Arial"/>
              </a:rPr>
              <a:t>Piérard</a:t>
            </a:r>
            <a:r>
              <a:rPr lang="en-US" spc="0">
                <a:latin typeface="Arial"/>
                <a:cs typeface="Arial"/>
              </a:rPr>
              <a:t> GE, </a:t>
            </a:r>
            <a:r>
              <a:rPr lang="en-US" spc="0" err="1">
                <a:latin typeface="Arial"/>
                <a:cs typeface="Arial"/>
              </a:rPr>
              <a:t>Piérard-Franchimont</a:t>
            </a:r>
            <a:r>
              <a:rPr lang="en-US" spc="0">
                <a:latin typeface="Arial"/>
                <a:cs typeface="Arial"/>
              </a:rPr>
              <a:t> C, Arrese JE. The boosted oral antifungal treatment for onychomycosis beyond the regular itraconazole pulse dosing regimen. Dermatology. 2000;200:185–7. </a:t>
            </a:r>
            <a:r>
              <a:rPr lang="en-US" b="1" spc="0">
                <a:latin typeface="Arial"/>
                <a:cs typeface="Arial"/>
              </a:rPr>
              <a:t>4</a:t>
            </a:r>
            <a:r>
              <a:rPr lang="es-ES" b="1" spc="0">
                <a:latin typeface="Arial"/>
                <a:cs typeface="Arial"/>
              </a:rPr>
              <a:t>. </a:t>
            </a:r>
            <a:r>
              <a:rPr lang="en-GB" spc="0" err="1">
                <a:latin typeface="Arial" panose="020B0604020202020204" pitchFamily="34" charset="0"/>
                <a:cs typeface="Arial" panose="020B0604020202020204" pitchFamily="34" charset="0"/>
              </a:rPr>
              <a:t>Piraccini</a:t>
            </a:r>
            <a:r>
              <a:rPr lang="en-GB" spc="0">
                <a:latin typeface="Arial" panose="020B0604020202020204" pitchFamily="34" charset="0"/>
                <a:cs typeface="Arial" panose="020B0604020202020204" pitchFamily="34" charset="0"/>
              </a:rPr>
              <a:t> BM. Nail Disorders. Milano: Springer; 2014.​</a:t>
            </a:r>
            <a:endParaRPr lang="en-US" spc="0">
              <a:latin typeface="Arial"/>
              <a:cs typeface="Arial"/>
            </a:endParaRPr>
          </a:p>
        </p:txBody>
      </p:sp>
      <p:sp>
        <p:nvSpPr>
          <p:cNvPr id="28" name="Sustainable Visions, Tangible Solutions">
            <a:extLst>
              <a:ext uri="{FF2B5EF4-FFF2-40B4-BE49-F238E27FC236}">
                <a16:creationId xmlns:a16="http://schemas.microsoft.com/office/drawing/2014/main" id="{9A281A20-9496-5012-5876-CEC46ACA020B}"/>
              </a:ext>
            </a:extLst>
          </p:cNvPr>
          <p:cNvSpPr txBox="1"/>
          <p:nvPr/>
        </p:nvSpPr>
        <p:spPr>
          <a:xfrm>
            <a:off x="2354405" y="917575"/>
            <a:ext cx="2099930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Estrategias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tratamiento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mejorar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eficacia</a:t>
            </a:r>
            <a:endParaRPr sz="6000" b="1" spc="0" baseline="300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D29DD39A-08CF-9ABC-BE3B-59B5AC11C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288" y="12549839"/>
            <a:ext cx="1795058" cy="61363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A42377D6-6521-A6EF-0BB2-EDDB1D626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122" y="12713688"/>
            <a:ext cx="1685663" cy="518665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FCF378D2-2AB2-4E22-27D7-1EF2BC94D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288" y="8136473"/>
            <a:ext cx="1928571" cy="1800000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D3E01CE8-290C-09B3-1334-AC2699BF2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288" y="6043018"/>
            <a:ext cx="1928571" cy="1800000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49FC6CAC-B766-31D9-B29F-9C5925252B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289" y="3947323"/>
            <a:ext cx="1928571" cy="1800000"/>
          </a:xfrm>
          <a:prstGeom prst="rect">
            <a:avLst/>
          </a:prstGeom>
        </p:spPr>
      </p:pic>
      <p:sp>
        <p:nvSpPr>
          <p:cNvPr id="40" name="TextBox 5">
            <a:extLst>
              <a:ext uri="{FF2B5EF4-FFF2-40B4-BE49-F238E27FC236}">
                <a16:creationId xmlns:a16="http://schemas.microsoft.com/office/drawing/2014/main" id="{8A892243-0877-EC33-F8D6-6BEA165C2DCC}"/>
              </a:ext>
            </a:extLst>
          </p:cNvPr>
          <p:cNvSpPr txBox="1"/>
          <p:nvPr/>
        </p:nvSpPr>
        <p:spPr>
          <a:xfrm>
            <a:off x="18616082" y="10969919"/>
            <a:ext cx="480717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it-IT" spc="0" err="1">
                <a:latin typeface="Arial"/>
              </a:rPr>
              <a:t>Imágenes</a:t>
            </a:r>
            <a:r>
              <a:rPr lang="it-IT" spc="0">
                <a:latin typeface="Arial"/>
              </a:rPr>
              <a:t> de Piraccini BM, </a:t>
            </a:r>
            <a:r>
              <a:rPr lang="es-ES" spc="0">
                <a:latin typeface="Arial"/>
              </a:rPr>
              <a:t>2014.</a:t>
            </a:r>
            <a:r>
              <a:rPr lang="es-ES" spc="0" baseline="30000">
                <a:latin typeface="Arial"/>
              </a:rPr>
              <a:t>4</a:t>
            </a:r>
            <a:endParaRPr lang="en-US" spc="0"/>
          </a:p>
        </p:txBody>
      </p:sp>
      <p:sp>
        <p:nvSpPr>
          <p:cNvPr id="42" name="Sustainable Visions, Tangible Solutions">
            <a:extLst>
              <a:ext uri="{FF2B5EF4-FFF2-40B4-BE49-F238E27FC236}">
                <a16:creationId xmlns:a16="http://schemas.microsoft.com/office/drawing/2014/main" id="{363B8B08-795C-85DA-E6D7-7C84FEC2F189}"/>
              </a:ext>
            </a:extLst>
          </p:cNvPr>
          <p:cNvSpPr txBox="1"/>
          <p:nvPr/>
        </p:nvSpPr>
        <p:spPr>
          <a:xfrm>
            <a:off x="1687225" y="4283606"/>
            <a:ext cx="720435" cy="1099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72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sz="7200" b="1" spc="-1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Sustainable Visions, Tangible Solutions">
            <a:extLst>
              <a:ext uri="{FF2B5EF4-FFF2-40B4-BE49-F238E27FC236}">
                <a16:creationId xmlns:a16="http://schemas.microsoft.com/office/drawing/2014/main" id="{08ACBC8B-48BD-224B-705B-A3669B3B7377}"/>
              </a:ext>
            </a:extLst>
          </p:cNvPr>
          <p:cNvSpPr txBox="1"/>
          <p:nvPr/>
        </p:nvSpPr>
        <p:spPr>
          <a:xfrm>
            <a:off x="1702465" y="6339057"/>
            <a:ext cx="720435" cy="1099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72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sz="7200" b="1" spc="-1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Sustainable Visions, Tangible Solutions">
            <a:extLst>
              <a:ext uri="{FF2B5EF4-FFF2-40B4-BE49-F238E27FC236}">
                <a16:creationId xmlns:a16="http://schemas.microsoft.com/office/drawing/2014/main" id="{C4031F00-34CA-6402-7190-926F0D4BC4F1}"/>
              </a:ext>
            </a:extLst>
          </p:cNvPr>
          <p:cNvSpPr txBox="1"/>
          <p:nvPr/>
        </p:nvSpPr>
        <p:spPr>
          <a:xfrm>
            <a:off x="1702465" y="8457417"/>
            <a:ext cx="720435" cy="1099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72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sz="7200" b="1" spc="-1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Picture 4">
            <a:extLst>
              <a:ext uri="{FF2B5EF4-FFF2-40B4-BE49-F238E27FC236}">
                <a16:creationId xmlns:a16="http://schemas.microsoft.com/office/drawing/2014/main" id="{B3203D59-4651-2CE1-1E18-3E8C8D30C4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2" t="2750" r="2151" b="1583"/>
          <a:stretch>
            <a:fillRect/>
          </a:stretch>
        </p:blipFill>
        <p:spPr bwMode="auto">
          <a:xfrm>
            <a:off x="19104325" y="6506660"/>
            <a:ext cx="4318934" cy="4316325"/>
          </a:xfrm>
          <a:prstGeom prst="ellipse">
            <a:avLst/>
          </a:prstGeom>
          <a:noFill/>
          <a:ln w="63500">
            <a:solidFill>
              <a:srgbClr val="007E4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>
            <a:extLst>
              <a:ext uri="{FF2B5EF4-FFF2-40B4-BE49-F238E27FC236}">
                <a16:creationId xmlns:a16="http://schemas.microsoft.com/office/drawing/2014/main" id="{5EBD5310-E273-B197-6B5B-0189F78093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5" t="1655" r="8127" b="2430"/>
          <a:stretch>
            <a:fillRect/>
          </a:stretch>
        </p:blipFill>
        <p:spPr bwMode="auto">
          <a:xfrm>
            <a:off x="14783501" y="2140892"/>
            <a:ext cx="4323942" cy="4320000"/>
          </a:xfrm>
          <a:prstGeom prst="ellipse">
            <a:avLst/>
          </a:prstGeom>
          <a:noFill/>
          <a:ln w="63500">
            <a:solidFill>
              <a:srgbClr val="007E4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502675"/>
      </p:ext>
    </p:extLst>
  </p:cSld>
  <p:clrMapOvr>
    <a:masterClrMapping/>
  </p:clrMapOvr>
  <p:transition spd="slow">
    <p:push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hueOff val="3833366"/>
            <a:satOff val="-66666"/>
            <a:lumOff val="2757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ángulo 40">
            <a:extLst>
              <a:ext uri="{FF2B5EF4-FFF2-40B4-BE49-F238E27FC236}">
                <a16:creationId xmlns:a16="http://schemas.microsoft.com/office/drawing/2014/main" id="{B92F357E-40D6-94A9-ABC0-04C417B3E3EE}"/>
              </a:ext>
            </a:extLst>
          </p:cNvPr>
          <p:cNvSpPr/>
          <p:nvPr/>
        </p:nvSpPr>
        <p:spPr>
          <a:xfrm>
            <a:off x="0" y="0"/>
            <a:ext cx="24384000" cy="12121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B8EB07EF-F158-6A45-8C2B-7770909E9CD3}"/>
              </a:ext>
            </a:extLst>
          </p:cNvPr>
          <p:cNvSpPr/>
          <p:nvPr/>
        </p:nvSpPr>
        <p:spPr>
          <a:xfrm>
            <a:off x="-1" y="12096000"/>
            <a:ext cx="24384000" cy="16200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Circle">
            <a:extLst>
              <a:ext uri="{FF2B5EF4-FFF2-40B4-BE49-F238E27FC236}">
                <a16:creationId xmlns:a16="http://schemas.microsoft.com/office/drawing/2014/main" id="{95B39215-D2D8-5D0D-6000-1A047DA38B46}"/>
              </a:ext>
            </a:extLst>
          </p:cNvPr>
          <p:cNvSpPr/>
          <p:nvPr/>
        </p:nvSpPr>
        <p:spPr>
          <a:xfrm>
            <a:off x="-2273095" y="-2215869"/>
            <a:ext cx="4320000" cy="432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" name="Circle">
            <a:extLst>
              <a:ext uri="{FF2B5EF4-FFF2-40B4-BE49-F238E27FC236}">
                <a16:creationId xmlns:a16="http://schemas.microsoft.com/office/drawing/2014/main" id="{2E04C693-7803-A14E-8C0E-D62AD544D1D5}"/>
              </a:ext>
            </a:extLst>
          </p:cNvPr>
          <p:cNvSpPr/>
          <p:nvPr/>
        </p:nvSpPr>
        <p:spPr>
          <a:xfrm>
            <a:off x="-2580596" y="-2477390"/>
            <a:ext cx="4320000" cy="4320000"/>
          </a:xfrm>
          <a:prstGeom prst="ellipse">
            <a:avLst/>
          </a:prstGeom>
          <a:solidFill>
            <a:srgbClr val="007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62A61B3A-30E4-1CFC-8CFE-5A47BD4BE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288" y="12549839"/>
            <a:ext cx="1795058" cy="613639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2FE050B2-6B6F-E346-7C4C-AC8665D87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122" y="12713688"/>
            <a:ext cx="1685663" cy="518665"/>
          </a:xfrm>
          <a:prstGeom prst="rect">
            <a:avLst/>
          </a:prstGeom>
        </p:spPr>
      </p:pic>
      <p:sp>
        <p:nvSpPr>
          <p:cNvPr id="30" name="Embark on a journey of marketing excellence with SparkPro. Today, we unveil a revolutionary solution designed to elevate your strategies and ignite unparalleled success in the digital realm.…">
            <a:extLst>
              <a:ext uri="{FF2B5EF4-FFF2-40B4-BE49-F238E27FC236}">
                <a16:creationId xmlns:a16="http://schemas.microsoft.com/office/drawing/2014/main" id="{C100A1A8-77A0-4E03-1D2D-502C1CC78332}"/>
              </a:ext>
            </a:extLst>
          </p:cNvPr>
          <p:cNvSpPr txBox="1"/>
          <p:nvPr/>
        </p:nvSpPr>
        <p:spPr>
          <a:xfrm>
            <a:off x="6791325" y="12731594"/>
            <a:ext cx="16921162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GB" spc="0" err="1">
                <a:latin typeface="Arial"/>
                <a:cs typeface="Arial"/>
              </a:rPr>
              <a:t>Imágenes</a:t>
            </a:r>
            <a:r>
              <a:rPr lang="en-GB" spc="0">
                <a:latin typeface="Arial"/>
                <a:cs typeface="Arial"/>
              </a:rPr>
              <a:t> </a:t>
            </a:r>
            <a:r>
              <a:rPr lang="en-GB" spc="0" err="1">
                <a:latin typeface="Arial"/>
                <a:cs typeface="Arial"/>
              </a:rPr>
              <a:t>cedidas</a:t>
            </a:r>
            <a:r>
              <a:rPr lang="en-GB" spc="0">
                <a:latin typeface="Arial"/>
                <a:cs typeface="Arial"/>
              </a:rPr>
              <a:t> </a:t>
            </a:r>
            <a:r>
              <a:rPr lang="en-GB" spc="0" err="1">
                <a:latin typeface="Arial"/>
                <a:cs typeface="Arial"/>
              </a:rPr>
              <a:t>por</a:t>
            </a:r>
            <a:r>
              <a:rPr lang="en-GB" spc="0">
                <a:latin typeface="Arial"/>
                <a:cs typeface="Arial"/>
              </a:rPr>
              <a:t> la Dra. Matilde Iorizzo.</a:t>
            </a:r>
            <a:endParaRPr lang="en-US" spc="0"/>
          </a:p>
        </p:txBody>
      </p:sp>
      <p:pic>
        <p:nvPicPr>
          <p:cNvPr id="8" name="Imagen 7" descr="Vista de un emparedado&#10;&#10;El contenido generado por IA puede ser incorrecto.">
            <a:extLst>
              <a:ext uri="{FF2B5EF4-FFF2-40B4-BE49-F238E27FC236}">
                <a16:creationId xmlns:a16="http://schemas.microsoft.com/office/drawing/2014/main" id="{E76E496A-B500-C423-B0E3-F440500725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3" t="1475" r="10390" b="1025"/>
          <a:stretch>
            <a:fillRect/>
          </a:stretch>
        </p:blipFill>
        <p:spPr>
          <a:xfrm>
            <a:off x="8659227" y="1656000"/>
            <a:ext cx="5755751" cy="5760000"/>
          </a:xfrm>
          <a:prstGeom prst="ellipse">
            <a:avLst/>
          </a:prstGeom>
          <a:ln w="63500">
            <a:solidFill>
              <a:srgbClr val="007E48"/>
            </a:solidFill>
          </a:ln>
        </p:spPr>
      </p:pic>
      <p:pic>
        <p:nvPicPr>
          <p:cNvPr id="10" name="Imagen 9" descr="Imagen que contiene interior, tabla, comida, alimentos&#10;&#10;El contenido generado por IA puede ser incorrecto.">
            <a:extLst>
              <a:ext uri="{FF2B5EF4-FFF2-40B4-BE49-F238E27FC236}">
                <a16:creationId xmlns:a16="http://schemas.microsoft.com/office/drawing/2014/main" id="{65A3C88A-0AE6-AF2D-9A79-899D3337F6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4" t="916" r="15245" b="1272"/>
          <a:stretch>
            <a:fillRect/>
          </a:stretch>
        </p:blipFill>
        <p:spPr>
          <a:xfrm>
            <a:off x="8639415" y="5211904"/>
            <a:ext cx="5759997" cy="5760000"/>
          </a:xfrm>
          <a:prstGeom prst="ellipse">
            <a:avLst/>
          </a:prstGeom>
          <a:ln w="63500">
            <a:solidFill>
              <a:srgbClr val="007E48"/>
            </a:solidFill>
          </a:ln>
        </p:spPr>
      </p:pic>
      <p:pic>
        <p:nvPicPr>
          <p:cNvPr id="12" name="Imagen 11" descr="Imagen que contiene taza, interior, alimentos, tabla&#10;&#10;El contenido generado por IA puede ser incorrecto.">
            <a:extLst>
              <a:ext uri="{FF2B5EF4-FFF2-40B4-BE49-F238E27FC236}">
                <a16:creationId xmlns:a16="http://schemas.microsoft.com/office/drawing/2014/main" id="{2290C23C-F945-B6AD-04FB-19638CC9EE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" r="27797"/>
          <a:stretch>
            <a:fillRect/>
          </a:stretch>
        </p:blipFill>
        <p:spPr>
          <a:xfrm>
            <a:off x="16066139" y="1656000"/>
            <a:ext cx="5749581" cy="5760000"/>
          </a:xfrm>
          <a:prstGeom prst="ellipse">
            <a:avLst/>
          </a:prstGeom>
          <a:ln w="63500">
            <a:solidFill>
              <a:srgbClr val="007E48"/>
            </a:solidFill>
          </a:ln>
        </p:spPr>
      </p:pic>
      <p:pic>
        <p:nvPicPr>
          <p:cNvPr id="17" name="Imagen 16" descr="Imagen que contiene interior, taza, alimentos, llenado&#10;&#10;El contenido generado por IA puede ser incorrecto.">
            <a:extLst>
              <a:ext uri="{FF2B5EF4-FFF2-40B4-BE49-F238E27FC236}">
                <a16:creationId xmlns:a16="http://schemas.microsoft.com/office/drawing/2014/main" id="{C320ECAD-23D0-5CC8-8D50-26A23E21F8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24" r="21435" b="1157"/>
          <a:stretch>
            <a:fillRect/>
          </a:stretch>
        </p:blipFill>
        <p:spPr>
          <a:xfrm>
            <a:off x="16052033" y="5211904"/>
            <a:ext cx="5763687" cy="5760000"/>
          </a:xfrm>
          <a:prstGeom prst="ellipse">
            <a:avLst/>
          </a:prstGeom>
          <a:ln w="63500">
            <a:solidFill>
              <a:srgbClr val="007E48"/>
            </a:solidFill>
          </a:ln>
        </p:spPr>
      </p:pic>
      <p:pic>
        <p:nvPicPr>
          <p:cNvPr id="18" name="Imagen 17" descr="Imagen que contiene comida, persona, alimentos, interior&#10;&#10;El contenido generado por IA puede ser incorrecto.">
            <a:extLst>
              <a:ext uri="{FF2B5EF4-FFF2-40B4-BE49-F238E27FC236}">
                <a16:creationId xmlns:a16="http://schemas.microsoft.com/office/drawing/2014/main" id="{763571DB-5EC0-4EAC-4353-BFDFBDCF42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4" t="2046" r="3222"/>
          <a:stretch>
            <a:fillRect/>
          </a:stretch>
        </p:blipFill>
        <p:spPr>
          <a:xfrm>
            <a:off x="1040462" y="1656000"/>
            <a:ext cx="5763408" cy="5760000"/>
          </a:xfrm>
          <a:prstGeom prst="ellipse">
            <a:avLst/>
          </a:prstGeom>
          <a:ln w="63500">
            <a:solidFill>
              <a:srgbClr val="007E48"/>
            </a:solidFill>
          </a:ln>
        </p:spPr>
      </p:pic>
      <p:sp>
        <p:nvSpPr>
          <p:cNvPr id="400" name="Circle"/>
          <p:cNvSpPr>
            <a:spLocks noChangeAspect="1"/>
          </p:cNvSpPr>
          <p:nvPr/>
        </p:nvSpPr>
        <p:spPr>
          <a:xfrm rot="21600000">
            <a:off x="20484087" y="4536000"/>
            <a:ext cx="3060000" cy="306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" name="Alexander Schmidt">
            <a:extLst>
              <a:ext uri="{FF2B5EF4-FFF2-40B4-BE49-F238E27FC236}">
                <a16:creationId xmlns:a16="http://schemas.microsoft.com/office/drawing/2014/main" id="{8410336A-D752-A192-4D9F-180ECED70116}"/>
              </a:ext>
            </a:extLst>
          </p:cNvPr>
          <p:cNvSpPr txBox="1"/>
          <p:nvPr/>
        </p:nvSpPr>
        <p:spPr>
          <a:xfrm rot="21600000">
            <a:off x="20343281" y="5583816"/>
            <a:ext cx="3341613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2600" spc="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r>
              <a:rPr lang="es-ES" sz="28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Avulsión</a:t>
            </a:r>
            <a:br>
              <a:rPr lang="es-ES" sz="28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8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quirúrgica</a:t>
            </a:r>
            <a:endParaRPr sz="2800" b="1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7" name="Circle"/>
          <p:cNvSpPr>
            <a:spLocks noChangeAspect="1"/>
          </p:cNvSpPr>
          <p:nvPr/>
        </p:nvSpPr>
        <p:spPr>
          <a:xfrm rot="21600000">
            <a:off x="12935570" y="4536000"/>
            <a:ext cx="3060000" cy="306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" name="Alexander Schmidt">
            <a:extLst>
              <a:ext uri="{FF2B5EF4-FFF2-40B4-BE49-F238E27FC236}">
                <a16:creationId xmlns:a16="http://schemas.microsoft.com/office/drawing/2014/main" id="{784A8070-695D-356D-F909-55656342DFD8}"/>
              </a:ext>
            </a:extLst>
          </p:cNvPr>
          <p:cNvSpPr txBox="1"/>
          <p:nvPr/>
        </p:nvSpPr>
        <p:spPr>
          <a:xfrm rot="21600000">
            <a:off x="12794764" y="5368373"/>
            <a:ext cx="3341613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2600" spc="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r>
              <a:rPr lang="es-ES" sz="28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Perforación</a:t>
            </a:r>
            <a:br>
              <a:rPr lang="es-ES" sz="28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8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lámina</a:t>
            </a:r>
          </a:p>
          <a:p>
            <a:r>
              <a:rPr lang="es-ES" sz="28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ungueal</a:t>
            </a:r>
            <a:endParaRPr sz="2800" b="1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Imagen 45" descr="Una dona de chocolate&#10;&#10;El contenido generado por IA puede ser incorrecto.">
            <a:extLst>
              <a:ext uri="{FF2B5EF4-FFF2-40B4-BE49-F238E27FC236}">
                <a16:creationId xmlns:a16="http://schemas.microsoft.com/office/drawing/2014/main" id="{ABE6B5AE-181E-333A-34F0-690D2F3133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4" r="4221"/>
          <a:stretch>
            <a:fillRect/>
          </a:stretch>
        </p:blipFill>
        <p:spPr>
          <a:xfrm>
            <a:off x="1043883" y="5211904"/>
            <a:ext cx="5756566" cy="5760000"/>
          </a:xfrm>
          <a:prstGeom prst="ellipse">
            <a:avLst/>
          </a:prstGeom>
          <a:ln w="63500">
            <a:solidFill>
              <a:srgbClr val="007E48"/>
            </a:solidFill>
          </a:ln>
        </p:spPr>
      </p:pic>
      <p:sp>
        <p:nvSpPr>
          <p:cNvPr id="394" name="Circle"/>
          <p:cNvSpPr>
            <a:spLocks noChangeAspect="1"/>
          </p:cNvSpPr>
          <p:nvPr/>
        </p:nvSpPr>
        <p:spPr>
          <a:xfrm rot="21600000">
            <a:off x="5448515" y="4536000"/>
            <a:ext cx="3060000" cy="306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" name="Alexander Schmidt">
            <a:extLst>
              <a:ext uri="{FF2B5EF4-FFF2-40B4-BE49-F238E27FC236}">
                <a16:creationId xmlns:a16="http://schemas.microsoft.com/office/drawing/2014/main" id="{D7CB64A3-A74E-0D6B-10E5-2EDD4F859A2B}"/>
              </a:ext>
            </a:extLst>
          </p:cNvPr>
          <p:cNvSpPr txBox="1"/>
          <p:nvPr/>
        </p:nvSpPr>
        <p:spPr>
          <a:xfrm rot="21600000">
            <a:off x="5307708" y="5152929"/>
            <a:ext cx="3341613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2600" spc="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r>
              <a:rPr lang="es-ES" sz="28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Ungüento</a:t>
            </a:r>
          </a:p>
          <a:p>
            <a:r>
              <a:rPr lang="es-ES" sz="28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urea al 40 %</a:t>
            </a:r>
          </a:p>
          <a:p>
            <a:r>
              <a:rPr lang="es-ES" sz="28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bajo oclusión</a:t>
            </a:r>
          </a:p>
          <a:p>
            <a:r>
              <a:rPr lang="es-ES" sz="28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durante 7 días</a:t>
            </a:r>
            <a:endParaRPr sz="2800" b="1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E48">
            <a:alpha val="2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B40852-E106-4DA6-0CB8-505103E12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2FE9D72-7975-FBF0-55C1-AF396A8EB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32285" y="-100767"/>
            <a:ext cx="18876446" cy="13934844"/>
          </a:xfrm>
          <a:prstGeom prst="rect">
            <a:avLst/>
          </a:prstGeom>
        </p:spPr>
      </p:pic>
      <p:sp>
        <p:nvSpPr>
          <p:cNvPr id="3" name="Sustainable Visions, Tangible Solutions">
            <a:extLst>
              <a:ext uri="{FF2B5EF4-FFF2-40B4-BE49-F238E27FC236}">
                <a16:creationId xmlns:a16="http://schemas.microsoft.com/office/drawing/2014/main" id="{D349FC05-BF62-766E-A4CE-E69254A9D873}"/>
              </a:ext>
            </a:extLst>
          </p:cNvPr>
          <p:cNvSpPr txBox="1"/>
          <p:nvPr/>
        </p:nvSpPr>
        <p:spPr>
          <a:xfrm>
            <a:off x="12456677" y="5527143"/>
            <a:ext cx="10968474" cy="2595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9000" b="1" spc="-1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Resistencia</a:t>
            </a:r>
          </a:p>
          <a:p>
            <a:pPr algn="l"/>
            <a:r>
              <a:rPr lang="en-US" sz="9000" b="1" spc="-1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9000" b="1" spc="-15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medicamentos</a:t>
            </a:r>
            <a:endParaRPr sz="9000" b="1" spc="-15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5660F644-C37C-B95E-7D0B-5A1C6F691E8A}"/>
              </a:ext>
            </a:extLst>
          </p:cNvPr>
          <p:cNvGrpSpPr/>
          <p:nvPr/>
        </p:nvGrpSpPr>
        <p:grpSpPr>
          <a:xfrm>
            <a:off x="9227325" y="5527141"/>
            <a:ext cx="2700001" cy="2520000"/>
            <a:chOff x="9227325" y="5527141"/>
            <a:chExt cx="2700001" cy="2520000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1B798CBE-303C-6DFA-69F3-9B0756E64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27325" y="5527141"/>
              <a:ext cx="2700001" cy="2520000"/>
            </a:xfrm>
            <a:prstGeom prst="rect">
              <a:avLst/>
            </a:prstGeom>
          </p:spPr>
        </p:pic>
        <p:sp>
          <p:nvSpPr>
            <p:cNvPr id="17" name="Sustainable Visions, Tangible Solutions">
              <a:extLst>
                <a:ext uri="{FF2B5EF4-FFF2-40B4-BE49-F238E27FC236}">
                  <a16:creationId xmlns:a16="http://schemas.microsoft.com/office/drawing/2014/main" id="{A72C41C7-15CC-5876-9DE5-34FD6819F9F1}"/>
                </a:ext>
              </a:extLst>
            </p:cNvPr>
            <p:cNvSpPr txBox="1"/>
            <p:nvPr/>
          </p:nvSpPr>
          <p:spPr>
            <a:xfrm>
              <a:off x="9904717" y="6078038"/>
              <a:ext cx="1345215" cy="13490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ctr">
                <a:lnSpc>
                  <a:spcPct val="90000"/>
                </a:lnSpc>
                <a:defRPr sz="6800" spc="-340">
                  <a:solidFill>
                    <a:schemeClr val="accent2">
                      <a:hueOff val="-2182294"/>
                      <a:satOff val="-52832"/>
                      <a:lumOff val="-32984"/>
                    </a:schemeClr>
                  </a:solidFill>
                  <a:latin typeface="Chivo Black"/>
                  <a:ea typeface="Chivo Black"/>
                  <a:cs typeface="Chivo Black"/>
                  <a:sym typeface="Chivo Black"/>
                </a:defRPr>
              </a:lvl1pPr>
            </a:lstStyle>
            <a:p>
              <a:pPr algn="l"/>
              <a:r>
                <a:rPr lang="en-US" sz="9000" b="1" spc="-1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sz="90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70A9248D-2677-768C-B56B-733900E67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288" y="917575"/>
            <a:ext cx="3217500" cy="990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461643F-F26E-4487-EE23-17AE55F6E7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288" y="11681913"/>
            <a:ext cx="315928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63261"/>
      </p:ext>
    </p:extLst>
  </p:cSld>
  <p:clrMapOvr>
    <a:masterClrMapping/>
  </p:clrMapOvr>
  <p:transition spd="slow">
    <p:push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A3052D-F968-2123-F34F-0FFB469BC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062F21C7-F467-F006-1BCD-68ABBE98FF90}"/>
              </a:ext>
            </a:extLst>
          </p:cNvPr>
          <p:cNvSpPr/>
          <p:nvPr/>
        </p:nvSpPr>
        <p:spPr>
          <a:xfrm>
            <a:off x="-1" y="12121400"/>
            <a:ext cx="24384000" cy="162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27BEABA7-FA7E-5953-1E0D-4DC784002D59}"/>
              </a:ext>
            </a:extLst>
          </p:cNvPr>
          <p:cNvSpPr/>
          <p:nvPr/>
        </p:nvSpPr>
        <p:spPr>
          <a:xfrm>
            <a:off x="-2273095" y="-2215869"/>
            <a:ext cx="4320000" cy="432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" name="Circle">
            <a:extLst>
              <a:ext uri="{FF2B5EF4-FFF2-40B4-BE49-F238E27FC236}">
                <a16:creationId xmlns:a16="http://schemas.microsoft.com/office/drawing/2014/main" id="{BD81F4D2-9277-7EB8-93E5-DA22AACED13C}"/>
              </a:ext>
            </a:extLst>
          </p:cNvPr>
          <p:cNvSpPr/>
          <p:nvPr/>
        </p:nvSpPr>
        <p:spPr>
          <a:xfrm>
            <a:off x="-2580596" y="-2477390"/>
            <a:ext cx="4320000" cy="4320000"/>
          </a:xfrm>
          <a:prstGeom prst="ellipse">
            <a:avLst/>
          </a:prstGeom>
          <a:solidFill>
            <a:srgbClr val="007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" name="Embark on a journey of marketing excellence with SparkPro. Today, we unveil a revolutionary solution designed to elevate your strategies and ignite unparalleled success in the digital realm.…">
            <a:extLst>
              <a:ext uri="{FF2B5EF4-FFF2-40B4-BE49-F238E27FC236}">
                <a16:creationId xmlns:a16="http://schemas.microsoft.com/office/drawing/2014/main" id="{BF40F8C8-C92F-9ACF-2641-E00E1AD303EC}"/>
              </a:ext>
            </a:extLst>
          </p:cNvPr>
          <p:cNvSpPr txBox="1"/>
          <p:nvPr/>
        </p:nvSpPr>
        <p:spPr>
          <a:xfrm>
            <a:off x="6791325" y="12264551"/>
            <a:ext cx="16562388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GB" b="1" spc="0">
                <a:latin typeface="Arial"/>
                <a:cs typeface="Arial"/>
              </a:rPr>
              <a:t>SQLE,</a:t>
            </a:r>
            <a:r>
              <a:rPr lang="en-GB" spc="0">
                <a:latin typeface="Arial"/>
                <a:cs typeface="Arial"/>
              </a:rPr>
              <a:t> </a:t>
            </a:r>
            <a:r>
              <a:rPr lang="en-GB" spc="0" err="1">
                <a:latin typeface="Arial"/>
                <a:cs typeface="Arial"/>
              </a:rPr>
              <a:t>escualeno</a:t>
            </a:r>
            <a:r>
              <a:rPr lang="en-GB" spc="0">
                <a:latin typeface="Arial"/>
                <a:cs typeface="Arial"/>
              </a:rPr>
              <a:t> </a:t>
            </a:r>
            <a:r>
              <a:rPr lang="en-GB" spc="0" err="1">
                <a:latin typeface="Arial"/>
                <a:cs typeface="Arial"/>
              </a:rPr>
              <a:t>epoxidasa</a:t>
            </a:r>
            <a:r>
              <a:rPr lang="en-GB" spc="0">
                <a:latin typeface="Arial"/>
                <a:cs typeface="Arial"/>
              </a:rPr>
              <a:t>; </a:t>
            </a:r>
            <a:r>
              <a:rPr lang="it-CH" b="1" spc="0">
                <a:latin typeface="Arial"/>
                <a:cs typeface="Arial"/>
              </a:rPr>
              <a:t>T.,</a:t>
            </a:r>
            <a:r>
              <a:rPr lang="it-CH" spc="0">
                <a:latin typeface="Arial"/>
                <a:cs typeface="Arial"/>
              </a:rPr>
              <a:t> </a:t>
            </a:r>
            <a:r>
              <a:rPr lang="it-CH" i="1" spc="0">
                <a:latin typeface="Arial"/>
                <a:cs typeface="Arial"/>
              </a:rPr>
              <a:t>Trichophyton</a:t>
            </a:r>
            <a:r>
              <a:rPr lang="it-CH" spc="0">
                <a:latin typeface="Arial"/>
                <a:cs typeface="Arial"/>
              </a:rPr>
              <a:t>.</a:t>
            </a:r>
            <a:br>
              <a:rPr lang="it-CH" spc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CH" b="1" spc="0">
                <a:latin typeface="Arial"/>
                <a:cs typeface="Arial"/>
              </a:rPr>
              <a:t>1. </a:t>
            </a:r>
            <a:r>
              <a:rPr lang="it-CH" spc="0">
                <a:latin typeface="Arial"/>
                <a:cs typeface="Arial"/>
              </a:rPr>
              <a:t>Gupta AK, Elewski B, </a:t>
            </a:r>
            <a:r>
              <a:rPr lang="it-CH" i="1" spc="0">
                <a:latin typeface="Arial"/>
                <a:cs typeface="Arial"/>
              </a:rPr>
              <a:t>et al. </a:t>
            </a:r>
            <a:r>
              <a:rPr lang="it-CH" spc="0">
                <a:latin typeface="Arial"/>
                <a:cs typeface="Arial"/>
              </a:rPr>
              <a:t>Treatment of onychomycosis in an era of antifungal resistance: Role for antifungal stewardship and topical antifungal agents. Mycoses. 2024;67(1):e13683. </a:t>
            </a:r>
            <a:r>
              <a:rPr lang="it-CH" b="1" spc="0">
                <a:latin typeface="Arial"/>
                <a:cs typeface="Arial"/>
              </a:rPr>
              <a:t>2</a:t>
            </a:r>
            <a:r>
              <a:rPr lang="it-CH" spc="0">
                <a:latin typeface="Arial"/>
                <a:cs typeface="Arial"/>
              </a:rPr>
              <a:t>. Gupta AK, Cooper EA, Wang T, </a:t>
            </a:r>
            <a:r>
              <a:rPr lang="it-CH" i="1" spc="0">
                <a:latin typeface="Arial"/>
                <a:cs typeface="Arial"/>
              </a:rPr>
              <a:t>et al</a:t>
            </a:r>
            <a:r>
              <a:rPr lang="it-CH" spc="0">
                <a:latin typeface="Arial"/>
                <a:cs typeface="Arial"/>
              </a:rPr>
              <a:t>. Detection of squalene epoxidase mutations in United States patients with onychomycosis: implications for management. J Invest Dermatol. 2023;143(12):2476–2483.e7. </a:t>
            </a:r>
            <a:r>
              <a:rPr lang="it-CH" b="1" spc="0">
                <a:latin typeface="Arial"/>
                <a:cs typeface="Arial"/>
              </a:rPr>
              <a:t>3. </a:t>
            </a:r>
            <a:r>
              <a:rPr lang="it-CH" spc="0">
                <a:latin typeface="Arial"/>
                <a:cs typeface="Arial"/>
              </a:rPr>
              <a:t>Crotti S, Cruciani D, Spina S, </a:t>
            </a:r>
            <a:r>
              <a:rPr lang="it-CH" i="1" spc="0">
                <a:latin typeface="Arial"/>
                <a:cs typeface="Arial"/>
              </a:rPr>
              <a:t>et al</a:t>
            </a:r>
            <a:r>
              <a:rPr lang="it-CH" spc="0">
                <a:latin typeface="Arial"/>
                <a:cs typeface="Arial"/>
              </a:rPr>
              <a:t>. A Terbinafine Sensitive Trichophyton indotineae Strain in Italy: The First Clinical Case of tinea corporis and onychomycosis. J Fungi (Basel). 2023;9(9):865.</a:t>
            </a:r>
          </a:p>
        </p:txBody>
      </p:sp>
      <p:sp>
        <p:nvSpPr>
          <p:cNvPr id="28" name="Sustainable Visions, Tangible Solutions">
            <a:extLst>
              <a:ext uri="{FF2B5EF4-FFF2-40B4-BE49-F238E27FC236}">
                <a16:creationId xmlns:a16="http://schemas.microsoft.com/office/drawing/2014/main" id="{5F215D67-FAD2-1A1E-F66C-7534E2A2FD03}"/>
              </a:ext>
            </a:extLst>
          </p:cNvPr>
          <p:cNvSpPr txBox="1"/>
          <p:nvPr/>
        </p:nvSpPr>
        <p:spPr>
          <a:xfrm>
            <a:off x="2354405" y="502077"/>
            <a:ext cx="20999307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s-E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Prevalencia mundial a la resistencia</a:t>
            </a:r>
            <a:br>
              <a:rPr lang="es-E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los medicamentos antifúngicos</a:t>
            </a:r>
            <a:endParaRPr sz="6000" b="1" spc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EE4EA259-BC61-E2B0-CC7A-2FD06308A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288" y="12549839"/>
            <a:ext cx="1795058" cy="61363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FCFDFBB9-1711-3933-858F-FEFEBEF3E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122" y="12713688"/>
            <a:ext cx="1685663" cy="518665"/>
          </a:xfrm>
          <a:prstGeom prst="rect">
            <a:avLst/>
          </a:prstGeom>
        </p:spPr>
      </p:pic>
      <p:sp>
        <p:nvSpPr>
          <p:cNvPr id="2" name="Rectangle: Rounded Corners 14">
            <a:extLst>
              <a:ext uri="{FF2B5EF4-FFF2-40B4-BE49-F238E27FC236}">
                <a16:creationId xmlns:a16="http://schemas.microsoft.com/office/drawing/2014/main" id="{761E9720-A0EE-E0A5-7032-B6F113914061}"/>
              </a:ext>
            </a:extLst>
          </p:cNvPr>
          <p:cNvSpPr/>
          <p:nvPr/>
        </p:nvSpPr>
        <p:spPr>
          <a:xfrm>
            <a:off x="1112108" y="2858952"/>
            <a:ext cx="22313041" cy="1165230"/>
          </a:xfrm>
          <a:prstGeom prst="roundRect">
            <a:avLst>
              <a:gd name="adj" fmla="val 5568"/>
            </a:avLst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>
            <a:outerShdw blurRad="254000" algn="ctr" rotWithShape="0">
              <a:srgbClr val="000000">
                <a:alpha val="20000"/>
              </a:srgbClr>
            </a:outerShdw>
          </a:effectLst>
        </p:spPr>
        <p:txBody>
          <a:bodyPr lIns="243840" tIns="0" rIns="243840" bIns="0" rtlCol="0" anchor="ctr" anchorCtr="0"/>
          <a:lstStyle/>
          <a:p>
            <a:pPr defTabSz="1219140">
              <a:buClr>
                <a:srgbClr val="0070C0"/>
              </a:buClr>
              <a:defRPr/>
            </a:pPr>
            <a:r>
              <a:rPr lang="it-CH" sz="2400" i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T. indotineae</a:t>
            </a:r>
            <a:r>
              <a:rPr lang="it-CH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 emergió como el más prevalente con mutaciones en el gen SQLE, y asociado con resistencia a fármacos (seguido de </a:t>
            </a:r>
            <a:r>
              <a:rPr lang="it-CH" sz="2400" i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T. rubrum</a:t>
            </a:r>
            <a:r>
              <a:rPr lang="it-CH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)</a:t>
            </a:r>
            <a:r>
              <a:rPr lang="it-CH" sz="2400" spc="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</a:t>
            </a:r>
            <a:endParaRPr lang="it-IT" sz="24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Rectangle: Top Corners Rounded 15">
            <a:extLst>
              <a:ext uri="{FF2B5EF4-FFF2-40B4-BE49-F238E27FC236}">
                <a16:creationId xmlns:a16="http://schemas.microsoft.com/office/drawing/2014/main" id="{7B609C8F-E880-3DAA-2C26-574FB3754248}"/>
              </a:ext>
            </a:extLst>
          </p:cNvPr>
          <p:cNvSpPr/>
          <p:nvPr/>
        </p:nvSpPr>
        <p:spPr>
          <a:xfrm rot="16200000">
            <a:off x="531211" y="3358028"/>
            <a:ext cx="1165229" cy="167075"/>
          </a:xfrm>
          <a:prstGeom prst="round2SameRect">
            <a:avLst>
              <a:gd name="adj1" fmla="val 61174"/>
              <a:gd name="adj2" fmla="val 0"/>
            </a:avLst>
          </a:prstGeom>
          <a:solidFill>
            <a:srgbClr val="007E4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tIns="0" bIns="0" rtlCol="0" anchor="ctr" anchorCtr="0"/>
          <a:lstStyle/>
          <a:p>
            <a:pPr marL="0" marR="0" lvl="0" indent="0" algn="ctr" defTabSz="1219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Rectangle: Rounded Corners 26">
            <a:extLst>
              <a:ext uri="{FF2B5EF4-FFF2-40B4-BE49-F238E27FC236}">
                <a16:creationId xmlns:a16="http://schemas.microsoft.com/office/drawing/2014/main" id="{27CF0ECC-F214-5F5F-7220-8D5A0B09290A}"/>
              </a:ext>
            </a:extLst>
          </p:cNvPr>
          <p:cNvSpPr/>
          <p:nvPr/>
        </p:nvSpPr>
        <p:spPr>
          <a:xfrm>
            <a:off x="2498362" y="8550821"/>
            <a:ext cx="7377158" cy="1749002"/>
          </a:xfrm>
          <a:prstGeom prst="roundRect">
            <a:avLst>
              <a:gd name="adj" fmla="val 6526"/>
            </a:avLst>
          </a:prstGeom>
          <a:solidFill>
            <a:schemeClr val="bg1"/>
          </a:solidFill>
          <a:ln>
            <a:noFill/>
          </a:ln>
          <a:effectLst>
            <a:outerShdw blurRad="508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rtlCol="0" anchor="ctr"/>
          <a:lstStyle/>
          <a:p>
            <a:r>
              <a:rPr lang="en-US" sz="2400" kern="0" spc="0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Cepa de </a:t>
            </a:r>
            <a:r>
              <a:rPr lang="en-US" sz="2400" i="1" kern="0" spc="0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T. </a:t>
            </a:r>
            <a:r>
              <a:rPr lang="en-US" sz="2400" i="1" kern="0" spc="0" err="1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indotineae</a:t>
            </a:r>
            <a:r>
              <a:rPr lang="en-US" sz="2400" kern="0" spc="0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 sensible a la </a:t>
            </a:r>
            <a:r>
              <a:rPr lang="en-US" sz="2400" kern="0" spc="0" err="1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terbinafina</a:t>
            </a:r>
            <a:r>
              <a:rPr lang="en-US" sz="2400" kern="0" spc="0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 </a:t>
            </a:r>
            <a:r>
              <a:rPr lang="en-US" sz="2400" kern="0" spc="0" err="1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en</a:t>
            </a:r>
            <a:r>
              <a:rPr lang="en-US" sz="2400" kern="0" spc="0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 </a:t>
            </a:r>
            <a:r>
              <a:rPr lang="en-US" sz="2400" b="1" kern="0" spc="0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Italia</a:t>
            </a:r>
            <a:r>
              <a:rPr lang="en-US" sz="2400" kern="0" spc="0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: </a:t>
            </a:r>
            <a:r>
              <a:rPr lang="en-US" sz="2400" kern="0" spc="0" err="1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el</a:t>
            </a:r>
            <a:r>
              <a:rPr lang="en-US" sz="2400" kern="0" spc="0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 primer </a:t>
            </a:r>
            <a:r>
              <a:rPr lang="en-US" sz="2400" kern="0" spc="0" err="1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caso</a:t>
            </a:r>
            <a:r>
              <a:rPr lang="en-US" sz="2400" kern="0" spc="0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 </a:t>
            </a:r>
            <a:r>
              <a:rPr lang="en-US" sz="2400" kern="0" spc="0" err="1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clínico</a:t>
            </a:r>
            <a:r>
              <a:rPr lang="en-US" sz="2400" kern="0" spc="0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 de </a:t>
            </a:r>
            <a:r>
              <a:rPr lang="en-US" sz="2400" kern="0" spc="0" err="1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tiña</a:t>
            </a:r>
            <a:r>
              <a:rPr lang="en-US" sz="2400" kern="0" spc="0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 corporal</a:t>
            </a:r>
            <a:br>
              <a:rPr lang="en-US" sz="2400" kern="0" spc="0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</a:br>
            <a:r>
              <a:rPr lang="en-US" sz="2400" kern="0" spc="0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y onicomicosis</a:t>
            </a:r>
            <a:r>
              <a:rPr lang="en-US" sz="2400" kern="0" spc="0" baseline="30000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" name="Rectangle: Rounded Corners 26">
            <a:extLst>
              <a:ext uri="{FF2B5EF4-FFF2-40B4-BE49-F238E27FC236}">
                <a16:creationId xmlns:a16="http://schemas.microsoft.com/office/drawing/2014/main" id="{4E7E3B02-237E-F6E9-5050-519B5A878808}"/>
              </a:ext>
            </a:extLst>
          </p:cNvPr>
          <p:cNvSpPr/>
          <p:nvPr/>
        </p:nvSpPr>
        <p:spPr>
          <a:xfrm>
            <a:off x="2498361" y="5361186"/>
            <a:ext cx="7377159" cy="2778642"/>
          </a:xfrm>
          <a:prstGeom prst="roundRect">
            <a:avLst>
              <a:gd name="adj" fmla="val 6526"/>
            </a:avLst>
          </a:prstGeom>
          <a:solidFill>
            <a:schemeClr val="bg1"/>
          </a:solidFill>
          <a:ln>
            <a:noFill/>
          </a:ln>
          <a:effectLst>
            <a:outerShdw blurRad="508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rtlCol="0" anchor="ctr"/>
          <a:lstStyle/>
          <a:p>
            <a:pPr defTabSz="1219140">
              <a:buClr>
                <a:srgbClr val="000000"/>
              </a:buClr>
              <a:defRPr/>
            </a:pPr>
            <a:r>
              <a:rPr lang="en-US" sz="2400" kern="0" spc="0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En </a:t>
            </a:r>
            <a:r>
              <a:rPr lang="en-US" sz="2400" kern="0" spc="0" err="1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una</a:t>
            </a:r>
            <a:r>
              <a:rPr lang="en-US" sz="2400" kern="0" spc="0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 </a:t>
            </a:r>
            <a:r>
              <a:rPr lang="en-US" sz="2400" kern="0" spc="0" err="1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muestra</a:t>
            </a:r>
            <a:r>
              <a:rPr lang="en-US" sz="2400" kern="0" spc="0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 de 5.894 </a:t>
            </a:r>
            <a:r>
              <a:rPr lang="en-US" sz="2400" kern="0" spc="0" err="1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dermatofitos</a:t>
            </a:r>
            <a:r>
              <a:rPr lang="en-US" sz="2400" kern="0" spc="0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 </a:t>
            </a:r>
            <a:r>
              <a:rPr lang="en-US" sz="2400" kern="0" spc="0" err="1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aislados</a:t>
            </a:r>
            <a:r>
              <a:rPr lang="en-US" sz="2400" kern="0" spc="0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 de 15.683 </a:t>
            </a:r>
            <a:r>
              <a:rPr lang="en-US" sz="2400" kern="0" spc="0" err="1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casos</a:t>
            </a:r>
            <a:r>
              <a:rPr lang="en-US" sz="2400" kern="0" spc="0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 de </a:t>
            </a:r>
            <a:r>
              <a:rPr lang="en-US" sz="2400" kern="0" spc="0" err="1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onicomicosis</a:t>
            </a:r>
            <a:r>
              <a:rPr lang="en-US" sz="2400" kern="0" spc="0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 </a:t>
            </a:r>
            <a:r>
              <a:rPr lang="en-US" sz="2400" kern="0" spc="0" err="1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en</a:t>
            </a:r>
            <a:r>
              <a:rPr lang="en-US" sz="2400" kern="0" spc="0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 </a:t>
            </a:r>
            <a:r>
              <a:rPr lang="en-US" sz="2400" b="1" kern="0" spc="0" err="1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Estados</a:t>
            </a:r>
            <a:r>
              <a:rPr lang="en-US" sz="2400" b="1" kern="0" spc="0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 Unidos</a:t>
            </a:r>
            <a:r>
              <a:rPr lang="en-US" sz="2400" kern="0" spc="0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, se </a:t>
            </a:r>
            <a:r>
              <a:rPr lang="en-US" sz="2400" kern="0" spc="0" err="1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encontraron</a:t>
            </a:r>
            <a:r>
              <a:rPr lang="en-US" sz="2400" kern="0" spc="0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 </a:t>
            </a:r>
            <a:r>
              <a:rPr lang="en-US" sz="2400" kern="0" spc="0" err="1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mutaciones</a:t>
            </a:r>
            <a:r>
              <a:rPr lang="en-US" sz="2400" kern="0" spc="0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 </a:t>
            </a:r>
            <a:r>
              <a:rPr lang="en-US" sz="2400" kern="0" spc="0" err="1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en</a:t>
            </a:r>
            <a:r>
              <a:rPr lang="en-US" sz="2400" kern="0" spc="0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 </a:t>
            </a:r>
            <a:r>
              <a:rPr lang="en-US" sz="2400" kern="0" spc="0" err="1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el</a:t>
            </a:r>
            <a:r>
              <a:rPr lang="en-US" sz="2400" kern="0" spc="0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 4,3 % de las </a:t>
            </a:r>
            <a:r>
              <a:rPr lang="en-US" sz="2400" kern="0" spc="0" err="1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muestras</a:t>
            </a:r>
            <a:r>
              <a:rPr lang="en-US" sz="2400" kern="0" spc="0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 de </a:t>
            </a:r>
            <a:r>
              <a:rPr lang="en-US" sz="2400" i="1" kern="0" spc="0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T. mentagrophytes </a:t>
            </a:r>
            <a:r>
              <a:rPr lang="en-US" sz="2400" kern="0" spc="0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y </a:t>
            </a:r>
            <a:r>
              <a:rPr lang="en-US" sz="2400" kern="0" spc="0" err="1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el</a:t>
            </a:r>
            <a:r>
              <a:rPr lang="en-US" sz="2400" kern="0" spc="0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 </a:t>
            </a:r>
          </a:p>
          <a:p>
            <a:pPr defTabSz="1219140">
              <a:buClr>
                <a:srgbClr val="000000"/>
              </a:buClr>
              <a:defRPr/>
            </a:pPr>
            <a:r>
              <a:rPr lang="en-US" sz="2400" kern="0" spc="0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3,6 % de </a:t>
            </a:r>
            <a:r>
              <a:rPr lang="en-US" sz="2400" i="1" kern="0" spc="0">
                <a:solidFill>
                  <a:schemeClr val="tx1"/>
                </a:solidFill>
                <a:latin typeface="Arial"/>
                <a:cs typeface="Calibri" panose="020F0502020204030204" pitchFamily="34" charset="0"/>
              </a:rPr>
              <a:t>T. rubrum</a:t>
            </a:r>
            <a:r>
              <a:rPr lang="it-CH" sz="2400" kern="0" spc="0" baseline="30000">
                <a:solidFill>
                  <a:schemeClr val="tx1"/>
                </a:solidFill>
                <a:latin typeface="Arial"/>
                <a:cs typeface="Calibri" panose="020F0502020204030204" pitchFamily="34" charset="0"/>
                <a:sym typeface="Arial"/>
              </a:rPr>
              <a:t>2</a:t>
            </a:r>
            <a:endParaRPr lang="it-CH" sz="2400" kern="0" spc="0">
              <a:solidFill>
                <a:schemeClr val="tx1"/>
              </a:solidFill>
              <a:latin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2DAB17E-52B9-D8BE-4D4D-B0736B78A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287" y="5435746"/>
            <a:ext cx="1928571" cy="1800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9CD7C8A-F3D7-32BC-FAB2-89B93C14D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287" y="8513666"/>
            <a:ext cx="1928571" cy="1800000"/>
          </a:xfrm>
          <a:prstGeom prst="rect">
            <a:avLst/>
          </a:prstGeom>
        </p:spPr>
      </p:pic>
      <p:pic>
        <p:nvPicPr>
          <p:cNvPr id="11" name="Graphic 36">
            <a:extLst>
              <a:ext uri="{FF2B5EF4-FFF2-40B4-BE49-F238E27FC236}">
                <a16:creationId xmlns:a16="http://schemas.microsoft.com/office/drawing/2014/main" id="{DF5A852E-FBB4-1278-7523-319617864B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74434" y="5829323"/>
            <a:ext cx="908704" cy="908704"/>
          </a:xfrm>
          <a:prstGeom prst="rect">
            <a:avLst/>
          </a:prstGeom>
        </p:spPr>
      </p:pic>
      <p:pic>
        <p:nvPicPr>
          <p:cNvPr id="14" name="Immagine 7" descr="Immagine che contiene testo, mappa, diagramma&#10;&#10;Descrizione generata automaticamente">
            <a:extLst>
              <a:ext uri="{FF2B5EF4-FFF2-40B4-BE49-F238E27FC236}">
                <a16:creationId xmlns:a16="http://schemas.microsoft.com/office/drawing/2014/main" id="{B2D01B8C-26DE-BFF9-A19B-979C1B5824F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425" r="3586" b="9043"/>
          <a:stretch>
            <a:fillRect/>
          </a:stretch>
        </p:blipFill>
        <p:spPr>
          <a:xfrm>
            <a:off x="10723419" y="4389535"/>
            <a:ext cx="12701730" cy="6533264"/>
          </a:xfrm>
          <a:prstGeom prst="rect">
            <a:avLst/>
          </a:prstGeom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id="{AFEAECA3-96A5-34E9-41BC-CAA5C0AFA1A1}"/>
              </a:ext>
            </a:extLst>
          </p:cNvPr>
          <p:cNvSpPr txBox="1"/>
          <p:nvPr/>
        </p:nvSpPr>
        <p:spPr>
          <a:xfrm>
            <a:off x="15704186" y="4598344"/>
            <a:ext cx="1491655" cy="811367"/>
          </a:xfrm>
          <a:prstGeom prst="rect">
            <a:avLst/>
          </a:prstGeom>
          <a:solidFill>
            <a:schemeClr val="bg1"/>
          </a:solidFill>
          <a:ln w="38100">
            <a:solidFill>
              <a:srgbClr val="007E48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b="1" spc="0">
                <a:latin typeface="Arial" panose="020B0604020202020204" pitchFamily="34" charset="0"/>
                <a:cs typeface="Arial" panose="020B0604020202020204" pitchFamily="34" charset="0"/>
              </a:rPr>
              <a:t>Polonia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(2020)</a:t>
            </a:r>
            <a:endParaRPr lang="en-US" spc="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pc="0">
                <a:solidFill>
                  <a:srgbClr val="C07D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14,3 %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pc="0">
                <a:solidFill>
                  <a:srgbClr val="6DB9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0 %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EAC022E1-87E1-B2AC-CC36-43818BB3955D}"/>
              </a:ext>
            </a:extLst>
          </p:cNvPr>
          <p:cNvSpPr txBox="1"/>
          <p:nvPr/>
        </p:nvSpPr>
        <p:spPr>
          <a:xfrm>
            <a:off x="13668904" y="5361186"/>
            <a:ext cx="1640821" cy="811367"/>
          </a:xfrm>
          <a:prstGeom prst="rect">
            <a:avLst/>
          </a:prstGeom>
          <a:solidFill>
            <a:schemeClr val="bg1"/>
          </a:solidFill>
          <a:ln w="38100">
            <a:solidFill>
              <a:srgbClr val="007E48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b="1" spc="0">
                <a:latin typeface="Arial" panose="020B0604020202020204" pitchFamily="34" charset="0"/>
                <a:cs typeface="Arial" panose="020B0604020202020204" pitchFamily="34" charset="0"/>
              </a:rPr>
              <a:t>Alemania </a:t>
            </a:r>
          </a:p>
          <a:p>
            <a:pPr algn="ctr"/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(2020)</a:t>
            </a:r>
            <a:endParaRPr lang="en-US" spc="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pc="0">
                <a:solidFill>
                  <a:srgbClr val="C07D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45 %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pc="0">
                <a:solidFill>
                  <a:srgbClr val="6DB9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0 %</a:t>
            </a: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70FB5F12-C1DC-C37A-9413-050612A81306}"/>
              </a:ext>
            </a:extLst>
          </p:cNvPr>
          <p:cNvSpPr txBox="1"/>
          <p:nvPr/>
        </p:nvSpPr>
        <p:spPr>
          <a:xfrm>
            <a:off x="13765253" y="6329598"/>
            <a:ext cx="1640821" cy="565146"/>
          </a:xfrm>
          <a:prstGeom prst="rect">
            <a:avLst/>
          </a:prstGeom>
          <a:solidFill>
            <a:schemeClr val="bg1"/>
          </a:solidFill>
          <a:ln w="38100">
            <a:solidFill>
              <a:srgbClr val="007E48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b="1" spc="0">
                <a:latin typeface="Arial" panose="020B0604020202020204" pitchFamily="34" charset="0"/>
                <a:cs typeface="Arial" panose="020B0604020202020204" pitchFamily="34" charset="0"/>
              </a:rPr>
              <a:t>Francia 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(2022)</a:t>
            </a:r>
            <a:endParaRPr lang="en-US" spc="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pc="0">
                <a:solidFill>
                  <a:srgbClr val="C07D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0,2-13 %</a:t>
            </a:r>
            <a:endParaRPr lang="en-US" spc="0">
              <a:solidFill>
                <a:srgbClr val="6DB9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8AC8D10D-D456-BDFC-5CAB-C113CCB03DA0}"/>
              </a:ext>
            </a:extLst>
          </p:cNvPr>
          <p:cNvSpPr txBox="1"/>
          <p:nvPr/>
        </p:nvSpPr>
        <p:spPr>
          <a:xfrm>
            <a:off x="13620376" y="7122825"/>
            <a:ext cx="1859407" cy="565146"/>
          </a:xfrm>
          <a:prstGeom prst="rect">
            <a:avLst/>
          </a:prstGeom>
          <a:solidFill>
            <a:schemeClr val="bg1"/>
          </a:solidFill>
          <a:ln w="38100">
            <a:solidFill>
              <a:srgbClr val="007E48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b="1" spc="0">
                <a:latin typeface="Arial" panose="020B0604020202020204" pitchFamily="34" charset="0"/>
                <a:cs typeface="Arial" panose="020B0604020202020204" pitchFamily="34" charset="0"/>
              </a:rPr>
              <a:t>Suiza 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(2017)</a:t>
            </a:r>
            <a:r>
              <a:rPr lang="en-US" spc="0" baseline="30000"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  <a:p>
            <a:pPr algn="ctr"/>
            <a:r>
              <a:rPr lang="en-US" spc="0">
                <a:solidFill>
                  <a:srgbClr val="C07D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0,2-1,0 %</a:t>
            </a:r>
            <a:endParaRPr lang="en-US" spc="0">
              <a:solidFill>
                <a:srgbClr val="6DB9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B1F06F11-A8DB-7E3B-AF7D-5880F28274C0}"/>
              </a:ext>
            </a:extLst>
          </p:cNvPr>
          <p:cNvSpPr txBox="1"/>
          <p:nvPr/>
        </p:nvSpPr>
        <p:spPr>
          <a:xfrm>
            <a:off x="14660246" y="7896922"/>
            <a:ext cx="1491655" cy="811367"/>
          </a:xfrm>
          <a:prstGeom prst="rect">
            <a:avLst/>
          </a:prstGeom>
          <a:solidFill>
            <a:schemeClr val="bg1"/>
          </a:solidFill>
          <a:ln w="38100">
            <a:solidFill>
              <a:srgbClr val="007E48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b="1" spc="0" err="1">
                <a:latin typeface="Arial" panose="020B0604020202020204" pitchFamily="34" charset="0"/>
                <a:cs typeface="Arial" panose="020B0604020202020204" pitchFamily="34" charset="0"/>
              </a:rPr>
              <a:t>Brasil</a:t>
            </a:r>
            <a:r>
              <a:rPr lang="en-US" b="1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(2021)</a:t>
            </a:r>
            <a:endParaRPr lang="en-US" spc="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pc="0">
                <a:solidFill>
                  <a:srgbClr val="C07D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0 %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pc="0">
                <a:solidFill>
                  <a:srgbClr val="6DB9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4,9-7,7 %</a:t>
            </a: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A2560D20-41EE-E5FC-0701-E234A5E0A5FD}"/>
              </a:ext>
            </a:extLst>
          </p:cNvPr>
          <p:cNvSpPr txBox="1"/>
          <p:nvPr/>
        </p:nvSpPr>
        <p:spPr>
          <a:xfrm>
            <a:off x="15261662" y="8859242"/>
            <a:ext cx="1640821" cy="565146"/>
          </a:xfrm>
          <a:prstGeom prst="rect">
            <a:avLst/>
          </a:prstGeom>
          <a:solidFill>
            <a:schemeClr val="bg1"/>
          </a:solidFill>
          <a:ln w="38100">
            <a:solidFill>
              <a:srgbClr val="007E48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b="1" spc="0">
                <a:latin typeface="Arial" panose="020B0604020202020204" pitchFamily="34" charset="0"/>
                <a:cs typeface="Arial" panose="020B0604020202020204" pitchFamily="34" charset="0"/>
              </a:rPr>
              <a:t>Grecia 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(2021)</a:t>
            </a:r>
            <a:endParaRPr lang="en-US" spc="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pc="0">
                <a:solidFill>
                  <a:srgbClr val="C07D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0,38 %</a:t>
            </a:r>
            <a:endParaRPr lang="en-US" spc="0">
              <a:solidFill>
                <a:srgbClr val="6DB9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4">
            <a:extLst>
              <a:ext uri="{FF2B5EF4-FFF2-40B4-BE49-F238E27FC236}">
                <a16:creationId xmlns:a16="http://schemas.microsoft.com/office/drawing/2014/main" id="{8C33658E-18D2-FF7C-6A4B-77660A31A060}"/>
              </a:ext>
            </a:extLst>
          </p:cNvPr>
          <p:cNvSpPr txBox="1"/>
          <p:nvPr/>
        </p:nvSpPr>
        <p:spPr>
          <a:xfrm>
            <a:off x="16965754" y="8859242"/>
            <a:ext cx="1866105" cy="565146"/>
          </a:xfrm>
          <a:prstGeom prst="rect">
            <a:avLst/>
          </a:prstGeom>
          <a:solidFill>
            <a:schemeClr val="bg1"/>
          </a:solidFill>
          <a:ln w="38100">
            <a:solidFill>
              <a:srgbClr val="007E48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b="1" spc="0">
                <a:latin typeface="Arial" panose="020B0604020202020204" pitchFamily="34" charset="0"/>
                <a:cs typeface="Arial" panose="020B0604020202020204" pitchFamily="34" charset="0"/>
              </a:rPr>
              <a:t>Iran 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(2018)</a:t>
            </a:r>
            <a:endParaRPr lang="en-US" spc="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pc="0">
                <a:solidFill>
                  <a:srgbClr val="C07D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0,18 %</a:t>
            </a:r>
            <a:endParaRPr lang="en-US" spc="0">
              <a:solidFill>
                <a:srgbClr val="6DB9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4">
            <a:extLst>
              <a:ext uri="{FF2B5EF4-FFF2-40B4-BE49-F238E27FC236}">
                <a16:creationId xmlns:a16="http://schemas.microsoft.com/office/drawing/2014/main" id="{3BC19E67-A464-1E83-B852-825E265D8C25}"/>
              </a:ext>
            </a:extLst>
          </p:cNvPr>
          <p:cNvSpPr txBox="1"/>
          <p:nvPr/>
        </p:nvSpPr>
        <p:spPr>
          <a:xfrm>
            <a:off x="18949244" y="8742968"/>
            <a:ext cx="1962427" cy="811367"/>
          </a:xfrm>
          <a:prstGeom prst="rect">
            <a:avLst/>
          </a:prstGeom>
          <a:solidFill>
            <a:schemeClr val="bg1"/>
          </a:solidFill>
          <a:ln w="38100">
            <a:solidFill>
              <a:srgbClr val="007E48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b="1" spc="0">
                <a:latin typeface="Arial" panose="020B0604020202020204" pitchFamily="34" charset="0"/>
                <a:cs typeface="Arial" panose="020B0604020202020204" pitchFamily="34" charset="0"/>
              </a:rPr>
              <a:t>India </a:t>
            </a:r>
          </a:p>
          <a:p>
            <a:pPr algn="ctr"/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(2018)</a:t>
            </a:r>
            <a:endParaRPr lang="en-US" spc="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pc="0">
                <a:solidFill>
                  <a:srgbClr val="C07D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14-72 %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pc="0">
                <a:solidFill>
                  <a:srgbClr val="6DB9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10-21 %</a:t>
            </a:r>
          </a:p>
        </p:txBody>
      </p:sp>
      <p:sp>
        <p:nvSpPr>
          <p:cNvPr id="24" name="TextBox 4">
            <a:extLst>
              <a:ext uri="{FF2B5EF4-FFF2-40B4-BE49-F238E27FC236}">
                <a16:creationId xmlns:a16="http://schemas.microsoft.com/office/drawing/2014/main" id="{37AED43F-E84F-F876-2B17-5D6D1A7F1A89}"/>
              </a:ext>
            </a:extLst>
          </p:cNvPr>
          <p:cNvSpPr txBox="1"/>
          <p:nvPr/>
        </p:nvSpPr>
        <p:spPr>
          <a:xfrm>
            <a:off x="21410735" y="7416549"/>
            <a:ext cx="1833609" cy="565146"/>
          </a:xfrm>
          <a:prstGeom prst="rect">
            <a:avLst/>
          </a:prstGeom>
          <a:solidFill>
            <a:schemeClr val="bg1"/>
          </a:solidFill>
          <a:ln w="38100">
            <a:solidFill>
              <a:srgbClr val="007E48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b="1" spc="0" err="1">
                <a:latin typeface="Arial" panose="020B0604020202020204" pitchFamily="34" charset="0"/>
                <a:cs typeface="Arial" panose="020B0604020202020204" pitchFamily="34" charset="0"/>
              </a:rPr>
              <a:t>Singapur</a:t>
            </a:r>
            <a:r>
              <a:rPr lang="en-US" b="1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(1994)</a:t>
            </a:r>
            <a:endParaRPr lang="en-US" spc="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pc="0">
                <a:solidFill>
                  <a:srgbClr val="6DB9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0-43 %</a:t>
            </a:r>
          </a:p>
        </p:txBody>
      </p:sp>
      <p:sp>
        <p:nvSpPr>
          <p:cNvPr id="25" name="TextBox 4">
            <a:extLst>
              <a:ext uri="{FF2B5EF4-FFF2-40B4-BE49-F238E27FC236}">
                <a16:creationId xmlns:a16="http://schemas.microsoft.com/office/drawing/2014/main" id="{648D3C8A-5663-C211-B89E-4769321F013E}"/>
              </a:ext>
            </a:extLst>
          </p:cNvPr>
          <p:cNvSpPr txBox="1"/>
          <p:nvPr/>
        </p:nvSpPr>
        <p:spPr>
          <a:xfrm>
            <a:off x="21217750" y="5975777"/>
            <a:ext cx="2257826" cy="811367"/>
          </a:xfrm>
          <a:prstGeom prst="rect">
            <a:avLst/>
          </a:prstGeom>
          <a:solidFill>
            <a:schemeClr val="bg1"/>
          </a:solidFill>
          <a:ln w="38100">
            <a:solidFill>
              <a:srgbClr val="007E48"/>
            </a:solidFill>
          </a:ln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lang="en-US" b="1" spc="0" err="1">
                <a:latin typeface="Arial" panose="020B0604020202020204" pitchFamily="34" charset="0"/>
                <a:cs typeface="Arial" panose="020B0604020202020204" pitchFamily="34" charset="0"/>
              </a:rPr>
              <a:t>Japón</a:t>
            </a:r>
            <a:r>
              <a:rPr lang="en-US" b="1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(2021; 2023)</a:t>
            </a:r>
            <a:endParaRPr lang="en-US" spc="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pc="0">
                <a:solidFill>
                  <a:srgbClr val="C07D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0-3,9 %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pc="0">
                <a:solidFill>
                  <a:srgbClr val="6DB9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0-1,6 %</a:t>
            </a:r>
          </a:p>
        </p:txBody>
      </p:sp>
      <p:sp>
        <p:nvSpPr>
          <p:cNvPr id="26" name="TextBox 4">
            <a:extLst>
              <a:ext uri="{FF2B5EF4-FFF2-40B4-BE49-F238E27FC236}">
                <a16:creationId xmlns:a16="http://schemas.microsoft.com/office/drawing/2014/main" id="{57518C06-9118-2400-1F2C-BF4EFA509F1E}"/>
              </a:ext>
            </a:extLst>
          </p:cNvPr>
          <p:cNvSpPr txBox="1"/>
          <p:nvPr/>
        </p:nvSpPr>
        <p:spPr>
          <a:xfrm>
            <a:off x="11350425" y="10537543"/>
            <a:ext cx="3544723" cy="1012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72000" rIns="0" bIns="108000" rtlCol="0" anchor="ctr">
            <a:spAutoFit/>
          </a:bodyPr>
          <a:lstStyle/>
          <a:p>
            <a:r>
              <a:rPr lang="en-US" b="1" spc="0">
                <a:latin typeface="Arial" panose="020B0604020202020204" pitchFamily="34" charset="0"/>
                <a:cs typeface="Arial" panose="020B0604020202020204" pitchFamily="34" charset="0"/>
              </a:rPr>
              <a:t>País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año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[s] de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publicación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pc="0" baseline="30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pc="0">
                <a:solidFill>
                  <a:srgbClr val="C07D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de </a:t>
            </a:r>
            <a:r>
              <a:rPr lang="en-US" spc="0" err="1">
                <a:solidFill>
                  <a:srgbClr val="C07D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aislados</a:t>
            </a:r>
            <a:r>
              <a:rPr lang="en-US" spc="0">
                <a:solidFill>
                  <a:srgbClr val="C07D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0" err="1">
                <a:solidFill>
                  <a:srgbClr val="C07D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resistentes</a:t>
            </a:r>
            <a:r>
              <a:rPr lang="en-US" spc="0">
                <a:solidFill>
                  <a:srgbClr val="C07D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pc="0" err="1">
                <a:solidFill>
                  <a:srgbClr val="C07DE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terbinafina</a:t>
            </a:r>
            <a:br>
              <a:rPr lang="en-US" spc="0">
                <a:solidFill>
                  <a:srgbClr val="C07DE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pc="0">
                <a:solidFill>
                  <a:srgbClr val="6DB9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de </a:t>
            </a:r>
            <a:r>
              <a:rPr lang="en-US" spc="0" err="1">
                <a:solidFill>
                  <a:srgbClr val="6DB9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aislados</a:t>
            </a:r>
            <a:r>
              <a:rPr lang="en-US" spc="0">
                <a:solidFill>
                  <a:srgbClr val="6DB9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0" err="1">
                <a:solidFill>
                  <a:srgbClr val="6DB9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resistentes</a:t>
            </a:r>
            <a:r>
              <a:rPr lang="en-US" spc="0">
                <a:solidFill>
                  <a:srgbClr val="6DB9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pc="0" err="1">
                <a:solidFill>
                  <a:srgbClr val="6DB9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itraconazol</a:t>
            </a:r>
            <a:endParaRPr lang="en-US" spc="0">
              <a:solidFill>
                <a:srgbClr val="6DB9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4">
            <a:extLst>
              <a:ext uri="{FF2B5EF4-FFF2-40B4-BE49-F238E27FC236}">
                <a16:creationId xmlns:a16="http://schemas.microsoft.com/office/drawing/2014/main" id="{CC361F88-C177-76D5-4124-65A73DF7E6CC}"/>
              </a:ext>
            </a:extLst>
          </p:cNvPr>
          <p:cNvSpPr txBox="1"/>
          <p:nvPr/>
        </p:nvSpPr>
        <p:spPr>
          <a:xfrm>
            <a:off x="15194798" y="10582872"/>
            <a:ext cx="3006116" cy="920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72000" rIns="0" bIns="108000" rtlCol="0">
            <a:spAutoFit/>
          </a:bodyPr>
          <a:lstStyle/>
          <a:p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Países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que se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han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reportado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estudios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empíricos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tasas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resistencia</a:t>
            </a:r>
            <a:endParaRPr lang="en-US" spc="0">
              <a:solidFill>
                <a:srgbClr val="6DB9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4">
            <a:extLst>
              <a:ext uri="{FF2B5EF4-FFF2-40B4-BE49-F238E27FC236}">
                <a16:creationId xmlns:a16="http://schemas.microsoft.com/office/drawing/2014/main" id="{3FB30BE1-268B-2045-3EC5-9C8DC3A38CF9}"/>
              </a:ext>
            </a:extLst>
          </p:cNvPr>
          <p:cNvSpPr txBox="1"/>
          <p:nvPr/>
        </p:nvSpPr>
        <p:spPr>
          <a:xfrm>
            <a:off x="18766543" y="10582872"/>
            <a:ext cx="3687057" cy="1412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72000" rIns="0" bIns="108000" rtlCol="0">
            <a:spAutoFit/>
          </a:bodyPr>
          <a:lstStyle/>
          <a:p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Países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que se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han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reportado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casos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clínicos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especies</a:t>
            </a:r>
            <a:b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US" i="1" spc="0">
                <a:latin typeface="Arial" panose="020B0604020202020204" pitchFamily="34" charset="0"/>
                <a:cs typeface="Arial" panose="020B0604020202020204" pitchFamily="34" charset="0"/>
              </a:rPr>
              <a:t>Trichophyton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resistencia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antifúngica</a:t>
            </a: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pc="0" err="1">
                <a:latin typeface="Arial" panose="020B0604020202020204" pitchFamily="34" charset="0"/>
                <a:cs typeface="Arial" panose="020B0604020202020204" pitchFamily="34" charset="0"/>
              </a:rPr>
              <a:t>confirmada</a:t>
            </a:r>
            <a:b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pc="0">
                <a:latin typeface="Arial" panose="020B0604020202020204" pitchFamily="34" charset="0"/>
                <a:cs typeface="Arial" panose="020B0604020202020204" pitchFamily="34" charset="0"/>
              </a:rPr>
              <a:t>(2008-2023)</a:t>
            </a:r>
            <a:r>
              <a:rPr lang="en-US" spc="0" baseline="30000">
                <a:latin typeface="Arial" panose="020B0604020202020204" pitchFamily="34" charset="0"/>
                <a:cs typeface="Arial" panose="020B0604020202020204" pitchFamily="34" charset="0"/>
              </a:rPr>
              <a:t>7,9,34-41</a:t>
            </a:r>
            <a:endParaRPr lang="en-US" spc="0" baseline="30000">
              <a:solidFill>
                <a:srgbClr val="6DB9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F8743BB2-63DD-8FB6-2CD1-9EF17087604D}"/>
              </a:ext>
            </a:extLst>
          </p:cNvPr>
          <p:cNvSpPr txBox="1"/>
          <p:nvPr/>
        </p:nvSpPr>
        <p:spPr>
          <a:xfrm>
            <a:off x="11285925" y="9486131"/>
            <a:ext cx="4092299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pc="0" err="1">
                <a:latin typeface="Arial"/>
                <a:cs typeface="Arial"/>
              </a:rPr>
              <a:t>Figura</a:t>
            </a:r>
            <a:r>
              <a:rPr lang="en-US" spc="0">
                <a:latin typeface="Arial"/>
                <a:cs typeface="Arial"/>
              </a:rPr>
              <a:t> de Gupta AK</a:t>
            </a:r>
            <a:br>
              <a:rPr lang="en-US" spc="0">
                <a:latin typeface="Arial"/>
                <a:cs typeface="Arial"/>
              </a:rPr>
            </a:br>
            <a:r>
              <a:rPr lang="en-US" i="1" spc="0">
                <a:latin typeface="Arial"/>
                <a:cs typeface="Arial"/>
              </a:rPr>
              <a:t>et al</a:t>
            </a:r>
            <a:r>
              <a:rPr lang="en-US" spc="0">
                <a:latin typeface="Arial"/>
                <a:cs typeface="Arial"/>
              </a:rPr>
              <a:t>. 2024.</a:t>
            </a:r>
            <a:r>
              <a:rPr lang="en-US" spc="0" baseline="30000">
                <a:latin typeface="Arial"/>
                <a:cs typeface="Arial"/>
              </a:rPr>
              <a:t>1</a:t>
            </a:r>
            <a:endParaRPr lang="en-US" b="0" spc="0" baseline="3000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33" name="Graphic 45">
            <a:extLst>
              <a:ext uri="{FF2B5EF4-FFF2-40B4-BE49-F238E27FC236}">
                <a16:creationId xmlns:a16="http://schemas.microsoft.com/office/drawing/2014/main" id="{92E8A36F-0798-488A-E0AA-049608BBB2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18361" y="8775285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57445"/>
      </p:ext>
    </p:extLst>
  </p:cSld>
  <p:clrMapOvr>
    <a:masterClrMapping/>
  </p:clrMapOvr>
  <p:transition spd="slow">
    <p:push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591469-8C33-FFDA-2BA7-6B6EF2841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66C09F6-3983-E8F9-8057-89F4D361EDCC}"/>
              </a:ext>
            </a:extLst>
          </p:cNvPr>
          <p:cNvSpPr/>
          <p:nvPr/>
        </p:nvSpPr>
        <p:spPr>
          <a:xfrm>
            <a:off x="-1" y="12121400"/>
            <a:ext cx="24384000" cy="162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05CED4DF-1FF5-6AF4-DBA2-4CAB1835A7B4}"/>
              </a:ext>
            </a:extLst>
          </p:cNvPr>
          <p:cNvSpPr/>
          <p:nvPr/>
        </p:nvSpPr>
        <p:spPr>
          <a:xfrm>
            <a:off x="-2273095" y="-2215869"/>
            <a:ext cx="4320000" cy="432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" name="Circle">
            <a:extLst>
              <a:ext uri="{FF2B5EF4-FFF2-40B4-BE49-F238E27FC236}">
                <a16:creationId xmlns:a16="http://schemas.microsoft.com/office/drawing/2014/main" id="{A15F080A-9BD9-C374-4DA0-D1AA3B14A42A}"/>
              </a:ext>
            </a:extLst>
          </p:cNvPr>
          <p:cNvSpPr/>
          <p:nvPr/>
        </p:nvSpPr>
        <p:spPr>
          <a:xfrm>
            <a:off x="-2580596" y="-2477390"/>
            <a:ext cx="4320000" cy="4320000"/>
          </a:xfrm>
          <a:prstGeom prst="ellipse">
            <a:avLst/>
          </a:prstGeom>
          <a:solidFill>
            <a:srgbClr val="007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" name="Embark on a journey of marketing excellence with SparkPro. Today, we unveil a revolutionary solution designed to elevate your strategies and ignite unparalleled success in the digital realm.…">
            <a:extLst>
              <a:ext uri="{FF2B5EF4-FFF2-40B4-BE49-F238E27FC236}">
                <a16:creationId xmlns:a16="http://schemas.microsoft.com/office/drawing/2014/main" id="{D23CEC89-4ADF-8668-852C-C7BFF5249E3F}"/>
              </a:ext>
            </a:extLst>
          </p:cNvPr>
          <p:cNvSpPr txBox="1"/>
          <p:nvPr/>
        </p:nvSpPr>
        <p:spPr>
          <a:xfrm>
            <a:off x="6791325" y="12264551"/>
            <a:ext cx="16562388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it-CH" b="1" spc="0">
                <a:latin typeface="Arial"/>
                <a:cs typeface="Arial"/>
              </a:rPr>
              <a:t>CPX,</a:t>
            </a:r>
            <a:r>
              <a:rPr lang="it-CH" spc="0">
                <a:latin typeface="Arial"/>
                <a:cs typeface="Arial"/>
              </a:rPr>
              <a:t> ciclopirox.</a:t>
            </a:r>
            <a:br>
              <a:rPr lang="it-CH" spc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CH" b="1" spc="0">
                <a:latin typeface="Arial"/>
                <a:cs typeface="Arial"/>
              </a:rPr>
              <a:t>1. </a:t>
            </a:r>
            <a:r>
              <a:rPr lang="it-CH" spc="0">
                <a:latin typeface="Arial"/>
                <a:cs typeface="Arial"/>
              </a:rPr>
              <a:t>Gupta AK, Elewski B, Joseph WS, </a:t>
            </a:r>
            <a:r>
              <a:rPr lang="it-CH" i="1" spc="0">
                <a:latin typeface="Arial"/>
                <a:cs typeface="Arial"/>
              </a:rPr>
              <a:t>et al</a:t>
            </a:r>
            <a:r>
              <a:rPr lang="it-CH" spc="0">
                <a:latin typeface="Arial"/>
                <a:cs typeface="Arial"/>
              </a:rPr>
              <a:t>. Treatment of onychomycosis in an era of antifungal resistance: Role for antifungal stewardship and topical antifungal agents. Mycoses. 2024;67(1):e13683. </a:t>
            </a:r>
            <a:r>
              <a:rPr lang="it-CH" b="1" spc="0">
                <a:latin typeface="Arial"/>
                <a:cs typeface="Arial"/>
              </a:rPr>
              <a:t>2. </a:t>
            </a:r>
            <a:r>
              <a:rPr lang="it-CH" spc="0">
                <a:latin typeface="Arial"/>
                <a:cs typeface="Arial"/>
              </a:rPr>
              <a:t>Niewerth M, Kunze D, Seibold M, </a:t>
            </a:r>
            <a:r>
              <a:rPr lang="it-CH" i="1" spc="0">
                <a:latin typeface="Arial"/>
                <a:cs typeface="Arial"/>
              </a:rPr>
              <a:t>et al</a:t>
            </a:r>
            <a:r>
              <a:rPr lang="it-CH" spc="0">
                <a:latin typeface="Arial"/>
                <a:cs typeface="Arial"/>
              </a:rPr>
              <a:t>. Ciclopirox olamine treatment affects the expression pattern of Candida albicans genes encoding virulence factors, iron metabolism proteins, and drug resistance factors. Antimicrob Agents Chemother. 2003;47(6):1805-17. </a:t>
            </a:r>
            <a:r>
              <a:rPr lang="it-CH" b="1" spc="0">
                <a:latin typeface="Arial"/>
                <a:cs typeface="Arial"/>
              </a:rPr>
              <a:t>3.</a:t>
            </a:r>
            <a:r>
              <a:rPr lang="it-CH" spc="0">
                <a:latin typeface="Arial"/>
                <a:cs typeface="Arial"/>
              </a:rPr>
              <a:t> </a:t>
            </a:r>
            <a:r>
              <a:rPr lang="en-US" spc="0">
                <a:latin typeface="Arial"/>
                <a:cs typeface="Arial"/>
              </a:rPr>
              <a:t>Bereda G. </a:t>
            </a:r>
            <a:r>
              <a:rPr lang="en-US" spc="0" err="1">
                <a:latin typeface="Arial"/>
                <a:cs typeface="Arial"/>
              </a:rPr>
              <a:t>Antimycolytic</a:t>
            </a:r>
            <a:r>
              <a:rPr lang="en-US" spc="0">
                <a:latin typeface="Arial"/>
                <a:cs typeface="Arial"/>
              </a:rPr>
              <a:t> agents: fungistatic and fungicide. Ann Dermatol Res. 2022;6(1):1–9.</a:t>
            </a:r>
            <a:endParaRPr lang="it-CH" spc="0">
              <a:latin typeface="Arial"/>
              <a:cs typeface="Arial"/>
            </a:endParaRPr>
          </a:p>
        </p:txBody>
      </p:sp>
      <p:sp>
        <p:nvSpPr>
          <p:cNvPr id="28" name="Sustainable Visions, Tangible Solutions">
            <a:extLst>
              <a:ext uri="{FF2B5EF4-FFF2-40B4-BE49-F238E27FC236}">
                <a16:creationId xmlns:a16="http://schemas.microsoft.com/office/drawing/2014/main" id="{929DEEE4-97E3-BA79-C08A-1C3FE2A54F4B}"/>
              </a:ext>
            </a:extLst>
          </p:cNvPr>
          <p:cNvSpPr txBox="1"/>
          <p:nvPr/>
        </p:nvSpPr>
        <p:spPr>
          <a:xfrm>
            <a:off x="2354405" y="917575"/>
            <a:ext cx="2099930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Resistencia a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medicamentos</a:t>
            </a:r>
            <a:endParaRPr sz="6000" b="1" spc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351BACDF-AA8F-0007-B526-A75DF3F71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288" y="12549839"/>
            <a:ext cx="1795058" cy="61363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5E2F650C-EFDB-E3BA-CA14-857108A62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122" y="12713688"/>
            <a:ext cx="1685663" cy="518665"/>
          </a:xfrm>
          <a:prstGeom prst="rect">
            <a:avLst/>
          </a:prstGeom>
        </p:spPr>
      </p:pic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2D6F2A10-F101-1A51-34FA-39C27FC76B29}"/>
              </a:ext>
            </a:extLst>
          </p:cNvPr>
          <p:cNvSpPr/>
          <p:nvPr/>
        </p:nvSpPr>
        <p:spPr>
          <a:xfrm>
            <a:off x="2046905" y="2383401"/>
            <a:ext cx="21378245" cy="1764501"/>
          </a:xfrm>
          <a:prstGeom prst="roundRect">
            <a:avLst>
              <a:gd name="adj" fmla="val 5972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50800" algn="ctr" rotWithShape="0">
              <a:srgbClr val="000000">
                <a:alpha val="20000"/>
              </a:srgbClr>
            </a:outerShdw>
          </a:effectLst>
        </p:spPr>
        <p:txBody>
          <a:bodyPr lIns="720000" rtlCol="0" anchor="ctr"/>
          <a:lstStyle/>
          <a:p>
            <a:pPr defTabSz="914309">
              <a:spcBef>
                <a:spcPts val="5600"/>
              </a:spcBef>
              <a:buClr>
                <a:srgbClr val="00F0BE"/>
              </a:buClr>
              <a:defRPr/>
            </a:pPr>
            <a:r>
              <a:rPr lang="en-GB" sz="3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 Los </a:t>
            </a:r>
            <a:r>
              <a:rPr lang="en-GB" sz="32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antifúngicos</a:t>
            </a:r>
            <a:r>
              <a:rPr lang="en-GB" sz="3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que </a:t>
            </a:r>
            <a:r>
              <a:rPr lang="en-GB" sz="32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inhiben</a:t>
            </a:r>
            <a:r>
              <a:rPr lang="en-GB" sz="3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2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enzimas</a:t>
            </a:r>
            <a:r>
              <a:rPr lang="en-GB" sz="3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de membrana </a:t>
            </a:r>
            <a:r>
              <a:rPr lang="en-GB" sz="32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pueden</a:t>
            </a:r>
            <a:r>
              <a:rPr lang="en-GB" sz="3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2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conducir</a:t>
            </a:r>
            <a:r>
              <a:rPr lang="en-GB" sz="3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a la </a:t>
            </a:r>
            <a:r>
              <a:rPr lang="en-GB" sz="32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selección</a:t>
            </a:r>
            <a:r>
              <a:rPr lang="en-GB" sz="3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de </a:t>
            </a:r>
            <a:r>
              <a:rPr lang="en-GB" sz="32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cepas</a:t>
            </a:r>
            <a:r>
              <a:rPr lang="en-GB" sz="3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2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fúngicas</a:t>
            </a:r>
            <a:r>
              <a:rPr lang="en-GB" sz="3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</a:t>
            </a:r>
            <a:br>
              <a:rPr lang="en-GB" sz="3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en-GB" sz="3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 </a:t>
            </a:r>
            <a:r>
              <a:rPr lang="en-GB" sz="32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resistentes</a:t>
            </a:r>
            <a:r>
              <a:rPr lang="en-GB" sz="3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que </a:t>
            </a:r>
            <a:r>
              <a:rPr lang="en-GB" sz="32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utilizan</a:t>
            </a:r>
            <a:r>
              <a:rPr lang="en-GB" sz="3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2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vías</a:t>
            </a:r>
            <a:r>
              <a:rPr lang="en-GB" sz="3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2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enzimáticas</a:t>
            </a:r>
            <a:r>
              <a:rPr lang="en-GB" sz="3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alternativas</a:t>
            </a:r>
            <a:r>
              <a:rPr lang="en-GB" sz="3200" spc="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</a:t>
            </a:r>
            <a:endParaRPr lang="en-US" sz="3200" spc="0" baseline="30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F82E1E6E-41AD-7696-E147-6C24FD557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289" y="2365652"/>
            <a:ext cx="1928571" cy="1800000"/>
          </a:xfrm>
          <a:prstGeom prst="rect">
            <a:avLst/>
          </a:prstGeom>
        </p:spPr>
      </p:pic>
      <p:sp>
        <p:nvSpPr>
          <p:cNvPr id="19" name="Rectangle: Rounded Corners 14">
            <a:extLst>
              <a:ext uri="{FF2B5EF4-FFF2-40B4-BE49-F238E27FC236}">
                <a16:creationId xmlns:a16="http://schemas.microsoft.com/office/drawing/2014/main" id="{08EA004C-4138-0303-247B-95B3B98602C6}"/>
              </a:ext>
            </a:extLst>
          </p:cNvPr>
          <p:cNvSpPr/>
          <p:nvPr/>
        </p:nvSpPr>
        <p:spPr>
          <a:xfrm>
            <a:off x="1112108" y="9581904"/>
            <a:ext cx="22313041" cy="1165230"/>
          </a:xfrm>
          <a:prstGeom prst="roundRect">
            <a:avLst>
              <a:gd name="adj" fmla="val 5568"/>
            </a:avLst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>
            <a:outerShdw blurRad="254000" algn="ctr" rotWithShape="0">
              <a:srgbClr val="000000">
                <a:alpha val="20000"/>
              </a:srgbClr>
            </a:outerShdw>
          </a:effectLst>
        </p:spPr>
        <p:txBody>
          <a:bodyPr lIns="243840" tIns="0" rIns="243840" bIns="0" rtlCol="0" anchor="ctr" anchorCtr="0"/>
          <a:lstStyle/>
          <a:p>
            <a:pPr defTabSz="1219140">
              <a:buClr>
                <a:srgbClr val="0070C0"/>
              </a:buClr>
              <a:defRPr/>
            </a:pPr>
            <a:r>
              <a:rPr lang="en-US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Los azoles, </a:t>
            </a:r>
            <a:r>
              <a:rPr lang="en-US" sz="24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morfolias</a:t>
            </a:r>
            <a:r>
              <a:rPr lang="en-US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(</a:t>
            </a:r>
            <a:r>
              <a:rPr lang="en-US" sz="24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amorolfina</a:t>
            </a:r>
            <a:r>
              <a:rPr lang="en-US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) y </a:t>
            </a:r>
            <a:r>
              <a:rPr lang="en-US" sz="24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alilaminas</a:t>
            </a:r>
            <a:r>
              <a:rPr lang="en-US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(</a:t>
            </a:r>
            <a:r>
              <a:rPr lang="en-US" sz="24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terbinafina</a:t>
            </a:r>
            <a:r>
              <a:rPr lang="en-US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) </a:t>
            </a:r>
            <a:r>
              <a:rPr lang="en-US" sz="24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pueden</a:t>
            </a:r>
            <a:r>
              <a:rPr lang="en-US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contribuir</a:t>
            </a:r>
            <a:r>
              <a:rPr lang="en-US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a la </a:t>
            </a:r>
            <a:r>
              <a:rPr lang="en-US" sz="24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resistencia</a:t>
            </a:r>
            <a:r>
              <a:rPr lang="en-US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a </a:t>
            </a:r>
            <a:r>
              <a:rPr lang="en-US" sz="24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los</a:t>
            </a:r>
            <a:r>
              <a:rPr lang="en-US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fármacos.</a:t>
            </a:r>
            <a:r>
              <a:rPr lang="en-US" sz="2400" spc="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1,2 </a:t>
            </a:r>
            <a:r>
              <a:rPr lang="en-GB" sz="24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Después</a:t>
            </a:r>
            <a:r>
              <a:rPr lang="en-GB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de </a:t>
            </a:r>
            <a:r>
              <a:rPr lang="en-GB" sz="24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más</a:t>
            </a:r>
            <a:r>
              <a:rPr lang="en-GB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de 30 </a:t>
            </a:r>
            <a:r>
              <a:rPr lang="en-GB" sz="24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años</a:t>
            </a:r>
            <a:r>
              <a:rPr lang="en-GB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de </a:t>
            </a:r>
            <a:r>
              <a:rPr lang="en-GB" sz="24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disponibilidad</a:t>
            </a:r>
            <a:br>
              <a:rPr lang="en-GB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en-GB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de CPX para </a:t>
            </a:r>
            <a:r>
              <a:rPr lang="en-GB" sz="24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el</a:t>
            </a:r>
            <a:r>
              <a:rPr lang="en-GB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4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tratamiento</a:t>
            </a:r>
            <a:r>
              <a:rPr lang="en-GB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de la </a:t>
            </a:r>
            <a:r>
              <a:rPr lang="en-GB" sz="24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onicomicosis</a:t>
            </a:r>
            <a:r>
              <a:rPr lang="en-GB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no se </a:t>
            </a:r>
            <a:r>
              <a:rPr lang="en-GB" sz="24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han</a:t>
            </a:r>
            <a:r>
              <a:rPr lang="en-GB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4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reportado</a:t>
            </a:r>
            <a:r>
              <a:rPr lang="en-GB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4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casos</a:t>
            </a:r>
            <a:r>
              <a:rPr lang="en-GB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de </a:t>
            </a:r>
            <a:r>
              <a:rPr lang="en-GB" sz="24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resistencia</a:t>
            </a:r>
            <a:r>
              <a:rPr lang="en-GB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a </a:t>
            </a:r>
            <a:r>
              <a:rPr lang="en-GB" sz="24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este</a:t>
            </a:r>
            <a:r>
              <a:rPr lang="en-GB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4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quelante</a:t>
            </a:r>
            <a:r>
              <a:rPr lang="en-GB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de hierro</a:t>
            </a:r>
            <a:r>
              <a:rPr lang="en-GB" sz="2400" spc="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</a:t>
            </a:r>
            <a:endParaRPr lang="en-US" sz="24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Rectangle: Top Corners Rounded 15">
            <a:extLst>
              <a:ext uri="{FF2B5EF4-FFF2-40B4-BE49-F238E27FC236}">
                <a16:creationId xmlns:a16="http://schemas.microsoft.com/office/drawing/2014/main" id="{4001C99B-1A08-3FA8-E2E4-507EE96D432A}"/>
              </a:ext>
            </a:extLst>
          </p:cNvPr>
          <p:cNvSpPr/>
          <p:nvPr/>
        </p:nvSpPr>
        <p:spPr>
          <a:xfrm rot="16200000">
            <a:off x="531211" y="10080980"/>
            <a:ext cx="1165229" cy="167075"/>
          </a:xfrm>
          <a:prstGeom prst="round2SameRect">
            <a:avLst>
              <a:gd name="adj1" fmla="val 61174"/>
              <a:gd name="adj2" fmla="val 0"/>
            </a:avLst>
          </a:prstGeom>
          <a:solidFill>
            <a:srgbClr val="007E4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tIns="0" bIns="0" rtlCol="0" anchor="ctr" anchorCtr="0"/>
          <a:lstStyle/>
          <a:p>
            <a:pPr marL="0" marR="0" lvl="0" indent="0" algn="ctr" defTabSz="1219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7" name="Circle">
            <a:extLst>
              <a:ext uri="{FF2B5EF4-FFF2-40B4-BE49-F238E27FC236}">
                <a16:creationId xmlns:a16="http://schemas.microsoft.com/office/drawing/2014/main" id="{600022DA-1566-837A-ABBB-3F3BF81833EB}"/>
              </a:ext>
            </a:extLst>
          </p:cNvPr>
          <p:cNvSpPr>
            <a:spLocks noChangeAspect="1"/>
          </p:cNvSpPr>
          <p:nvPr/>
        </p:nvSpPr>
        <p:spPr>
          <a:xfrm>
            <a:off x="1050070" y="4501276"/>
            <a:ext cx="4320000" cy="432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4800">
                <a:solidFill>
                  <a:srgbClr val="007E48"/>
                </a:solidFill>
              </a:rPr>
              <a:t>Acetil </a:t>
            </a:r>
            <a:r>
              <a:rPr lang="es-ES" sz="4800" err="1">
                <a:solidFill>
                  <a:srgbClr val="007E48"/>
                </a:solidFill>
              </a:rPr>
              <a:t>CoA</a:t>
            </a:r>
            <a:endParaRPr sz="4800">
              <a:solidFill>
                <a:srgbClr val="007E48"/>
              </a:solidFill>
            </a:endParaRPr>
          </a:p>
        </p:txBody>
      </p:sp>
      <p:sp>
        <p:nvSpPr>
          <p:cNvPr id="58" name="Rectangle: Rounded Corners 30">
            <a:extLst>
              <a:ext uri="{FF2B5EF4-FFF2-40B4-BE49-F238E27FC236}">
                <a16:creationId xmlns:a16="http://schemas.microsoft.com/office/drawing/2014/main" id="{200A7EC0-F028-EDAC-BE62-5F7294D55F14}"/>
              </a:ext>
            </a:extLst>
          </p:cNvPr>
          <p:cNvSpPr/>
          <p:nvPr/>
        </p:nvSpPr>
        <p:spPr>
          <a:xfrm>
            <a:off x="6074595" y="6208586"/>
            <a:ext cx="3304836" cy="905381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  <a:defRPr/>
            </a:pPr>
            <a:r>
              <a:rPr lang="en-GB" sz="3200" b="1" kern="0" spc="0" err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Escualeno</a:t>
            </a:r>
            <a:endParaRPr lang="en-GB" sz="3200" b="1" kern="0" spc="0">
              <a:solidFill>
                <a:srgbClr val="007E48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9" name="Rectangle: Rounded Corners 30">
            <a:extLst>
              <a:ext uri="{FF2B5EF4-FFF2-40B4-BE49-F238E27FC236}">
                <a16:creationId xmlns:a16="http://schemas.microsoft.com/office/drawing/2014/main" id="{54BAB4CB-B005-86EA-692F-9018037D2B2C}"/>
              </a:ext>
            </a:extLst>
          </p:cNvPr>
          <p:cNvSpPr/>
          <p:nvPr/>
        </p:nvSpPr>
        <p:spPr>
          <a:xfrm>
            <a:off x="10083956" y="6208586"/>
            <a:ext cx="5322472" cy="905381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  <a:defRPr/>
            </a:pPr>
            <a:r>
              <a:rPr lang="en-GB" sz="3200" b="1" kern="0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2,3 - </a:t>
            </a:r>
            <a:r>
              <a:rPr lang="en-GB" sz="3200" b="1" kern="0" spc="0" err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oxidoescualeno</a:t>
            </a:r>
            <a:endParaRPr lang="en-GB" sz="3200" b="1" kern="0" spc="0">
              <a:solidFill>
                <a:srgbClr val="007E48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0" name="Rectangle: Rounded Corners 30">
            <a:extLst>
              <a:ext uri="{FF2B5EF4-FFF2-40B4-BE49-F238E27FC236}">
                <a16:creationId xmlns:a16="http://schemas.microsoft.com/office/drawing/2014/main" id="{971C032D-4CC7-C5BC-31D5-36FC3CB50EAA}"/>
              </a:ext>
            </a:extLst>
          </p:cNvPr>
          <p:cNvSpPr/>
          <p:nvPr/>
        </p:nvSpPr>
        <p:spPr>
          <a:xfrm>
            <a:off x="16110953" y="6208586"/>
            <a:ext cx="3304836" cy="905381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  <a:defRPr/>
            </a:pPr>
            <a:r>
              <a:rPr lang="en-GB" sz="3200" b="1" kern="0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Lanosterol</a:t>
            </a:r>
          </a:p>
        </p:txBody>
      </p:sp>
      <p:sp>
        <p:nvSpPr>
          <p:cNvPr id="61" name="Rectangle: Rounded Corners 30">
            <a:extLst>
              <a:ext uri="{FF2B5EF4-FFF2-40B4-BE49-F238E27FC236}">
                <a16:creationId xmlns:a16="http://schemas.microsoft.com/office/drawing/2014/main" id="{B27BF791-D9D8-0913-0DC7-3ED95DEE7558}"/>
              </a:ext>
            </a:extLst>
          </p:cNvPr>
          <p:cNvSpPr/>
          <p:nvPr/>
        </p:nvSpPr>
        <p:spPr>
          <a:xfrm>
            <a:off x="20120313" y="6208586"/>
            <a:ext cx="3304836" cy="905381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  <a:defRPr/>
            </a:pPr>
            <a:r>
              <a:rPr lang="en-GB" sz="3200" b="1" kern="0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Ergosterol</a:t>
            </a:r>
          </a:p>
        </p:txBody>
      </p:sp>
      <p:sp>
        <p:nvSpPr>
          <p:cNvPr id="62" name="Rectangle: Rounded Corners 30">
            <a:extLst>
              <a:ext uri="{FF2B5EF4-FFF2-40B4-BE49-F238E27FC236}">
                <a16:creationId xmlns:a16="http://schemas.microsoft.com/office/drawing/2014/main" id="{37F6AAAB-4A2A-11FB-DCFF-8E1059D0FE8D}"/>
              </a:ext>
            </a:extLst>
          </p:cNvPr>
          <p:cNvSpPr/>
          <p:nvPr/>
        </p:nvSpPr>
        <p:spPr>
          <a:xfrm>
            <a:off x="8085802" y="4505714"/>
            <a:ext cx="3304836" cy="905381"/>
          </a:xfrm>
          <a:prstGeom prst="roundRect">
            <a:avLst>
              <a:gd name="adj" fmla="val 50000"/>
            </a:avLst>
          </a:prstGeom>
          <a:solidFill>
            <a:srgbClr val="6C82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  <a:defRPr/>
            </a:pPr>
            <a:r>
              <a:rPr lang="en-GB" sz="3200" b="1" kern="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Terbafina</a:t>
            </a:r>
            <a:endParaRPr lang="en-GB" sz="3200" b="1" kern="0" spc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3" name="Rectangle: Rounded Corners 30">
            <a:extLst>
              <a:ext uri="{FF2B5EF4-FFF2-40B4-BE49-F238E27FC236}">
                <a16:creationId xmlns:a16="http://schemas.microsoft.com/office/drawing/2014/main" id="{78056899-E237-FE59-307F-1946B9A12B24}"/>
              </a:ext>
            </a:extLst>
          </p:cNvPr>
          <p:cNvSpPr/>
          <p:nvPr/>
        </p:nvSpPr>
        <p:spPr>
          <a:xfrm>
            <a:off x="18071131" y="4505714"/>
            <a:ext cx="3304836" cy="905381"/>
          </a:xfrm>
          <a:prstGeom prst="roundRect">
            <a:avLst>
              <a:gd name="adj" fmla="val 50000"/>
            </a:avLst>
          </a:prstGeom>
          <a:solidFill>
            <a:srgbClr val="6C82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  <a:defRPr/>
            </a:pPr>
            <a:r>
              <a:rPr lang="en-GB" sz="3200" b="1" kern="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Itraconazol</a:t>
            </a:r>
            <a:endParaRPr lang="en-GB" sz="3200" b="1" kern="0" spc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64" name="Conector recto de flecha 63">
            <a:extLst>
              <a:ext uri="{FF2B5EF4-FFF2-40B4-BE49-F238E27FC236}">
                <a16:creationId xmlns:a16="http://schemas.microsoft.com/office/drawing/2014/main" id="{55C57088-B966-602A-4D40-D633917D672F}"/>
              </a:ext>
            </a:extLst>
          </p:cNvPr>
          <p:cNvCxnSpPr>
            <a:stCxn id="57" idx="6"/>
          </p:cNvCxnSpPr>
          <p:nvPr/>
        </p:nvCxnSpPr>
        <p:spPr>
          <a:xfrm>
            <a:off x="5370070" y="6661276"/>
            <a:ext cx="704525" cy="8236"/>
          </a:xfrm>
          <a:prstGeom prst="straightConnector1">
            <a:avLst/>
          </a:prstGeom>
          <a:noFill/>
          <a:ln w="38100" cap="flat">
            <a:solidFill>
              <a:srgbClr val="007E48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5" name="Conector recto de flecha 64">
            <a:extLst>
              <a:ext uri="{FF2B5EF4-FFF2-40B4-BE49-F238E27FC236}">
                <a16:creationId xmlns:a16="http://schemas.microsoft.com/office/drawing/2014/main" id="{4083805D-A52A-B8DF-16E6-E03FB5B2AA8D}"/>
              </a:ext>
            </a:extLst>
          </p:cNvPr>
          <p:cNvCxnSpPr/>
          <p:nvPr/>
        </p:nvCxnSpPr>
        <p:spPr>
          <a:xfrm>
            <a:off x="9377294" y="6661276"/>
            <a:ext cx="704525" cy="8236"/>
          </a:xfrm>
          <a:prstGeom prst="straightConnector1">
            <a:avLst/>
          </a:prstGeom>
          <a:noFill/>
          <a:ln w="38100" cap="flat">
            <a:solidFill>
              <a:srgbClr val="007E48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6" name="Conector recto de flecha 65">
            <a:extLst>
              <a:ext uri="{FF2B5EF4-FFF2-40B4-BE49-F238E27FC236}">
                <a16:creationId xmlns:a16="http://schemas.microsoft.com/office/drawing/2014/main" id="{88C7C79F-9F42-72D3-B74F-243F3B9CFB86}"/>
              </a:ext>
            </a:extLst>
          </p:cNvPr>
          <p:cNvCxnSpPr/>
          <p:nvPr/>
        </p:nvCxnSpPr>
        <p:spPr>
          <a:xfrm>
            <a:off x="15400312" y="6661276"/>
            <a:ext cx="704525" cy="8236"/>
          </a:xfrm>
          <a:prstGeom prst="straightConnector1">
            <a:avLst/>
          </a:prstGeom>
          <a:noFill/>
          <a:ln w="38100" cap="flat">
            <a:solidFill>
              <a:srgbClr val="007E48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7" name="Conector recto de flecha 66">
            <a:extLst>
              <a:ext uri="{FF2B5EF4-FFF2-40B4-BE49-F238E27FC236}">
                <a16:creationId xmlns:a16="http://schemas.microsoft.com/office/drawing/2014/main" id="{F4E0E4F9-DC58-9F14-6D93-30BB2936FB22}"/>
              </a:ext>
            </a:extLst>
          </p:cNvPr>
          <p:cNvCxnSpPr/>
          <p:nvPr/>
        </p:nvCxnSpPr>
        <p:spPr>
          <a:xfrm>
            <a:off x="19407536" y="6661276"/>
            <a:ext cx="704525" cy="8236"/>
          </a:xfrm>
          <a:prstGeom prst="straightConnector1">
            <a:avLst/>
          </a:prstGeom>
          <a:noFill/>
          <a:ln w="38100" cap="flat">
            <a:solidFill>
              <a:srgbClr val="007E48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8" name="CuadroTexto 67">
            <a:extLst>
              <a:ext uri="{FF2B5EF4-FFF2-40B4-BE49-F238E27FC236}">
                <a16:creationId xmlns:a16="http://schemas.microsoft.com/office/drawing/2014/main" id="{702571A0-38DA-8E0B-0A55-0C9836368F03}"/>
              </a:ext>
            </a:extLst>
          </p:cNvPr>
          <p:cNvSpPr txBox="1"/>
          <p:nvPr/>
        </p:nvSpPr>
        <p:spPr>
          <a:xfrm>
            <a:off x="8294426" y="7212218"/>
            <a:ext cx="2870260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914309">
              <a:spcBef>
                <a:spcPts val="5600"/>
              </a:spcBef>
              <a:buClr>
                <a:srgbClr val="00F0BE"/>
              </a:buClr>
              <a:defRPr/>
            </a:pPr>
            <a:r>
              <a:rPr lang="en-US" sz="2000" b="1" kern="0" spc="0" err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Escualeno</a:t>
            </a:r>
            <a:r>
              <a:rPr lang="en-US" sz="2000" b="1" kern="0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b="1" kern="0" spc="0" err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epoxidasa</a:t>
            </a:r>
            <a:endParaRPr lang="en-US" sz="2000" kern="0" spc="0" baseline="30000">
              <a:solidFill>
                <a:srgbClr val="007E48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4E330809-9D4B-3A3A-CE39-E9225F12F233}"/>
              </a:ext>
            </a:extLst>
          </p:cNvPr>
          <p:cNvSpPr txBox="1"/>
          <p:nvPr/>
        </p:nvSpPr>
        <p:spPr>
          <a:xfrm>
            <a:off x="18288419" y="7212218"/>
            <a:ext cx="2870260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l-GR" sz="2000" b="1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14α-</a:t>
            </a:r>
            <a:r>
              <a:rPr lang="en-US" sz="2000" b="1" spc="0" err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demetilasa</a:t>
            </a:r>
            <a:endParaRPr lang="it-IT" sz="2000" b="1" spc="0">
              <a:solidFill>
                <a:srgbClr val="007E48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70" name="Conector recto de flecha 69">
            <a:extLst>
              <a:ext uri="{FF2B5EF4-FFF2-40B4-BE49-F238E27FC236}">
                <a16:creationId xmlns:a16="http://schemas.microsoft.com/office/drawing/2014/main" id="{5B918C73-07D7-3340-93B5-0CF49DB7F2F9}"/>
              </a:ext>
            </a:extLst>
          </p:cNvPr>
          <p:cNvCxnSpPr>
            <a:stCxn id="62" idx="2"/>
          </p:cNvCxnSpPr>
          <p:nvPr/>
        </p:nvCxnSpPr>
        <p:spPr>
          <a:xfrm>
            <a:off x="9738220" y="5411095"/>
            <a:ext cx="0" cy="989476"/>
          </a:xfrm>
          <a:prstGeom prst="straightConnector1">
            <a:avLst/>
          </a:prstGeom>
          <a:noFill/>
          <a:ln w="38100" cap="flat">
            <a:solidFill>
              <a:srgbClr val="6C8299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" name="Conector recto de flecha 70">
            <a:extLst>
              <a:ext uri="{FF2B5EF4-FFF2-40B4-BE49-F238E27FC236}">
                <a16:creationId xmlns:a16="http://schemas.microsoft.com/office/drawing/2014/main" id="{A0E7A31D-73EE-4ED2-F5F6-E2C86FA6C9BC}"/>
              </a:ext>
            </a:extLst>
          </p:cNvPr>
          <p:cNvCxnSpPr>
            <a:cxnSpLocks/>
          </p:cNvCxnSpPr>
          <p:nvPr/>
        </p:nvCxnSpPr>
        <p:spPr>
          <a:xfrm>
            <a:off x="19723549" y="5411095"/>
            <a:ext cx="0" cy="989476"/>
          </a:xfrm>
          <a:prstGeom prst="straightConnector1">
            <a:avLst/>
          </a:prstGeom>
          <a:noFill/>
          <a:ln w="38100" cap="flat">
            <a:solidFill>
              <a:srgbClr val="6C8299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2" name="Rectangle: Rounded Corners 30">
            <a:extLst>
              <a:ext uri="{FF2B5EF4-FFF2-40B4-BE49-F238E27FC236}">
                <a16:creationId xmlns:a16="http://schemas.microsoft.com/office/drawing/2014/main" id="{D867295B-340D-F178-A10B-4339005B965F}"/>
              </a:ext>
            </a:extLst>
          </p:cNvPr>
          <p:cNvSpPr/>
          <p:nvPr/>
        </p:nvSpPr>
        <p:spPr>
          <a:xfrm>
            <a:off x="6074595" y="4505714"/>
            <a:ext cx="900000" cy="900000"/>
          </a:xfrm>
          <a:prstGeom prst="roundRect">
            <a:avLst>
              <a:gd name="adj" fmla="val 50000"/>
            </a:avLst>
          </a:prstGeom>
          <a:solidFill>
            <a:srgbClr val="D1D9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  <a:defRPr/>
            </a:pPr>
            <a:r>
              <a:rPr lang="en-GB" sz="3200" b="1" kern="0" spc="0">
                <a:solidFill>
                  <a:srgbClr val="002754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73" name="Rectangle: Rounded Corners 30">
            <a:extLst>
              <a:ext uri="{FF2B5EF4-FFF2-40B4-BE49-F238E27FC236}">
                <a16:creationId xmlns:a16="http://schemas.microsoft.com/office/drawing/2014/main" id="{2F27D61F-C7A1-00F5-0273-B61514ACED11}"/>
              </a:ext>
            </a:extLst>
          </p:cNvPr>
          <p:cNvSpPr/>
          <p:nvPr/>
        </p:nvSpPr>
        <p:spPr>
          <a:xfrm>
            <a:off x="16114707" y="4505714"/>
            <a:ext cx="900000" cy="900000"/>
          </a:xfrm>
          <a:prstGeom prst="roundRect">
            <a:avLst>
              <a:gd name="adj" fmla="val 50000"/>
            </a:avLst>
          </a:prstGeom>
          <a:solidFill>
            <a:srgbClr val="D1D9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  <a:defRPr/>
            </a:pPr>
            <a:r>
              <a:rPr lang="en-GB" sz="3200" b="1" kern="0" spc="0">
                <a:solidFill>
                  <a:srgbClr val="002754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</a:t>
            </a:r>
          </a:p>
        </p:txBody>
      </p:sp>
      <p:cxnSp>
        <p:nvCxnSpPr>
          <p:cNvPr id="74" name="Conector recto de flecha 73">
            <a:extLst>
              <a:ext uri="{FF2B5EF4-FFF2-40B4-BE49-F238E27FC236}">
                <a16:creationId xmlns:a16="http://schemas.microsoft.com/office/drawing/2014/main" id="{E327BC1C-905E-CA16-2B75-BD923C81CC72}"/>
              </a:ext>
            </a:extLst>
          </p:cNvPr>
          <p:cNvCxnSpPr>
            <a:cxnSpLocks/>
          </p:cNvCxnSpPr>
          <p:nvPr/>
        </p:nvCxnSpPr>
        <p:spPr>
          <a:xfrm>
            <a:off x="6974595" y="4955714"/>
            <a:ext cx="1111207" cy="0"/>
          </a:xfrm>
          <a:prstGeom prst="straightConnector1">
            <a:avLst/>
          </a:prstGeom>
          <a:noFill/>
          <a:ln w="38100" cap="flat">
            <a:solidFill>
              <a:srgbClr val="D1D9E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5" name="Conector recto de flecha 74">
            <a:extLst>
              <a:ext uri="{FF2B5EF4-FFF2-40B4-BE49-F238E27FC236}">
                <a16:creationId xmlns:a16="http://schemas.microsoft.com/office/drawing/2014/main" id="{4D025B21-702D-74CE-4F18-556EA89AA349}"/>
              </a:ext>
            </a:extLst>
          </p:cNvPr>
          <p:cNvCxnSpPr>
            <a:cxnSpLocks/>
          </p:cNvCxnSpPr>
          <p:nvPr/>
        </p:nvCxnSpPr>
        <p:spPr>
          <a:xfrm>
            <a:off x="17014707" y="4955714"/>
            <a:ext cx="1056424" cy="0"/>
          </a:xfrm>
          <a:prstGeom prst="straightConnector1">
            <a:avLst/>
          </a:prstGeom>
          <a:noFill/>
          <a:ln w="38100" cap="flat">
            <a:solidFill>
              <a:srgbClr val="D1D9E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6" name="CuadroTexto 75">
            <a:extLst>
              <a:ext uri="{FF2B5EF4-FFF2-40B4-BE49-F238E27FC236}">
                <a16:creationId xmlns:a16="http://schemas.microsoft.com/office/drawing/2014/main" id="{E26103ED-BFB6-F49C-DA72-F5B454D6099C}"/>
              </a:ext>
            </a:extLst>
          </p:cNvPr>
          <p:cNvSpPr txBox="1"/>
          <p:nvPr/>
        </p:nvSpPr>
        <p:spPr>
          <a:xfrm>
            <a:off x="19105147" y="8502237"/>
            <a:ext cx="4320001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/>
            <a:r>
              <a:rPr lang="en-US" sz="1600" spc="0" err="1">
                <a:latin typeface="Arial"/>
              </a:rPr>
              <a:t>Figura</a:t>
            </a:r>
            <a:r>
              <a:rPr lang="en-US" sz="1600" spc="0">
                <a:latin typeface="Arial"/>
              </a:rPr>
              <a:t> de Bereda G, </a:t>
            </a:r>
            <a:r>
              <a:rPr lang="en-US" sz="1600" i="1" spc="0">
                <a:latin typeface="Arial"/>
              </a:rPr>
              <a:t>et al. </a:t>
            </a:r>
            <a:r>
              <a:rPr lang="en-US" sz="1600" spc="0">
                <a:latin typeface="Arial"/>
              </a:rPr>
              <a:t>2022.</a:t>
            </a:r>
            <a:r>
              <a:rPr lang="en-US" sz="1600" spc="0" baseline="30000">
                <a:latin typeface="Arial"/>
              </a:rPr>
              <a:t>3</a:t>
            </a:r>
            <a:r>
              <a:rPr lang="it-CH" sz="1600" spc="0" baseline="30000">
                <a:latin typeface="Arial"/>
              </a:rPr>
              <a:t> </a:t>
            </a:r>
            <a:endParaRPr lang="en-US" sz="1600" spc="0"/>
          </a:p>
        </p:txBody>
      </p:sp>
      <p:grpSp>
        <p:nvGrpSpPr>
          <p:cNvPr id="77" name="Grupo 76">
            <a:extLst>
              <a:ext uri="{FF2B5EF4-FFF2-40B4-BE49-F238E27FC236}">
                <a16:creationId xmlns:a16="http://schemas.microsoft.com/office/drawing/2014/main" id="{CC96FA7F-1CFE-E869-9734-1D4AE9E55C1F}"/>
              </a:ext>
            </a:extLst>
          </p:cNvPr>
          <p:cNvGrpSpPr/>
          <p:nvPr/>
        </p:nvGrpSpPr>
        <p:grpSpPr>
          <a:xfrm>
            <a:off x="11519633" y="11026588"/>
            <a:ext cx="1344734" cy="540000"/>
            <a:chOff x="12711953" y="11026588"/>
            <a:chExt cx="1344734" cy="540000"/>
          </a:xfrm>
        </p:grpSpPr>
        <p:sp>
          <p:nvSpPr>
            <p:cNvPr id="78" name="Elipse 77">
              <a:extLst>
                <a:ext uri="{FF2B5EF4-FFF2-40B4-BE49-F238E27FC236}">
                  <a16:creationId xmlns:a16="http://schemas.microsoft.com/office/drawing/2014/main" id="{B4291E07-EA8F-D508-B98D-4FF5A32D7AD1}"/>
                </a:ext>
              </a:extLst>
            </p:cNvPr>
            <p:cNvSpPr/>
            <p:nvPr/>
          </p:nvSpPr>
          <p:spPr>
            <a:xfrm>
              <a:off x="12711953" y="11026588"/>
              <a:ext cx="540000" cy="540000"/>
            </a:xfrm>
            <a:prstGeom prst="ellipse">
              <a:avLst/>
            </a:prstGeom>
            <a:noFill/>
            <a:ln w="38100" cap="flat">
              <a:solidFill>
                <a:srgbClr val="007E48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000" b="1" i="0" u="none" strike="noStrike" cap="none" spc="0" normalizeH="0" baseline="0">
                <a:ln>
                  <a:noFill/>
                </a:ln>
                <a:solidFill>
                  <a:srgbClr val="FDFDF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Elipse 78">
              <a:extLst>
                <a:ext uri="{FF2B5EF4-FFF2-40B4-BE49-F238E27FC236}">
                  <a16:creationId xmlns:a16="http://schemas.microsoft.com/office/drawing/2014/main" id="{FECCB01A-0844-ABF5-F8BA-0EE830548B1C}"/>
                </a:ext>
              </a:extLst>
            </p:cNvPr>
            <p:cNvSpPr/>
            <p:nvPr/>
          </p:nvSpPr>
          <p:spPr>
            <a:xfrm>
              <a:off x="13516687" y="11026588"/>
              <a:ext cx="540000" cy="540000"/>
            </a:xfrm>
            <a:prstGeom prst="ellipse">
              <a:avLst/>
            </a:prstGeom>
            <a:noFill/>
            <a:ln w="38100" cap="flat">
              <a:solidFill>
                <a:srgbClr val="007E48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000" b="1" i="0" u="none" strike="noStrike" cap="none" spc="0" normalizeH="0" baseline="0">
                <a:ln>
                  <a:noFill/>
                </a:ln>
                <a:solidFill>
                  <a:srgbClr val="FDFDF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Elipse 79">
              <a:extLst>
                <a:ext uri="{FF2B5EF4-FFF2-40B4-BE49-F238E27FC236}">
                  <a16:creationId xmlns:a16="http://schemas.microsoft.com/office/drawing/2014/main" id="{D3CA8C9B-275C-1E26-54B3-C4ECC1596290}"/>
                </a:ext>
              </a:extLst>
            </p:cNvPr>
            <p:cNvSpPr/>
            <p:nvPr/>
          </p:nvSpPr>
          <p:spPr>
            <a:xfrm>
              <a:off x="12801953" y="11116588"/>
              <a:ext cx="360000" cy="360000"/>
            </a:xfrm>
            <a:prstGeom prst="ellipse">
              <a:avLst/>
            </a:prstGeom>
            <a:solidFill>
              <a:srgbClr val="007E48"/>
            </a:solidFill>
            <a:ln w="381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000" b="1" i="0" u="none" strike="noStrike" cap="none" spc="0" normalizeH="0" baseline="0">
                <a:ln>
                  <a:noFill/>
                </a:ln>
                <a:solidFill>
                  <a:srgbClr val="FDFDF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D557D657-39CF-1CC5-8344-0C3B99E355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9320" y="2709579"/>
            <a:ext cx="930508" cy="94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72028"/>
      </p:ext>
    </p:extLst>
  </p:cSld>
  <p:clrMapOvr>
    <a:masterClrMapping/>
  </p:clrMapOvr>
  <p:transition spd="slow">
    <p:push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CE7989-C03F-308B-4C6D-83F554C7C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B1D4A8F1-A1DA-BF5A-34CC-EEEB5808B20E}"/>
              </a:ext>
            </a:extLst>
          </p:cNvPr>
          <p:cNvSpPr/>
          <p:nvPr/>
        </p:nvSpPr>
        <p:spPr>
          <a:xfrm>
            <a:off x="-1" y="12121400"/>
            <a:ext cx="24384000" cy="162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76465E47-568C-520C-8567-E758BF314429}"/>
              </a:ext>
            </a:extLst>
          </p:cNvPr>
          <p:cNvSpPr/>
          <p:nvPr/>
        </p:nvSpPr>
        <p:spPr>
          <a:xfrm>
            <a:off x="-2273095" y="-2215869"/>
            <a:ext cx="4320000" cy="432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" name="Circle">
            <a:extLst>
              <a:ext uri="{FF2B5EF4-FFF2-40B4-BE49-F238E27FC236}">
                <a16:creationId xmlns:a16="http://schemas.microsoft.com/office/drawing/2014/main" id="{AFFC9882-5272-30AB-42F6-23FAC24AD13B}"/>
              </a:ext>
            </a:extLst>
          </p:cNvPr>
          <p:cNvSpPr/>
          <p:nvPr/>
        </p:nvSpPr>
        <p:spPr>
          <a:xfrm>
            <a:off x="-2580596" y="-2477390"/>
            <a:ext cx="4320000" cy="4320000"/>
          </a:xfrm>
          <a:prstGeom prst="ellipse">
            <a:avLst/>
          </a:prstGeom>
          <a:solidFill>
            <a:srgbClr val="007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" name="Embark on a journey of marketing excellence with SparkPro. Today, we unveil a revolutionary solution designed to elevate your strategies and ignite unparalleled success in the digital realm.…">
            <a:extLst>
              <a:ext uri="{FF2B5EF4-FFF2-40B4-BE49-F238E27FC236}">
                <a16:creationId xmlns:a16="http://schemas.microsoft.com/office/drawing/2014/main" id="{5A517444-37FC-9672-B544-BEBB30D3AAE9}"/>
              </a:ext>
            </a:extLst>
          </p:cNvPr>
          <p:cNvSpPr txBox="1"/>
          <p:nvPr/>
        </p:nvSpPr>
        <p:spPr>
          <a:xfrm>
            <a:off x="6791325" y="12387662"/>
            <a:ext cx="16562388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it-CH" b="1" spc="0">
                <a:latin typeface="Arial"/>
                <a:cs typeface="Arial"/>
              </a:rPr>
              <a:t>CPX,</a:t>
            </a:r>
            <a:r>
              <a:rPr lang="it-CH" spc="0">
                <a:latin typeface="Arial"/>
                <a:cs typeface="Arial"/>
              </a:rPr>
              <a:t> ciclopirox; </a:t>
            </a:r>
            <a:r>
              <a:rPr lang="it-CH" b="1" spc="0">
                <a:latin typeface="Arial"/>
                <a:cs typeface="Arial"/>
              </a:rPr>
              <a:t>ERG11,</a:t>
            </a:r>
            <a:r>
              <a:rPr lang="it-CH" spc="0">
                <a:latin typeface="Arial"/>
                <a:cs typeface="Arial"/>
              </a:rPr>
              <a:t> </a:t>
            </a:r>
            <a:r>
              <a:rPr lang="it-CH" i="1" spc="0">
                <a:latin typeface="Arial"/>
                <a:cs typeface="Arial"/>
              </a:rPr>
              <a:t>C</a:t>
            </a:r>
            <a:r>
              <a:rPr lang="en-GB" i="1" spc="0" err="1">
                <a:latin typeface="Arial"/>
                <a:cs typeface="Arial"/>
              </a:rPr>
              <a:t>andida</a:t>
            </a:r>
            <a:r>
              <a:rPr lang="en-GB" i="1" spc="0">
                <a:latin typeface="Arial"/>
                <a:cs typeface="Arial"/>
              </a:rPr>
              <a:t> albicans</a:t>
            </a:r>
            <a:r>
              <a:rPr lang="en-GB" spc="0">
                <a:latin typeface="Arial"/>
                <a:cs typeface="Arial"/>
              </a:rPr>
              <a:t> lanosterol 14-</a:t>
            </a:r>
            <a:r>
              <a:rPr lang="el-GR" spc="0">
                <a:latin typeface="Arial"/>
                <a:cs typeface="Arial"/>
              </a:rPr>
              <a:t>α-</a:t>
            </a:r>
            <a:r>
              <a:rPr lang="en-GB" spc="0" err="1">
                <a:latin typeface="Arial"/>
                <a:cs typeface="Arial"/>
              </a:rPr>
              <a:t>demetilasa</a:t>
            </a:r>
            <a:r>
              <a:rPr lang="en-GB" spc="0">
                <a:latin typeface="Arial"/>
                <a:cs typeface="Arial"/>
              </a:rPr>
              <a:t>; </a:t>
            </a:r>
            <a:r>
              <a:rPr lang="it-CH" b="1" spc="0">
                <a:latin typeface="Arial"/>
                <a:cs typeface="Arial"/>
              </a:rPr>
              <a:t>SQLE,</a:t>
            </a:r>
            <a:r>
              <a:rPr lang="it-CH" spc="0">
                <a:latin typeface="Arial"/>
                <a:cs typeface="Arial"/>
              </a:rPr>
              <a:t> escualeno epoxidasa.</a:t>
            </a:r>
            <a:br>
              <a:rPr lang="it-CH" spc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CH" b="1" spc="0">
                <a:latin typeface="Arial"/>
                <a:cs typeface="Arial"/>
              </a:rPr>
              <a:t>1. </a:t>
            </a:r>
            <a:r>
              <a:rPr lang="it-CH" spc="0">
                <a:latin typeface="Arial"/>
                <a:cs typeface="Arial"/>
              </a:rPr>
              <a:t>Gupta AK, Elewski B, Joseph WS, </a:t>
            </a:r>
            <a:r>
              <a:rPr lang="it-CH" i="1" spc="0">
                <a:latin typeface="Arial"/>
                <a:cs typeface="Arial"/>
              </a:rPr>
              <a:t>et al</a:t>
            </a:r>
            <a:r>
              <a:rPr lang="it-CH" spc="0">
                <a:latin typeface="Arial"/>
                <a:cs typeface="Arial"/>
              </a:rPr>
              <a:t>. Treatment of onychomycosis in an era of antifungal resistance: Role for antifungal stewardship and topical antifungal agents. Mycoses. 2024;67(1):e13683. </a:t>
            </a:r>
            <a:r>
              <a:rPr lang="it-CH" b="1" spc="0">
                <a:latin typeface="Arial"/>
                <a:cs typeface="Arial"/>
              </a:rPr>
              <a:t>2. </a:t>
            </a:r>
            <a:r>
              <a:rPr lang="it-CH" spc="0">
                <a:latin typeface="Arial"/>
                <a:cs typeface="Arial"/>
              </a:rPr>
              <a:t>Yamada T, Maeda M, Alshahni MM, </a:t>
            </a:r>
            <a:r>
              <a:rPr lang="it-CH" i="1" spc="0">
                <a:latin typeface="Arial"/>
                <a:cs typeface="Arial"/>
              </a:rPr>
              <a:t>et al</a:t>
            </a:r>
            <a:r>
              <a:rPr lang="it-CH" spc="0">
                <a:latin typeface="Arial"/>
                <a:cs typeface="Arial"/>
              </a:rPr>
              <a:t>. Terbinafine Resistance of Trichophyton Clinical Isolates Caused by Specific Point Mutations in the Squalene Epoxidase Gene. Antimicrob Agents Chemother. 2017;61(7):e00115-17. </a:t>
            </a:r>
            <a:r>
              <a:rPr lang="it-CH" b="1" spc="0">
                <a:latin typeface="Arial"/>
                <a:cs typeface="Arial"/>
              </a:rPr>
              <a:t>3.</a:t>
            </a:r>
            <a:r>
              <a:rPr lang="it-CH" spc="0">
                <a:latin typeface="Arial"/>
                <a:cs typeface="Arial"/>
              </a:rPr>
              <a:t> </a:t>
            </a:r>
            <a:r>
              <a:rPr lang="en-US" spc="0">
                <a:latin typeface="Arial"/>
                <a:cs typeface="Arial"/>
              </a:rPr>
              <a:t>Bereda G. </a:t>
            </a:r>
            <a:r>
              <a:rPr lang="en-US" spc="0" err="1">
                <a:latin typeface="Arial"/>
                <a:cs typeface="Arial"/>
              </a:rPr>
              <a:t>Antimycolytic</a:t>
            </a:r>
            <a:r>
              <a:rPr lang="en-US" spc="0">
                <a:latin typeface="Arial"/>
                <a:cs typeface="Arial"/>
              </a:rPr>
              <a:t> agents: fungistatic and fungicide. Ann Dermatol Res. 2022;6(1):1–9.</a:t>
            </a:r>
            <a:endParaRPr lang="it-CH" spc="0">
              <a:latin typeface="Arial"/>
              <a:cs typeface="Arial"/>
            </a:endParaRPr>
          </a:p>
        </p:txBody>
      </p:sp>
      <p:sp>
        <p:nvSpPr>
          <p:cNvPr id="28" name="Sustainable Visions, Tangible Solutions">
            <a:extLst>
              <a:ext uri="{FF2B5EF4-FFF2-40B4-BE49-F238E27FC236}">
                <a16:creationId xmlns:a16="http://schemas.microsoft.com/office/drawing/2014/main" id="{D878A3B7-7E63-7AFB-7204-51ED4D184A2C}"/>
              </a:ext>
            </a:extLst>
          </p:cNvPr>
          <p:cNvSpPr txBox="1"/>
          <p:nvPr/>
        </p:nvSpPr>
        <p:spPr>
          <a:xfrm>
            <a:off x="2354405" y="917575"/>
            <a:ext cx="2099930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Resistencia a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medicamentos</a:t>
            </a:r>
            <a:endParaRPr sz="6000" b="1" spc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E54776B0-1A5A-CE89-BB87-83498D2A3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288" y="12549839"/>
            <a:ext cx="1795058" cy="61363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6D78D80B-4638-D7B7-5AC8-CE2DEF26C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122" y="12713688"/>
            <a:ext cx="1685663" cy="518665"/>
          </a:xfrm>
          <a:prstGeom prst="rect">
            <a:avLst/>
          </a:prstGeom>
        </p:spPr>
      </p:pic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6BC55570-0C8D-BC86-F758-770525ED9483}"/>
              </a:ext>
            </a:extLst>
          </p:cNvPr>
          <p:cNvSpPr/>
          <p:nvPr/>
        </p:nvSpPr>
        <p:spPr>
          <a:xfrm>
            <a:off x="2046905" y="2383401"/>
            <a:ext cx="21378245" cy="1764501"/>
          </a:xfrm>
          <a:prstGeom prst="roundRect">
            <a:avLst>
              <a:gd name="adj" fmla="val 5972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50800" algn="ctr" rotWithShape="0">
              <a:srgbClr val="000000">
                <a:alpha val="20000"/>
              </a:srgbClr>
            </a:outerShdw>
          </a:effectLst>
        </p:spPr>
        <p:txBody>
          <a:bodyPr lIns="720000" rtlCol="0" anchor="ctr"/>
          <a:lstStyle/>
          <a:p>
            <a:pPr defTabSz="914309">
              <a:spcBef>
                <a:spcPts val="5600"/>
              </a:spcBef>
              <a:buClr>
                <a:srgbClr val="00F0BE"/>
              </a:buClr>
              <a:defRPr/>
            </a:pPr>
            <a:r>
              <a:rPr lang="en-GB" sz="3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 Los </a:t>
            </a:r>
            <a:r>
              <a:rPr lang="en-GB" sz="32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antifúngicos</a:t>
            </a:r>
            <a:r>
              <a:rPr lang="en-GB" sz="3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que </a:t>
            </a:r>
            <a:r>
              <a:rPr lang="en-GB" sz="32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inhiben</a:t>
            </a:r>
            <a:r>
              <a:rPr lang="en-GB" sz="3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2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enzimas</a:t>
            </a:r>
            <a:r>
              <a:rPr lang="en-GB" sz="3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de membrana </a:t>
            </a:r>
            <a:r>
              <a:rPr lang="en-GB" sz="32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pueden</a:t>
            </a:r>
            <a:r>
              <a:rPr lang="en-GB" sz="3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2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conducir</a:t>
            </a:r>
            <a:r>
              <a:rPr lang="en-GB" sz="3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a la </a:t>
            </a:r>
            <a:r>
              <a:rPr lang="en-GB" sz="32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selección</a:t>
            </a:r>
            <a:r>
              <a:rPr lang="en-GB" sz="3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de </a:t>
            </a:r>
            <a:r>
              <a:rPr lang="en-GB" sz="32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cepas</a:t>
            </a:r>
            <a:r>
              <a:rPr lang="en-GB" sz="3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2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fúngicas</a:t>
            </a:r>
            <a:r>
              <a:rPr lang="en-GB" sz="3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</a:t>
            </a:r>
            <a:br>
              <a:rPr lang="en-GB" sz="3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en-GB" sz="3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 </a:t>
            </a:r>
            <a:r>
              <a:rPr lang="en-GB" sz="32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resistentes</a:t>
            </a:r>
            <a:r>
              <a:rPr lang="en-GB" sz="3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que </a:t>
            </a:r>
            <a:r>
              <a:rPr lang="en-GB" sz="32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utilizan</a:t>
            </a:r>
            <a:r>
              <a:rPr lang="en-GB" sz="3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2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vías</a:t>
            </a:r>
            <a:r>
              <a:rPr lang="en-GB" sz="3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200" spc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enzimáticas</a:t>
            </a:r>
            <a:r>
              <a:rPr lang="en-GB" sz="32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alternativas</a:t>
            </a:r>
            <a:r>
              <a:rPr lang="en-GB" sz="3200" spc="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</a:t>
            </a:r>
            <a:endParaRPr lang="en-US" sz="3200" spc="0" baseline="30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B04F84A5-B217-56E7-1F0E-6782C3D57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289" y="2365652"/>
            <a:ext cx="1928571" cy="1800000"/>
          </a:xfrm>
          <a:prstGeom prst="rect">
            <a:avLst/>
          </a:prstGeom>
        </p:spPr>
      </p:pic>
      <p:sp>
        <p:nvSpPr>
          <p:cNvPr id="8" name="Rectangle: Rounded Corners 14">
            <a:extLst>
              <a:ext uri="{FF2B5EF4-FFF2-40B4-BE49-F238E27FC236}">
                <a16:creationId xmlns:a16="http://schemas.microsoft.com/office/drawing/2014/main" id="{1C3343A8-617F-809A-32CF-F890D0283A6F}"/>
              </a:ext>
            </a:extLst>
          </p:cNvPr>
          <p:cNvSpPr/>
          <p:nvPr/>
        </p:nvSpPr>
        <p:spPr>
          <a:xfrm>
            <a:off x="1112109" y="9191325"/>
            <a:ext cx="11445652" cy="1550921"/>
          </a:xfrm>
          <a:prstGeom prst="roundRect">
            <a:avLst>
              <a:gd name="adj" fmla="val 5568"/>
            </a:avLst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>
            <a:outerShdw blurRad="254000" algn="ctr" rotWithShape="0">
              <a:srgbClr val="000000">
                <a:alpha val="20000"/>
              </a:srgbClr>
            </a:outerShdw>
          </a:effectLst>
        </p:spPr>
        <p:txBody>
          <a:bodyPr lIns="243840" tIns="0" rIns="243840" bIns="0" rtlCol="0" anchor="ctr" anchorCtr="0"/>
          <a:lstStyle/>
          <a:p>
            <a:pPr defTabSz="1219140">
              <a:buClr>
                <a:srgbClr val="0070C0"/>
              </a:buClr>
              <a:defRPr/>
            </a:pPr>
            <a:r>
              <a:rPr lang="en-US" sz="2400" b="1" spc="0">
                <a:solidFill>
                  <a:schemeClr val="tx1"/>
                </a:solidFill>
                <a:latin typeface="Arial"/>
                <a:cs typeface="Arial"/>
                <a:sym typeface="Arial"/>
              </a:rPr>
              <a:t>Resistencia (</a:t>
            </a:r>
            <a:r>
              <a:rPr lang="en-US" sz="2400" b="1" spc="0" err="1">
                <a:solidFill>
                  <a:schemeClr val="tx1"/>
                </a:solidFill>
                <a:latin typeface="Arial"/>
                <a:cs typeface="Arial"/>
                <a:sym typeface="Arial"/>
              </a:rPr>
              <a:t>primaria</a:t>
            </a:r>
            <a:r>
              <a:rPr lang="en-US" sz="2400" b="1" spc="0">
                <a:solidFill>
                  <a:schemeClr val="tx1"/>
                </a:solidFill>
                <a:latin typeface="Arial"/>
                <a:cs typeface="Arial"/>
                <a:sym typeface="Arial"/>
              </a:rPr>
              <a:t>)⇢</a:t>
            </a:r>
            <a:r>
              <a:rPr lang="en-US" sz="24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spc="0" err="1">
                <a:solidFill>
                  <a:srgbClr val="00843D"/>
                </a:solidFill>
                <a:latin typeface="Arial"/>
                <a:cs typeface="Arial"/>
                <a:sym typeface="Arial"/>
              </a:rPr>
              <a:t>Mutaciones</a:t>
            </a:r>
            <a:r>
              <a:rPr lang="en-US" sz="2400" spc="0">
                <a:solidFill>
                  <a:srgbClr val="00843D"/>
                </a:solidFill>
                <a:latin typeface="Arial"/>
                <a:cs typeface="Arial"/>
                <a:sym typeface="Arial"/>
              </a:rPr>
              <a:t> del gen SQLE </a:t>
            </a:r>
            <a:r>
              <a:rPr lang="en-US" sz="2400" spc="0">
                <a:solidFill>
                  <a:schemeClr val="tx1"/>
                </a:solidFill>
                <a:latin typeface="Arial"/>
                <a:cs typeface="Arial"/>
                <a:sym typeface="Arial"/>
              </a:rPr>
              <a:t>⇢ </a:t>
            </a:r>
            <a:r>
              <a:rPr lang="en-US" sz="2400" spc="0" err="1">
                <a:solidFill>
                  <a:schemeClr val="tx1"/>
                </a:solidFill>
                <a:latin typeface="Arial"/>
                <a:cs typeface="Arial"/>
                <a:sym typeface="Arial"/>
              </a:rPr>
              <a:t>Reducción</a:t>
            </a:r>
            <a:r>
              <a:rPr lang="en-US" sz="2400" spc="0">
                <a:solidFill>
                  <a:schemeClr val="tx1"/>
                </a:solidFill>
                <a:latin typeface="Arial"/>
                <a:cs typeface="Arial"/>
                <a:sym typeface="Arial"/>
              </a:rPr>
              <a:t> de la </a:t>
            </a:r>
            <a:r>
              <a:rPr lang="en-US" sz="2400" spc="0" err="1">
                <a:solidFill>
                  <a:schemeClr val="tx1"/>
                </a:solidFill>
                <a:latin typeface="Arial"/>
                <a:cs typeface="Arial"/>
                <a:sym typeface="Arial"/>
              </a:rPr>
              <a:t>afinidad</a:t>
            </a:r>
            <a:r>
              <a:rPr lang="en-US" sz="2400" spc="0">
                <a:solidFill>
                  <a:schemeClr val="tx1"/>
                </a:solidFill>
                <a:latin typeface="Arial"/>
                <a:cs typeface="Arial"/>
                <a:sym typeface="Arial"/>
              </a:rPr>
              <a:t> de </a:t>
            </a:r>
            <a:r>
              <a:rPr lang="en-US" sz="2400" spc="0" err="1">
                <a:solidFill>
                  <a:schemeClr val="tx1"/>
                </a:solidFill>
                <a:latin typeface="Arial"/>
                <a:cs typeface="Arial"/>
                <a:sym typeface="Arial"/>
              </a:rPr>
              <a:t>unión</a:t>
            </a:r>
            <a:r>
              <a:rPr lang="en-US" sz="2400" spc="0">
                <a:solidFill>
                  <a:schemeClr val="tx1"/>
                </a:solidFill>
                <a:latin typeface="Arial"/>
                <a:cs typeface="Arial"/>
                <a:sym typeface="Arial"/>
              </a:rPr>
              <a:t> con la terbinafina</a:t>
            </a:r>
            <a:r>
              <a:rPr lang="en-US" sz="2400" spc="0" baseline="30000">
                <a:solidFill>
                  <a:schemeClr val="tx1"/>
                </a:solidFill>
                <a:latin typeface="Arial"/>
                <a:cs typeface="Arial"/>
                <a:sym typeface="Arial"/>
              </a:rPr>
              <a:t>1</a:t>
            </a:r>
            <a:r>
              <a:rPr lang="en-US" sz="2400" spc="0">
                <a:solidFill>
                  <a:schemeClr val="tx1"/>
                </a:solidFill>
                <a:latin typeface="Arial"/>
                <a:cs typeface="Arial"/>
                <a:sym typeface="Arial"/>
              </a:rPr>
              <a:t>. </a:t>
            </a:r>
            <a:r>
              <a:rPr lang="en-US" sz="2400" spc="0" err="1">
                <a:solidFill>
                  <a:srgbClr val="00843D"/>
                </a:solidFill>
                <a:latin typeface="Arial"/>
                <a:cs typeface="Arial"/>
                <a:sym typeface="Arial"/>
              </a:rPr>
              <a:t>Mutaciones</a:t>
            </a:r>
            <a:r>
              <a:rPr lang="en-US" sz="2400" spc="0">
                <a:solidFill>
                  <a:srgbClr val="00843D"/>
                </a:solidFill>
                <a:latin typeface="Arial"/>
                <a:cs typeface="Arial"/>
                <a:sym typeface="Arial"/>
              </a:rPr>
              <a:t> del gen ERG11 </a:t>
            </a:r>
            <a:r>
              <a:rPr lang="en-US" sz="2400" spc="0">
                <a:solidFill>
                  <a:schemeClr val="tx1"/>
                </a:solidFill>
                <a:latin typeface="Arial"/>
                <a:cs typeface="Arial"/>
                <a:sym typeface="Arial"/>
              </a:rPr>
              <a:t>⇢ </a:t>
            </a:r>
            <a:r>
              <a:rPr lang="en-US" sz="2400" spc="0" err="1">
                <a:solidFill>
                  <a:schemeClr val="tx1"/>
                </a:solidFill>
                <a:latin typeface="Arial"/>
                <a:cs typeface="Arial"/>
                <a:sym typeface="Arial"/>
              </a:rPr>
              <a:t>Sobreexpresión</a:t>
            </a:r>
            <a:r>
              <a:rPr lang="en-US" sz="2400" spc="0">
                <a:solidFill>
                  <a:schemeClr val="tx1"/>
                </a:solidFill>
                <a:latin typeface="Arial"/>
                <a:cs typeface="Arial"/>
                <a:sym typeface="Arial"/>
              </a:rPr>
              <a:t> de las </a:t>
            </a:r>
            <a:r>
              <a:rPr lang="en-US" sz="2400" spc="0" err="1">
                <a:solidFill>
                  <a:schemeClr val="tx1"/>
                </a:solidFill>
                <a:latin typeface="Arial"/>
                <a:cs typeface="Arial"/>
                <a:sym typeface="Arial"/>
              </a:rPr>
              <a:t>bombas</a:t>
            </a:r>
            <a:r>
              <a:rPr lang="en-US" sz="2400" spc="0">
                <a:solidFill>
                  <a:schemeClr val="tx1"/>
                </a:solidFill>
                <a:latin typeface="Arial"/>
                <a:cs typeface="Arial"/>
                <a:sym typeface="Arial"/>
              </a:rPr>
              <a:t> de </a:t>
            </a:r>
            <a:r>
              <a:rPr lang="en-US" sz="2400" spc="0" err="1">
                <a:solidFill>
                  <a:schemeClr val="tx1"/>
                </a:solidFill>
                <a:latin typeface="Arial"/>
                <a:cs typeface="Arial"/>
                <a:sym typeface="Arial"/>
              </a:rPr>
              <a:t>eflujo</a:t>
            </a:r>
            <a:r>
              <a:rPr lang="en-US" sz="2400" spc="0">
                <a:solidFill>
                  <a:schemeClr val="tx1"/>
                </a:solidFill>
                <a:latin typeface="Arial"/>
                <a:cs typeface="Arial"/>
                <a:sym typeface="Arial"/>
              </a:rPr>
              <a:t> ⇢</a:t>
            </a:r>
            <a:r>
              <a:rPr lang="en-US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spc="0" err="1">
                <a:solidFill>
                  <a:schemeClr val="tx1"/>
                </a:solidFill>
                <a:latin typeface="Arial"/>
                <a:cs typeface="Arial"/>
                <a:sym typeface="Arial"/>
              </a:rPr>
              <a:t>Aumento</a:t>
            </a:r>
            <a:r>
              <a:rPr lang="en-US" sz="2400" spc="0">
                <a:solidFill>
                  <a:schemeClr val="tx1"/>
                </a:solidFill>
                <a:latin typeface="Arial"/>
                <a:cs typeface="Arial"/>
                <a:sym typeface="Arial"/>
              </a:rPr>
              <a:t> del </a:t>
            </a:r>
            <a:r>
              <a:rPr lang="en-US" sz="2400" spc="0" err="1">
                <a:solidFill>
                  <a:schemeClr val="tx1"/>
                </a:solidFill>
                <a:latin typeface="Arial"/>
                <a:cs typeface="Arial"/>
                <a:sym typeface="Arial"/>
              </a:rPr>
              <a:t>eflujo</a:t>
            </a:r>
            <a:r>
              <a:rPr lang="en-US" sz="2400" spc="0">
                <a:solidFill>
                  <a:schemeClr val="tx1"/>
                </a:solidFill>
                <a:latin typeface="Arial"/>
                <a:cs typeface="Arial"/>
                <a:sym typeface="Arial"/>
              </a:rPr>
              <a:t> de </a:t>
            </a:r>
            <a:r>
              <a:rPr lang="en-US" sz="2400" spc="0" err="1">
                <a:solidFill>
                  <a:schemeClr val="tx1"/>
                </a:solidFill>
                <a:latin typeface="Arial"/>
                <a:cs typeface="Arial"/>
                <a:sym typeface="Arial"/>
              </a:rPr>
              <a:t>fármacos</a:t>
            </a:r>
            <a:r>
              <a:rPr lang="en-US" sz="2400" spc="0">
                <a:solidFill>
                  <a:schemeClr val="tx1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spc="0" err="1">
                <a:solidFill>
                  <a:schemeClr val="tx1"/>
                </a:solidFill>
                <a:latin typeface="Arial"/>
                <a:cs typeface="Arial"/>
                <a:sym typeface="Arial"/>
              </a:rPr>
              <a:t>desde</a:t>
            </a:r>
            <a:r>
              <a:rPr lang="en-US" sz="2400" spc="0">
                <a:solidFill>
                  <a:schemeClr val="tx1"/>
                </a:solidFill>
                <a:latin typeface="Arial"/>
                <a:cs typeface="Arial"/>
                <a:sym typeface="Arial"/>
              </a:rPr>
              <a:t> la célula</a:t>
            </a:r>
            <a:r>
              <a:rPr lang="en-US" sz="2400" spc="0" baseline="30000">
                <a:solidFill>
                  <a:schemeClr val="tx1"/>
                </a:solidFill>
                <a:latin typeface="Arial"/>
                <a:cs typeface="Arial"/>
                <a:sym typeface="Arial"/>
              </a:rPr>
              <a:t>2</a:t>
            </a:r>
            <a:endParaRPr lang="en-US" sz="2400" spc="0" baseline="30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Top Corners Rounded 15">
            <a:extLst>
              <a:ext uri="{FF2B5EF4-FFF2-40B4-BE49-F238E27FC236}">
                <a16:creationId xmlns:a16="http://schemas.microsoft.com/office/drawing/2014/main" id="{19D7041F-AA76-BECB-F8B4-4F616620D29F}"/>
              </a:ext>
            </a:extLst>
          </p:cNvPr>
          <p:cNvSpPr/>
          <p:nvPr/>
        </p:nvSpPr>
        <p:spPr>
          <a:xfrm rot="16200000">
            <a:off x="338366" y="9883245"/>
            <a:ext cx="1550919" cy="167075"/>
          </a:xfrm>
          <a:prstGeom prst="round2SameRect">
            <a:avLst>
              <a:gd name="adj1" fmla="val 61174"/>
              <a:gd name="adj2" fmla="val 0"/>
            </a:avLst>
          </a:prstGeom>
          <a:solidFill>
            <a:srgbClr val="007E4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tIns="0" bIns="0" rtlCol="0" anchor="ctr" anchorCtr="0"/>
          <a:lstStyle/>
          <a:p>
            <a:pPr marL="0" marR="0" lvl="0" indent="0" algn="ctr" defTabSz="1219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Rectangle: Rounded Corners 14">
            <a:extLst>
              <a:ext uri="{FF2B5EF4-FFF2-40B4-BE49-F238E27FC236}">
                <a16:creationId xmlns:a16="http://schemas.microsoft.com/office/drawing/2014/main" id="{4ECCDA85-6EC9-35B6-76F3-845678CEF446}"/>
              </a:ext>
            </a:extLst>
          </p:cNvPr>
          <p:cNvSpPr/>
          <p:nvPr/>
        </p:nvSpPr>
        <p:spPr>
          <a:xfrm>
            <a:off x="12955766" y="9191325"/>
            <a:ext cx="10469384" cy="1550921"/>
          </a:xfrm>
          <a:prstGeom prst="roundRect">
            <a:avLst>
              <a:gd name="adj" fmla="val 5568"/>
            </a:avLst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>
            <a:outerShdw blurRad="254000" algn="ctr" rotWithShape="0">
              <a:srgbClr val="000000">
                <a:alpha val="20000"/>
              </a:srgbClr>
            </a:outerShdw>
          </a:effectLst>
        </p:spPr>
        <p:txBody>
          <a:bodyPr lIns="243840" tIns="0" rIns="243840" bIns="0" rtlCol="0" anchor="ctr" anchorCtr="0"/>
          <a:lstStyle/>
          <a:p>
            <a:pPr defTabSz="1219140">
              <a:buClr>
                <a:srgbClr val="0070C0"/>
              </a:buClr>
              <a:defRPr/>
            </a:pPr>
            <a:r>
              <a:rPr lang="en-US" sz="2400" b="1" spc="0">
                <a:solidFill>
                  <a:schemeClr val="tx1"/>
                </a:solidFill>
                <a:latin typeface="Arial"/>
                <a:cs typeface="Arial"/>
                <a:sym typeface="Arial"/>
              </a:rPr>
              <a:t>Resistencia (</a:t>
            </a:r>
            <a:r>
              <a:rPr lang="en-US" sz="2400" b="1" spc="0" err="1">
                <a:solidFill>
                  <a:schemeClr val="tx1"/>
                </a:solidFill>
                <a:latin typeface="Arial"/>
                <a:cs typeface="Arial"/>
                <a:sym typeface="Arial"/>
              </a:rPr>
              <a:t>secundaria</a:t>
            </a:r>
            <a:r>
              <a:rPr lang="en-US" sz="2400" b="1" spc="0">
                <a:solidFill>
                  <a:schemeClr val="tx1"/>
                </a:solidFill>
                <a:latin typeface="Arial"/>
                <a:cs typeface="Arial"/>
                <a:sym typeface="Arial"/>
              </a:rPr>
              <a:t>) ⇢ </a:t>
            </a:r>
          </a:p>
          <a:p>
            <a:pPr defTabSz="1219140">
              <a:buClr>
                <a:srgbClr val="0070C0"/>
              </a:buClr>
              <a:defRPr/>
            </a:pPr>
            <a:r>
              <a:rPr lang="en-US" sz="2400" spc="0" err="1">
                <a:solidFill>
                  <a:schemeClr val="tx1"/>
                </a:solidFill>
                <a:latin typeface="Arial"/>
                <a:cs typeface="Arial"/>
                <a:sym typeface="Arial"/>
              </a:rPr>
              <a:t>Exposición</a:t>
            </a:r>
            <a:r>
              <a:rPr lang="en-US" sz="2400" spc="0">
                <a:solidFill>
                  <a:schemeClr val="tx1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spc="0" err="1">
                <a:solidFill>
                  <a:schemeClr val="tx1"/>
                </a:solidFill>
                <a:latin typeface="Arial"/>
                <a:cs typeface="Arial"/>
                <a:sym typeface="Arial"/>
              </a:rPr>
              <a:t>prolongada</a:t>
            </a:r>
            <a:r>
              <a:rPr lang="en-US" sz="2400" spc="0">
                <a:solidFill>
                  <a:schemeClr val="tx1"/>
                </a:solidFill>
                <a:latin typeface="Arial"/>
                <a:cs typeface="Arial"/>
                <a:sym typeface="Arial"/>
              </a:rPr>
              <a:t> a </a:t>
            </a:r>
            <a:r>
              <a:rPr lang="en-US" sz="2400" spc="0" err="1">
                <a:solidFill>
                  <a:schemeClr val="tx1"/>
                </a:solidFill>
                <a:latin typeface="Arial"/>
                <a:cs typeface="Arial"/>
                <a:sym typeface="Arial"/>
              </a:rPr>
              <a:t>concentraciones</a:t>
            </a:r>
            <a:r>
              <a:rPr lang="en-US" sz="2400" spc="0">
                <a:solidFill>
                  <a:schemeClr val="tx1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spc="0" err="1">
                <a:solidFill>
                  <a:schemeClr val="tx1"/>
                </a:solidFill>
                <a:latin typeface="Arial"/>
                <a:cs typeface="Arial"/>
                <a:sym typeface="Arial"/>
              </a:rPr>
              <a:t>subinhibitorias</a:t>
            </a:r>
            <a:r>
              <a:rPr lang="en-US" sz="2400" spc="0">
                <a:solidFill>
                  <a:schemeClr val="tx1"/>
                </a:solidFill>
                <a:latin typeface="Arial"/>
                <a:cs typeface="Arial"/>
                <a:sym typeface="Arial"/>
              </a:rPr>
              <a:t> de fármacos</a:t>
            </a:r>
            <a:r>
              <a:rPr lang="en-US" sz="2400" spc="0" baseline="30000">
                <a:solidFill>
                  <a:schemeClr val="tx1"/>
                </a:solidFill>
                <a:latin typeface="Arial"/>
                <a:cs typeface="Arial"/>
                <a:sym typeface="Arial"/>
              </a:rPr>
              <a:t>2</a:t>
            </a:r>
            <a:endParaRPr lang="en-US" sz="2400" spc="0" baseline="30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Top Corners Rounded 15">
            <a:extLst>
              <a:ext uri="{FF2B5EF4-FFF2-40B4-BE49-F238E27FC236}">
                <a16:creationId xmlns:a16="http://schemas.microsoft.com/office/drawing/2014/main" id="{DD76D088-05E0-A0B6-BF84-F16551DFEF12}"/>
              </a:ext>
            </a:extLst>
          </p:cNvPr>
          <p:cNvSpPr/>
          <p:nvPr/>
        </p:nvSpPr>
        <p:spPr>
          <a:xfrm rot="16200000">
            <a:off x="12182023" y="9883245"/>
            <a:ext cx="1550919" cy="167075"/>
          </a:xfrm>
          <a:prstGeom prst="round2SameRect">
            <a:avLst>
              <a:gd name="adj1" fmla="val 61174"/>
              <a:gd name="adj2" fmla="val 0"/>
            </a:avLst>
          </a:prstGeom>
          <a:solidFill>
            <a:srgbClr val="007E4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tIns="0" bIns="0" rtlCol="0" anchor="ctr" anchorCtr="0"/>
          <a:lstStyle/>
          <a:p>
            <a:pPr marL="0" marR="0" lvl="0" indent="0" algn="ctr" defTabSz="1219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F6075474-42AC-D04F-0121-8ABE262FA7C9}"/>
              </a:ext>
            </a:extLst>
          </p:cNvPr>
          <p:cNvGrpSpPr/>
          <p:nvPr/>
        </p:nvGrpSpPr>
        <p:grpSpPr>
          <a:xfrm>
            <a:off x="11519633" y="11026588"/>
            <a:ext cx="1344734" cy="540000"/>
            <a:chOff x="12711953" y="11026588"/>
            <a:chExt cx="1344734" cy="540000"/>
          </a:xfrm>
        </p:grpSpPr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9C6DDC0B-499B-EAEC-7BA6-35DA2286BBD7}"/>
                </a:ext>
              </a:extLst>
            </p:cNvPr>
            <p:cNvSpPr/>
            <p:nvPr/>
          </p:nvSpPr>
          <p:spPr>
            <a:xfrm>
              <a:off x="12711953" y="11026588"/>
              <a:ext cx="540000" cy="540000"/>
            </a:xfrm>
            <a:prstGeom prst="ellipse">
              <a:avLst/>
            </a:prstGeom>
            <a:noFill/>
            <a:ln w="38100" cap="flat">
              <a:solidFill>
                <a:srgbClr val="007E48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000" b="1" i="0" u="none" strike="noStrike" cap="none" spc="0" normalizeH="0" baseline="0">
                <a:ln>
                  <a:noFill/>
                </a:ln>
                <a:solidFill>
                  <a:srgbClr val="FDFDF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0378636F-108C-7009-C1DE-53DBF9D40904}"/>
                </a:ext>
              </a:extLst>
            </p:cNvPr>
            <p:cNvSpPr/>
            <p:nvPr/>
          </p:nvSpPr>
          <p:spPr>
            <a:xfrm>
              <a:off x="13516687" y="11026588"/>
              <a:ext cx="540000" cy="540000"/>
            </a:xfrm>
            <a:prstGeom prst="ellipse">
              <a:avLst/>
            </a:prstGeom>
            <a:noFill/>
            <a:ln w="38100" cap="flat">
              <a:solidFill>
                <a:srgbClr val="007E48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000" b="1" i="0" u="none" strike="noStrike" cap="none" spc="0" normalizeH="0" baseline="0">
                <a:ln>
                  <a:noFill/>
                </a:ln>
                <a:solidFill>
                  <a:srgbClr val="FDFDF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448D1029-603E-D776-BFA0-3078D1FEB887}"/>
                </a:ext>
              </a:extLst>
            </p:cNvPr>
            <p:cNvSpPr/>
            <p:nvPr/>
          </p:nvSpPr>
          <p:spPr>
            <a:xfrm>
              <a:off x="13606687" y="11116588"/>
              <a:ext cx="360000" cy="360000"/>
            </a:xfrm>
            <a:prstGeom prst="ellipse">
              <a:avLst/>
            </a:prstGeom>
            <a:solidFill>
              <a:srgbClr val="007E48"/>
            </a:solidFill>
            <a:ln w="381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s-ES" sz="2000" b="1" i="0" u="none" strike="noStrike" cap="none" spc="0" normalizeH="0" baseline="0">
                <a:ln>
                  <a:noFill/>
                </a:ln>
                <a:solidFill>
                  <a:srgbClr val="FDFDFD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DEA0E0E4-E5BB-7DB7-947B-44EDC9635A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9320" y="2709579"/>
            <a:ext cx="930508" cy="947427"/>
          </a:xfrm>
          <a:prstGeom prst="rect">
            <a:avLst/>
          </a:prstGeom>
        </p:spPr>
      </p:pic>
      <p:sp>
        <p:nvSpPr>
          <p:cNvPr id="15" name="Circle">
            <a:extLst>
              <a:ext uri="{FF2B5EF4-FFF2-40B4-BE49-F238E27FC236}">
                <a16:creationId xmlns:a16="http://schemas.microsoft.com/office/drawing/2014/main" id="{C2753051-5D02-03CF-9230-5DD9D761AE29}"/>
              </a:ext>
            </a:extLst>
          </p:cNvPr>
          <p:cNvSpPr>
            <a:spLocks noChangeAspect="1"/>
          </p:cNvSpPr>
          <p:nvPr/>
        </p:nvSpPr>
        <p:spPr>
          <a:xfrm>
            <a:off x="1050070" y="4501276"/>
            <a:ext cx="4320000" cy="432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4800">
                <a:solidFill>
                  <a:srgbClr val="007E48"/>
                </a:solidFill>
              </a:rPr>
              <a:t>Acetil </a:t>
            </a:r>
            <a:r>
              <a:rPr lang="es-ES" sz="4800" err="1">
                <a:solidFill>
                  <a:srgbClr val="007E48"/>
                </a:solidFill>
              </a:rPr>
              <a:t>CoA</a:t>
            </a:r>
            <a:endParaRPr sz="4800">
              <a:solidFill>
                <a:srgbClr val="007E48"/>
              </a:solidFill>
            </a:endParaRPr>
          </a:p>
        </p:txBody>
      </p:sp>
      <p:sp>
        <p:nvSpPr>
          <p:cNvPr id="19" name="Rectangle: Rounded Corners 30">
            <a:extLst>
              <a:ext uri="{FF2B5EF4-FFF2-40B4-BE49-F238E27FC236}">
                <a16:creationId xmlns:a16="http://schemas.microsoft.com/office/drawing/2014/main" id="{A8054EB9-4667-7FDF-9BDF-B369A8E9A405}"/>
              </a:ext>
            </a:extLst>
          </p:cNvPr>
          <p:cNvSpPr/>
          <p:nvPr/>
        </p:nvSpPr>
        <p:spPr>
          <a:xfrm>
            <a:off x="6074595" y="6208586"/>
            <a:ext cx="3304836" cy="905381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  <a:defRPr/>
            </a:pPr>
            <a:r>
              <a:rPr lang="en-GB" sz="3200" b="1" kern="0" spc="0" err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Escualeno</a:t>
            </a:r>
            <a:endParaRPr lang="en-GB" sz="3200" b="1" kern="0" spc="0">
              <a:solidFill>
                <a:srgbClr val="007E48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Rectangle: Rounded Corners 30">
            <a:extLst>
              <a:ext uri="{FF2B5EF4-FFF2-40B4-BE49-F238E27FC236}">
                <a16:creationId xmlns:a16="http://schemas.microsoft.com/office/drawing/2014/main" id="{471125F7-97BF-C303-1C6F-7A148CC254D0}"/>
              </a:ext>
            </a:extLst>
          </p:cNvPr>
          <p:cNvSpPr/>
          <p:nvPr/>
        </p:nvSpPr>
        <p:spPr>
          <a:xfrm>
            <a:off x="10083956" y="6208586"/>
            <a:ext cx="5322472" cy="905381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  <a:defRPr/>
            </a:pPr>
            <a:r>
              <a:rPr lang="en-GB" sz="3200" b="1" kern="0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2,3 - </a:t>
            </a:r>
            <a:r>
              <a:rPr lang="en-GB" sz="3200" b="1" kern="0" spc="0" err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oxidoescualeno</a:t>
            </a:r>
            <a:endParaRPr lang="en-GB" sz="3200" b="1" kern="0" spc="0">
              <a:solidFill>
                <a:srgbClr val="007E48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Rectangle: Rounded Corners 30">
            <a:extLst>
              <a:ext uri="{FF2B5EF4-FFF2-40B4-BE49-F238E27FC236}">
                <a16:creationId xmlns:a16="http://schemas.microsoft.com/office/drawing/2014/main" id="{D6DE19FC-1224-8ADA-E3E9-CE088E31A4D1}"/>
              </a:ext>
            </a:extLst>
          </p:cNvPr>
          <p:cNvSpPr/>
          <p:nvPr/>
        </p:nvSpPr>
        <p:spPr>
          <a:xfrm>
            <a:off x="16110953" y="6208586"/>
            <a:ext cx="3304836" cy="905381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  <a:defRPr/>
            </a:pPr>
            <a:r>
              <a:rPr lang="en-GB" sz="3200" b="1" kern="0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Lanosterol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29A74E4-7C89-10FA-57A4-45C4F003FDBC}"/>
              </a:ext>
            </a:extLst>
          </p:cNvPr>
          <p:cNvSpPr/>
          <p:nvPr/>
        </p:nvSpPr>
        <p:spPr>
          <a:xfrm>
            <a:off x="20120313" y="6208586"/>
            <a:ext cx="3304836" cy="905381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  <a:defRPr/>
            </a:pPr>
            <a:r>
              <a:rPr lang="en-GB" sz="3200" b="1" kern="0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Ergosterol</a:t>
            </a:r>
          </a:p>
        </p:txBody>
      </p:sp>
      <p:sp>
        <p:nvSpPr>
          <p:cNvPr id="32" name="Rectangle: Rounded Corners 30">
            <a:extLst>
              <a:ext uri="{FF2B5EF4-FFF2-40B4-BE49-F238E27FC236}">
                <a16:creationId xmlns:a16="http://schemas.microsoft.com/office/drawing/2014/main" id="{69321D93-33EF-5D3E-C579-27EA4C03D8A3}"/>
              </a:ext>
            </a:extLst>
          </p:cNvPr>
          <p:cNvSpPr/>
          <p:nvPr/>
        </p:nvSpPr>
        <p:spPr>
          <a:xfrm>
            <a:off x="8085802" y="4505714"/>
            <a:ext cx="3304836" cy="905381"/>
          </a:xfrm>
          <a:prstGeom prst="roundRect">
            <a:avLst>
              <a:gd name="adj" fmla="val 50000"/>
            </a:avLst>
          </a:prstGeom>
          <a:solidFill>
            <a:srgbClr val="6C82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  <a:defRPr/>
            </a:pPr>
            <a:r>
              <a:rPr lang="en-GB" sz="3200" b="1" kern="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Terbafina</a:t>
            </a:r>
            <a:endParaRPr lang="en-GB" sz="3200" b="1" kern="0" spc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Rectangle: Rounded Corners 30">
            <a:extLst>
              <a:ext uri="{FF2B5EF4-FFF2-40B4-BE49-F238E27FC236}">
                <a16:creationId xmlns:a16="http://schemas.microsoft.com/office/drawing/2014/main" id="{E898233D-2754-4541-516C-0946B4F6B27A}"/>
              </a:ext>
            </a:extLst>
          </p:cNvPr>
          <p:cNvSpPr/>
          <p:nvPr/>
        </p:nvSpPr>
        <p:spPr>
          <a:xfrm>
            <a:off x="18071131" y="4505714"/>
            <a:ext cx="3304836" cy="905381"/>
          </a:xfrm>
          <a:prstGeom prst="roundRect">
            <a:avLst>
              <a:gd name="adj" fmla="val 50000"/>
            </a:avLst>
          </a:prstGeom>
          <a:solidFill>
            <a:srgbClr val="6C82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  <a:defRPr/>
            </a:pPr>
            <a:r>
              <a:rPr lang="en-GB" sz="3200" b="1" kern="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Itraconazol</a:t>
            </a:r>
            <a:endParaRPr lang="en-GB" sz="3200" b="1" kern="0" spc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3B60DE42-C705-B003-B8C3-0B4B25BB73AB}"/>
              </a:ext>
            </a:extLst>
          </p:cNvPr>
          <p:cNvCxnSpPr>
            <a:stCxn id="15" idx="6"/>
          </p:cNvCxnSpPr>
          <p:nvPr/>
        </p:nvCxnSpPr>
        <p:spPr>
          <a:xfrm>
            <a:off x="5370070" y="6661276"/>
            <a:ext cx="704525" cy="8236"/>
          </a:xfrm>
          <a:prstGeom prst="straightConnector1">
            <a:avLst/>
          </a:prstGeom>
          <a:noFill/>
          <a:ln w="38100" cap="flat">
            <a:solidFill>
              <a:srgbClr val="007E48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Conector recto de flecha 41">
            <a:extLst>
              <a:ext uri="{FF2B5EF4-FFF2-40B4-BE49-F238E27FC236}">
                <a16:creationId xmlns:a16="http://schemas.microsoft.com/office/drawing/2014/main" id="{040B4058-E106-07A5-5B4F-2F63F709525E}"/>
              </a:ext>
            </a:extLst>
          </p:cNvPr>
          <p:cNvCxnSpPr/>
          <p:nvPr/>
        </p:nvCxnSpPr>
        <p:spPr>
          <a:xfrm>
            <a:off x="9377294" y="6661276"/>
            <a:ext cx="704525" cy="8236"/>
          </a:xfrm>
          <a:prstGeom prst="straightConnector1">
            <a:avLst/>
          </a:prstGeom>
          <a:noFill/>
          <a:ln w="38100" cap="flat">
            <a:solidFill>
              <a:srgbClr val="007E48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60A3D5F2-1EFA-7246-0992-2BEAC47F2A9C}"/>
              </a:ext>
            </a:extLst>
          </p:cNvPr>
          <p:cNvCxnSpPr/>
          <p:nvPr/>
        </p:nvCxnSpPr>
        <p:spPr>
          <a:xfrm>
            <a:off x="15400312" y="6661276"/>
            <a:ext cx="704525" cy="8236"/>
          </a:xfrm>
          <a:prstGeom prst="straightConnector1">
            <a:avLst/>
          </a:prstGeom>
          <a:noFill/>
          <a:ln w="38100" cap="flat">
            <a:solidFill>
              <a:srgbClr val="007E48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7" name="Conector recto de flecha 46">
            <a:extLst>
              <a:ext uri="{FF2B5EF4-FFF2-40B4-BE49-F238E27FC236}">
                <a16:creationId xmlns:a16="http://schemas.microsoft.com/office/drawing/2014/main" id="{BE044E28-B8C0-95C8-8C43-926FA4DDD4F0}"/>
              </a:ext>
            </a:extLst>
          </p:cNvPr>
          <p:cNvCxnSpPr/>
          <p:nvPr/>
        </p:nvCxnSpPr>
        <p:spPr>
          <a:xfrm>
            <a:off x="19407536" y="6661276"/>
            <a:ext cx="704525" cy="8236"/>
          </a:xfrm>
          <a:prstGeom prst="straightConnector1">
            <a:avLst/>
          </a:prstGeom>
          <a:noFill/>
          <a:ln w="38100" cap="flat">
            <a:solidFill>
              <a:srgbClr val="007E48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9" name="CuadroTexto 48">
            <a:extLst>
              <a:ext uri="{FF2B5EF4-FFF2-40B4-BE49-F238E27FC236}">
                <a16:creationId xmlns:a16="http://schemas.microsoft.com/office/drawing/2014/main" id="{78C1C54C-0EA6-5A0A-FA06-AB400135E857}"/>
              </a:ext>
            </a:extLst>
          </p:cNvPr>
          <p:cNvSpPr txBox="1"/>
          <p:nvPr/>
        </p:nvSpPr>
        <p:spPr>
          <a:xfrm>
            <a:off x="8294426" y="7212218"/>
            <a:ext cx="2870260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914309">
              <a:spcBef>
                <a:spcPts val="5600"/>
              </a:spcBef>
              <a:buClr>
                <a:srgbClr val="00F0BE"/>
              </a:buClr>
              <a:defRPr/>
            </a:pPr>
            <a:r>
              <a:rPr lang="en-US" sz="2000" b="1" kern="0" spc="0" err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Escualeno</a:t>
            </a:r>
            <a:r>
              <a:rPr lang="en-US" sz="2000" b="1" kern="0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b="1" kern="0" spc="0" err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epoxidasa</a:t>
            </a:r>
            <a:endParaRPr lang="en-US" sz="2000" kern="0" spc="0" baseline="30000">
              <a:solidFill>
                <a:srgbClr val="007E48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BD867725-64A7-0C00-C9A9-E0ED95079D94}"/>
              </a:ext>
            </a:extLst>
          </p:cNvPr>
          <p:cNvSpPr txBox="1"/>
          <p:nvPr/>
        </p:nvSpPr>
        <p:spPr>
          <a:xfrm>
            <a:off x="18288419" y="7212218"/>
            <a:ext cx="2870260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l-GR" sz="2000" b="1" spc="0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14α-</a:t>
            </a:r>
            <a:r>
              <a:rPr lang="en-US" sz="2000" b="1" spc="0" err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demetilasa</a:t>
            </a:r>
            <a:endParaRPr lang="it-IT" sz="2000" b="1" spc="0">
              <a:solidFill>
                <a:srgbClr val="007E48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51" name="Conector recto de flecha 50">
            <a:extLst>
              <a:ext uri="{FF2B5EF4-FFF2-40B4-BE49-F238E27FC236}">
                <a16:creationId xmlns:a16="http://schemas.microsoft.com/office/drawing/2014/main" id="{08833EA6-EC16-AF4D-CBF0-BEF05315CA3C}"/>
              </a:ext>
            </a:extLst>
          </p:cNvPr>
          <p:cNvCxnSpPr>
            <a:stCxn id="32" idx="2"/>
          </p:cNvCxnSpPr>
          <p:nvPr/>
        </p:nvCxnSpPr>
        <p:spPr>
          <a:xfrm>
            <a:off x="9738220" y="5411095"/>
            <a:ext cx="0" cy="989476"/>
          </a:xfrm>
          <a:prstGeom prst="straightConnector1">
            <a:avLst/>
          </a:prstGeom>
          <a:noFill/>
          <a:ln w="38100" cap="flat">
            <a:solidFill>
              <a:srgbClr val="6C8299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Conector recto de flecha 52">
            <a:extLst>
              <a:ext uri="{FF2B5EF4-FFF2-40B4-BE49-F238E27FC236}">
                <a16:creationId xmlns:a16="http://schemas.microsoft.com/office/drawing/2014/main" id="{1593A7EC-B971-EF34-3A10-4FAC19ACA87C}"/>
              </a:ext>
            </a:extLst>
          </p:cNvPr>
          <p:cNvCxnSpPr>
            <a:cxnSpLocks/>
          </p:cNvCxnSpPr>
          <p:nvPr/>
        </p:nvCxnSpPr>
        <p:spPr>
          <a:xfrm>
            <a:off x="19723549" y="5411095"/>
            <a:ext cx="0" cy="989476"/>
          </a:xfrm>
          <a:prstGeom prst="straightConnector1">
            <a:avLst/>
          </a:prstGeom>
          <a:noFill/>
          <a:ln w="38100" cap="flat">
            <a:solidFill>
              <a:srgbClr val="6C8299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4" name="Rectangle: Rounded Corners 30">
            <a:extLst>
              <a:ext uri="{FF2B5EF4-FFF2-40B4-BE49-F238E27FC236}">
                <a16:creationId xmlns:a16="http://schemas.microsoft.com/office/drawing/2014/main" id="{62DE2BAB-0878-7A00-E670-5BF1DACC6524}"/>
              </a:ext>
            </a:extLst>
          </p:cNvPr>
          <p:cNvSpPr/>
          <p:nvPr/>
        </p:nvSpPr>
        <p:spPr>
          <a:xfrm>
            <a:off x="6074595" y="4505714"/>
            <a:ext cx="900000" cy="900000"/>
          </a:xfrm>
          <a:prstGeom prst="roundRect">
            <a:avLst>
              <a:gd name="adj" fmla="val 50000"/>
            </a:avLst>
          </a:prstGeom>
          <a:solidFill>
            <a:srgbClr val="D1D9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  <a:defRPr/>
            </a:pPr>
            <a:r>
              <a:rPr lang="en-GB" sz="3200" b="1" kern="0" spc="0">
                <a:solidFill>
                  <a:srgbClr val="002754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</a:t>
            </a:r>
          </a:p>
        </p:txBody>
      </p:sp>
      <p:sp>
        <p:nvSpPr>
          <p:cNvPr id="57" name="Rectangle: Rounded Corners 30">
            <a:extLst>
              <a:ext uri="{FF2B5EF4-FFF2-40B4-BE49-F238E27FC236}">
                <a16:creationId xmlns:a16="http://schemas.microsoft.com/office/drawing/2014/main" id="{1D032827-3851-8723-199A-F727A5FA11A4}"/>
              </a:ext>
            </a:extLst>
          </p:cNvPr>
          <p:cNvSpPr/>
          <p:nvPr/>
        </p:nvSpPr>
        <p:spPr>
          <a:xfrm>
            <a:off x="16114707" y="4505714"/>
            <a:ext cx="900000" cy="900000"/>
          </a:xfrm>
          <a:prstGeom prst="roundRect">
            <a:avLst>
              <a:gd name="adj" fmla="val 50000"/>
            </a:avLst>
          </a:prstGeom>
          <a:solidFill>
            <a:srgbClr val="D1D9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  <a:defRPr/>
            </a:pPr>
            <a:r>
              <a:rPr lang="en-GB" sz="3200" b="1" kern="0" spc="0">
                <a:solidFill>
                  <a:srgbClr val="002754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</a:t>
            </a:r>
          </a:p>
        </p:txBody>
      </p:sp>
      <p:cxnSp>
        <p:nvCxnSpPr>
          <p:cNvPr id="58" name="Conector recto de flecha 57">
            <a:extLst>
              <a:ext uri="{FF2B5EF4-FFF2-40B4-BE49-F238E27FC236}">
                <a16:creationId xmlns:a16="http://schemas.microsoft.com/office/drawing/2014/main" id="{CE7BFE2A-D648-8F08-2C64-FE339FCFCA8C}"/>
              </a:ext>
            </a:extLst>
          </p:cNvPr>
          <p:cNvCxnSpPr>
            <a:cxnSpLocks/>
          </p:cNvCxnSpPr>
          <p:nvPr/>
        </p:nvCxnSpPr>
        <p:spPr>
          <a:xfrm>
            <a:off x="6974595" y="4955714"/>
            <a:ext cx="1111207" cy="0"/>
          </a:xfrm>
          <a:prstGeom prst="straightConnector1">
            <a:avLst/>
          </a:prstGeom>
          <a:noFill/>
          <a:ln w="38100" cap="flat">
            <a:solidFill>
              <a:srgbClr val="D1D9E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9" name="Conector recto de flecha 58">
            <a:extLst>
              <a:ext uri="{FF2B5EF4-FFF2-40B4-BE49-F238E27FC236}">
                <a16:creationId xmlns:a16="http://schemas.microsoft.com/office/drawing/2014/main" id="{2A3FCB1D-063C-CDCB-8AE0-F40139EFB0BB}"/>
              </a:ext>
            </a:extLst>
          </p:cNvPr>
          <p:cNvCxnSpPr>
            <a:cxnSpLocks/>
          </p:cNvCxnSpPr>
          <p:nvPr/>
        </p:nvCxnSpPr>
        <p:spPr>
          <a:xfrm>
            <a:off x="17014707" y="4955714"/>
            <a:ext cx="1056424" cy="0"/>
          </a:xfrm>
          <a:prstGeom prst="straightConnector1">
            <a:avLst/>
          </a:prstGeom>
          <a:noFill/>
          <a:ln w="38100" cap="flat">
            <a:solidFill>
              <a:srgbClr val="D1D9E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0" name="CuadroTexto 59">
            <a:extLst>
              <a:ext uri="{FF2B5EF4-FFF2-40B4-BE49-F238E27FC236}">
                <a16:creationId xmlns:a16="http://schemas.microsoft.com/office/drawing/2014/main" id="{68F366AF-7E34-2ADF-310C-F9606676E28B}"/>
              </a:ext>
            </a:extLst>
          </p:cNvPr>
          <p:cNvSpPr txBox="1"/>
          <p:nvPr/>
        </p:nvSpPr>
        <p:spPr>
          <a:xfrm>
            <a:off x="19105147" y="8502237"/>
            <a:ext cx="4320001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r"/>
            <a:r>
              <a:rPr lang="en-US" sz="1600" spc="0" err="1">
                <a:latin typeface="Arial"/>
              </a:rPr>
              <a:t>Figura</a:t>
            </a:r>
            <a:r>
              <a:rPr lang="en-US" sz="1600" spc="0">
                <a:latin typeface="Arial"/>
              </a:rPr>
              <a:t> de Bereda G, </a:t>
            </a:r>
            <a:r>
              <a:rPr lang="en-US" sz="1600" i="1" spc="0">
                <a:latin typeface="Arial"/>
              </a:rPr>
              <a:t>et al. </a:t>
            </a:r>
            <a:r>
              <a:rPr lang="en-US" sz="1600" spc="0">
                <a:latin typeface="Arial"/>
              </a:rPr>
              <a:t>2022.</a:t>
            </a:r>
            <a:r>
              <a:rPr lang="en-US" sz="1600" spc="0" baseline="30000">
                <a:latin typeface="Arial"/>
              </a:rPr>
              <a:t>3</a:t>
            </a:r>
            <a:r>
              <a:rPr lang="it-CH" sz="1600" spc="0" baseline="30000">
                <a:latin typeface="Arial"/>
              </a:rPr>
              <a:t> </a:t>
            </a:r>
            <a:endParaRPr lang="en-US" sz="1600" spc="0"/>
          </a:p>
        </p:txBody>
      </p:sp>
    </p:spTree>
    <p:extLst>
      <p:ext uri="{BB962C8B-B14F-4D97-AF65-F5344CB8AC3E}">
        <p14:creationId xmlns:p14="http://schemas.microsoft.com/office/powerpoint/2010/main" val="290486382"/>
      </p:ext>
    </p:extLst>
  </p:cSld>
  <p:clrMapOvr>
    <a:masterClrMapping/>
  </p:clrMapOvr>
  <p:transition spd="slow">
    <p:push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E06522-DCBD-14B0-81B1-ACD4146C7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3CE389BA-0DB2-524C-63C5-10A0368ADCFA}"/>
              </a:ext>
            </a:extLst>
          </p:cNvPr>
          <p:cNvSpPr/>
          <p:nvPr/>
        </p:nvSpPr>
        <p:spPr>
          <a:xfrm>
            <a:off x="-1" y="12121400"/>
            <a:ext cx="24384000" cy="162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B791B63C-9B79-254A-D9C0-9960BC97CFB2}"/>
              </a:ext>
            </a:extLst>
          </p:cNvPr>
          <p:cNvSpPr/>
          <p:nvPr/>
        </p:nvSpPr>
        <p:spPr>
          <a:xfrm>
            <a:off x="-2273095" y="-2215869"/>
            <a:ext cx="4320000" cy="432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" name="Circle">
            <a:extLst>
              <a:ext uri="{FF2B5EF4-FFF2-40B4-BE49-F238E27FC236}">
                <a16:creationId xmlns:a16="http://schemas.microsoft.com/office/drawing/2014/main" id="{0ECFDC6E-8E48-8DB5-FA4A-0C78078B276B}"/>
              </a:ext>
            </a:extLst>
          </p:cNvPr>
          <p:cNvSpPr/>
          <p:nvPr/>
        </p:nvSpPr>
        <p:spPr>
          <a:xfrm>
            <a:off x="-2580596" y="-2477390"/>
            <a:ext cx="4320000" cy="4320000"/>
          </a:xfrm>
          <a:prstGeom prst="ellipse">
            <a:avLst/>
          </a:prstGeom>
          <a:solidFill>
            <a:srgbClr val="007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" name="Embark on a journey of marketing excellence with SparkPro. Today, we unveil a revolutionary solution designed to elevate your strategies and ignite unparalleled success in the digital realm.…">
            <a:extLst>
              <a:ext uri="{FF2B5EF4-FFF2-40B4-BE49-F238E27FC236}">
                <a16:creationId xmlns:a16="http://schemas.microsoft.com/office/drawing/2014/main" id="{EA34D159-E3AE-9F18-7C2E-0E23D9BF6763}"/>
              </a:ext>
            </a:extLst>
          </p:cNvPr>
          <p:cNvSpPr txBox="1"/>
          <p:nvPr/>
        </p:nvSpPr>
        <p:spPr>
          <a:xfrm>
            <a:off x="6791324" y="12264551"/>
            <a:ext cx="16824050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it-CH" b="1" spc="0">
                <a:latin typeface="Arial"/>
                <a:cs typeface="Arial"/>
              </a:rPr>
              <a:t>CPX,</a:t>
            </a:r>
            <a:r>
              <a:rPr lang="it-CH" spc="0">
                <a:latin typeface="Arial"/>
                <a:cs typeface="Arial"/>
              </a:rPr>
              <a:t> </a:t>
            </a:r>
            <a:r>
              <a:rPr lang="en-GB" spc="0">
                <a:latin typeface="Arial"/>
                <a:cs typeface="Arial"/>
              </a:rPr>
              <a:t>ciclopirox.</a:t>
            </a:r>
            <a:br>
              <a:rPr lang="en-GB" spc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CH" b="1" spc="0">
                <a:latin typeface="Arial"/>
                <a:cs typeface="Arial"/>
              </a:rPr>
              <a:t>1. </a:t>
            </a:r>
            <a:r>
              <a:rPr lang="it-CH" spc="0">
                <a:latin typeface="Arial"/>
                <a:cs typeface="Arial"/>
              </a:rPr>
              <a:t>Monti D, Mazzantini D, Tampucci S, </a:t>
            </a:r>
            <a:r>
              <a:rPr lang="it-CH" i="1" spc="0">
                <a:latin typeface="Arial"/>
                <a:cs typeface="Arial"/>
              </a:rPr>
              <a:t>et al</a:t>
            </a:r>
            <a:r>
              <a:rPr lang="it-CH" spc="0">
                <a:latin typeface="Arial"/>
                <a:cs typeface="Arial"/>
              </a:rPr>
              <a:t>. Ciclopirox and Efinaconazole Transungual Permeation, Antifungal Activity, and Proficiency To Induce Resistance in Trichophyton rubrum. Antimicrob Agents Chemother. 2019;63(10):e00442-19.  </a:t>
            </a:r>
            <a:r>
              <a:rPr lang="it-CH" b="1" spc="0">
                <a:latin typeface="Arial"/>
                <a:cs typeface="Arial"/>
              </a:rPr>
              <a:t>2. </a:t>
            </a:r>
            <a:r>
              <a:rPr lang="it-CH" spc="0">
                <a:latin typeface="Arial"/>
                <a:cs typeface="Arial"/>
              </a:rPr>
              <a:t>Gupta AK, Elewski B, Joseph WS, </a:t>
            </a:r>
            <a:r>
              <a:rPr lang="it-CH" i="1" spc="0">
                <a:latin typeface="Arial"/>
                <a:cs typeface="Arial"/>
              </a:rPr>
              <a:t>et al</a:t>
            </a:r>
            <a:r>
              <a:rPr lang="it-CH" spc="0">
                <a:latin typeface="Arial"/>
                <a:cs typeface="Arial"/>
              </a:rPr>
              <a:t>. Treatment of onychomycosis in an era of antifungal resistance: Role for antifungal stewardship and topical antifungal agents. Mycoses. 2024;67(1):e13683.</a:t>
            </a:r>
            <a:r>
              <a:rPr lang="it-CH" b="1" spc="0">
                <a:latin typeface="Arial"/>
                <a:cs typeface="Arial"/>
              </a:rPr>
              <a:t> 3.</a:t>
            </a:r>
            <a:r>
              <a:rPr lang="it-CH" spc="0">
                <a:latin typeface="Arial"/>
                <a:cs typeface="Arial"/>
              </a:rPr>
              <a:t> Gupta AK, Stec N, Summerbell RC, Shear NH, Piguet V, Tosti A, Piraccini BM. Onychomycosis: a review. J Eur Acad Dermatol Venereol. 2020;34(9):1972-1990. </a:t>
            </a:r>
            <a:r>
              <a:rPr lang="en-US" b="1" spc="0">
                <a:latin typeface="Arial"/>
                <a:cs typeface="Arial"/>
              </a:rPr>
              <a:t>4</a:t>
            </a:r>
            <a:r>
              <a:rPr lang="es-ES" b="1" spc="0">
                <a:latin typeface="Arial"/>
                <a:cs typeface="Arial"/>
              </a:rPr>
              <a:t>. </a:t>
            </a:r>
            <a:r>
              <a:rPr lang="en-GB" spc="0" err="1">
                <a:latin typeface="Arial" panose="020B0604020202020204" pitchFamily="34" charset="0"/>
                <a:cs typeface="Arial" panose="020B0604020202020204" pitchFamily="34" charset="0"/>
              </a:rPr>
              <a:t>Piraccini</a:t>
            </a:r>
            <a:r>
              <a:rPr lang="en-GB" spc="0">
                <a:latin typeface="Arial" panose="020B0604020202020204" pitchFamily="34" charset="0"/>
                <a:cs typeface="Arial" panose="020B0604020202020204" pitchFamily="34" charset="0"/>
              </a:rPr>
              <a:t> BM. Nail Disorders. Milano: Springer; 2014.</a:t>
            </a:r>
            <a:endParaRPr lang="it-CH" spc="0">
              <a:latin typeface="Arial"/>
              <a:cs typeface="Arial"/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1103BDC6-D3B2-FBE1-2C8B-B4A164014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288" y="12549839"/>
            <a:ext cx="1795058" cy="61363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539A4792-0392-ADAC-71EF-3EE2B5DB8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122" y="12713688"/>
            <a:ext cx="1685663" cy="518665"/>
          </a:xfrm>
          <a:prstGeom prst="rect">
            <a:avLst/>
          </a:prstGeom>
        </p:spPr>
      </p:pic>
      <p:sp>
        <p:nvSpPr>
          <p:cNvPr id="55" name="CuadroTexto 54">
            <a:extLst>
              <a:ext uri="{FF2B5EF4-FFF2-40B4-BE49-F238E27FC236}">
                <a16:creationId xmlns:a16="http://schemas.microsoft.com/office/drawing/2014/main" id="{A6092A72-E1E8-5EC0-F6B3-0E8E0C404806}"/>
              </a:ext>
            </a:extLst>
          </p:cNvPr>
          <p:cNvSpPr txBox="1"/>
          <p:nvPr/>
        </p:nvSpPr>
        <p:spPr>
          <a:xfrm>
            <a:off x="1050070" y="10424307"/>
            <a:ext cx="5777768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it-IT" spc="0" err="1">
                <a:latin typeface="Arial"/>
              </a:rPr>
              <a:t>Imagen</a:t>
            </a:r>
            <a:r>
              <a:rPr lang="it-IT" spc="0">
                <a:latin typeface="Arial"/>
              </a:rPr>
              <a:t> de Piraccini BM, </a:t>
            </a:r>
            <a:r>
              <a:rPr lang="es-ES" spc="0">
                <a:latin typeface="Arial"/>
              </a:rPr>
              <a:t>2014.</a:t>
            </a:r>
            <a:r>
              <a:rPr lang="es-ES" spc="0" baseline="30000">
                <a:latin typeface="Arial"/>
              </a:rPr>
              <a:t>4</a:t>
            </a:r>
            <a:r>
              <a:rPr lang="es-ES" spc="0">
                <a:latin typeface="Arial"/>
              </a:rPr>
              <a:t> </a:t>
            </a:r>
            <a:endParaRPr lang="en-US" spc="0"/>
          </a:p>
        </p:txBody>
      </p:sp>
      <p:sp>
        <p:nvSpPr>
          <p:cNvPr id="11" name="Rectangle: Rounded Corners 14">
            <a:extLst>
              <a:ext uri="{FF2B5EF4-FFF2-40B4-BE49-F238E27FC236}">
                <a16:creationId xmlns:a16="http://schemas.microsoft.com/office/drawing/2014/main" id="{6EA55BD6-E8CD-F72C-98ED-9D7BF0517896}"/>
              </a:ext>
            </a:extLst>
          </p:cNvPr>
          <p:cNvSpPr/>
          <p:nvPr/>
        </p:nvSpPr>
        <p:spPr>
          <a:xfrm>
            <a:off x="7514868" y="3926556"/>
            <a:ext cx="15910281" cy="1550921"/>
          </a:xfrm>
          <a:prstGeom prst="roundRect">
            <a:avLst>
              <a:gd name="adj" fmla="val 5568"/>
            </a:avLst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>
            <a:outerShdw blurRad="254000" algn="ctr" rotWithShape="0">
              <a:srgbClr val="000000">
                <a:alpha val="20000"/>
              </a:srgbClr>
            </a:outerShdw>
          </a:effectLst>
        </p:spPr>
        <p:txBody>
          <a:bodyPr lIns="243840" tIns="0" rIns="243840" bIns="0" rtlCol="0" anchor="ctr" anchorCtr="0"/>
          <a:lstStyle/>
          <a:p>
            <a:pPr defTabSz="1219140">
              <a:buClr>
                <a:srgbClr val="0070C0"/>
              </a:buClr>
              <a:defRPr/>
            </a:pPr>
            <a:r>
              <a:rPr lang="it-CH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Las </a:t>
            </a:r>
            <a:r>
              <a:rPr lang="it-CH" sz="24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aplicaciones tópicas </a:t>
            </a:r>
            <a:r>
              <a:rPr lang="it-CH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pueden </a:t>
            </a:r>
            <a:r>
              <a:rPr lang="it-CH" sz="24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eludir algunos aspectos de la resistencia clínica</a:t>
            </a:r>
            <a:r>
              <a:rPr lang="it-CH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ya que no se ven afectadas por el metabolismo sistémico ni por la absorción en otros tejidos</a:t>
            </a:r>
            <a:r>
              <a:rPr lang="it-CH" sz="2400" spc="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  <a:endParaRPr lang="it-CH" sz="24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Rectangle: Top Corners Rounded 15">
            <a:extLst>
              <a:ext uri="{FF2B5EF4-FFF2-40B4-BE49-F238E27FC236}">
                <a16:creationId xmlns:a16="http://schemas.microsoft.com/office/drawing/2014/main" id="{D6CA884F-54D5-ACE4-8217-9B9D69518406}"/>
              </a:ext>
            </a:extLst>
          </p:cNvPr>
          <p:cNvSpPr/>
          <p:nvPr/>
        </p:nvSpPr>
        <p:spPr>
          <a:xfrm rot="16200000">
            <a:off x="6741126" y="4618476"/>
            <a:ext cx="1550919" cy="167075"/>
          </a:xfrm>
          <a:prstGeom prst="round2SameRect">
            <a:avLst>
              <a:gd name="adj1" fmla="val 61174"/>
              <a:gd name="adj2" fmla="val 0"/>
            </a:avLst>
          </a:prstGeom>
          <a:solidFill>
            <a:srgbClr val="007E4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tIns="0" bIns="0" rtlCol="0" anchor="ctr" anchorCtr="0"/>
          <a:lstStyle/>
          <a:p>
            <a:pPr marL="0" marR="0" lvl="0" indent="0" algn="ctr" defTabSz="1219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Sustainable Visions, Tangible Solutions">
            <a:extLst>
              <a:ext uri="{FF2B5EF4-FFF2-40B4-BE49-F238E27FC236}">
                <a16:creationId xmlns:a16="http://schemas.microsoft.com/office/drawing/2014/main" id="{F20E30CF-F107-DFB3-64C9-0E2C90BBFADB}"/>
              </a:ext>
            </a:extLst>
          </p:cNvPr>
          <p:cNvSpPr txBox="1"/>
          <p:nvPr/>
        </p:nvSpPr>
        <p:spPr>
          <a:xfrm>
            <a:off x="2354405" y="483647"/>
            <a:ext cx="20999307" cy="2595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medida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aumentan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tasas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resistencia</a:t>
            </a:r>
            <a:b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dermatofitos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agentes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orales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es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importante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considerar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papel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antifúngicos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tópicos</a:t>
            </a:r>
            <a:r>
              <a:rPr lang="en-US" sz="6000" b="1" spc="0" baseline="30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sz="6000" b="1" spc="0" baseline="300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 descr="A close-up of a toenail&#10;&#10;AI-generated content may be incorrect.">
            <a:extLst>
              <a:ext uri="{FF2B5EF4-FFF2-40B4-BE49-F238E27FC236}">
                <a16:creationId xmlns:a16="http://schemas.microsoft.com/office/drawing/2014/main" id="{CF66ACF3-7609-3181-8634-BF093CCA81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" t="28251" r="2098" b="857"/>
          <a:stretch>
            <a:fillRect/>
          </a:stretch>
        </p:blipFill>
        <p:spPr bwMode="auto">
          <a:xfrm>
            <a:off x="1057275" y="4283304"/>
            <a:ext cx="5768035" cy="5760000"/>
          </a:xfrm>
          <a:prstGeom prst="ellipse">
            <a:avLst/>
          </a:prstGeom>
          <a:noFill/>
          <a:ln w="63500">
            <a:solidFill>
              <a:srgbClr val="007E4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4">
            <a:extLst>
              <a:ext uri="{FF2B5EF4-FFF2-40B4-BE49-F238E27FC236}">
                <a16:creationId xmlns:a16="http://schemas.microsoft.com/office/drawing/2014/main" id="{D4CFA591-2866-0FEC-1FAA-5B8448EA2DCC}"/>
              </a:ext>
            </a:extLst>
          </p:cNvPr>
          <p:cNvSpPr/>
          <p:nvPr/>
        </p:nvSpPr>
        <p:spPr>
          <a:xfrm>
            <a:off x="7514868" y="5777658"/>
            <a:ext cx="15910281" cy="1550921"/>
          </a:xfrm>
          <a:prstGeom prst="roundRect">
            <a:avLst>
              <a:gd name="adj" fmla="val 5568"/>
            </a:avLst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>
            <a:outerShdw blurRad="254000" algn="ctr" rotWithShape="0">
              <a:srgbClr val="000000">
                <a:alpha val="20000"/>
              </a:srgbClr>
            </a:outerShdw>
          </a:effectLst>
        </p:spPr>
        <p:txBody>
          <a:bodyPr lIns="243840" tIns="0" rIns="243840" bIns="0" rtlCol="0" anchor="ctr" anchorCtr="0"/>
          <a:lstStyle/>
          <a:p>
            <a:pPr defTabSz="1219140">
              <a:buClr>
                <a:srgbClr val="0070C0"/>
              </a:buClr>
              <a:defRPr/>
            </a:pPr>
            <a:r>
              <a:rPr lang="it-CH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La lámina ungueal representa una barrera formidable para la penetración del fármaco, lo que resalta</a:t>
            </a:r>
            <a:br>
              <a:rPr lang="it-CH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it-CH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la </a:t>
            </a:r>
            <a:r>
              <a:rPr lang="it-CH" sz="24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importancia del vehículo </a:t>
            </a:r>
            <a:r>
              <a:rPr lang="it-CH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utilizado para los antifúngicos tópicos en la administración de fármacos</a:t>
            </a:r>
            <a:r>
              <a:rPr lang="it-CH" sz="2400" spc="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</a:t>
            </a:r>
            <a:endParaRPr lang="it-CH" sz="24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Rectangle: Top Corners Rounded 15">
            <a:extLst>
              <a:ext uri="{FF2B5EF4-FFF2-40B4-BE49-F238E27FC236}">
                <a16:creationId xmlns:a16="http://schemas.microsoft.com/office/drawing/2014/main" id="{91155D82-3AA6-4CAD-24DB-E7A11E7D46A0}"/>
              </a:ext>
            </a:extLst>
          </p:cNvPr>
          <p:cNvSpPr/>
          <p:nvPr/>
        </p:nvSpPr>
        <p:spPr>
          <a:xfrm rot="16200000">
            <a:off x="6741126" y="6469578"/>
            <a:ext cx="1550919" cy="167075"/>
          </a:xfrm>
          <a:prstGeom prst="round2SameRect">
            <a:avLst>
              <a:gd name="adj1" fmla="val 61174"/>
              <a:gd name="adj2" fmla="val 0"/>
            </a:avLst>
          </a:prstGeom>
          <a:solidFill>
            <a:srgbClr val="007E4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tIns="0" bIns="0" rtlCol="0" anchor="ctr" anchorCtr="0"/>
          <a:lstStyle/>
          <a:p>
            <a:pPr marL="0" marR="0" lvl="0" indent="0" algn="ctr" defTabSz="1219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Rectangle: Rounded Corners 14">
            <a:extLst>
              <a:ext uri="{FF2B5EF4-FFF2-40B4-BE49-F238E27FC236}">
                <a16:creationId xmlns:a16="http://schemas.microsoft.com/office/drawing/2014/main" id="{66790C06-F021-CC7F-F46A-F23D9521FF0A}"/>
              </a:ext>
            </a:extLst>
          </p:cNvPr>
          <p:cNvSpPr/>
          <p:nvPr/>
        </p:nvSpPr>
        <p:spPr>
          <a:xfrm>
            <a:off x="7514868" y="7628760"/>
            <a:ext cx="15910281" cy="1550921"/>
          </a:xfrm>
          <a:prstGeom prst="roundRect">
            <a:avLst>
              <a:gd name="adj" fmla="val 5568"/>
            </a:avLst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>
            <a:outerShdw blurRad="254000" algn="ctr" rotWithShape="0">
              <a:srgbClr val="000000">
                <a:alpha val="20000"/>
              </a:srgbClr>
            </a:outerShdw>
          </a:effectLst>
        </p:spPr>
        <p:txBody>
          <a:bodyPr lIns="243840" tIns="0" rIns="243840" bIns="0" rtlCol="0" anchor="ctr" anchorCtr="0"/>
          <a:lstStyle/>
          <a:p>
            <a:pPr defTabSz="1219140">
              <a:buClr>
                <a:srgbClr val="0070C0"/>
              </a:buClr>
              <a:defRPr/>
            </a:pPr>
            <a:r>
              <a:rPr lang="it-CH" sz="2400" b="1" spc="0">
                <a:solidFill>
                  <a:schemeClr val="tx1"/>
                </a:solidFill>
                <a:latin typeface="Arial"/>
                <a:cs typeface="Calibri"/>
                <a:sym typeface="Arial"/>
              </a:rPr>
              <a:t>In vitro, el CPX ha demostrado no tener predisposición al desarrollo espontáneo o inducido</a:t>
            </a:r>
            <a:br>
              <a:rPr lang="it-CH" sz="2400" b="1" spc="0">
                <a:solidFill>
                  <a:schemeClr val="tx1"/>
                </a:solidFill>
                <a:latin typeface="Arial"/>
                <a:cs typeface="Calibri"/>
                <a:sym typeface="Arial"/>
              </a:rPr>
            </a:br>
            <a:r>
              <a:rPr lang="it-CH" sz="2400" b="1" spc="0">
                <a:solidFill>
                  <a:schemeClr val="tx1"/>
                </a:solidFill>
                <a:latin typeface="Arial"/>
                <a:cs typeface="Calibri"/>
                <a:sym typeface="Arial"/>
              </a:rPr>
              <a:t>de resistencia en dermatofitos</a:t>
            </a:r>
            <a:r>
              <a:rPr lang="it-CH" sz="2400" spc="0" baseline="30000">
                <a:solidFill>
                  <a:schemeClr val="tx1"/>
                </a:solidFill>
                <a:latin typeface="Arial"/>
                <a:cs typeface="Calibri"/>
                <a:sym typeface="Arial"/>
              </a:rPr>
              <a:t>1</a:t>
            </a:r>
            <a:endParaRPr lang="it-CH" sz="2400" b="1" spc="0">
              <a:solidFill>
                <a:schemeClr val="tx1"/>
              </a:solidFill>
              <a:latin typeface="Arial"/>
              <a:cs typeface="Calibri"/>
              <a:sym typeface="Arial"/>
            </a:endParaRPr>
          </a:p>
        </p:txBody>
      </p:sp>
      <p:sp>
        <p:nvSpPr>
          <p:cNvPr id="31" name="Rectangle: Top Corners Rounded 15">
            <a:extLst>
              <a:ext uri="{FF2B5EF4-FFF2-40B4-BE49-F238E27FC236}">
                <a16:creationId xmlns:a16="http://schemas.microsoft.com/office/drawing/2014/main" id="{0BCD1738-6F4C-2BA9-7057-52F1730450DF}"/>
              </a:ext>
            </a:extLst>
          </p:cNvPr>
          <p:cNvSpPr/>
          <p:nvPr/>
        </p:nvSpPr>
        <p:spPr>
          <a:xfrm rot="16200000">
            <a:off x="6741126" y="8320680"/>
            <a:ext cx="1550919" cy="167075"/>
          </a:xfrm>
          <a:prstGeom prst="round2SameRect">
            <a:avLst>
              <a:gd name="adj1" fmla="val 61174"/>
              <a:gd name="adj2" fmla="val 0"/>
            </a:avLst>
          </a:prstGeom>
          <a:solidFill>
            <a:srgbClr val="007E4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tIns="0" bIns="0" rtlCol="0" anchor="ctr" anchorCtr="0"/>
          <a:lstStyle/>
          <a:p>
            <a:pPr marL="0" marR="0" lvl="0" indent="0" algn="ctr" defTabSz="1219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2" name="Rectangle: Rounded Corners 14">
            <a:extLst>
              <a:ext uri="{FF2B5EF4-FFF2-40B4-BE49-F238E27FC236}">
                <a16:creationId xmlns:a16="http://schemas.microsoft.com/office/drawing/2014/main" id="{D703F6EA-B85A-2A70-7D3E-0894415DDB39}"/>
              </a:ext>
            </a:extLst>
          </p:cNvPr>
          <p:cNvSpPr/>
          <p:nvPr/>
        </p:nvSpPr>
        <p:spPr>
          <a:xfrm>
            <a:off x="7514868" y="9479862"/>
            <a:ext cx="15910281" cy="1550921"/>
          </a:xfrm>
          <a:prstGeom prst="roundRect">
            <a:avLst>
              <a:gd name="adj" fmla="val 5568"/>
            </a:avLst>
          </a:prstGeom>
          <a:solidFill>
            <a:sysClr val="window" lastClr="FFFFFF"/>
          </a:solidFill>
          <a:ln w="19050" cap="flat" cmpd="sng" algn="ctr">
            <a:noFill/>
            <a:prstDash val="solid"/>
            <a:miter lim="800000"/>
          </a:ln>
          <a:effectLst>
            <a:outerShdw blurRad="254000" algn="ctr" rotWithShape="0">
              <a:srgbClr val="000000">
                <a:alpha val="20000"/>
              </a:srgbClr>
            </a:outerShdw>
          </a:effectLst>
        </p:spPr>
        <p:txBody>
          <a:bodyPr lIns="243840" tIns="0" rIns="243840" bIns="0" rtlCol="0" anchor="ctr" anchorCtr="0"/>
          <a:lstStyle/>
          <a:p>
            <a:pPr defTabSz="1219140">
              <a:buClr>
                <a:srgbClr val="0070C0"/>
              </a:buClr>
              <a:defRPr/>
            </a:pPr>
            <a:r>
              <a:rPr lang="it-CH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Idealmente, es </a:t>
            </a:r>
            <a:r>
              <a:rPr lang="it-CH" sz="2400" b="1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mejor usar dos clases diferentes </a:t>
            </a:r>
            <a:r>
              <a:rPr lang="it-CH" sz="240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de antifúngicos</a:t>
            </a:r>
            <a:r>
              <a:rPr lang="it-CH" sz="2400" spc="0" baseline="30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</a:t>
            </a:r>
            <a:endParaRPr lang="it-CH" sz="2400" spc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Rectangle: Top Corners Rounded 15">
            <a:extLst>
              <a:ext uri="{FF2B5EF4-FFF2-40B4-BE49-F238E27FC236}">
                <a16:creationId xmlns:a16="http://schemas.microsoft.com/office/drawing/2014/main" id="{E9AD6A31-7500-E234-B178-CF8BC7FDE30E}"/>
              </a:ext>
            </a:extLst>
          </p:cNvPr>
          <p:cNvSpPr/>
          <p:nvPr/>
        </p:nvSpPr>
        <p:spPr>
          <a:xfrm rot="16200000">
            <a:off x="6741126" y="10171782"/>
            <a:ext cx="1550919" cy="167075"/>
          </a:xfrm>
          <a:prstGeom prst="round2SameRect">
            <a:avLst>
              <a:gd name="adj1" fmla="val 61174"/>
              <a:gd name="adj2" fmla="val 0"/>
            </a:avLst>
          </a:prstGeom>
          <a:solidFill>
            <a:srgbClr val="007E4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tIns="0" bIns="0" rtlCol="0" anchor="ctr" anchorCtr="0"/>
          <a:lstStyle/>
          <a:p>
            <a:pPr marL="0" marR="0" lvl="0" indent="0" algn="ctr" defTabSz="12191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4578507"/>
      </p:ext>
    </p:extLst>
  </p:cSld>
  <p:clrMapOvr>
    <a:masterClrMapping/>
  </p:clrMapOvr>
  <p:transition spd="slow">
    <p:push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E48">
            <a:alpha val="2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1AEF18-7A02-0D5E-7EFA-F83904EA7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F3A8290-DEAA-0DFA-53C3-F0F78B4D0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2619" y="-100767"/>
            <a:ext cx="14286143" cy="13934844"/>
          </a:xfrm>
          <a:prstGeom prst="rect">
            <a:avLst/>
          </a:prstGeom>
        </p:spPr>
      </p:pic>
      <p:sp>
        <p:nvSpPr>
          <p:cNvPr id="3" name="Sustainable Visions, Tangible Solutions">
            <a:extLst>
              <a:ext uri="{FF2B5EF4-FFF2-40B4-BE49-F238E27FC236}">
                <a16:creationId xmlns:a16="http://schemas.microsoft.com/office/drawing/2014/main" id="{78566B75-9A0E-E2EE-7902-C1E267107F92}"/>
              </a:ext>
            </a:extLst>
          </p:cNvPr>
          <p:cNvSpPr txBox="1"/>
          <p:nvPr/>
        </p:nvSpPr>
        <p:spPr>
          <a:xfrm>
            <a:off x="12456677" y="6150390"/>
            <a:ext cx="10968474" cy="1349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9000" b="1" spc="-15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Mensajes</a:t>
            </a:r>
            <a:r>
              <a:rPr lang="en-US" sz="9000" b="1" spc="-15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clave</a:t>
            </a:r>
            <a:endParaRPr sz="9000" b="1" spc="-15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DC6BAD77-D084-CE55-6BE3-7811A0F3B829}"/>
              </a:ext>
            </a:extLst>
          </p:cNvPr>
          <p:cNvGrpSpPr/>
          <p:nvPr/>
        </p:nvGrpSpPr>
        <p:grpSpPr>
          <a:xfrm>
            <a:off x="9227325" y="5527141"/>
            <a:ext cx="2700001" cy="2520000"/>
            <a:chOff x="9227325" y="5527141"/>
            <a:chExt cx="2700001" cy="2520000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91E77F00-7728-6882-A0F0-AF1AEBCF6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27325" y="5527141"/>
              <a:ext cx="2700001" cy="2520000"/>
            </a:xfrm>
            <a:prstGeom prst="rect">
              <a:avLst/>
            </a:prstGeom>
          </p:spPr>
        </p:pic>
        <p:sp>
          <p:nvSpPr>
            <p:cNvPr id="17" name="Sustainable Visions, Tangible Solutions">
              <a:extLst>
                <a:ext uri="{FF2B5EF4-FFF2-40B4-BE49-F238E27FC236}">
                  <a16:creationId xmlns:a16="http://schemas.microsoft.com/office/drawing/2014/main" id="{A377279B-56DA-BA72-67BB-BC559733D891}"/>
                </a:ext>
              </a:extLst>
            </p:cNvPr>
            <p:cNvSpPr txBox="1"/>
            <p:nvPr/>
          </p:nvSpPr>
          <p:spPr>
            <a:xfrm>
              <a:off x="9904717" y="6078038"/>
              <a:ext cx="1345215" cy="13490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ctr">
                <a:lnSpc>
                  <a:spcPct val="90000"/>
                </a:lnSpc>
                <a:defRPr sz="6800" spc="-340">
                  <a:solidFill>
                    <a:schemeClr val="accent2">
                      <a:hueOff val="-2182294"/>
                      <a:satOff val="-52832"/>
                      <a:lumOff val="-32984"/>
                    </a:schemeClr>
                  </a:solidFill>
                  <a:latin typeface="Chivo Black"/>
                  <a:ea typeface="Chivo Black"/>
                  <a:cs typeface="Chivo Black"/>
                  <a:sym typeface="Chivo Black"/>
                </a:defRPr>
              </a:lvl1pPr>
            </a:lstStyle>
            <a:p>
              <a:pPr algn="l"/>
              <a:r>
                <a:rPr lang="en-US" sz="9000" b="1" spc="-1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endParaRPr sz="90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2265FD39-4D72-2AC9-693E-7A57FEB68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288" y="11681913"/>
            <a:ext cx="3159288" cy="1080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4D33000-4446-ED7F-3A15-1A7D2F9D3D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290" y="917576"/>
            <a:ext cx="3217498" cy="98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03634"/>
      </p:ext>
    </p:extLst>
  </p:cSld>
  <p:clrMapOvr>
    <a:masterClrMapping/>
  </p:clrMapOvr>
  <p:transition spd="slow">
    <p:push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999109-DD0A-FF3C-92FC-54F481398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07FFDE01-000F-0A7C-3C35-844CB16FFAA0}"/>
              </a:ext>
            </a:extLst>
          </p:cNvPr>
          <p:cNvSpPr/>
          <p:nvPr/>
        </p:nvSpPr>
        <p:spPr>
          <a:xfrm>
            <a:off x="0" y="0"/>
            <a:ext cx="24384000" cy="12121400"/>
          </a:xfrm>
          <a:prstGeom prst="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EE0079A7-584E-3A42-01A9-6D686D6D46ED}"/>
              </a:ext>
            </a:extLst>
          </p:cNvPr>
          <p:cNvSpPr/>
          <p:nvPr/>
        </p:nvSpPr>
        <p:spPr>
          <a:xfrm>
            <a:off x="-2273095" y="-2215869"/>
            <a:ext cx="4320000" cy="432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" name="Circle">
            <a:extLst>
              <a:ext uri="{FF2B5EF4-FFF2-40B4-BE49-F238E27FC236}">
                <a16:creationId xmlns:a16="http://schemas.microsoft.com/office/drawing/2014/main" id="{889AC5DB-0DAF-A2AB-08E0-8B04E0329119}"/>
              </a:ext>
            </a:extLst>
          </p:cNvPr>
          <p:cNvSpPr/>
          <p:nvPr/>
        </p:nvSpPr>
        <p:spPr>
          <a:xfrm>
            <a:off x="-2580596" y="-2477390"/>
            <a:ext cx="4320000" cy="4320000"/>
          </a:xfrm>
          <a:prstGeom prst="ellipse">
            <a:avLst/>
          </a:prstGeom>
          <a:solidFill>
            <a:srgbClr val="007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" name="Embark on a journey of marketing excellence with SparkPro. Today, we unveil a revolutionary solution designed to elevate your strategies and ignite unparalleled success in the digital realm.…">
            <a:extLst>
              <a:ext uri="{FF2B5EF4-FFF2-40B4-BE49-F238E27FC236}">
                <a16:creationId xmlns:a16="http://schemas.microsoft.com/office/drawing/2014/main" id="{FC5D1E42-76DA-CDDB-97B8-6A729CEC8720}"/>
              </a:ext>
            </a:extLst>
          </p:cNvPr>
          <p:cNvSpPr txBox="1"/>
          <p:nvPr/>
        </p:nvSpPr>
        <p:spPr>
          <a:xfrm>
            <a:off x="6791325" y="12633883"/>
            <a:ext cx="16562388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it-CH" b="1" spc="0">
                <a:latin typeface="Arial"/>
                <a:cs typeface="Arial"/>
              </a:rPr>
              <a:t>1.</a:t>
            </a:r>
            <a:r>
              <a:rPr lang="it-CH" spc="0">
                <a:latin typeface="Arial"/>
                <a:cs typeface="Arial"/>
              </a:rPr>
              <a:t> Gupta AK, Elewski B, Joseph WS, </a:t>
            </a:r>
            <a:r>
              <a:rPr lang="it-CH" i="1" spc="0">
                <a:latin typeface="Arial"/>
                <a:cs typeface="Arial"/>
              </a:rPr>
              <a:t>et al. </a:t>
            </a:r>
            <a:r>
              <a:rPr lang="it-CH" spc="0">
                <a:latin typeface="Arial"/>
                <a:cs typeface="Arial"/>
              </a:rPr>
              <a:t>Treatment of onychomycosis in an era of antifungal resistance: Role for antifungal stewardship and topical antifungal agents. Mycoses. 2024;67(1):e13683. </a:t>
            </a:r>
            <a:endParaRPr lang="es-ES" spc="0">
              <a:latin typeface="Arial"/>
              <a:cs typeface="Arial"/>
            </a:endParaRPr>
          </a:p>
        </p:txBody>
      </p:sp>
      <p:sp>
        <p:nvSpPr>
          <p:cNvPr id="28" name="Sustainable Visions, Tangible Solutions">
            <a:extLst>
              <a:ext uri="{FF2B5EF4-FFF2-40B4-BE49-F238E27FC236}">
                <a16:creationId xmlns:a16="http://schemas.microsoft.com/office/drawing/2014/main" id="{37437D33-88E8-9ECC-77D1-768605A7D873}"/>
              </a:ext>
            </a:extLst>
          </p:cNvPr>
          <p:cNvSpPr txBox="1"/>
          <p:nvPr/>
        </p:nvSpPr>
        <p:spPr>
          <a:xfrm>
            <a:off x="2354405" y="917575"/>
            <a:ext cx="2099930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Mensajes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clave</a:t>
            </a:r>
            <a:endParaRPr sz="6000" b="1" spc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56079742-2B6E-1615-3265-5CAC292E6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288" y="12549839"/>
            <a:ext cx="1795058" cy="61363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1A0764D8-00A0-C00F-7E0C-ACAAC9323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122" y="12713688"/>
            <a:ext cx="1685663" cy="518665"/>
          </a:xfrm>
          <a:prstGeom prst="rect">
            <a:avLst/>
          </a:prstGeom>
        </p:spPr>
      </p:pic>
      <p:sp>
        <p:nvSpPr>
          <p:cNvPr id="7" name="Oval 19">
            <a:extLst>
              <a:ext uri="{FF2B5EF4-FFF2-40B4-BE49-F238E27FC236}">
                <a16:creationId xmlns:a16="http://schemas.microsoft.com/office/drawing/2014/main" id="{CCF78FC7-2C29-8BB6-99CA-BBEA3E1CE13D}"/>
              </a:ext>
            </a:extLst>
          </p:cNvPr>
          <p:cNvSpPr>
            <a:spLocks noChangeAspect="1"/>
          </p:cNvSpPr>
          <p:nvPr/>
        </p:nvSpPr>
        <p:spPr>
          <a:xfrm>
            <a:off x="7727439" y="2554582"/>
            <a:ext cx="3600000" cy="3600000"/>
          </a:xfrm>
          <a:prstGeom prst="ellipse">
            <a:avLst/>
          </a:prstGeom>
          <a:solidFill>
            <a:srgbClr val="6DB9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40">
              <a:buClr>
                <a:srgbClr val="000000"/>
              </a:buClr>
              <a:defRPr/>
            </a:pPr>
            <a:r>
              <a:rPr lang="en-GB" sz="2800" b="1" kern="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Pruebas</a:t>
            </a:r>
            <a:r>
              <a:rPr lang="en-GB" sz="2800" b="1" kern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de </a:t>
            </a:r>
            <a:r>
              <a:rPr lang="en-GB" sz="2800" b="1" kern="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confirmación</a:t>
            </a:r>
            <a:r>
              <a:rPr lang="en-GB" sz="2800" b="1" kern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800" kern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antes del </a:t>
            </a:r>
            <a:r>
              <a:rPr lang="en-GB" sz="2800" kern="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tratamiento</a:t>
            </a:r>
            <a:endParaRPr lang="en-GB" sz="2800" kern="0" spc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Oval 20">
            <a:extLst>
              <a:ext uri="{FF2B5EF4-FFF2-40B4-BE49-F238E27FC236}">
                <a16:creationId xmlns:a16="http://schemas.microsoft.com/office/drawing/2014/main" id="{90DC4F97-9B9A-B4D9-1302-29FA7F379FC3}"/>
              </a:ext>
            </a:extLst>
          </p:cNvPr>
          <p:cNvSpPr>
            <a:spLocks noChangeAspect="1"/>
          </p:cNvSpPr>
          <p:nvPr/>
        </p:nvSpPr>
        <p:spPr>
          <a:xfrm>
            <a:off x="10387284" y="6858000"/>
            <a:ext cx="3601296" cy="3600000"/>
          </a:xfrm>
          <a:prstGeom prst="ellipse">
            <a:avLst/>
          </a:prstGeom>
          <a:solidFill>
            <a:srgbClr val="EDB4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40">
              <a:buClr>
                <a:srgbClr val="000000"/>
              </a:buClr>
              <a:defRPr/>
            </a:pPr>
            <a:r>
              <a:rPr lang="en-GB" sz="2800" b="1" kern="0" spc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Pruebas</a:t>
            </a:r>
            <a:r>
              <a:rPr lang="en-GB" sz="2800" kern="0" spc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de </a:t>
            </a:r>
            <a:r>
              <a:rPr lang="en-GB" sz="2800" kern="0" spc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susceptibilidad</a:t>
            </a:r>
            <a:r>
              <a:rPr lang="en-GB" sz="2800" kern="0" spc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y </a:t>
            </a:r>
            <a:r>
              <a:rPr lang="en-GB" sz="2800" kern="0" spc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seguimiento</a:t>
            </a:r>
            <a:endParaRPr lang="en-GB" sz="2800" kern="0" spc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Oval 21">
            <a:extLst>
              <a:ext uri="{FF2B5EF4-FFF2-40B4-BE49-F238E27FC236}">
                <a16:creationId xmlns:a16="http://schemas.microsoft.com/office/drawing/2014/main" id="{6AE4BEF0-F137-BE16-2CCF-4B6FAE5ED670}"/>
              </a:ext>
            </a:extLst>
          </p:cNvPr>
          <p:cNvSpPr>
            <a:spLocks noChangeAspect="1"/>
          </p:cNvSpPr>
          <p:nvPr/>
        </p:nvSpPr>
        <p:spPr>
          <a:xfrm>
            <a:off x="13100473" y="2554582"/>
            <a:ext cx="3556088" cy="3600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40">
              <a:buClr>
                <a:srgbClr val="000000"/>
              </a:buClr>
              <a:defRPr/>
            </a:pPr>
            <a:r>
              <a:rPr lang="en-GB" sz="2800" b="1" kern="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Antibiogramas</a:t>
            </a:r>
            <a:r>
              <a:rPr lang="en-GB" sz="2800" b="1" kern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y </a:t>
            </a:r>
            <a:r>
              <a:rPr lang="en-GB" sz="2800" b="1" kern="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monitoreo</a:t>
            </a:r>
            <a:r>
              <a:rPr lang="en-GB" sz="2800" b="1" kern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800" kern="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epidemiológico</a:t>
            </a:r>
            <a:r>
              <a:rPr lang="en-GB" sz="2800" kern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regional</a:t>
            </a:r>
          </a:p>
        </p:txBody>
      </p:sp>
      <p:sp>
        <p:nvSpPr>
          <p:cNvPr id="11" name="Oval 22">
            <a:extLst>
              <a:ext uri="{FF2B5EF4-FFF2-40B4-BE49-F238E27FC236}">
                <a16:creationId xmlns:a16="http://schemas.microsoft.com/office/drawing/2014/main" id="{C7AB4480-0715-46CB-267B-14FBF57D92DB}"/>
              </a:ext>
            </a:extLst>
          </p:cNvPr>
          <p:cNvSpPr>
            <a:spLocks noChangeAspect="1"/>
          </p:cNvSpPr>
          <p:nvPr/>
        </p:nvSpPr>
        <p:spPr>
          <a:xfrm>
            <a:off x="15743078" y="6858000"/>
            <a:ext cx="3600000" cy="3600000"/>
          </a:xfrm>
          <a:prstGeom prst="ellipse">
            <a:avLst/>
          </a:prstGeom>
          <a:solidFill>
            <a:srgbClr val="6C82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40">
              <a:buClr>
                <a:srgbClr val="000000"/>
              </a:buClr>
              <a:defRPr/>
            </a:pPr>
            <a:r>
              <a:rPr lang="en-GB" sz="2800" b="1" kern="0" spc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Vigilancia</a:t>
            </a:r>
            <a:r>
              <a:rPr lang="en-GB" sz="2800" b="1" kern="0" spc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de la </a:t>
            </a:r>
            <a:r>
              <a:rPr lang="en-GB" sz="2800" b="1" kern="0" spc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resistencia</a:t>
            </a:r>
            <a:r>
              <a:rPr lang="en-GB" sz="2800" b="1" kern="0" spc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800" kern="0" spc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 </a:t>
            </a:r>
            <a:r>
              <a:rPr lang="en-GB" sz="2800" kern="0" spc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los</a:t>
            </a:r>
            <a:r>
              <a:rPr lang="en-GB" sz="2800" kern="0" spc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800" kern="0" spc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antifúngicos</a:t>
            </a:r>
            <a:endParaRPr lang="en-GB" sz="2800" kern="0" spc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Oval 23">
            <a:extLst>
              <a:ext uri="{FF2B5EF4-FFF2-40B4-BE49-F238E27FC236}">
                <a16:creationId xmlns:a16="http://schemas.microsoft.com/office/drawing/2014/main" id="{F5B1B430-EFCA-56E0-F806-ADF922208E26}"/>
              </a:ext>
            </a:extLst>
          </p:cNvPr>
          <p:cNvSpPr>
            <a:spLocks noChangeAspect="1"/>
          </p:cNvSpPr>
          <p:nvPr/>
        </p:nvSpPr>
        <p:spPr>
          <a:xfrm>
            <a:off x="18429595" y="2554582"/>
            <a:ext cx="3600000" cy="3600000"/>
          </a:xfrm>
          <a:prstGeom prst="ellipse">
            <a:avLst/>
          </a:prstGeom>
          <a:solidFill>
            <a:srgbClr val="D1D9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40">
              <a:buClr>
                <a:srgbClr val="000000"/>
              </a:buClr>
              <a:defRPr/>
            </a:pPr>
            <a:r>
              <a:rPr lang="en-GB" sz="2800" b="1" kern="0" spc="0" err="1">
                <a:solidFill>
                  <a:srgbClr val="6C829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Tratamiento</a:t>
            </a:r>
            <a:r>
              <a:rPr lang="en-GB" sz="2800" kern="0" spc="0">
                <a:solidFill>
                  <a:srgbClr val="6C829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800" kern="0" spc="0" err="1">
                <a:solidFill>
                  <a:srgbClr val="6C829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antifúngico</a:t>
            </a:r>
            <a:r>
              <a:rPr lang="en-GB" sz="2800" kern="0" spc="0">
                <a:solidFill>
                  <a:srgbClr val="6C829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800" b="1" kern="0" spc="0" err="1">
                <a:solidFill>
                  <a:srgbClr val="6C829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adecuado</a:t>
            </a:r>
            <a:endParaRPr lang="en-GB" sz="2800" b="1" kern="0" spc="0">
              <a:solidFill>
                <a:srgbClr val="6C8299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1D15F9FB-6DB1-046E-B434-B5968C81A9F3}"/>
              </a:ext>
            </a:extLst>
          </p:cNvPr>
          <p:cNvSpPr txBox="1"/>
          <p:nvPr/>
        </p:nvSpPr>
        <p:spPr>
          <a:xfrm>
            <a:off x="8864028" y="11161418"/>
            <a:ext cx="665594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CH" spc="0">
                <a:latin typeface="Arial"/>
              </a:rPr>
              <a:t>Figura de Gupta AK, </a:t>
            </a:r>
            <a:r>
              <a:rPr lang="it-CH" i="1" spc="0">
                <a:latin typeface="Arial"/>
              </a:rPr>
              <a:t>et al.</a:t>
            </a:r>
            <a:r>
              <a:rPr lang="it-CH" spc="0">
                <a:latin typeface="Arial"/>
              </a:rPr>
              <a:t> 2024.</a:t>
            </a:r>
            <a:r>
              <a:rPr lang="it-CH" spc="0" baseline="30000">
                <a:latin typeface="Arial"/>
              </a:rPr>
              <a:t>1</a:t>
            </a:r>
            <a:endParaRPr lang="en-US" spc="0"/>
          </a:p>
        </p:txBody>
      </p:sp>
      <p:sp>
        <p:nvSpPr>
          <p:cNvPr id="24" name="Oval 19">
            <a:extLst>
              <a:ext uri="{FF2B5EF4-FFF2-40B4-BE49-F238E27FC236}">
                <a16:creationId xmlns:a16="http://schemas.microsoft.com/office/drawing/2014/main" id="{D642584F-570A-0594-4D97-2AE670A6ADE1}"/>
              </a:ext>
            </a:extLst>
          </p:cNvPr>
          <p:cNvSpPr>
            <a:spLocks noChangeAspect="1"/>
          </p:cNvSpPr>
          <p:nvPr/>
        </p:nvSpPr>
        <p:spPr>
          <a:xfrm>
            <a:off x="2354405" y="2554582"/>
            <a:ext cx="3600000" cy="3600000"/>
          </a:xfrm>
          <a:prstGeom prst="ellipse">
            <a:avLst/>
          </a:prstGeom>
          <a:solidFill>
            <a:srgbClr val="6DB99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40">
              <a:buClr>
                <a:srgbClr val="000000"/>
              </a:buClr>
              <a:defRPr/>
            </a:pPr>
            <a:r>
              <a:rPr lang="en-GB" sz="2800" b="1" kern="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Experiencia</a:t>
            </a:r>
            <a:r>
              <a:rPr lang="en-GB" sz="2800" b="1" kern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800" b="1" kern="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adecuada</a:t>
            </a:r>
            <a:r>
              <a:rPr lang="en-GB" sz="2800" b="1" kern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800" kern="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en</a:t>
            </a:r>
            <a:r>
              <a:rPr lang="en-GB" sz="2800" kern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800" kern="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el</a:t>
            </a:r>
            <a:r>
              <a:rPr lang="en-GB" sz="2800" kern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800" kern="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tratamiento</a:t>
            </a:r>
            <a:r>
              <a:rPr lang="en-GB" sz="2800" kern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de </a:t>
            </a:r>
            <a:r>
              <a:rPr lang="en-GB" sz="2800" kern="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infecciones</a:t>
            </a:r>
            <a:r>
              <a:rPr lang="en-GB" sz="2800" kern="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800" kern="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fúngicas</a:t>
            </a:r>
            <a:endParaRPr lang="en-GB" sz="2800" kern="0" spc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1" name="Flecha derecha 30">
            <a:extLst>
              <a:ext uri="{FF2B5EF4-FFF2-40B4-BE49-F238E27FC236}">
                <a16:creationId xmlns:a16="http://schemas.microsoft.com/office/drawing/2014/main" id="{57697D94-10E8-CFF6-2ECC-570171F61D6E}"/>
              </a:ext>
            </a:extLst>
          </p:cNvPr>
          <p:cNvSpPr/>
          <p:nvPr/>
        </p:nvSpPr>
        <p:spPr>
          <a:xfrm>
            <a:off x="5954405" y="3915466"/>
            <a:ext cx="1773034" cy="878232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Flecha derecha 31">
            <a:extLst>
              <a:ext uri="{FF2B5EF4-FFF2-40B4-BE49-F238E27FC236}">
                <a16:creationId xmlns:a16="http://schemas.microsoft.com/office/drawing/2014/main" id="{391509A1-C3FD-0C6F-A11E-3EDCF3125B9D}"/>
              </a:ext>
            </a:extLst>
          </p:cNvPr>
          <p:cNvSpPr/>
          <p:nvPr/>
        </p:nvSpPr>
        <p:spPr>
          <a:xfrm>
            <a:off x="11333229" y="3915466"/>
            <a:ext cx="1773034" cy="878232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Flecha derecha 32">
            <a:extLst>
              <a:ext uri="{FF2B5EF4-FFF2-40B4-BE49-F238E27FC236}">
                <a16:creationId xmlns:a16="http://schemas.microsoft.com/office/drawing/2014/main" id="{7721BA4E-A2AA-81FE-AD10-A9C041A23C44}"/>
              </a:ext>
            </a:extLst>
          </p:cNvPr>
          <p:cNvSpPr/>
          <p:nvPr/>
        </p:nvSpPr>
        <p:spPr>
          <a:xfrm>
            <a:off x="16658264" y="3915466"/>
            <a:ext cx="1773034" cy="878232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Flecha derecha 33">
            <a:extLst>
              <a:ext uri="{FF2B5EF4-FFF2-40B4-BE49-F238E27FC236}">
                <a16:creationId xmlns:a16="http://schemas.microsoft.com/office/drawing/2014/main" id="{60686646-DB6F-8556-6AE1-05A9E7F7CE02}"/>
              </a:ext>
            </a:extLst>
          </p:cNvPr>
          <p:cNvSpPr/>
          <p:nvPr/>
        </p:nvSpPr>
        <p:spPr>
          <a:xfrm rot="7200000">
            <a:off x="18717284" y="6592392"/>
            <a:ext cx="1773034" cy="878232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Flecha derecha 34">
            <a:extLst>
              <a:ext uri="{FF2B5EF4-FFF2-40B4-BE49-F238E27FC236}">
                <a16:creationId xmlns:a16="http://schemas.microsoft.com/office/drawing/2014/main" id="{798FD975-4C23-DA02-7EE2-853F3F2DBC71}"/>
              </a:ext>
            </a:extLst>
          </p:cNvPr>
          <p:cNvSpPr/>
          <p:nvPr/>
        </p:nvSpPr>
        <p:spPr>
          <a:xfrm rot="10800000">
            <a:off x="13975701" y="8223475"/>
            <a:ext cx="1754498" cy="86905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Flecha derecha 35">
            <a:extLst>
              <a:ext uri="{FF2B5EF4-FFF2-40B4-BE49-F238E27FC236}">
                <a16:creationId xmlns:a16="http://schemas.microsoft.com/office/drawing/2014/main" id="{987E3D21-BDC5-B4ED-54E2-4AA7D33E9868}"/>
              </a:ext>
            </a:extLst>
          </p:cNvPr>
          <p:cNvSpPr/>
          <p:nvPr/>
        </p:nvSpPr>
        <p:spPr>
          <a:xfrm rot="10800000">
            <a:off x="8628822" y="8223475"/>
            <a:ext cx="1754498" cy="86905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Oval 18">
            <a:extLst>
              <a:ext uri="{FF2B5EF4-FFF2-40B4-BE49-F238E27FC236}">
                <a16:creationId xmlns:a16="http://schemas.microsoft.com/office/drawing/2014/main" id="{D05233B4-447E-8CDB-A3CB-A1A04B49F09F}"/>
              </a:ext>
            </a:extLst>
          </p:cNvPr>
          <p:cNvSpPr>
            <a:spLocks noChangeAspect="1"/>
          </p:cNvSpPr>
          <p:nvPr/>
        </p:nvSpPr>
        <p:spPr>
          <a:xfrm>
            <a:off x="5032785" y="6858000"/>
            <a:ext cx="3600000" cy="3600000"/>
          </a:xfrm>
          <a:prstGeom prst="ellipse">
            <a:avLst/>
          </a:prstGeom>
          <a:solidFill>
            <a:srgbClr val="D76B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40">
              <a:buClr>
                <a:srgbClr val="000000"/>
              </a:buClr>
              <a:defRPr/>
            </a:pPr>
            <a:r>
              <a:rPr lang="en-GB" sz="2800" b="1" kern="0" spc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Educación</a:t>
            </a:r>
            <a:r>
              <a:rPr lang="en-GB" sz="2800" kern="0" spc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del </a:t>
            </a:r>
            <a:r>
              <a:rPr lang="en-GB" sz="2800" kern="0" spc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médico</a:t>
            </a:r>
            <a:r>
              <a:rPr lang="en-GB" sz="2800" kern="0" spc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y del </a:t>
            </a:r>
            <a:r>
              <a:rPr lang="en-GB" sz="2800" kern="0" spc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paciente</a:t>
            </a:r>
            <a:endParaRPr lang="en-GB" sz="2800" kern="0" spc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Flecha derecha 2">
            <a:extLst>
              <a:ext uri="{FF2B5EF4-FFF2-40B4-BE49-F238E27FC236}">
                <a16:creationId xmlns:a16="http://schemas.microsoft.com/office/drawing/2014/main" id="{A2DFCD86-AB7C-2A26-FF49-84C66D58D959}"/>
              </a:ext>
            </a:extLst>
          </p:cNvPr>
          <p:cNvSpPr/>
          <p:nvPr/>
        </p:nvSpPr>
        <p:spPr>
          <a:xfrm rot="13598755">
            <a:off x="3754241" y="6547165"/>
            <a:ext cx="1773034" cy="878232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0163295"/>
      </p:ext>
    </p:extLst>
  </p:cSld>
  <p:clrMapOvr>
    <a:masterClrMapping/>
  </p:clrMapOvr>
  <p:transition spd="slow">
    <p:push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ircle">
            <a:extLst>
              <a:ext uri="{FF2B5EF4-FFF2-40B4-BE49-F238E27FC236}">
                <a16:creationId xmlns:a16="http://schemas.microsoft.com/office/drawing/2014/main" id="{AEBB9D02-85A8-AB18-D1B4-BEBAA8495BD3}"/>
              </a:ext>
            </a:extLst>
          </p:cNvPr>
          <p:cNvSpPr/>
          <p:nvPr/>
        </p:nvSpPr>
        <p:spPr>
          <a:xfrm>
            <a:off x="-2273095" y="-2215869"/>
            <a:ext cx="4320000" cy="432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" name="Circle">
            <a:extLst>
              <a:ext uri="{FF2B5EF4-FFF2-40B4-BE49-F238E27FC236}">
                <a16:creationId xmlns:a16="http://schemas.microsoft.com/office/drawing/2014/main" id="{824A7CC6-7774-C32B-9F99-56EBC81C1D96}"/>
              </a:ext>
            </a:extLst>
          </p:cNvPr>
          <p:cNvSpPr/>
          <p:nvPr/>
        </p:nvSpPr>
        <p:spPr>
          <a:xfrm>
            <a:off x="-2580596" y="-2477390"/>
            <a:ext cx="4320000" cy="4320000"/>
          </a:xfrm>
          <a:prstGeom prst="ellipse">
            <a:avLst/>
          </a:prstGeom>
          <a:solidFill>
            <a:srgbClr val="007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" name="Sustainable Visions, Tangible Solutions">
            <a:extLst>
              <a:ext uri="{FF2B5EF4-FFF2-40B4-BE49-F238E27FC236}">
                <a16:creationId xmlns:a16="http://schemas.microsoft.com/office/drawing/2014/main" id="{FE22C3BA-9E3F-F26B-227B-3662A0E8475D}"/>
              </a:ext>
            </a:extLst>
          </p:cNvPr>
          <p:cNvSpPr txBox="1"/>
          <p:nvPr/>
        </p:nvSpPr>
        <p:spPr>
          <a:xfrm>
            <a:off x="2354405" y="917575"/>
            <a:ext cx="2099930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aprendizaje</a:t>
            </a:r>
            <a:endParaRPr sz="6000" b="1" spc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ircle">
            <a:extLst>
              <a:ext uri="{FF2B5EF4-FFF2-40B4-BE49-F238E27FC236}">
                <a16:creationId xmlns:a16="http://schemas.microsoft.com/office/drawing/2014/main" id="{5FB515D8-1364-E9D0-2717-8FE7C1131FDD}"/>
              </a:ext>
            </a:extLst>
          </p:cNvPr>
          <p:cNvSpPr/>
          <p:nvPr/>
        </p:nvSpPr>
        <p:spPr>
          <a:xfrm>
            <a:off x="11855984" y="3090561"/>
            <a:ext cx="7510280" cy="751028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" name="Circle">
            <a:extLst>
              <a:ext uri="{FF2B5EF4-FFF2-40B4-BE49-F238E27FC236}">
                <a16:creationId xmlns:a16="http://schemas.microsoft.com/office/drawing/2014/main" id="{E82F6CBF-44AF-8A83-6475-D436CD8DF90A}"/>
              </a:ext>
            </a:extLst>
          </p:cNvPr>
          <p:cNvSpPr/>
          <p:nvPr/>
        </p:nvSpPr>
        <p:spPr>
          <a:xfrm>
            <a:off x="5040938" y="3090561"/>
            <a:ext cx="7510280" cy="751027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" name="Embark on a journey of marketing excellence with SparkPro. Today, we unveil a revolutionary solution designed">
            <a:extLst>
              <a:ext uri="{FF2B5EF4-FFF2-40B4-BE49-F238E27FC236}">
                <a16:creationId xmlns:a16="http://schemas.microsoft.com/office/drawing/2014/main" id="{4CA616D9-741D-E0D3-44D2-0B6559482949}"/>
              </a:ext>
            </a:extLst>
          </p:cNvPr>
          <p:cNvSpPr txBox="1"/>
          <p:nvPr/>
        </p:nvSpPr>
        <p:spPr>
          <a:xfrm>
            <a:off x="11878745" y="5560856"/>
            <a:ext cx="7464759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sz="4200" spc="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marL="285744" indent="-285744">
              <a:buClr>
                <a:schemeClr val="dk1"/>
              </a:buClr>
              <a:buSzPts val="800"/>
            </a:pPr>
            <a:r>
              <a:rPr lang="en-GB" sz="36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Revisar</a:t>
            </a:r>
            <a:r>
              <a:rPr lang="en-GB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la </a:t>
            </a:r>
            <a:r>
              <a:rPr lang="en-GB" sz="36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fisiopatología</a:t>
            </a:r>
            <a:br>
              <a:rPr lang="en-GB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en-GB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de la </a:t>
            </a:r>
            <a:r>
              <a:rPr lang="en-GB" sz="36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onicomicosis</a:t>
            </a:r>
            <a:r>
              <a:rPr lang="en-GB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y la </a:t>
            </a:r>
            <a:r>
              <a:rPr lang="en-GB" sz="36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aparición</a:t>
            </a:r>
            <a:r>
              <a:rPr lang="en-GB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de </a:t>
            </a:r>
            <a:r>
              <a:rPr lang="en-GB" sz="36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resistencia</a:t>
            </a:r>
            <a:r>
              <a:rPr lang="en-GB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a </a:t>
            </a:r>
            <a:r>
              <a:rPr lang="en-GB" sz="36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antifúngicos</a:t>
            </a:r>
            <a:r>
              <a:rPr lang="en-GB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a </a:t>
            </a:r>
            <a:r>
              <a:rPr lang="en-GB" sz="36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nivel</a:t>
            </a:r>
            <a:r>
              <a:rPr lang="en-GB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global</a:t>
            </a:r>
          </a:p>
        </p:txBody>
      </p:sp>
      <p:sp>
        <p:nvSpPr>
          <p:cNvPr id="9" name="Today, we unveil a revolutionary solution designed">
            <a:extLst>
              <a:ext uri="{FF2B5EF4-FFF2-40B4-BE49-F238E27FC236}">
                <a16:creationId xmlns:a16="http://schemas.microsoft.com/office/drawing/2014/main" id="{C1E1CC57-2613-993A-52A0-5A799D29FE59}"/>
              </a:ext>
            </a:extLst>
          </p:cNvPr>
          <p:cNvSpPr txBox="1"/>
          <p:nvPr/>
        </p:nvSpPr>
        <p:spPr>
          <a:xfrm>
            <a:off x="4559588" y="5560857"/>
            <a:ext cx="8472981" cy="287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defRPr sz="4200" spc="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marL="285744" indent="-285744">
              <a:buClr>
                <a:schemeClr val="dk1"/>
              </a:buClr>
              <a:buSzPts val="800"/>
            </a:pPr>
            <a:r>
              <a:rPr lang="en-GB" sz="36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Comprender</a:t>
            </a:r>
            <a:r>
              <a:rPr lang="en-GB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los</a:t>
            </a:r>
            <a:r>
              <a:rPr lang="en-GB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tratamientos</a:t>
            </a:r>
            <a:r>
              <a:rPr lang="en-GB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disponibles</a:t>
            </a:r>
            <a:r>
              <a:rPr lang="en-GB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GB" sz="36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incluida</a:t>
            </a:r>
            <a:r>
              <a:rPr lang="en-GB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la </a:t>
            </a:r>
            <a:r>
              <a:rPr lang="en-GB" sz="36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terapia</a:t>
            </a:r>
            <a:r>
              <a:rPr lang="en-GB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combinada</a:t>
            </a:r>
            <a:r>
              <a:rPr lang="en-GB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y </a:t>
            </a:r>
            <a:r>
              <a:rPr lang="en-GB" sz="36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los</a:t>
            </a:r>
            <a:r>
              <a:rPr lang="en-GB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beneficios</a:t>
            </a:r>
            <a:br>
              <a:rPr lang="en-GB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en-GB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de </a:t>
            </a:r>
            <a:r>
              <a:rPr lang="en-GB" sz="36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los</a:t>
            </a:r>
            <a:r>
              <a:rPr lang="en-GB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36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barnices</a:t>
            </a:r>
            <a:r>
              <a:rPr lang="en-GB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de </a:t>
            </a:r>
            <a:r>
              <a:rPr lang="en-GB" sz="3600" b="1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uñas</a:t>
            </a:r>
            <a:endParaRPr lang="en-GB" sz="36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285744" indent="-285744">
              <a:buClr>
                <a:schemeClr val="dk1"/>
              </a:buClr>
              <a:buSzPts val="800"/>
            </a:pPr>
            <a:r>
              <a:rPr lang="en-GB" sz="3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a base de HPCH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9C46D99-D8BD-93D8-11F0-5DECAECB38F2}"/>
              </a:ext>
            </a:extLst>
          </p:cNvPr>
          <p:cNvSpPr/>
          <p:nvPr/>
        </p:nvSpPr>
        <p:spPr>
          <a:xfrm>
            <a:off x="-1" y="12121400"/>
            <a:ext cx="24384000" cy="162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Embark on a journey of marketing excellence with SparkPro. Today, we unveil a revolutionary solution designed to elevate your strategies and ignite unparalleled success in the digital realm.…">
            <a:extLst>
              <a:ext uri="{FF2B5EF4-FFF2-40B4-BE49-F238E27FC236}">
                <a16:creationId xmlns:a16="http://schemas.microsoft.com/office/drawing/2014/main" id="{EE388A65-C8B8-83BC-265F-108FE7B08FAA}"/>
              </a:ext>
            </a:extLst>
          </p:cNvPr>
          <p:cNvSpPr txBox="1"/>
          <p:nvPr/>
        </p:nvSpPr>
        <p:spPr>
          <a:xfrm>
            <a:off x="6791325" y="12756994"/>
            <a:ext cx="16921162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685766"/>
            <a:r>
              <a:rPr lang="en-GB" b="1" spc="0">
                <a:latin typeface="Arial" panose="020B0604020202020204" pitchFamily="34" charset="0"/>
                <a:cs typeface="Arial" panose="020B0604020202020204" pitchFamily="34" charset="0"/>
              </a:rPr>
              <a:t>HPCH,</a:t>
            </a:r>
            <a:r>
              <a:rPr lang="en-GB" spc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spc="0">
                <a:latin typeface="Arial" panose="020B0604020202020204" pitchFamily="34" charset="0"/>
                <a:cs typeface="Arial" panose="020B0604020202020204" pitchFamily="34" charset="0"/>
              </a:rPr>
              <a:t>ciclopirox hydroxypropyl chitosan</a:t>
            </a:r>
            <a:r>
              <a:rPr lang="en-GB" spc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b="1" spc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pc="0" err="1">
                <a:latin typeface="Arial" panose="020B0604020202020204" pitchFamily="34" charset="0"/>
                <a:cs typeface="Arial" panose="020B0604020202020204" pitchFamily="34" charset="0"/>
              </a:rPr>
              <a:t>Piraccini</a:t>
            </a:r>
            <a:r>
              <a:rPr lang="en-GB" spc="0">
                <a:latin typeface="Arial" panose="020B0604020202020204" pitchFamily="34" charset="0"/>
                <a:cs typeface="Arial" panose="020B0604020202020204" pitchFamily="34" charset="0"/>
              </a:rPr>
              <a:t> BM. Nail Disorders. Milano: Springer; 2014.​</a:t>
            </a:r>
            <a:endParaRPr lang="fr-FR" spc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65B2D84-0BE0-6062-E94E-36D1A1D94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288" y="12549839"/>
            <a:ext cx="1795058" cy="61363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F1F11CF-533E-B896-E02A-89A3AA434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122" y="12713688"/>
            <a:ext cx="1685663" cy="518665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D985A7B1-2B9E-04B4-5229-8507ABB090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" r="5333"/>
          <a:stretch>
            <a:fillRect/>
          </a:stretch>
        </p:blipFill>
        <p:spPr bwMode="auto">
          <a:xfrm>
            <a:off x="4295431" y="8194185"/>
            <a:ext cx="2667000" cy="2655668"/>
          </a:xfrm>
          <a:prstGeom prst="ellipse">
            <a:avLst/>
          </a:prstGeom>
          <a:noFill/>
          <a:ln w="63500">
            <a:solidFill>
              <a:srgbClr val="007E4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AE2DEAFA-9D8C-94F4-22B4-FE18D2F065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8" r="7585"/>
          <a:stretch>
            <a:fillRect/>
          </a:stretch>
        </p:blipFill>
        <p:spPr bwMode="auto">
          <a:xfrm>
            <a:off x="17330395" y="2412015"/>
            <a:ext cx="2667000" cy="2659036"/>
          </a:xfrm>
          <a:prstGeom prst="ellipse">
            <a:avLst/>
          </a:prstGeom>
          <a:noFill/>
          <a:ln w="63500">
            <a:solidFill>
              <a:srgbClr val="007E4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mbark on a journey of marketing excellence with SparkPro. Today, we unveil a revolutionary solution designed to elevate your strategies and ignite unparalleled success in the digital realm.…">
            <a:extLst>
              <a:ext uri="{FF2B5EF4-FFF2-40B4-BE49-F238E27FC236}">
                <a16:creationId xmlns:a16="http://schemas.microsoft.com/office/drawing/2014/main" id="{150F17F8-BE58-0D04-1D55-D1A258D1F1C0}"/>
              </a:ext>
            </a:extLst>
          </p:cNvPr>
          <p:cNvSpPr txBox="1"/>
          <p:nvPr/>
        </p:nvSpPr>
        <p:spPr>
          <a:xfrm>
            <a:off x="4189953" y="11024587"/>
            <a:ext cx="295379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spc="0">
                <a:latin typeface="Arial"/>
                <a:cs typeface="Arial"/>
              </a:rPr>
              <a:t>Imagen de </a:t>
            </a:r>
            <a:r>
              <a:rPr lang="en-US" spc="0" err="1">
                <a:latin typeface="Arial"/>
                <a:cs typeface="Arial"/>
              </a:rPr>
              <a:t>Piraccini</a:t>
            </a:r>
            <a:r>
              <a:rPr lang="en-US" spc="0">
                <a:latin typeface="Arial"/>
                <a:cs typeface="Arial"/>
              </a:rPr>
              <a:t> BM, 2014.</a:t>
            </a:r>
            <a:r>
              <a:rPr lang="en-US" spc="0" baseline="30000">
                <a:latin typeface="Arial"/>
                <a:cs typeface="Arial"/>
              </a:rPr>
              <a:t>1</a:t>
            </a:r>
          </a:p>
        </p:txBody>
      </p:sp>
      <p:sp>
        <p:nvSpPr>
          <p:cNvPr id="10" name="Embark on a journey of marketing excellence with SparkPro. Today, we unveil a revolutionary solution designed to elevate your strategies and ignite unparalleled success in the digital realm.…">
            <a:extLst>
              <a:ext uri="{FF2B5EF4-FFF2-40B4-BE49-F238E27FC236}">
                <a16:creationId xmlns:a16="http://schemas.microsoft.com/office/drawing/2014/main" id="{776253DB-36C8-C986-7924-0CD021DF8A98}"/>
              </a:ext>
            </a:extLst>
          </p:cNvPr>
          <p:cNvSpPr txBox="1"/>
          <p:nvPr/>
        </p:nvSpPr>
        <p:spPr>
          <a:xfrm>
            <a:off x="17186996" y="1767991"/>
            <a:ext cx="2953797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spc="0">
                <a:latin typeface="Arial"/>
                <a:cs typeface="Arial"/>
              </a:rPr>
              <a:t>Imagen de </a:t>
            </a:r>
            <a:r>
              <a:rPr lang="en-US" spc="0" err="1">
                <a:latin typeface="Arial"/>
                <a:cs typeface="Arial"/>
              </a:rPr>
              <a:t>Piraccini</a:t>
            </a:r>
            <a:r>
              <a:rPr lang="en-US" spc="0">
                <a:latin typeface="Arial"/>
                <a:cs typeface="Arial"/>
              </a:rPr>
              <a:t> BM, 2014.</a:t>
            </a:r>
            <a:r>
              <a:rPr lang="en-US" spc="0" baseline="30000">
                <a:latin typeface="Arial"/>
                <a:cs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36538832"/>
      </p:ext>
    </p:extLst>
  </p:cSld>
  <p:clrMapOvr>
    <a:masterClrMapping/>
  </p:clrMapOvr>
  <p:transition spd="slow">
    <p:push dir="r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65281E-97FA-121F-A7C6-7116CF8B6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ángulo 26">
            <a:extLst>
              <a:ext uri="{FF2B5EF4-FFF2-40B4-BE49-F238E27FC236}">
                <a16:creationId xmlns:a16="http://schemas.microsoft.com/office/drawing/2014/main" id="{09F24C0A-0BF9-B3E0-B5F7-5E02062CA8BE}"/>
              </a:ext>
            </a:extLst>
          </p:cNvPr>
          <p:cNvSpPr/>
          <p:nvPr/>
        </p:nvSpPr>
        <p:spPr>
          <a:xfrm>
            <a:off x="0" y="0"/>
            <a:ext cx="24384000" cy="12121400"/>
          </a:xfrm>
          <a:prstGeom prst="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30DF602A-5109-2CA3-7C9F-337E3CCC66B9}"/>
              </a:ext>
            </a:extLst>
          </p:cNvPr>
          <p:cNvSpPr/>
          <p:nvPr/>
        </p:nvSpPr>
        <p:spPr>
          <a:xfrm>
            <a:off x="-2273095" y="-2215869"/>
            <a:ext cx="4320000" cy="432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" name="Circle">
            <a:extLst>
              <a:ext uri="{FF2B5EF4-FFF2-40B4-BE49-F238E27FC236}">
                <a16:creationId xmlns:a16="http://schemas.microsoft.com/office/drawing/2014/main" id="{AD801106-94EA-8709-DB58-55FAE35CC51C}"/>
              </a:ext>
            </a:extLst>
          </p:cNvPr>
          <p:cNvSpPr/>
          <p:nvPr/>
        </p:nvSpPr>
        <p:spPr>
          <a:xfrm>
            <a:off x="-2580596" y="-2477390"/>
            <a:ext cx="4320000" cy="4320000"/>
          </a:xfrm>
          <a:prstGeom prst="ellipse">
            <a:avLst/>
          </a:prstGeom>
          <a:solidFill>
            <a:srgbClr val="007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" name="Embark on a journey of marketing excellence with SparkPro. Today, we unveil a revolutionary solution designed to elevate your strategies and ignite unparalleled success in the digital realm.…">
            <a:extLst>
              <a:ext uri="{FF2B5EF4-FFF2-40B4-BE49-F238E27FC236}">
                <a16:creationId xmlns:a16="http://schemas.microsoft.com/office/drawing/2014/main" id="{0C6E78FD-716E-F9EC-FBF3-8547A7054296}"/>
              </a:ext>
            </a:extLst>
          </p:cNvPr>
          <p:cNvSpPr txBox="1"/>
          <p:nvPr/>
        </p:nvSpPr>
        <p:spPr>
          <a:xfrm>
            <a:off x="6791325" y="12264551"/>
            <a:ext cx="16562388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it-CH" b="1" spc="0">
                <a:latin typeface="Arial"/>
                <a:cs typeface="Arial"/>
              </a:rPr>
              <a:t>CPX,</a:t>
            </a:r>
            <a:r>
              <a:rPr lang="it-CH" spc="0">
                <a:latin typeface="Arial"/>
                <a:cs typeface="Arial"/>
              </a:rPr>
              <a:t> ciclopirox;</a:t>
            </a:r>
            <a:r>
              <a:rPr lang="en-US" spc="0">
                <a:latin typeface="Arial"/>
                <a:cs typeface="Arial"/>
              </a:rPr>
              <a:t> </a:t>
            </a:r>
            <a:r>
              <a:rPr lang="en-GB" b="1" spc="0">
                <a:latin typeface="Arial"/>
                <a:cs typeface="Arial"/>
              </a:rPr>
              <a:t>HPCH,</a:t>
            </a:r>
            <a:r>
              <a:rPr lang="en-GB" spc="0">
                <a:latin typeface="Arial"/>
                <a:cs typeface="Arial"/>
              </a:rPr>
              <a:t> </a:t>
            </a:r>
            <a:r>
              <a:rPr lang="en-GB" i="1" spc="0">
                <a:latin typeface="Arial"/>
                <a:cs typeface="Arial"/>
              </a:rPr>
              <a:t>ciclopirox hydroxypropyl chitosan</a:t>
            </a:r>
            <a:r>
              <a:rPr lang="en-GB" spc="0">
                <a:latin typeface="Arial"/>
                <a:cs typeface="Arial"/>
              </a:rPr>
              <a:t>. </a:t>
            </a:r>
            <a:r>
              <a:rPr lang="it-CH" b="1" spc="0">
                <a:latin typeface="Arial"/>
                <a:cs typeface="Arial"/>
              </a:rPr>
              <a:t>1. </a:t>
            </a:r>
            <a:r>
              <a:rPr lang="it-CH" spc="0">
                <a:latin typeface="Arial"/>
                <a:cs typeface="Arial"/>
              </a:rPr>
              <a:t>Gupta AK, Cooper EA. Dermatophytosis (Tinea) and other superficial fungal infections. In: Hospenthal DR, Rinaldi MG, editors. Infectious Disease: Diagnosis and Treatment of Human Mycoses. Totowa (NJ): Humana Press; 2007. p. 355-377. </a:t>
            </a:r>
            <a:r>
              <a:rPr lang="it-CH" b="1" spc="0">
                <a:latin typeface="Arial"/>
                <a:cs typeface="Arial"/>
              </a:rPr>
              <a:t>2. </a:t>
            </a:r>
            <a:r>
              <a:rPr lang="it-CH" spc="0">
                <a:latin typeface="Arial"/>
                <a:cs typeface="Arial"/>
              </a:rPr>
              <a:t>Lipner SR, Scher RK. Confirmatory Testing for Onychomycosis. JAMA Dermatol. 2016;152(7):847. </a:t>
            </a:r>
            <a:r>
              <a:rPr lang="it-CH" b="1" spc="0">
                <a:latin typeface="Arial"/>
                <a:cs typeface="Arial"/>
              </a:rPr>
              <a:t>3. </a:t>
            </a:r>
            <a:r>
              <a:rPr lang="en-US" spc="0" err="1">
                <a:latin typeface="Arial"/>
                <a:cs typeface="Arial"/>
              </a:rPr>
              <a:t>Piraccini</a:t>
            </a:r>
            <a:r>
              <a:rPr lang="en-US" spc="0">
                <a:latin typeface="Arial"/>
                <a:cs typeface="Arial"/>
              </a:rPr>
              <a:t> BM, Iorizzo M, Lencastre A, </a:t>
            </a:r>
            <a:r>
              <a:rPr lang="en-US" i="1" spc="0">
                <a:latin typeface="Arial"/>
                <a:cs typeface="Arial"/>
              </a:rPr>
              <a:t>et al. </a:t>
            </a:r>
            <a:r>
              <a:rPr lang="en-US" spc="0">
                <a:latin typeface="Arial"/>
                <a:cs typeface="Arial"/>
              </a:rPr>
              <a:t>Ciclopirox Hydroxypropyl Chitosan (HPCH) Nail Lacquer: A Review of Its Use in Onychomycosis. Dermatol Ther (</a:t>
            </a:r>
            <a:r>
              <a:rPr lang="en-US" spc="0" err="1">
                <a:latin typeface="Arial"/>
                <a:cs typeface="Arial"/>
              </a:rPr>
              <a:t>Heidelb</a:t>
            </a:r>
            <a:r>
              <a:rPr lang="en-US" spc="0">
                <a:latin typeface="Arial"/>
                <a:cs typeface="Arial"/>
              </a:rPr>
              <a:t>). 2020;10(5):917-929.</a:t>
            </a:r>
            <a:r>
              <a:rPr lang="it-CH" spc="0">
                <a:latin typeface="Arial"/>
                <a:cs typeface="Arial"/>
              </a:rPr>
              <a:t> </a:t>
            </a:r>
            <a:r>
              <a:rPr lang="it-CH" b="1" spc="0">
                <a:latin typeface="Arial"/>
                <a:cs typeface="Arial"/>
              </a:rPr>
              <a:t>4. </a:t>
            </a:r>
            <a:r>
              <a:rPr lang="it-CH" spc="0">
                <a:latin typeface="Arial"/>
                <a:cs typeface="Arial"/>
              </a:rPr>
              <a:t>Gupta AK, Elewski B, Joseph WS, </a:t>
            </a:r>
            <a:r>
              <a:rPr lang="it-CH" i="1" spc="0">
                <a:latin typeface="Arial"/>
                <a:cs typeface="Arial"/>
              </a:rPr>
              <a:t>et al. </a:t>
            </a:r>
            <a:r>
              <a:rPr lang="it-CH" spc="0">
                <a:latin typeface="Arial"/>
                <a:cs typeface="Arial"/>
              </a:rPr>
              <a:t>Treatment of onychomycosis in an era of antifungal resistance: Role for antifungal stewardship and topical antifungal agents. Mycoses. 2024;67(1):e13683.</a:t>
            </a:r>
          </a:p>
        </p:txBody>
      </p:sp>
      <p:sp>
        <p:nvSpPr>
          <p:cNvPr id="28" name="Sustainable Visions, Tangible Solutions">
            <a:extLst>
              <a:ext uri="{FF2B5EF4-FFF2-40B4-BE49-F238E27FC236}">
                <a16:creationId xmlns:a16="http://schemas.microsoft.com/office/drawing/2014/main" id="{C06729AE-54C2-01AC-CA08-2E588343E7E7}"/>
              </a:ext>
            </a:extLst>
          </p:cNvPr>
          <p:cNvSpPr txBox="1"/>
          <p:nvPr/>
        </p:nvSpPr>
        <p:spPr>
          <a:xfrm>
            <a:off x="2354405" y="917575"/>
            <a:ext cx="2099930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Mensajes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clave</a:t>
            </a:r>
            <a:endParaRPr sz="6000" b="1" spc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731C960E-DF8A-563C-9071-D7C7F65FC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288" y="12549839"/>
            <a:ext cx="1795058" cy="61363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390814E5-FF52-88F2-F996-BAAE02A5B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122" y="12713688"/>
            <a:ext cx="1685663" cy="518665"/>
          </a:xfrm>
          <a:prstGeom prst="rect">
            <a:avLst/>
          </a:prstGeom>
        </p:spPr>
      </p:pic>
      <p:sp>
        <p:nvSpPr>
          <p:cNvPr id="14" name="Circle">
            <a:extLst>
              <a:ext uri="{FF2B5EF4-FFF2-40B4-BE49-F238E27FC236}">
                <a16:creationId xmlns:a16="http://schemas.microsoft.com/office/drawing/2014/main" id="{8CD18318-8265-4246-9BFC-6A23511AA9E4}"/>
              </a:ext>
            </a:extLst>
          </p:cNvPr>
          <p:cNvSpPr/>
          <p:nvPr/>
        </p:nvSpPr>
        <p:spPr>
          <a:xfrm>
            <a:off x="12195107" y="4068000"/>
            <a:ext cx="5578886" cy="558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it-CH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Los barnices de uñas basados en HPCH permiten </a:t>
            </a:r>
            <a:r>
              <a:rPr lang="en-GB" altLang="x-none" sz="2400" err="1">
                <a:solidFill>
                  <a:schemeClr val="tx1"/>
                </a:solidFill>
                <a:latin typeface="Arial"/>
                <a:ea typeface="MS PGothic"/>
                <a:cs typeface="Arial"/>
                <a:sym typeface="Arial"/>
              </a:rPr>
              <a:t>una</a:t>
            </a:r>
            <a:r>
              <a:rPr lang="en-GB" altLang="x-none" sz="2400">
                <a:solidFill>
                  <a:schemeClr val="tx1"/>
                </a:solidFill>
                <a:latin typeface="Arial"/>
                <a:ea typeface="MS PGothic"/>
                <a:cs typeface="Arial"/>
                <a:sym typeface="Arial"/>
              </a:rPr>
              <a:t> </a:t>
            </a:r>
            <a:r>
              <a:rPr lang="en-GB" altLang="x-none" sz="2400" err="1">
                <a:solidFill>
                  <a:schemeClr val="tx1"/>
                </a:solidFill>
                <a:latin typeface="Arial"/>
                <a:ea typeface="MS PGothic"/>
                <a:cs typeface="Arial"/>
                <a:sym typeface="Arial"/>
              </a:rPr>
              <a:t>mejor</a:t>
            </a:r>
            <a:r>
              <a:rPr lang="en-GB" altLang="x-none" sz="2400">
                <a:solidFill>
                  <a:schemeClr val="tx1"/>
                </a:solidFill>
                <a:latin typeface="Arial"/>
                <a:ea typeface="MS PGothic"/>
                <a:cs typeface="Arial"/>
                <a:sym typeface="Arial"/>
              </a:rPr>
              <a:t> </a:t>
            </a:r>
            <a:r>
              <a:rPr lang="en-GB" altLang="x-none" sz="2400" err="1">
                <a:solidFill>
                  <a:schemeClr val="tx1"/>
                </a:solidFill>
                <a:latin typeface="Arial"/>
                <a:ea typeface="MS PGothic"/>
                <a:cs typeface="Arial"/>
                <a:sym typeface="Arial"/>
              </a:rPr>
              <a:t>permeabilidad</a:t>
            </a:r>
            <a:r>
              <a:rPr lang="en-GB" altLang="x-none" sz="2400">
                <a:solidFill>
                  <a:schemeClr val="tx1"/>
                </a:solidFill>
                <a:latin typeface="Arial"/>
                <a:ea typeface="MS PGothic"/>
                <a:cs typeface="Arial"/>
                <a:sym typeface="Arial"/>
              </a:rPr>
              <a:t> del principio </a:t>
            </a:r>
            <a:r>
              <a:rPr lang="en-GB" altLang="x-none" sz="2400" err="1">
                <a:solidFill>
                  <a:schemeClr val="tx1"/>
                </a:solidFill>
                <a:latin typeface="Arial"/>
                <a:ea typeface="MS PGothic"/>
                <a:cs typeface="Arial"/>
                <a:sym typeface="Arial"/>
              </a:rPr>
              <a:t>activo</a:t>
            </a:r>
            <a:r>
              <a:rPr kumimoji="0" lang="it-CH" sz="2400" b="1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</a:t>
            </a:r>
            <a:endParaRPr lang="en-GB" altLang="x-none" sz="2400" b="1" baseline="30000">
              <a:solidFill>
                <a:schemeClr val="tx1"/>
              </a:solidFill>
              <a:latin typeface="Arial"/>
              <a:ea typeface="MS PGothic"/>
              <a:cs typeface="Arial"/>
              <a:sym typeface="Arial"/>
            </a:endParaRPr>
          </a:p>
        </p:txBody>
      </p:sp>
      <p:sp>
        <p:nvSpPr>
          <p:cNvPr id="15" name="Circle">
            <a:extLst>
              <a:ext uri="{FF2B5EF4-FFF2-40B4-BE49-F238E27FC236}">
                <a16:creationId xmlns:a16="http://schemas.microsoft.com/office/drawing/2014/main" id="{9AA85D92-9FEB-E8B0-B1B8-530BB035F4D5}"/>
              </a:ext>
            </a:extLst>
          </p:cNvPr>
          <p:cNvSpPr/>
          <p:nvPr/>
        </p:nvSpPr>
        <p:spPr>
          <a:xfrm>
            <a:off x="1031122" y="4068000"/>
            <a:ext cx="5578885" cy="558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it-CH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Aunque la prevalencia</a:t>
            </a:r>
            <a:br>
              <a:rPr kumimoji="0" lang="it-CH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kumimoji="0" lang="it-CH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de la onicomicosis está subestimada, </a:t>
            </a:r>
            <a:r>
              <a:rPr lang="en-US" altLang="x-none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no </a:t>
            </a:r>
            <a:r>
              <a:rPr lang="en-US" altLang="x-none" sz="24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todas</a:t>
            </a:r>
            <a:r>
              <a:rPr lang="en-US" altLang="x-none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las </a:t>
            </a:r>
            <a:r>
              <a:rPr lang="en-US" altLang="x-none" sz="24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distrofias</a:t>
            </a:r>
            <a:r>
              <a:rPr lang="en-US" altLang="x-none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x-none" sz="24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ungueales</a:t>
            </a:r>
            <a:r>
              <a:rPr lang="en-US" altLang="x-none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son </a:t>
            </a:r>
            <a:r>
              <a:rPr lang="en-US" altLang="x-none" sz="24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onicomicosis</a:t>
            </a:r>
            <a:r>
              <a:rPr kumimoji="0" lang="it-CH" sz="2400" b="1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</a:t>
            </a:r>
            <a:endParaRPr lang="en-US" altLang="x-none" sz="2400" b="1" baseline="30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Circle">
            <a:extLst>
              <a:ext uri="{FF2B5EF4-FFF2-40B4-BE49-F238E27FC236}">
                <a16:creationId xmlns:a16="http://schemas.microsoft.com/office/drawing/2014/main" id="{78DA07A2-3B7B-C69C-5CA8-B2D9AF7E5C06}"/>
              </a:ext>
            </a:extLst>
          </p:cNvPr>
          <p:cNvSpPr/>
          <p:nvPr/>
        </p:nvSpPr>
        <p:spPr>
          <a:xfrm>
            <a:off x="6610006" y="4068000"/>
            <a:ext cx="5578886" cy="558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lang="it-CH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algn="ctr"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it-CH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La resistencia a los antifúngicos es una preocupación creciente: asegúrese de que es onicomicosis antes de inciar el tratamiento.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7E4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pPr algn="ctr"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 sz="2400">
                <a:solidFill>
                  <a:schemeClr val="tx1"/>
                </a:solidFill>
                <a:latin typeface="Arial"/>
                <a:cs typeface="Arial"/>
                <a:sym typeface="Arial"/>
              </a:rPr>
              <a:t>¡</a:t>
            </a:r>
            <a:r>
              <a:rPr lang="en-GB" sz="2400" err="1">
                <a:solidFill>
                  <a:schemeClr val="tx1"/>
                </a:solidFill>
                <a:latin typeface="Arial"/>
                <a:cs typeface="Arial"/>
                <a:sym typeface="Arial"/>
              </a:rPr>
              <a:t>Realice</a:t>
            </a:r>
            <a:r>
              <a:rPr lang="en-GB" sz="2400">
                <a:solidFill>
                  <a:schemeClr val="tx1"/>
                </a:solidFill>
                <a:latin typeface="Arial"/>
                <a:cs typeface="Arial"/>
                <a:sym typeface="Arial"/>
              </a:rPr>
              <a:t> </a:t>
            </a:r>
            <a:r>
              <a:rPr lang="en-GB" sz="2400" err="1">
                <a:solidFill>
                  <a:schemeClr val="tx1"/>
                </a:solidFill>
                <a:latin typeface="Arial"/>
                <a:cs typeface="Arial"/>
                <a:sym typeface="Arial"/>
              </a:rPr>
              <a:t>pruebas</a:t>
            </a:r>
            <a:r>
              <a:rPr lang="en-GB" sz="2400">
                <a:solidFill>
                  <a:schemeClr val="tx1"/>
                </a:solidFill>
                <a:latin typeface="Arial"/>
                <a:cs typeface="Arial"/>
                <a:sym typeface="Arial"/>
              </a:rPr>
              <a:t> </a:t>
            </a:r>
            <a:r>
              <a:rPr lang="en-GB" sz="2400" err="1">
                <a:solidFill>
                  <a:schemeClr val="tx1"/>
                </a:solidFill>
                <a:latin typeface="Arial"/>
                <a:cs typeface="Arial"/>
                <a:sym typeface="Arial"/>
              </a:rPr>
              <a:t>adicionales</a:t>
            </a:r>
            <a:r>
              <a:rPr lang="en-GB" sz="2400">
                <a:solidFill>
                  <a:schemeClr val="tx1"/>
                </a:solidFill>
                <a:latin typeface="Arial"/>
                <a:cs typeface="Arial"/>
                <a:sym typeface="Arial"/>
              </a:rPr>
              <a:t> para </a:t>
            </a:r>
            <a:r>
              <a:rPr lang="en-GB" sz="2400" err="1">
                <a:solidFill>
                  <a:schemeClr val="tx1"/>
                </a:solidFill>
                <a:latin typeface="Arial"/>
                <a:cs typeface="Arial"/>
                <a:sym typeface="Arial"/>
              </a:rPr>
              <a:t>confirmar</a:t>
            </a:r>
            <a:r>
              <a:rPr lang="en-GB" sz="2400">
                <a:solidFill>
                  <a:schemeClr val="tx1"/>
                </a:solidFill>
                <a:latin typeface="Arial"/>
                <a:cs typeface="Arial"/>
                <a:sym typeface="Arial"/>
              </a:rPr>
              <a:t> </a:t>
            </a:r>
            <a:r>
              <a:rPr lang="en-GB" sz="2400" err="1">
                <a:solidFill>
                  <a:schemeClr val="tx1"/>
                </a:solidFill>
                <a:latin typeface="Arial"/>
                <a:cs typeface="Arial"/>
                <a:sym typeface="Arial"/>
              </a:rPr>
              <a:t>el</a:t>
            </a:r>
            <a:r>
              <a:rPr lang="en-GB" sz="2400">
                <a:solidFill>
                  <a:schemeClr val="tx1"/>
                </a:solidFill>
                <a:latin typeface="Arial"/>
                <a:cs typeface="Arial"/>
                <a:sym typeface="Arial"/>
              </a:rPr>
              <a:t> </a:t>
            </a:r>
            <a:r>
              <a:rPr lang="en-GB" sz="2400" err="1">
                <a:solidFill>
                  <a:schemeClr val="tx1"/>
                </a:solidFill>
                <a:latin typeface="Arial"/>
                <a:cs typeface="Arial"/>
                <a:sym typeface="Arial"/>
              </a:rPr>
              <a:t>diagnóstico</a:t>
            </a:r>
            <a:r>
              <a:rPr lang="en-GB" sz="2400">
                <a:solidFill>
                  <a:schemeClr val="tx1"/>
                </a:solidFill>
                <a:latin typeface="Arial"/>
                <a:cs typeface="Arial"/>
                <a:sym typeface="Arial"/>
              </a:rPr>
              <a:t>!</a:t>
            </a:r>
            <a:r>
              <a:rPr kumimoji="0" lang="it-CH" sz="2400" b="1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  <a:endParaRPr lang="en-US" altLang="x-none" sz="2400" b="1">
              <a:solidFill>
                <a:schemeClr val="tx1"/>
              </a:solidFill>
              <a:latin typeface="Arial" panose="020B0604020202020204" pitchFamily="34" charset="0"/>
              <a:ea typeface="MS PGothic"/>
              <a:cs typeface="Calibri"/>
              <a:sym typeface="Arial"/>
            </a:endParaRPr>
          </a:p>
        </p:txBody>
      </p:sp>
      <p:sp>
        <p:nvSpPr>
          <p:cNvPr id="19" name="Circle">
            <a:extLst>
              <a:ext uri="{FF2B5EF4-FFF2-40B4-BE49-F238E27FC236}">
                <a16:creationId xmlns:a16="http://schemas.microsoft.com/office/drawing/2014/main" id="{92284B5C-7DEE-3E70-4456-CDD6CB0AAF2F}"/>
              </a:ext>
            </a:extLst>
          </p:cNvPr>
          <p:cNvSpPr/>
          <p:nvPr/>
        </p:nvSpPr>
        <p:spPr>
          <a:xfrm>
            <a:off x="-4547762" y="4068000"/>
            <a:ext cx="5578885" cy="5580000"/>
          </a:xfrm>
          <a:prstGeom prst="ellipse">
            <a:avLst/>
          </a:prstGeom>
          <a:solidFill>
            <a:srgbClr val="007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" name="Circle">
            <a:extLst>
              <a:ext uri="{FF2B5EF4-FFF2-40B4-BE49-F238E27FC236}">
                <a16:creationId xmlns:a16="http://schemas.microsoft.com/office/drawing/2014/main" id="{E262FCD2-EF39-8CFE-7517-8C357BDAB60A}"/>
              </a:ext>
            </a:extLst>
          </p:cNvPr>
          <p:cNvSpPr/>
          <p:nvPr/>
        </p:nvSpPr>
        <p:spPr>
          <a:xfrm>
            <a:off x="17773991" y="4068000"/>
            <a:ext cx="5578885" cy="558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it-CH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No hay informes de </a:t>
            </a:r>
            <a:r>
              <a:rPr kumimoji="0" lang="it-CH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resistencia</a:t>
            </a:r>
            <a:r>
              <a:rPr kumimoji="0" lang="it-CH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al CPX</a:t>
            </a:r>
            <a:r>
              <a:rPr kumimoji="0" lang="it-CH" sz="2400" b="0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</a:t>
            </a:r>
            <a:endParaRPr lang="en-GB" altLang="x-none" sz="2400">
              <a:solidFill>
                <a:schemeClr val="tx1"/>
              </a:solidFill>
              <a:latin typeface="Arial" panose="020B0604020202020204" pitchFamily="34" charset="0"/>
              <a:ea typeface="MS PGothic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Circle">
            <a:extLst>
              <a:ext uri="{FF2B5EF4-FFF2-40B4-BE49-F238E27FC236}">
                <a16:creationId xmlns:a16="http://schemas.microsoft.com/office/drawing/2014/main" id="{8CD0624C-506B-9D70-4FC5-63B8D50BF1AB}"/>
              </a:ext>
            </a:extLst>
          </p:cNvPr>
          <p:cNvSpPr/>
          <p:nvPr/>
        </p:nvSpPr>
        <p:spPr>
          <a:xfrm>
            <a:off x="23352876" y="4068000"/>
            <a:ext cx="5578886" cy="5580000"/>
          </a:xfrm>
          <a:prstGeom prst="ellipse">
            <a:avLst/>
          </a:prstGeom>
          <a:solidFill>
            <a:srgbClr val="007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rgbClr val="007E48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0E70968-166A-19DC-79A6-FF91351C82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06292" y="3079840"/>
            <a:ext cx="2314285" cy="2160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E342B0C-8E83-ED75-6A10-D56ED5CEB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4724" y="3079840"/>
            <a:ext cx="2314285" cy="2160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ECBF4FF-960D-AE5C-8103-3F5EBDD86E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4733" y="3079840"/>
            <a:ext cx="2314285" cy="2160000"/>
          </a:xfrm>
          <a:prstGeom prst="rect">
            <a:avLst/>
          </a:prstGeom>
        </p:spPr>
      </p:pic>
      <p:pic>
        <p:nvPicPr>
          <p:cNvPr id="8" name="Graphic 34">
            <a:extLst>
              <a:ext uri="{FF2B5EF4-FFF2-40B4-BE49-F238E27FC236}">
                <a16:creationId xmlns:a16="http://schemas.microsoft.com/office/drawing/2014/main" id="{25ED37DC-6F56-FF1F-3115-70DF2E5F7D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30696" y="3531539"/>
            <a:ext cx="1080000" cy="1080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8DE1FAA-9727-939B-9897-C383A5E9AC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11199" y="3079840"/>
            <a:ext cx="2314285" cy="21600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4179ABA7-35A7-7CBC-4178-B0EE4AD5E9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63183" y="3595180"/>
            <a:ext cx="790956" cy="1016359"/>
          </a:xfrm>
          <a:prstGeom prst="rect">
            <a:avLst/>
          </a:prstGeom>
        </p:spPr>
      </p:pic>
      <p:pic>
        <p:nvPicPr>
          <p:cNvPr id="23" name="Graphic 44">
            <a:extLst>
              <a:ext uri="{FF2B5EF4-FFF2-40B4-BE49-F238E27FC236}">
                <a16:creationId xmlns:a16="http://schemas.microsoft.com/office/drawing/2014/main" id="{69702658-62A5-2F8C-788D-42AEDC87B0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29051" y="3327009"/>
            <a:ext cx="1440000" cy="1440000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5AF34495-53B3-D885-0127-BE97F29AA7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102782" y="3584957"/>
            <a:ext cx="921301" cy="95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79098"/>
      </p:ext>
    </p:extLst>
  </p:cSld>
  <p:clrMapOvr>
    <a:masterClrMapping/>
  </p:clrMapOvr>
  <p:transition spd="slow">
    <p:push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E48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2725135-5265-7588-C15E-798305F78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533" y="-1269291"/>
            <a:ext cx="12020392" cy="16254581"/>
          </a:xfrm>
          <a:prstGeom prst="rect">
            <a:avLst/>
          </a:prstGeom>
        </p:spPr>
      </p:pic>
      <p:sp>
        <p:nvSpPr>
          <p:cNvPr id="3" name="Sustainable Visions, Tangible Solutions">
            <a:extLst>
              <a:ext uri="{FF2B5EF4-FFF2-40B4-BE49-F238E27FC236}">
                <a16:creationId xmlns:a16="http://schemas.microsoft.com/office/drawing/2014/main" id="{7B70E8F7-C4BA-E225-5E4B-AC5DAAB066D8}"/>
              </a:ext>
            </a:extLst>
          </p:cNvPr>
          <p:cNvSpPr txBox="1"/>
          <p:nvPr/>
        </p:nvSpPr>
        <p:spPr>
          <a:xfrm>
            <a:off x="12456676" y="6150388"/>
            <a:ext cx="11161713" cy="1349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9000" b="1" spc="-15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Epidemiología</a:t>
            </a:r>
            <a:endParaRPr sz="9000" b="1" spc="-15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AF11D892-070D-CB2D-6BB7-3D174F3DA2F5}"/>
              </a:ext>
            </a:extLst>
          </p:cNvPr>
          <p:cNvGrpSpPr/>
          <p:nvPr/>
        </p:nvGrpSpPr>
        <p:grpSpPr>
          <a:xfrm>
            <a:off x="9227325" y="5527141"/>
            <a:ext cx="2700001" cy="2520000"/>
            <a:chOff x="9227325" y="5527141"/>
            <a:chExt cx="2700001" cy="2520000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62F6FFEB-1748-6CC9-5E31-781F924BB506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27325" y="5527141"/>
              <a:ext cx="2700001" cy="2520000"/>
            </a:xfrm>
            <a:prstGeom prst="rect">
              <a:avLst/>
            </a:prstGeom>
          </p:spPr>
        </p:pic>
        <p:sp>
          <p:nvSpPr>
            <p:cNvPr id="17" name="Sustainable Visions, Tangible Solutions">
              <a:extLst>
                <a:ext uri="{FF2B5EF4-FFF2-40B4-BE49-F238E27FC236}">
                  <a16:creationId xmlns:a16="http://schemas.microsoft.com/office/drawing/2014/main" id="{7E27C67C-D2BC-5C5B-F087-B85C7BA216B3}"/>
                </a:ext>
              </a:extLst>
            </p:cNvPr>
            <p:cNvSpPr txBox="1"/>
            <p:nvPr/>
          </p:nvSpPr>
          <p:spPr>
            <a:xfrm>
              <a:off x="10210574" y="6239663"/>
              <a:ext cx="720435" cy="13490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ctr">
                <a:lnSpc>
                  <a:spcPct val="90000"/>
                </a:lnSpc>
                <a:defRPr sz="6800" spc="-340">
                  <a:solidFill>
                    <a:schemeClr val="accent2">
                      <a:hueOff val="-2182294"/>
                      <a:satOff val="-52832"/>
                      <a:lumOff val="-32984"/>
                    </a:schemeClr>
                  </a:solidFill>
                  <a:latin typeface="Chivo Black"/>
                  <a:ea typeface="Chivo Black"/>
                  <a:cs typeface="Chivo Black"/>
                  <a:sym typeface="Chivo Black"/>
                </a:defRPr>
              </a:lvl1pPr>
            </a:lstStyle>
            <a:p>
              <a:pPr algn="l"/>
              <a:r>
                <a:rPr lang="en-US" sz="9000" b="1" spc="-15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sz="9000" b="1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3572578A-E828-1AB1-D5FD-6F3A34016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288" y="917575"/>
            <a:ext cx="3217500" cy="990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DD402B0-380C-5A91-21B8-B142F3A67B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288" y="11681913"/>
            <a:ext cx="315928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73513"/>
      </p:ext>
    </p:extLst>
  </p:cSld>
  <p:clrMapOvr>
    <a:masterClrMapping/>
  </p:clrMapOvr>
  <p:transition spd="slow">
    <p:push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3E4008-44A1-FCF2-5755-36AAC1010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7" descr="Imagen que contiene texto, mapa&#10;&#10;Descripción generada automáticamente">
            <a:extLst>
              <a:ext uri="{FF2B5EF4-FFF2-40B4-BE49-F238E27FC236}">
                <a16:creationId xmlns:a16="http://schemas.microsoft.com/office/drawing/2014/main" id="{6A4AD887-FBA8-44EF-9853-A444106C0A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44" b="8163"/>
          <a:stretch/>
        </p:blipFill>
        <p:spPr>
          <a:xfrm>
            <a:off x="1030287" y="3549742"/>
            <a:ext cx="13279042" cy="6616515"/>
          </a:xfrm>
          <a:prstGeom prst="rect">
            <a:avLst/>
          </a:prstGeom>
        </p:spPr>
      </p:pic>
      <p:sp>
        <p:nvSpPr>
          <p:cNvPr id="10" name="Circle">
            <a:extLst>
              <a:ext uri="{FF2B5EF4-FFF2-40B4-BE49-F238E27FC236}">
                <a16:creationId xmlns:a16="http://schemas.microsoft.com/office/drawing/2014/main" id="{051D3DDD-34D2-7780-50DE-716609932383}"/>
              </a:ext>
            </a:extLst>
          </p:cNvPr>
          <p:cNvSpPr>
            <a:spLocks noChangeAspect="1"/>
          </p:cNvSpPr>
          <p:nvPr/>
        </p:nvSpPr>
        <p:spPr>
          <a:xfrm>
            <a:off x="14785953" y="-2215869"/>
            <a:ext cx="4319598" cy="432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rgbClr val="007E48"/>
              </a:solidFill>
            </a:endParaRPr>
          </a:p>
        </p:txBody>
      </p:sp>
      <p:sp>
        <p:nvSpPr>
          <p:cNvPr id="11" name="Circle">
            <a:extLst>
              <a:ext uri="{FF2B5EF4-FFF2-40B4-BE49-F238E27FC236}">
                <a16:creationId xmlns:a16="http://schemas.microsoft.com/office/drawing/2014/main" id="{E8A297A2-3391-0587-618D-8E19BC0AE53B}"/>
              </a:ext>
            </a:extLst>
          </p:cNvPr>
          <p:cNvSpPr>
            <a:spLocks noChangeAspect="1"/>
          </p:cNvSpPr>
          <p:nvPr/>
        </p:nvSpPr>
        <p:spPr>
          <a:xfrm>
            <a:off x="19105551" y="-2215869"/>
            <a:ext cx="4319599" cy="432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rgbClr val="007E48"/>
              </a:solidFill>
            </a:endParaRPr>
          </a:p>
        </p:txBody>
      </p:sp>
      <p:sp>
        <p:nvSpPr>
          <p:cNvPr id="12" name="Circle">
            <a:extLst>
              <a:ext uri="{FF2B5EF4-FFF2-40B4-BE49-F238E27FC236}">
                <a16:creationId xmlns:a16="http://schemas.microsoft.com/office/drawing/2014/main" id="{6A1CD222-5C63-3C31-281E-97E15D72A4E1}"/>
              </a:ext>
            </a:extLst>
          </p:cNvPr>
          <p:cNvSpPr>
            <a:spLocks noChangeAspect="1"/>
          </p:cNvSpPr>
          <p:nvPr/>
        </p:nvSpPr>
        <p:spPr>
          <a:xfrm>
            <a:off x="14785953" y="10744131"/>
            <a:ext cx="4319598" cy="432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rgbClr val="007E48"/>
              </a:solidFill>
            </a:endParaRPr>
          </a:p>
        </p:txBody>
      </p:sp>
      <p:sp>
        <p:nvSpPr>
          <p:cNvPr id="13" name="Circle">
            <a:extLst>
              <a:ext uri="{FF2B5EF4-FFF2-40B4-BE49-F238E27FC236}">
                <a16:creationId xmlns:a16="http://schemas.microsoft.com/office/drawing/2014/main" id="{5669615B-AE17-906E-4B08-E1329549CEBA}"/>
              </a:ext>
            </a:extLst>
          </p:cNvPr>
          <p:cNvSpPr>
            <a:spLocks noChangeAspect="1"/>
          </p:cNvSpPr>
          <p:nvPr/>
        </p:nvSpPr>
        <p:spPr>
          <a:xfrm>
            <a:off x="19105551" y="10744131"/>
            <a:ext cx="4319599" cy="432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rgbClr val="007E48"/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87B166A-064B-AA8F-363B-36A4CB717EA9}"/>
              </a:ext>
            </a:extLst>
          </p:cNvPr>
          <p:cNvSpPr/>
          <p:nvPr/>
        </p:nvSpPr>
        <p:spPr>
          <a:xfrm>
            <a:off x="-1" y="12121400"/>
            <a:ext cx="24384000" cy="162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8C256680-F3DE-E113-FE06-7753ED2C9348}"/>
              </a:ext>
            </a:extLst>
          </p:cNvPr>
          <p:cNvSpPr/>
          <p:nvPr/>
        </p:nvSpPr>
        <p:spPr>
          <a:xfrm>
            <a:off x="-2273095" y="-2215869"/>
            <a:ext cx="4320000" cy="432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" name="Circle">
            <a:extLst>
              <a:ext uri="{FF2B5EF4-FFF2-40B4-BE49-F238E27FC236}">
                <a16:creationId xmlns:a16="http://schemas.microsoft.com/office/drawing/2014/main" id="{0CAF8A9D-AC9C-4319-2F8A-D795FBAA49EB}"/>
              </a:ext>
            </a:extLst>
          </p:cNvPr>
          <p:cNvSpPr/>
          <p:nvPr/>
        </p:nvSpPr>
        <p:spPr>
          <a:xfrm>
            <a:off x="-2580596" y="-2477390"/>
            <a:ext cx="4320000" cy="4320000"/>
          </a:xfrm>
          <a:prstGeom prst="ellipse">
            <a:avLst/>
          </a:prstGeom>
          <a:solidFill>
            <a:srgbClr val="007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" name="Embark on a journey of marketing excellence with SparkPro. Today, we unveil a revolutionary solution designed to elevate your strategies and ignite unparalleled success in the digital realm.…">
            <a:extLst>
              <a:ext uri="{FF2B5EF4-FFF2-40B4-BE49-F238E27FC236}">
                <a16:creationId xmlns:a16="http://schemas.microsoft.com/office/drawing/2014/main" id="{F179F341-3526-AFAB-45D3-10CFD0006CAC}"/>
              </a:ext>
            </a:extLst>
          </p:cNvPr>
          <p:cNvSpPr txBox="1"/>
          <p:nvPr/>
        </p:nvSpPr>
        <p:spPr>
          <a:xfrm>
            <a:off x="6791325" y="12510772"/>
            <a:ext cx="16562388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fr-FR" b="1" spc="0">
                <a:latin typeface="Arial"/>
                <a:cs typeface="Arial"/>
              </a:rPr>
              <a:t>1. </a:t>
            </a:r>
            <a:r>
              <a:rPr lang="fr-FR" spc="0">
                <a:latin typeface="Arial"/>
                <a:cs typeface="Arial"/>
              </a:rPr>
              <a:t>Gupta AK, Mays RR, </a:t>
            </a:r>
            <a:r>
              <a:rPr lang="fr-FR" spc="0" err="1">
                <a:latin typeface="Arial"/>
                <a:cs typeface="Arial"/>
              </a:rPr>
              <a:t>Versteeg</a:t>
            </a:r>
            <a:r>
              <a:rPr lang="fr-FR" spc="0">
                <a:latin typeface="Arial"/>
                <a:cs typeface="Arial"/>
              </a:rPr>
              <a:t> SG, </a:t>
            </a:r>
            <a:r>
              <a:rPr lang="fr-FR" i="1" spc="0">
                <a:latin typeface="Arial"/>
                <a:cs typeface="Arial"/>
              </a:rPr>
              <a:t>et al. </a:t>
            </a:r>
            <a:r>
              <a:rPr lang="fr-FR" spc="0">
                <a:latin typeface="Arial"/>
                <a:cs typeface="Arial"/>
              </a:rPr>
              <a:t>Global perspectives for the management of </a:t>
            </a:r>
            <a:r>
              <a:rPr lang="fr-FR" spc="0" err="1">
                <a:latin typeface="Arial"/>
                <a:cs typeface="Arial"/>
              </a:rPr>
              <a:t>onychomycosis</a:t>
            </a:r>
            <a:r>
              <a:rPr lang="fr-FR" spc="0">
                <a:latin typeface="Arial"/>
                <a:cs typeface="Arial"/>
              </a:rPr>
              <a:t>. Int J </a:t>
            </a:r>
            <a:r>
              <a:rPr lang="fr-FR" spc="0" err="1">
                <a:latin typeface="Arial"/>
                <a:cs typeface="Arial"/>
              </a:rPr>
              <a:t>Dermatol</a:t>
            </a:r>
            <a:r>
              <a:rPr lang="fr-FR" spc="0">
                <a:latin typeface="Arial"/>
                <a:cs typeface="Arial"/>
              </a:rPr>
              <a:t>. 2019;58(10):1118-1129</a:t>
            </a:r>
            <a:r>
              <a:rPr lang="fr-FR" b="1" spc="0">
                <a:latin typeface="Arial"/>
                <a:cs typeface="Arial"/>
              </a:rPr>
              <a:t>. 2. </a:t>
            </a:r>
            <a:r>
              <a:rPr lang="fr-FR" spc="0">
                <a:latin typeface="Arial"/>
                <a:cs typeface="Arial"/>
              </a:rPr>
              <a:t>Roberts DT, Taylor WD, Boyle J; British Association of </a:t>
            </a:r>
            <a:r>
              <a:rPr lang="fr-FR" spc="0" err="1">
                <a:latin typeface="Arial"/>
                <a:cs typeface="Arial"/>
              </a:rPr>
              <a:t>Dermatologists</a:t>
            </a:r>
            <a:r>
              <a:rPr lang="fr-FR" spc="0">
                <a:latin typeface="Arial"/>
                <a:cs typeface="Arial"/>
              </a:rPr>
              <a:t>. Guidelines for </a:t>
            </a:r>
            <a:r>
              <a:rPr lang="fr-FR" spc="0" err="1">
                <a:latin typeface="Arial"/>
                <a:cs typeface="Arial"/>
              </a:rPr>
              <a:t>treatment</a:t>
            </a:r>
            <a:r>
              <a:rPr lang="fr-FR" spc="0">
                <a:latin typeface="Arial"/>
                <a:cs typeface="Arial"/>
              </a:rPr>
              <a:t> of </a:t>
            </a:r>
            <a:r>
              <a:rPr lang="fr-FR" spc="0" err="1">
                <a:latin typeface="Arial"/>
                <a:cs typeface="Arial"/>
              </a:rPr>
              <a:t>onychomycosis</a:t>
            </a:r>
            <a:r>
              <a:rPr lang="fr-FR" spc="0">
                <a:latin typeface="Arial"/>
                <a:cs typeface="Arial"/>
              </a:rPr>
              <a:t>. Br J </a:t>
            </a:r>
            <a:r>
              <a:rPr lang="fr-FR" spc="0" err="1">
                <a:latin typeface="Arial"/>
                <a:cs typeface="Arial"/>
              </a:rPr>
              <a:t>Dermatol</a:t>
            </a:r>
            <a:r>
              <a:rPr lang="fr-FR" spc="0">
                <a:latin typeface="Arial"/>
                <a:cs typeface="Arial"/>
              </a:rPr>
              <a:t>. 2003;148(3):402-410.  </a:t>
            </a:r>
            <a:r>
              <a:rPr lang="fr-FR" b="1" spc="0">
                <a:latin typeface="Arial"/>
                <a:cs typeface="Arial"/>
              </a:rPr>
              <a:t>3</a:t>
            </a:r>
            <a:r>
              <a:rPr lang="fr-FR" spc="0">
                <a:latin typeface="Arial"/>
                <a:cs typeface="Arial"/>
              </a:rPr>
              <a:t>. </a:t>
            </a:r>
            <a:r>
              <a:rPr lang="fr-FR" spc="0" err="1">
                <a:latin typeface="Arial"/>
                <a:cs typeface="Arial"/>
              </a:rPr>
              <a:t>Piraccini</a:t>
            </a:r>
            <a:r>
              <a:rPr lang="fr-FR" spc="0">
                <a:latin typeface="Arial"/>
                <a:cs typeface="Arial"/>
              </a:rPr>
              <a:t> BM, </a:t>
            </a:r>
            <a:r>
              <a:rPr lang="fr-FR" spc="0" err="1">
                <a:latin typeface="Arial"/>
                <a:cs typeface="Arial"/>
              </a:rPr>
              <a:t>Alessandrini</a:t>
            </a:r>
            <a:r>
              <a:rPr lang="fr-FR" spc="0">
                <a:latin typeface="Arial"/>
                <a:cs typeface="Arial"/>
              </a:rPr>
              <a:t> A. </a:t>
            </a:r>
            <a:r>
              <a:rPr lang="fr-FR" spc="0" err="1">
                <a:latin typeface="Arial"/>
                <a:cs typeface="Arial"/>
              </a:rPr>
              <a:t>Onychomycosis</a:t>
            </a:r>
            <a:r>
              <a:rPr lang="fr-FR" spc="0">
                <a:latin typeface="Arial"/>
                <a:cs typeface="Arial"/>
              </a:rPr>
              <a:t>: A </a:t>
            </a:r>
            <a:r>
              <a:rPr lang="fr-FR" spc="0" err="1">
                <a:latin typeface="Arial"/>
                <a:cs typeface="Arial"/>
              </a:rPr>
              <a:t>Review</a:t>
            </a:r>
            <a:r>
              <a:rPr lang="fr-FR" spc="0">
                <a:latin typeface="Arial"/>
                <a:cs typeface="Arial"/>
              </a:rPr>
              <a:t>. J Fungi (Basel). 2015;1(1):30-43.</a:t>
            </a:r>
          </a:p>
        </p:txBody>
      </p:sp>
      <p:sp>
        <p:nvSpPr>
          <p:cNvPr id="28" name="Sustainable Visions, Tangible Solutions">
            <a:extLst>
              <a:ext uri="{FF2B5EF4-FFF2-40B4-BE49-F238E27FC236}">
                <a16:creationId xmlns:a16="http://schemas.microsoft.com/office/drawing/2014/main" id="{892E52E9-D17A-999E-F48F-981249780ACD}"/>
              </a:ext>
            </a:extLst>
          </p:cNvPr>
          <p:cNvSpPr txBox="1"/>
          <p:nvPr/>
        </p:nvSpPr>
        <p:spPr>
          <a:xfrm>
            <a:off x="2354405" y="917575"/>
            <a:ext cx="2099930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Epidemiología</a:t>
            </a:r>
            <a:endParaRPr sz="6000" b="1" spc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7BF13DB1-96F7-37DD-56D2-6C01C45ED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288" y="12549839"/>
            <a:ext cx="1795058" cy="61363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1BF18EDC-975C-3509-844A-3A462163F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122" y="12713688"/>
            <a:ext cx="1685663" cy="518665"/>
          </a:xfrm>
          <a:prstGeom prst="rect">
            <a:avLst/>
          </a:prstGeom>
        </p:spPr>
      </p:pic>
      <p:sp>
        <p:nvSpPr>
          <p:cNvPr id="3" name="Circle">
            <a:extLst>
              <a:ext uri="{FF2B5EF4-FFF2-40B4-BE49-F238E27FC236}">
                <a16:creationId xmlns:a16="http://schemas.microsoft.com/office/drawing/2014/main" id="{21849C98-8ED0-A8E0-0CC9-F99D9D8BBC3C}"/>
              </a:ext>
            </a:extLst>
          </p:cNvPr>
          <p:cNvSpPr>
            <a:spLocks noChangeAspect="1"/>
          </p:cNvSpPr>
          <p:nvPr/>
        </p:nvSpPr>
        <p:spPr>
          <a:xfrm>
            <a:off x="14785953" y="2104131"/>
            <a:ext cx="4319598" cy="4320000"/>
          </a:xfrm>
          <a:prstGeom prst="ellipse">
            <a:avLst/>
          </a:prstGeom>
          <a:solidFill>
            <a:srgbClr val="007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1219140">
              <a:buClr>
                <a:srgbClr val="0070C0"/>
              </a:buClr>
              <a:defRPr/>
            </a:pPr>
            <a:r>
              <a:rPr lang="en-GB" sz="28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Se </a:t>
            </a:r>
            <a:r>
              <a:rPr lang="en-GB" sz="280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estima</a:t>
            </a:r>
            <a:r>
              <a:rPr lang="en-GB" sz="28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que</a:t>
            </a:r>
            <a:br>
              <a:rPr lang="en-GB" sz="28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en-GB" sz="28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la </a:t>
            </a:r>
            <a:r>
              <a:rPr lang="en-GB" sz="2800" b="1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prevalencia</a:t>
            </a:r>
            <a:r>
              <a:rPr lang="en-GB" sz="28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800" b="1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mundial</a:t>
            </a:r>
            <a:r>
              <a:rPr lang="en-GB" sz="28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8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es</a:t>
            </a:r>
            <a:br>
              <a:rPr lang="en-GB" sz="28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en-GB" sz="28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de </a:t>
            </a:r>
            <a:r>
              <a:rPr lang="en-GB" sz="280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alrededor</a:t>
            </a:r>
            <a:br>
              <a:rPr lang="en-GB" sz="28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en-GB" sz="28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del 5,5 %</a:t>
            </a:r>
            <a:r>
              <a:rPr lang="en-GB" sz="2800" spc="0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6" name="Circle">
            <a:extLst>
              <a:ext uri="{FF2B5EF4-FFF2-40B4-BE49-F238E27FC236}">
                <a16:creationId xmlns:a16="http://schemas.microsoft.com/office/drawing/2014/main" id="{01316BBF-56EC-A1E5-6F63-8E84143EF919}"/>
              </a:ext>
            </a:extLst>
          </p:cNvPr>
          <p:cNvSpPr>
            <a:spLocks noChangeAspect="1"/>
          </p:cNvSpPr>
          <p:nvPr/>
        </p:nvSpPr>
        <p:spPr>
          <a:xfrm>
            <a:off x="19105551" y="2104131"/>
            <a:ext cx="4319599" cy="4320000"/>
          </a:xfrm>
          <a:prstGeom prst="ellipse">
            <a:avLst/>
          </a:prstGeom>
          <a:solidFill>
            <a:srgbClr val="007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1219140">
              <a:buClr>
                <a:srgbClr val="0070C0"/>
              </a:buClr>
              <a:defRPr/>
            </a:pPr>
            <a:r>
              <a:rPr lang="en-GB" sz="28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Es </a:t>
            </a:r>
            <a:r>
              <a:rPr lang="en-GB" sz="280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responsable</a:t>
            </a:r>
            <a:br>
              <a:rPr lang="en-GB" sz="28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en-GB" sz="28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del </a:t>
            </a:r>
            <a:r>
              <a:rPr lang="en-GB" sz="28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50 % </a:t>
            </a:r>
            <a:r>
              <a:rPr lang="en-GB" sz="28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de </a:t>
            </a:r>
            <a:r>
              <a:rPr lang="en-GB" sz="280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todos</a:t>
            </a:r>
            <a:r>
              <a:rPr lang="en-GB" sz="28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80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los</a:t>
            </a:r>
            <a:r>
              <a:rPr lang="en-GB" sz="28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80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casos</a:t>
            </a:r>
            <a:r>
              <a:rPr lang="en-GB" sz="28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de </a:t>
            </a:r>
            <a:r>
              <a:rPr lang="en-GB" sz="2800" b="1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enfermedades</a:t>
            </a:r>
            <a:br>
              <a:rPr lang="en-GB" sz="28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en-GB" sz="2800" b="1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en</a:t>
            </a:r>
            <a:r>
              <a:rPr lang="en-GB" sz="28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las uñas</a:t>
            </a:r>
            <a:r>
              <a:rPr lang="en-GB" sz="2800" b="1" spc="0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7" name="Circle">
            <a:extLst>
              <a:ext uri="{FF2B5EF4-FFF2-40B4-BE49-F238E27FC236}">
                <a16:creationId xmlns:a16="http://schemas.microsoft.com/office/drawing/2014/main" id="{7B893166-482C-7876-028B-33A5AF2EC53B}"/>
              </a:ext>
            </a:extLst>
          </p:cNvPr>
          <p:cNvSpPr>
            <a:spLocks noChangeAspect="1"/>
          </p:cNvSpPr>
          <p:nvPr/>
        </p:nvSpPr>
        <p:spPr>
          <a:xfrm>
            <a:off x="14784727" y="6424131"/>
            <a:ext cx="4319598" cy="4320000"/>
          </a:xfrm>
          <a:prstGeom prst="ellipse">
            <a:avLst/>
          </a:prstGeom>
          <a:solidFill>
            <a:srgbClr val="007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1219140">
              <a:buClr>
                <a:srgbClr val="0070C0"/>
              </a:buClr>
              <a:defRPr/>
            </a:pPr>
            <a:r>
              <a:rPr lang="en-GB" sz="28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Las </a:t>
            </a:r>
            <a:r>
              <a:rPr lang="en-GB" sz="2800" b="1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uñas</a:t>
            </a:r>
            <a:r>
              <a:rPr lang="en-GB" sz="28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de </a:t>
            </a:r>
            <a:r>
              <a:rPr lang="en-GB" sz="2800" b="1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los</a:t>
            </a:r>
            <a:r>
              <a:rPr lang="en-GB" sz="28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pies (80 %) </a:t>
            </a:r>
            <a:r>
              <a:rPr lang="en-GB" sz="28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se </a:t>
            </a:r>
            <a:r>
              <a:rPr lang="en-GB" sz="280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ven</a:t>
            </a:r>
            <a:r>
              <a:rPr lang="en-GB" sz="28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80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más</a:t>
            </a:r>
            <a:r>
              <a:rPr lang="en-GB" sz="28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80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afectadas</a:t>
            </a:r>
            <a:r>
              <a:rPr lang="en-GB" sz="28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que las </a:t>
            </a:r>
            <a:r>
              <a:rPr lang="en-GB" sz="280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uñas</a:t>
            </a:r>
            <a:r>
              <a:rPr lang="en-GB" sz="28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de las manos (20 %)</a:t>
            </a:r>
            <a:r>
              <a:rPr lang="en-GB" sz="2800" spc="0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8" name="Circle">
            <a:extLst>
              <a:ext uri="{FF2B5EF4-FFF2-40B4-BE49-F238E27FC236}">
                <a16:creationId xmlns:a16="http://schemas.microsoft.com/office/drawing/2014/main" id="{D13B24E7-08C6-D70E-8717-AB423C4959CD}"/>
              </a:ext>
            </a:extLst>
          </p:cNvPr>
          <p:cNvSpPr>
            <a:spLocks noChangeAspect="1"/>
          </p:cNvSpPr>
          <p:nvPr/>
        </p:nvSpPr>
        <p:spPr>
          <a:xfrm>
            <a:off x="19105551" y="6424131"/>
            <a:ext cx="4319599" cy="4320000"/>
          </a:xfrm>
          <a:prstGeom prst="ellipse">
            <a:avLst/>
          </a:prstGeom>
          <a:solidFill>
            <a:srgbClr val="007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1219140">
              <a:buClr>
                <a:srgbClr val="0070C0"/>
              </a:buClr>
              <a:defRPr/>
            </a:pPr>
            <a:r>
              <a:rPr lang="en-GB" sz="28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La </a:t>
            </a:r>
            <a:r>
              <a:rPr lang="en-GB" sz="2800" b="1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prevalencia</a:t>
            </a:r>
            <a:br>
              <a:rPr lang="en-GB" sz="28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en-GB" sz="28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es mayor </a:t>
            </a:r>
            <a:r>
              <a:rPr lang="en-GB" sz="2800" b="1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en</a:t>
            </a:r>
            <a:r>
              <a:rPr lang="en-GB" sz="2800" b="1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hombres </a:t>
            </a:r>
            <a:r>
              <a:rPr lang="en-GB" sz="28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que</a:t>
            </a:r>
            <a:br>
              <a:rPr lang="en-GB" sz="28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en-GB" sz="2800" spc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en</a:t>
            </a:r>
            <a:r>
              <a:rPr lang="en-GB" sz="28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mujeres</a:t>
            </a:r>
            <a:r>
              <a:rPr lang="en-GB" sz="2800" spc="0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</a:t>
            </a:r>
          </a:p>
        </p:txBody>
      </p:sp>
      <p:pic>
        <p:nvPicPr>
          <p:cNvPr id="14" name="Imagen 6">
            <a:extLst>
              <a:ext uri="{FF2B5EF4-FFF2-40B4-BE49-F238E27FC236}">
                <a16:creationId xmlns:a16="http://schemas.microsoft.com/office/drawing/2014/main" id="{F651635D-A769-0EC3-1C99-003AADC8F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142" y="8769611"/>
            <a:ext cx="1963388" cy="2091713"/>
          </a:xfrm>
          <a:prstGeom prst="rect">
            <a:avLst/>
          </a:prstGeom>
        </p:spPr>
      </p:pic>
      <p:sp>
        <p:nvSpPr>
          <p:cNvPr id="15" name="Embark on a journey of marketing excellence with SparkPro. Today, we unveil a revolutionary solution designed to elevate your strategies and ignite unparalleled success in the digital realm.…">
            <a:extLst>
              <a:ext uri="{FF2B5EF4-FFF2-40B4-BE49-F238E27FC236}">
                <a16:creationId xmlns:a16="http://schemas.microsoft.com/office/drawing/2014/main" id="{A8061E28-E769-82DF-7D54-C17763AF89B9}"/>
              </a:ext>
            </a:extLst>
          </p:cNvPr>
          <p:cNvSpPr txBox="1"/>
          <p:nvPr/>
        </p:nvSpPr>
        <p:spPr>
          <a:xfrm>
            <a:off x="958850" y="11047015"/>
            <a:ext cx="3190260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spc="0" err="1">
                <a:latin typeface="Arial"/>
                <a:cs typeface="Arial"/>
              </a:rPr>
              <a:t>Figura</a:t>
            </a:r>
            <a:r>
              <a:rPr lang="en-US" spc="0">
                <a:latin typeface="Arial"/>
                <a:cs typeface="Arial"/>
              </a:rPr>
              <a:t> de Gupta AK, </a:t>
            </a:r>
            <a:r>
              <a:rPr lang="en-US" i="1" spc="0">
                <a:latin typeface="Arial"/>
                <a:cs typeface="Arial"/>
              </a:rPr>
              <a:t>et al. </a:t>
            </a:r>
            <a:r>
              <a:rPr lang="en-US" spc="0">
                <a:latin typeface="Arial"/>
                <a:cs typeface="Arial"/>
              </a:rPr>
              <a:t>2018.</a:t>
            </a:r>
            <a:r>
              <a:rPr lang="en-US" spc="0" baseline="30000">
                <a:latin typeface="Arial"/>
                <a:cs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6623678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21999E-92CF-8471-6C0D-CA52FEE59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0" name="Rectangle: Rounded Corners 11">
            <a:extLst>
              <a:ext uri="{FF2B5EF4-FFF2-40B4-BE49-F238E27FC236}">
                <a16:creationId xmlns:a16="http://schemas.microsoft.com/office/drawing/2014/main" id="{B5990B56-B2E7-1402-DF8F-BB729B58D756}"/>
              </a:ext>
            </a:extLst>
          </p:cNvPr>
          <p:cNvSpPr/>
          <p:nvPr/>
        </p:nvSpPr>
        <p:spPr>
          <a:xfrm>
            <a:off x="6827838" y="2871068"/>
            <a:ext cx="10765202" cy="7973865"/>
          </a:xfrm>
          <a:prstGeom prst="roundRect">
            <a:avLst>
              <a:gd name="adj" fmla="val 4999"/>
            </a:avLst>
          </a:prstGeom>
          <a:solidFill>
            <a:schemeClr val="bg1"/>
          </a:solidFill>
          <a:ln>
            <a:noFill/>
          </a:ln>
          <a:effectLst>
            <a:outerShdw blurRad="254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buClr>
                <a:srgbClr val="000000"/>
              </a:buClr>
              <a:defRPr/>
            </a:pPr>
            <a:endParaRPr lang="en-GB" sz="3200" kern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7" name="Circle">
            <a:extLst>
              <a:ext uri="{FF2B5EF4-FFF2-40B4-BE49-F238E27FC236}">
                <a16:creationId xmlns:a16="http://schemas.microsoft.com/office/drawing/2014/main" id="{2FA62A89-5469-8F5C-B463-569C8475406F}"/>
              </a:ext>
            </a:extLst>
          </p:cNvPr>
          <p:cNvSpPr/>
          <p:nvPr/>
        </p:nvSpPr>
        <p:spPr>
          <a:xfrm>
            <a:off x="-2273095" y="-2215869"/>
            <a:ext cx="4320000" cy="432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" name="Circle">
            <a:extLst>
              <a:ext uri="{FF2B5EF4-FFF2-40B4-BE49-F238E27FC236}">
                <a16:creationId xmlns:a16="http://schemas.microsoft.com/office/drawing/2014/main" id="{10E064FA-C71D-1547-8E14-8BF28E3A4ACA}"/>
              </a:ext>
            </a:extLst>
          </p:cNvPr>
          <p:cNvSpPr/>
          <p:nvPr/>
        </p:nvSpPr>
        <p:spPr>
          <a:xfrm>
            <a:off x="-2580596" y="-2477390"/>
            <a:ext cx="4320000" cy="4320000"/>
          </a:xfrm>
          <a:prstGeom prst="ellipse">
            <a:avLst/>
          </a:prstGeom>
          <a:solidFill>
            <a:srgbClr val="007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" name="Sustainable Visions, Tangible Solutions">
            <a:extLst>
              <a:ext uri="{FF2B5EF4-FFF2-40B4-BE49-F238E27FC236}">
                <a16:creationId xmlns:a16="http://schemas.microsoft.com/office/drawing/2014/main" id="{7256413F-6979-EE9C-8399-A00C853EFB1B}"/>
              </a:ext>
            </a:extLst>
          </p:cNvPr>
          <p:cNvSpPr txBox="1"/>
          <p:nvPr/>
        </p:nvSpPr>
        <p:spPr>
          <a:xfrm>
            <a:off x="2354405" y="917575"/>
            <a:ext cx="2099930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Prevalencia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onicomicosis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poblaciones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especiales</a:t>
            </a:r>
            <a:r>
              <a:rPr lang="en-US" sz="6000" b="1" spc="0" baseline="30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*,1</a:t>
            </a:r>
            <a:endParaRPr sz="6000" b="1" spc="0" baseline="300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B346202-6AF5-2DA1-CBD9-5DD48937B0C9}"/>
              </a:ext>
            </a:extLst>
          </p:cNvPr>
          <p:cNvSpPr/>
          <p:nvPr/>
        </p:nvSpPr>
        <p:spPr>
          <a:xfrm>
            <a:off x="-1" y="12121400"/>
            <a:ext cx="24384000" cy="162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08D1E5C-9D79-4070-434E-37A5ECF7B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288" y="12549839"/>
            <a:ext cx="1795058" cy="613639"/>
          </a:xfrm>
          <a:prstGeom prst="rect">
            <a:avLst/>
          </a:prstGeom>
        </p:spPr>
      </p:pic>
      <p:pic>
        <p:nvPicPr>
          <p:cNvPr id="3136" name="Imagen 3135">
            <a:extLst>
              <a:ext uri="{FF2B5EF4-FFF2-40B4-BE49-F238E27FC236}">
                <a16:creationId xmlns:a16="http://schemas.microsoft.com/office/drawing/2014/main" id="{1494B141-DC2E-029E-6667-6429B5CFE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122" y="12713688"/>
            <a:ext cx="1685663" cy="518665"/>
          </a:xfrm>
          <a:prstGeom prst="rect">
            <a:avLst/>
          </a:prstGeom>
        </p:spPr>
      </p:pic>
      <p:sp>
        <p:nvSpPr>
          <p:cNvPr id="3137" name="Embark on a journey of marketing excellence with SparkPro. Today, we unveil a revolutionary solution designed to elevate your strategies and ignite unparalleled success in the digital realm.…">
            <a:extLst>
              <a:ext uri="{FF2B5EF4-FFF2-40B4-BE49-F238E27FC236}">
                <a16:creationId xmlns:a16="http://schemas.microsoft.com/office/drawing/2014/main" id="{605D8813-DED6-1338-5A1C-7E4824A4B440}"/>
              </a:ext>
            </a:extLst>
          </p:cNvPr>
          <p:cNvSpPr txBox="1"/>
          <p:nvPr/>
        </p:nvSpPr>
        <p:spPr>
          <a:xfrm>
            <a:off x="6791325" y="12510772"/>
            <a:ext cx="16921162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685766"/>
            <a:r>
              <a:rPr lang="en-GB" spc="0">
                <a:latin typeface="Arial"/>
                <a:cs typeface="Arial"/>
              </a:rPr>
              <a:t>*</a:t>
            </a:r>
            <a:r>
              <a:rPr lang="en-GB" spc="0" err="1">
                <a:latin typeface="Arial"/>
                <a:cs typeface="Arial"/>
              </a:rPr>
              <a:t>Estimaciones</a:t>
            </a:r>
            <a:r>
              <a:rPr lang="en-GB" spc="0">
                <a:latin typeface="Arial"/>
                <a:cs typeface="Arial"/>
              </a:rPr>
              <a:t> de </a:t>
            </a:r>
            <a:r>
              <a:rPr lang="en-GB" spc="0" err="1">
                <a:latin typeface="Arial"/>
                <a:cs typeface="Arial"/>
              </a:rPr>
              <a:t>prevalencia</a:t>
            </a:r>
            <a:r>
              <a:rPr lang="en-GB" spc="0">
                <a:latin typeface="Arial"/>
                <a:cs typeface="Arial"/>
              </a:rPr>
              <a:t> </a:t>
            </a:r>
            <a:r>
              <a:rPr lang="en-GB" spc="0" err="1">
                <a:latin typeface="Arial"/>
                <a:cs typeface="Arial"/>
              </a:rPr>
              <a:t>agrupadas</a:t>
            </a:r>
            <a:r>
              <a:rPr lang="en-GB" spc="0">
                <a:latin typeface="Arial"/>
                <a:cs typeface="Arial"/>
              </a:rPr>
              <a:t> para la </a:t>
            </a:r>
            <a:r>
              <a:rPr lang="en-GB" spc="0" err="1">
                <a:latin typeface="Arial"/>
                <a:cs typeface="Arial"/>
              </a:rPr>
              <a:t>onicomicosis</a:t>
            </a:r>
            <a:r>
              <a:rPr lang="en-GB" spc="0">
                <a:latin typeface="Arial"/>
                <a:cs typeface="Arial"/>
              </a:rPr>
              <a:t> de </a:t>
            </a:r>
            <a:r>
              <a:rPr lang="en-GB" spc="0" err="1">
                <a:latin typeface="Arial"/>
                <a:cs typeface="Arial"/>
              </a:rPr>
              <a:t>uñas</a:t>
            </a:r>
            <a:r>
              <a:rPr lang="en-GB" spc="0">
                <a:latin typeface="Arial"/>
                <a:cs typeface="Arial"/>
              </a:rPr>
              <a:t> de </a:t>
            </a:r>
            <a:r>
              <a:rPr lang="en-GB" spc="0" err="1">
                <a:latin typeface="Arial"/>
                <a:cs typeface="Arial"/>
              </a:rPr>
              <a:t>los</a:t>
            </a:r>
            <a:r>
              <a:rPr lang="en-GB" spc="0">
                <a:latin typeface="Arial"/>
                <a:cs typeface="Arial"/>
              </a:rPr>
              <a:t> pies </a:t>
            </a:r>
            <a:r>
              <a:rPr lang="en-GB" spc="0" err="1">
                <a:latin typeface="Arial"/>
                <a:cs typeface="Arial"/>
              </a:rPr>
              <a:t>confirmada</a:t>
            </a:r>
            <a:r>
              <a:rPr lang="en-GB" spc="0">
                <a:latin typeface="Arial"/>
                <a:cs typeface="Arial"/>
              </a:rPr>
              <a:t> </a:t>
            </a:r>
            <a:r>
              <a:rPr lang="en-GB" spc="0" err="1">
                <a:latin typeface="Arial"/>
                <a:cs typeface="Arial"/>
              </a:rPr>
              <a:t>por</a:t>
            </a:r>
            <a:r>
              <a:rPr lang="en-GB" spc="0">
                <a:latin typeface="Arial"/>
                <a:cs typeface="Arial"/>
              </a:rPr>
              <a:t> </a:t>
            </a:r>
            <a:r>
              <a:rPr lang="en-GB" spc="0" err="1">
                <a:latin typeface="Arial"/>
                <a:cs typeface="Arial"/>
              </a:rPr>
              <a:t>cultivo</a:t>
            </a:r>
            <a:r>
              <a:rPr lang="en-GB" spc="0">
                <a:latin typeface="Arial"/>
                <a:cs typeface="Arial"/>
              </a:rPr>
              <a:t>. Las barras de error </a:t>
            </a:r>
            <a:r>
              <a:rPr lang="en-GB" spc="0" err="1">
                <a:latin typeface="Arial"/>
                <a:cs typeface="Arial"/>
              </a:rPr>
              <a:t>representan</a:t>
            </a:r>
            <a:r>
              <a:rPr lang="en-GB" spc="0">
                <a:latin typeface="Arial"/>
                <a:cs typeface="Arial"/>
              </a:rPr>
              <a:t> </a:t>
            </a:r>
            <a:r>
              <a:rPr lang="en-GB" spc="0" err="1">
                <a:latin typeface="Arial"/>
                <a:cs typeface="Arial"/>
              </a:rPr>
              <a:t>los</a:t>
            </a:r>
            <a:r>
              <a:rPr lang="en-GB" spc="0">
                <a:latin typeface="Arial"/>
                <a:cs typeface="Arial"/>
              </a:rPr>
              <a:t> </a:t>
            </a:r>
            <a:r>
              <a:rPr lang="en-GB" spc="0" err="1">
                <a:latin typeface="Arial"/>
                <a:cs typeface="Arial"/>
              </a:rPr>
              <a:t>intervalos</a:t>
            </a:r>
            <a:r>
              <a:rPr lang="en-GB" spc="0">
                <a:latin typeface="Arial"/>
                <a:cs typeface="Arial"/>
              </a:rPr>
              <a:t> de </a:t>
            </a:r>
            <a:r>
              <a:rPr lang="en-GB" spc="0" err="1">
                <a:latin typeface="Arial"/>
                <a:cs typeface="Arial"/>
              </a:rPr>
              <a:t>confianza</a:t>
            </a:r>
            <a:r>
              <a:rPr lang="en-GB" spc="0">
                <a:latin typeface="Arial"/>
                <a:cs typeface="Arial"/>
              </a:rPr>
              <a:t> del 95 %</a:t>
            </a:r>
            <a:br>
              <a:rPr lang="en-GB" spc="0">
                <a:latin typeface="Arial"/>
                <a:cs typeface="Arial"/>
              </a:rPr>
            </a:br>
            <a:r>
              <a:rPr lang="en-GB" spc="0">
                <a:latin typeface="Arial"/>
                <a:cs typeface="Arial"/>
              </a:rPr>
              <a:t>para </a:t>
            </a:r>
            <a:r>
              <a:rPr lang="en-GB" spc="0" err="1">
                <a:latin typeface="Arial"/>
                <a:cs typeface="Arial"/>
              </a:rPr>
              <a:t>cada</a:t>
            </a:r>
            <a:r>
              <a:rPr lang="en-GB" spc="0">
                <a:latin typeface="Arial"/>
                <a:cs typeface="Arial"/>
              </a:rPr>
              <a:t> estimación.</a:t>
            </a:r>
            <a:r>
              <a:rPr lang="en-GB" spc="0" baseline="30000">
                <a:latin typeface="Arial"/>
                <a:cs typeface="Arial"/>
              </a:rPr>
              <a:t>1 </a:t>
            </a:r>
            <a:r>
              <a:rPr lang="fr-FR" b="1" spc="0">
                <a:latin typeface="Arial"/>
                <a:cs typeface="Arial"/>
              </a:rPr>
              <a:t>VIH,</a:t>
            </a:r>
            <a:r>
              <a:rPr lang="fr-FR" spc="0">
                <a:latin typeface="Arial"/>
                <a:cs typeface="Arial"/>
              </a:rPr>
              <a:t> virus de la </a:t>
            </a:r>
            <a:r>
              <a:rPr lang="fr-FR" spc="0" err="1">
                <a:latin typeface="Arial"/>
                <a:cs typeface="Arial"/>
              </a:rPr>
              <a:t>inmunodeficiencia</a:t>
            </a:r>
            <a:r>
              <a:rPr lang="fr-FR" spc="0">
                <a:latin typeface="Arial"/>
                <a:cs typeface="Arial"/>
              </a:rPr>
              <a:t> </a:t>
            </a:r>
            <a:r>
              <a:rPr lang="fr-FR" spc="0" err="1">
                <a:latin typeface="Arial"/>
                <a:cs typeface="Arial"/>
              </a:rPr>
              <a:t>humana</a:t>
            </a:r>
            <a:r>
              <a:rPr lang="fr-FR" spc="0">
                <a:latin typeface="Arial"/>
                <a:cs typeface="Arial"/>
              </a:rPr>
              <a:t>. </a:t>
            </a:r>
            <a:r>
              <a:rPr lang="fr-FR" b="1" spc="0">
                <a:latin typeface="Arial"/>
                <a:cs typeface="Arial"/>
              </a:rPr>
              <a:t>1.</a:t>
            </a:r>
            <a:r>
              <a:rPr lang="fr-FR" spc="0">
                <a:latin typeface="Arial"/>
                <a:cs typeface="Arial"/>
              </a:rPr>
              <a:t> Gupta AK, Daigle D, Foley KA. The </a:t>
            </a:r>
            <a:r>
              <a:rPr lang="fr-FR" spc="0" err="1">
                <a:latin typeface="Arial"/>
                <a:cs typeface="Arial"/>
              </a:rPr>
              <a:t>prevalence</a:t>
            </a:r>
            <a:r>
              <a:rPr lang="fr-FR" spc="0">
                <a:latin typeface="Arial"/>
                <a:cs typeface="Arial"/>
              </a:rPr>
              <a:t> of culture-</a:t>
            </a:r>
            <a:r>
              <a:rPr lang="fr-FR" spc="0" err="1">
                <a:latin typeface="Arial"/>
                <a:cs typeface="Arial"/>
              </a:rPr>
              <a:t>confirmed</a:t>
            </a:r>
            <a:r>
              <a:rPr lang="fr-FR" spc="0">
                <a:latin typeface="Arial"/>
                <a:cs typeface="Arial"/>
              </a:rPr>
              <a:t> </a:t>
            </a:r>
            <a:r>
              <a:rPr lang="fr-FR" spc="0" err="1">
                <a:latin typeface="Arial"/>
                <a:cs typeface="Arial"/>
              </a:rPr>
              <a:t>toenail</a:t>
            </a:r>
            <a:r>
              <a:rPr lang="fr-FR" spc="0">
                <a:latin typeface="Arial"/>
                <a:cs typeface="Arial"/>
              </a:rPr>
              <a:t> </a:t>
            </a:r>
            <a:r>
              <a:rPr lang="fr-FR" spc="0" err="1">
                <a:latin typeface="Arial"/>
                <a:cs typeface="Arial"/>
              </a:rPr>
              <a:t>onychomycosis</a:t>
            </a:r>
            <a:r>
              <a:rPr lang="fr-FR" spc="0">
                <a:latin typeface="Arial"/>
                <a:cs typeface="Arial"/>
              </a:rPr>
              <a:t> in at-</a:t>
            </a:r>
            <a:r>
              <a:rPr lang="fr-FR" spc="0" err="1">
                <a:latin typeface="Arial"/>
                <a:cs typeface="Arial"/>
              </a:rPr>
              <a:t>risk</a:t>
            </a:r>
            <a:r>
              <a:rPr lang="fr-FR" spc="0">
                <a:latin typeface="Arial"/>
                <a:cs typeface="Arial"/>
              </a:rPr>
              <a:t> patient populations. J </a:t>
            </a:r>
            <a:r>
              <a:rPr lang="fr-FR" spc="0" err="1">
                <a:latin typeface="Arial"/>
                <a:cs typeface="Arial"/>
              </a:rPr>
              <a:t>Eur</a:t>
            </a:r>
            <a:r>
              <a:rPr lang="fr-FR" spc="0">
                <a:latin typeface="Arial"/>
                <a:cs typeface="Arial"/>
              </a:rPr>
              <a:t> </a:t>
            </a:r>
            <a:r>
              <a:rPr lang="fr-FR" spc="0" err="1">
                <a:latin typeface="Arial"/>
                <a:cs typeface="Arial"/>
              </a:rPr>
              <a:t>Acad</a:t>
            </a:r>
            <a:r>
              <a:rPr lang="fr-FR" spc="0">
                <a:latin typeface="Arial"/>
                <a:cs typeface="Arial"/>
              </a:rPr>
              <a:t> </a:t>
            </a:r>
            <a:r>
              <a:rPr lang="fr-FR" spc="0" err="1">
                <a:latin typeface="Arial"/>
                <a:cs typeface="Arial"/>
              </a:rPr>
              <a:t>Dermatol</a:t>
            </a:r>
            <a:r>
              <a:rPr lang="fr-FR" spc="0">
                <a:latin typeface="Arial"/>
                <a:cs typeface="Arial"/>
              </a:rPr>
              <a:t> </a:t>
            </a:r>
            <a:r>
              <a:rPr lang="fr-FR" spc="0" err="1">
                <a:latin typeface="Arial"/>
                <a:cs typeface="Arial"/>
              </a:rPr>
              <a:t>Venereol</a:t>
            </a:r>
            <a:r>
              <a:rPr lang="fr-FR" spc="0">
                <a:latin typeface="Arial"/>
                <a:cs typeface="Arial"/>
              </a:rPr>
              <a:t>. 2015;29(6):1039-1044. </a:t>
            </a:r>
          </a:p>
        </p:txBody>
      </p:sp>
      <p:sp>
        <p:nvSpPr>
          <p:cNvPr id="3138" name="Embark on a journey of marketing excellence with SparkPro. Today, we unveil a revolutionary solution designed to elevate your strategies and ignite unparalleled success in the digital realm.…">
            <a:extLst>
              <a:ext uri="{FF2B5EF4-FFF2-40B4-BE49-F238E27FC236}">
                <a16:creationId xmlns:a16="http://schemas.microsoft.com/office/drawing/2014/main" id="{D3EFF365-5B71-830E-24A2-60159DB6D659}"/>
              </a:ext>
            </a:extLst>
          </p:cNvPr>
          <p:cNvSpPr txBox="1"/>
          <p:nvPr/>
        </p:nvSpPr>
        <p:spPr>
          <a:xfrm>
            <a:off x="6827839" y="11062554"/>
            <a:ext cx="10765202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GB" spc="0" err="1">
                <a:latin typeface="Arial"/>
              </a:rPr>
              <a:t>Figura</a:t>
            </a:r>
            <a:r>
              <a:rPr lang="en-GB" spc="0">
                <a:latin typeface="Arial"/>
              </a:rPr>
              <a:t> de Gupta AK, </a:t>
            </a:r>
            <a:r>
              <a:rPr lang="en-GB" i="1" spc="0">
                <a:latin typeface="Arial"/>
              </a:rPr>
              <a:t>et al</a:t>
            </a:r>
            <a:r>
              <a:rPr lang="en-GB" spc="0">
                <a:latin typeface="Arial"/>
              </a:rPr>
              <a:t>. 2015.</a:t>
            </a:r>
            <a:r>
              <a:rPr lang="en-GB" spc="0" baseline="30000">
                <a:latin typeface="Arial"/>
              </a:rPr>
              <a:t>1</a:t>
            </a:r>
            <a:endParaRPr lang="en-US" spc="0"/>
          </a:p>
        </p:txBody>
      </p:sp>
      <p:pic>
        <p:nvPicPr>
          <p:cNvPr id="3148" name="Gráfico 3147">
            <a:extLst>
              <a:ext uri="{FF2B5EF4-FFF2-40B4-BE49-F238E27FC236}">
                <a16:creationId xmlns:a16="http://schemas.microsoft.com/office/drawing/2014/main" id="{773435EE-8071-650D-54B0-E059202F9E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96797" y="3154721"/>
            <a:ext cx="9390406" cy="744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24228"/>
      </p:ext>
    </p:extLst>
  </p:cSld>
  <p:clrMapOvr>
    <a:masterClrMapping/>
  </p:clrMapOvr>
  <p:transition spd="slow">
    <p:push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Circle"/>
          <p:cNvSpPr/>
          <p:nvPr/>
        </p:nvSpPr>
        <p:spPr>
          <a:xfrm>
            <a:off x="15117481" y="4159840"/>
            <a:ext cx="5844452" cy="5844451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rgbClr val="007E48"/>
              </a:solidFill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6BC1D65B-A99B-8B5D-E75F-493DCF937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8408" y="3079840"/>
            <a:ext cx="2314285" cy="2160000"/>
          </a:xfrm>
          <a:prstGeom prst="rect">
            <a:avLst/>
          </a:prstGeom>
        </p:spPr>
      </p:pic>
      <p:sp>
        <p:nvSpPr>
          <p:cNvPr id="327" name="Circle"/>
          <p:cNvSpPr/>
          <p:nvPr/>
        </p:nvSpPr>
        <p:spPr>
          <a:xfrm>
            <a:off x="3422068" y="4159840"/>
            <a:ext cx="5844451" cy="5844451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rgbClr val="007E48"/>
              </a:solidFill>
            </a:endParaRPr>
          </a:p>
        </p:txBody>
      </p:sp>
      <p:sp>
        <p:nvSpPr>
          <p:cNvPr id="331" name="Circle"/>
          <p:cNvSpPr/>
          <p:nvPr/>
        </p:nvSpPr>
        <p:spPr>
          <a:xfrm>
            <a:off x="9266518" y="4159840"/>
            <a:ext cx="5844452" cy="5844451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solidFill>
                <a:srgbClr val="007E48"/>
              </a:solidFill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9D6A3423-30B4-A98A-CCD6-5F4CE0270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151" y="3079840"/>
            <a:ext cx="2314285" cy="2160000"/>
          </a:xfrm>
          <a:prstGeom prst="rect">
            <a:avLst/>
          </a:prstGeom>
        </p:spPr>
      </p:pic>
      <p:sp>
        <p:nvSpPr>
          <p:cNvPr id="19" name="Circle">
            <a:extLst>
              <a:ext uri="{FF2B5EF4-FFF2-40B4-BE49-F238E27FC236}">
                <a16:creationId xmlns:a16="http://schemas.microsoft.com/office/drawing/2014/main" id="{449D500E-A9EB-A9F4-B771-5C5DD781B57D}"/>
              </a:ext>
            </a:extLst>
          </p:cNvPr>
          <p:cNvSpPr/>
          <p:nvPr/>
        </p:nvSpPr>
        <p:spPr>
          <a:xfrm>
            <a:off x="-2273095" y="-2215869"/>
            <a:ext cx="4320000" cy="43200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" name="Circle">
            <a:extLst>
              <a:ext uri="{FF2B5EF4-FFF2-40B4-BE49-F238E27FC236}">
                <a16:creationId xmlns:a16="http://schemas.microsoft.com/office/drawing/2014/main" id="{7E32DE4A-C611-2D75-4EF3-325BDB16A16C}"/>
              </a:ext>
            </a:extLst>
          </p:cNvPr>
          <p:cNvSpPr/>
          <p:nvPr/>
        </p:nvSpPr>
        <p:spPr>
          <a:xfrm>
            <a:off x="-2580596" y="-2477390"/>
            <a:ext cx="4320000" cy="4320000"/>
          </a:xfrm>
          <a:prstGeom prst="ellipse">
            <a:avLst/>
          </a:prstGeom>
          <a:solidFill>
            <a:srgbClr val="007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29" name="Eco-Friendly Packaging Solutions"/>
          <p:cNvSpPr txBox="1"/>
          <p:nvPr/>
        </p:nvSpPr>
        <p:spPr>
          <a:xfrm>
            <a:off x="4547875" y="5461740"/>
            <a:ext cx="3592837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2600" spc="-78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r>
              <a:rPr lang="es-ES" sz="3200" b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Dermatofitos</a:t>
            </a:r>
            <a:endParaRPr sz="3200" b="1">
              <a:solidFill>
                <a:srgbClr val="007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0" name="To empower businesses and individuals to adopt and implement eco-friendly practices, reducing their environmental footprint. hey are timeless statements that weave through moments, telling stories of precision, craftsmanship, and style."/>
          <p:cNvSpPr txBox="1"/>
          <p:nvPr/>
        </p:nvSpPr>
        <p:spPr>
          <a:xfrm>
            <a:off x="3914148" y="6340369"/>
            <a:ext cx="4860290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/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2400" spc="0">
                <a:latin typeface="Arial" panose="020B0604020202020204" pitchFamily="34" charset="0"/>
                <a:cs typeface="Arial" panose="020B0604020202020204" pitchFamily="34" charset="0"/>
              </a:rPr>
              <a:t>Países occidentales: 80-90 %</a:t>
            </a:r>
            <a:r>
              <a:rPr lang="es-ES" sz="2400" spc="0" baseline="30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2400" spc="0">
                <a:latin typeface="Arial" panose="020B0604020202020204" pitchFamily="34" charset="0"/>
                <a:cs typeface="Arial" panose="020B0604020202020204" pitchFamily="34" charset="0"/>
              </a:rPr>
              <a:t>Europa: 40-68 %</a:t>
            </a:r>
            <a:r>
              <a:rPr lang="es-ES" sz="2400" spc="0" baseline="30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2400" spc="0">
                <a:latin typeface="Arial" panose="020B0604020202020204" pitchFamily="34" charset="0"/>
                <a:cs typeface="Arial" panose="020B0604020202020204" pitchFamily="34" charset="0"/>
              </a:rPr>
              <a:t>Asia y Oriente Medio: 40-48 %</a:t>
            </a:r>
            <a:r>
              <a:rPr lang="es-ES" sz="2400" spc="0" baseline="30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32" name="Eco-Conscious Decomposition"/>
          <p:cNvSpPr txBox="1"/>
          <p:nvPr/>
        </p:nvSpPr>
        <p:spPr>
          <a:xfrm>
            <a:off x="10392326" y="5461740"/>
            <a:ext cx="3592837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2600" spc="-78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r>
              <a:rPr lang="es-ES" sz="3200" b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Levaduras</a:t>
            </a:r>
            <a:endParaRPr sz="3200" b="1">
              <a:solidFill>
                <a:srgbClr val="007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6" name="Sustainable Shift: A Call to Action"/>
          <p:cNvSpPr txBox="1"/>
          <p:nvPr/>
        </p:nvSpPr>
        <p:spPr>
          <a:xfrm>
            <a:off x="16243289" y="5457354"/>
            <a:ext cx="3592836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2600" spc="-78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Inter Bold"/>
                <a:ea typeface="Inter Bold"/>
                <a:cs typeface="Inter Bold"/>
                <a:sym typeface="Inter Bold"/>
              </a:defRPr>
            </a:lvl1pPr>
          </a:lstStyle>
          <a:p>
            <a:r>
              <a:rPr lang="es-ES" sz="3200" b="1">
                <a:solidFill>
                  <a:srgbClr val="007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Mohos</a:t>
            </a:r>
            <a:endParaRPr sz="3200" b="1">
              <a:solidFill>
                <a:srgbClr val="007E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0" name="Circle"/>
          <p:cNvSpPr/>
          <p:nvPr/>
        </p:nvSpPr>
        <p:spPr>
          <a:xfrm>
            <a:off x="-2422382" y="4159840"/>
            <a:ext cx="5844451" cy="5844451"/>
          </a:xfrm>
          <a:prstGeom prst="ellipse">
            <a:avLst/>
          </a:prstGeom>
          <a:solidFill>
            <a:srgbClr val="007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41" name="Circle"/>
          <p:cNvSpPr/>
          <p:nvPr/>
        </p:nvSpPr>
        <p:spPr>
          <a:xfrm>
            <a:off x="20961931" y="4159840"/>
            <a:ext cx="5844451" cy="5844451"/>
          </a:xfrm>
          <a:prstGeom prst="ellipse">
            <a:avLst/>
          </a:prstGeom>
          <a:solidFill>
            <a:srgbClr val="007E48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914400">
              <a:defRPr sz="2000" b="1" spc="0">
                <a:solidFill>
                  <a:srgbClr val="FDFDF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" name="To empower businesses and individuals to adopt and implement eco-friendly practices, reducing their environmental footprint. hey are timeless statements that weave through moments, telling stories of precision, craftsmanship, and style.">
            <a:extLst>
              <a:ext uri="{FF2B5EF4-FFF2-40B4-BE49-F238E27FC236}">
                <a16:creationId xmlns:a16="http://schemas.microsoft.com/office/drawing/2014/main" id="{28608F64-173C-8DD0-CB7B-6EE124582E2B}"/>
              </a:ext>
            </a:extLst>
          </p:cNvPr>
          <p:cNvSpPr txBox="1"/>
          <p:nvPr/>
        </p:nvSpPr>
        <p:spPr>
          <a:xfrm>
            <a:off x="4312467" y="7900494"/>
            <a:ext cx="4063653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/>
          </a:lstStyle>
          <a:p>
            <a:pPr defTabSz="1219140">
              <a:buClr>
                <a:srgbClr val="0070C0"/>
              </a:buClr>
              <a:defRPr/>
            </a:pPr>
            <a:r>
              <a:rPr lang="en-GB" sz="200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Se </a:t>
            </a:r>
            <a:r>
              <a:rPr lang="en-GB" sz="2000" spc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puede</a:t>
            </a:r>
            <a:r>
              <a:rPr lang="en-GB" sz="200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detector</a:t>
            </a:r>
            <a:br>
              <a:rPr lang="en-GB" sz="200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en-GB" sz="2000" spc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una</a:t>
            </a:r>
            <a:r>
              <a:rPr lang="en-GB" sz="200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b="1" spc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infección</a:t>
            </a:r>
            <a:r>
              <a:rPr lang="en-GB" sz="2000" b="1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mixta</a:t>
            </a:r>
            <a:r>
              <a:rPr lang="en-GB" sz="2000" spc="0" baseline="300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1,3</a:t>
            </a:r>
          </a:p>
        </p:txBody>
      </p:sp>
      <p:sp>
        <p:nvSpPr>
          <p:cNvPr id="13" name="To empower businesses and individuals to adopt and implement eco-friendly practices, reducing their environmental footprint. hey are timeless statements that weave through moments, telling stories of precision, craftsmanship, and style.">
            <a:extLst>
              <a:ext uri="{FF2B5EF4-FFF2-40B4-BE49-F238E27FC236}">
                <a16:creationId xmlns:a16="http://schemas.microsoft.com/office/drawing/2014/main" id="{50ED88E4-0E0C-E0FD-4D95-B250F518A1CD}"/>
              </a:ext>
            </a:extLst>
          </p:cNvPr>
          <p:cNvSpPr txBox="1"/>
          <p:nvPr/>
        </p:nvSpPr>
        <p:spPr>
          <a:xfrm>
            <a:off x="9849932" y="6340369"/>
            <a:ext cx="4725155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/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2400" spc="0">
                <a:latin typeface="Arial" panose="020B0604020202020204" pitchFamily="34" charset="0"/>
                <a:cs typeface="Arial" panose="020B0604020202020204" pitchFamily="34" charset="0"/>
              </a:rPr>
              <a:t>Países occidentales: 5-17 %</a:t>
            </a:r>
            <a:r>
              <a:rPr lang="es-ES" sz="2400" spc="0" baseline="30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2400" spc="0">
                <a:latin typeface="Arial" panose="020B0604020202020204" pitchFamily="34" charset="0"/>
                <a:cs typeface="Arial" panose="020B0604020202020204" pitchFamily="34" charset="0"/>
              </a:rPr>
              <a:t>Europa: 20-55 %</a:t>
            </a:r>
            <a:r>
              <a:rPr lang="es-ES" sz="2400" spc="0" baseline="30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2400" spc="0">
                <a:latin typeface="Arial" panose="020B0604020202020204" pitchFamily="34" charset="0"/>
                <a:cs typeface="Arial" panose="020B0604020202020204" pitchFamily="34" charset="0"/>
              </a:rPr>
              <a:t>Asia y Oriente Medio: 43-46 %</a:t>
            </a:r>
            <a:r>
              <a:rPr lang="es-ES" sz="2400" spc="0" baseline="30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o empower businesses and individuals to adopt and implement eco-friendly practices, reducing their environmental footprint. hey are timeless statements that weave through moments, telling stories of precision, craftsmanship, and style.">
            <a:extLst>
              <a:ext uri="{FF2B5EF4-FFF2-40B4-BE49-F238E27FC236}">
                <a16:creationId xmlns:a16="http://schemas.microsoft.com/office/drawing/2014/main" id="{DF7FD58B-2D36-5DD1-87A3-539A4797C00D}"/>
              </a:ext>
            </a:extLst>
          </p:cNvPr>
          <p:cNvSpPr txBox="1"/>
          <p:nvPr/>
        </p:nvSpPr>
        <p:spPr>
          <a:xfrm>
            <a:off x="10156918" y="7838938"/>
            <a:ext cx="4063653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/>
          </a:lstStyle>
          <a:p>
            <a:pPr defTabSz="1219140">
              <a:buClr>
                <a:srgbClr val="0070C0"/>
              </a:buClr>
              <a:defRPr/>
            </a:pPr>
            <a:r>
              <a:rPr lang="en-GB" sz="2000" b="1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Las </a:t>
            </a:r>
            <a:r>
              <a:rPr lang="en-GB" sz="2000" b="1" spc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levaduras</a:t>
            </a:r>
            <a:r>
              <a:rPr lang="en-GB" sz="2000" b="1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son communes</a:t>
            </a:r>
            <a:br>
              <a:rPr lang="en-GB" sz="200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en-GB" sz="2000" spc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en</a:t>
            </a:r>
            <a:r>
              <a:rPr lang="en-GB" sz="200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las </a:t>
            </a:r>
            <a:r>
              <a:rPr lang="en-GB" sz="2000" spc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inmunodeficiencias</a:t>
            </a:r>
            <a:r>
              <a:rPr lang="en-GB" sz="200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</a:t>
            </a:r>
            <a:br>
              <a:rPr lang="en-GB" sz="200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en-GB" sz="2000" spc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pero</a:t>
            </a:r>
            <a:r>
              <a:rPr lang="en-GB" sz="200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spc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pueden</a:t>
            </a:r>
            <a:r>
              <a:rPr lang="en-GB" sz="200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ser </a:t>
            </a:r>
            <a:r>
              <a:rPr lang="en-GB" sz="2000" spc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invasores</a:t>
            </a:r>
            <a:r>
              <a:rPr lang="en-GB" sz="200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secundarios</a:t>
            </a:r>
            <a:r>
              <a:rPr lang="en-GB" sz="2000" spc="0" baseline="300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15" name="To empower businesses and individuals to adopt and implement eco-friendly practices, reducing their environmental footprint. hey are timeless statements that weave through moments, telling stories of precision, craftsmanship, and style.">
            <a:extLst>
              <a:ext uri="{FF2B5EF4-FFF2-40B4-BE49-F238E27FC236}">
                <a16:creationId xmlns:a16="http://schemas.microsoft.com/office/drawing/2014/main" id="{A510F128-FBC6-4D48-1985-5915950A126F}"/>
              </a:ext>
            </a:extLst>
          </p:cNvPr>
          <p:cNvSpPr txBox="1"/>
          <p:nvPr/>
        </p:nvSpPr>
        <p:spPr>
          <a:xfrm>
            <a:off x="15876136" y="6335983"/>
            <a:ext cx="4363142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/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2400" spc="0">
                <a:latin typeface="Arial" panose="020B0604020202020204" pitchFamily="34" charset="0"/>
                <a:cs typeface="Arial" panose="020B0604020202020204" pitchFamily="34" charset="0"/>
              </a:rPr>
              <a:t>Países occidentales: 2-2 %</a:t>
            </a:r>
            <a:r>
              <a:rPr lang="es-ES" sz="2400" spc="0" baseline="300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2400" spc="0">
                <a:latin typeface="Arial" panose="020B0604020202020204" pitchFamily="34" charset="0"/>
                <a:cs typeface="Arial" panose="020B0604020202020204" pitchFamily="34" charset="0"/>
              </a:rPr>
              <a:t>Europa: 10 %</a:t>
            </a:r>
            <a:r>
              <a:rPr lang="es-ES" sz="2400" spc="0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2400" spc="0">
                <a:latin typeface="Arial" panose="020B0604020202020204" pitchFamily="34" charset="0"/>
                <a:cs typeface="Arial" panose="020B0604020202020204" pitchFamily="34" charset="0"/>
              </a:rPr>
              <a:t>Asia y Oriente Medio: 10 %</a:t>
            </a:r>
            <a:r>
              <a:rPr lang="es-ES" sz="2400" spc="0" baseline="30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To empower businesses and individuals to adopt and implement eco-friendly practices, reducing their environmental footprint. hey are timeless statements that weave through moments, telling stories of precision, craftsmanship, and style.">
            <a:extLst>
              <a:ext uri="{FF2B5EF4-FFF2-40B4-BE49-F238E27FC236}">
                <a16:creationId xmlns:a16="http://schemas.microsoft.com/office/drawing/2014/main" id="{45A8AB00-61AF-E070-2C4B-B69DAF49D87B}"/>
              </a:ext>
            </a:extLst>
          </p:cNvPr>
          <p:cNvSpPr txBox="1"/>
          <p:nvPr/>
        </p:nvSpPr>
        <p:spPr>
          <a:xfrm>
            <a:off x="16007881" y="7834552"/>
            <a:ext cx="4063653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/>
          </a:lstStyle>
          <a:p>
            <a:pPr defTabSz="1219140">
              <a:buClr>
                <a:srgbClr val="0070C0"/>
              </a:buClr>
              <a:defRPr/>
            </a:pPr>
            <a:r>
              <a:rPr lang="en-GB" sz="2000" b="1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Los </a:t>
            </a:r>
            <a:r>
              <a:rPr lang="en-GB" sz="2000" b="1" spc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mohos</a:t>
            </a:r>
            <a:r>
              <a:rPr lang="en-GB" sz="2000" b="1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spc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pueden</a:t>
            </a:r>
            <a:r>
              <a:rPr lang="en-GB" sz="200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ser </a:t>
            </a:r>
            <a:r>
              <a:rPr lang="en-GB" sz="2000" spc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contaminantes</a:t>
            </a:r>
            <a:r>
              <a:rPr lang="en-GB" sz="200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GB" sz="2000" spc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invasores</a:t>
            </a:r>
            <a:r>
              <a:rPr lang="en-GB" sz="200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GB" sz="2000" spc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secundarios</a:t>
            </a:r>
            <a:r>
              <a:rPr lang="en-GB" sz="200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o </a:t>
            </a:r>
            <a:r>
              <a:rPr lang="en-GB" sz="2000" spc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verdaderos</a:t>
            </a:r>
            <a:br>
              <a:rPr lang="en-GB" sz="200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en-GB" sz="2000" spc="0" err="1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invasores</a:t>
            </a:r>
            <a:r>
              <a:rPr lang="en-GB" sz="2000" spc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primarios</a:t>
            </a:r>
            <a:r>
              <a:rPr lang="en-GB" sz="2000" spc="0" baseline="3000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1,3</a:t>
            </a:r>
          </a:p>
        </p:txBody>
      </p:sp>
      <p:sp>
        <p:nvSpPr>
          <p:cNvPr id="7" name="Sustainable Visions, Tangible Solutions">
            <a:extLst>
              <a:ext uri="{FF2B5EF4-FFF2-40B4-BE49-F238E27FC236}">
                <a16:creationId xmlns:a16="http://schemas.microsoft.com/office/drawing/2014/main" id="{616267EA-E64B-9190-7C15-9A602E367E1A}"/>
              </a:ext>
            </a:extLst>
          </p:cNvPr>
          <p:cNvSpPr txBox="1"/>
          <p:nvPr/>
        </p:nvSpPr>
        <p:spPr>
          <a:xfrm>
            <a:off x="2354405" y="917575"/>
            <a:ext cx="2099930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defRPr sz="6800" spc="-340">
                <a:solidFill>
                  <a:schemeClr val="accent2">
                    <a:hueOff val="-2182294"/>
                    <a:satOff val="-52832"/>
                    <a:lumOff val="-32984"/>
                  </a:schemeClr>
                </a:solidFill>
                <a:latin typeface="Chivo Black"/>
                <a:ea typeface="Chivo Black"/>
                <a:cs typeface="Chivo Black"/>
                <a:sym typeface="Chivo Black"/>
              </a:defRPr>
            </a:lvl1pPr>
          </a:lstStyle>
          <a:p>
            <a:pPr algn="l"/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Etiología</a:t>
            </a:r>
            <a:r>
              <a:rPr lang="en-US" sz="6000" b="1" spc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6000" b="1" spc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epidemiología</a:t>
            </a:r>
            <a:endParaRPr sz="6000" b="1" spc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55BD8DD-0621-4247-A859-D7F0C3EB0B88}"/>
              </a:ext>
            </a:extLst>
          </p:cNvPr>
          <p:cNvSpPr/>
          <p:nvPr/>
        </p:nvSpPr>
        <p:spPr>
          <a:xfrm>
            <a:off x="-1" y="12121400"/>
            <a:ext cx="24384000" cy="1620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2000" b="1" i="0" u="none" strike="noStrike" cap="none" spc="0" normalizeH="0" baseline="0">
              <a:ln>
                <a:noFill/>
              </a:ln>
              <a:solidFill>
                <a:srgbClr val="FDFDFD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Embark on a journey of marketing excellence with SparkPro. Today, we unveil a revolutionary solution designed to elevate your strategies and ignite unparalleled success in the digital realm.…">
            <a:extLst>
              <a:ext uri="{FF2B5EF4-FFF2-40B4-BE49-F238E27FC236}">
                <a16:creationId xmlns:a16="http://schemas.microsoft.com/office/drawing/2014/main" id="{868D6B89-D7C9-37B1-E746-89C86FA3A926}"/>
              </a:ext>
            </a:extLst>
          </p:cNvPr>
          <p:cNvSpPr txBox="1"/>
          <p:nvPr/>
        </p:nvSpPr>
        <p:spPr>
          <a:xfrm>
            <a:off x="6791325" y="12510772"/>
            <a:ext cx="16562388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b="1" spc="0">
                <a:latin typeface="Arial"/>
                <a:ea typeface="Times New Roman" panose="02020603050405020304" pitchFamily="18" charset="0"/>
                <a:cs typeface="Arial"/>
              </a:rPr>
              <a:t>1. </a:t>
            </a:r>
            <a:r>
              <a:rPr lang="fr-FR" spc="0">
                <a:latin typeface="Arial"/>
                <a:cs typeface="Arial"/>
              </a:rPr>
              <a:t>Gupta AK, Mays RR, </a:t>
            </a:r>
            <a:r>
              <a:rPr lang="fr-FR" spc="0" err="1">
                <a:latin typeface="Arial"/>
                <a:cs typeface="Arial"/>
              </a:rPr>
              <a:t>Versteeg</a:t>
            </a:r>
            <a:r>
              <a:rPr lang="fr-FR" spc="0">
                <a:latin typeface="Arial"/>
                <a:cs typeface="Arial"/>
              </a:rPr>
              <a:t> SG, </a:t>
            </a:r>
            <a:r>
              <a:rPr lang="fr-FR" i="1" spc="0">
                <a:latin typeface="Arial"/>
                <a:cs typeface="Arial"/>
              </a:rPr>
              <a:t>et al. </a:t>
            </a:r>
            <a:r>
              <a:rPr lang="fr-FR" spc="0">
                <a:latin typeface="Arial"/>
                <a:cs typeface="Arial"/>
              </a:rPr>
              <a:t>Global perspectives for the management of </a:t>
            </a:r>
            <a:r>
              <a:rPr lang="fr-FR" spc="0" err="1">
                <a:latin typeface="Arial"/>
                <a:cs typeface="Arial"/>
              </a:rPr>
              <a:t>onychomycosis</a:t>
            </a:r>
            <a:r>
              <a:rPr lang="fr-FR" spc="0">
                <a:latin typeface="Arial"/>
                <a:cs typeface="Arial"/>
              </a:rPr>
              <a:t>. Int J </a:t>
            </a:r>
            <a:r>
              <a:rPr lang="fr-FR" spc="0" err="1">
                <a:latin typeface="Arial"/>
                <a:cs typeface="Arial"/>
              </a:rPr>
              <a:t>Dermatol</a:t>
            </a:r>
            <a:r>
              <a:rPr lang="fr-FR" spc="0">
                <a:latin typeface="Arial"/>
                <a:cs typeface="Arial"/>
              </a:rPr>
              <a:t>. 2019;58(10):1118-1129.</a:t>
            </a:r>
            <a:r>
              <a:rPr lang="en-US" b="1" spc="0">
                <a:latin typeface="Arial"/>
                <a:ea typeface="Times New Roman" panose="02020603050405020304" pitchFamily="18" charset="0"/>
                <a:cs typeface="Arial"/>
              </a:rPr>
              <a:t> 2. </a:t>
            </a:r>
            <a:r>
              <a:rPr lang="en-US" spc="0">
                <a:latin typeface="Arial"/>
                <a:ea typeface="Times New Roman" panose="02020603050405020304" pitchFamily="18" charset="0"/>
                <a:cs typeface="Arial"/>
              </a:rPr>
              <a:t>Arrese JE, Pierard GE. Treatment failures and relapses in onychomycosis: a stubborn clinical problem. Dermatology. 2003;207:255-260</a:t>
            </a:r>
            <a:r>
              <a:rPr lang="en-US" b="1" spc="0">
                <a:latin typeface="Arial"/>
                <a:ea typeface="Times New Roman" panose="02020603050405020304" pitchFamily="18" charset="0"/>
                <a:cs typeface="Arial"/>
              </a:rPr>
              <a:t>. 3. </a:t>
            </a:r>
            <a:r>
              <a:rPr lang="en-US" spc="0">
                <a:latin typeface="Arial"/>
                <a:ea typeface="Times New Roman" panose="02020603050405020304" pitchFamily="18" charset="0"/>
                <a:cs typeface="Arial"/>
              </a:rPr>
              <a:t>Gupta AK, Wang T, Cooper EA, </a:t>
            </a:r>
            <a:r>
              <a:rPr lang="en-US" i="1" spc="0">
                <a:latin typeface="Arial"/>
                <a:ea typeface="Times New Roman" panose="02020603050405020304" pitchFamily="18" charset="0"/>
                <a:cs typeface="Arial"/>
              </a:rPr>
              <a:t>et al. </a:t>
            </a:r>
            <a:r>
              <a:rPr lang="en-US" spc="0">
                <a:latin typeface="Arial"/>
                <a:ea typeface="Times New Roman" panose="02020603050405020304" pitchFamily="18" charset="0"/>
                <a:cs typeface="Arial"/>
              </a:rPr>
              <a:t>A comprehensive review of </a:t>
            </a:r>
            <a:r>
              <a:rPr lang="en-US" spc="0" err="1">
                <a:latin typeface="Arial"/>
                <a:ea typeface="Times New Roman" panose="02020603050405020304" pitchFamily="18" charset="0"/>
                <a:cs typeface="Arial"/>
              </a:rPr>
              <a:t>nondermatophyte</a:t>
            </a:r>
            <a:r>
              <a:rPr lang="en-US" spc="0">
                <a:latin typeface="Arial"/>
                <a:ea typeface="Times New Roman" panose="02020603050405020304" pitchFamily="18" charset="0"/>
                <a:cs typeface="Arial"/>
              </a:rPr>
              <a:t> </a:t>
            </a:r>
            <a:r>
              <a:rPr lang="en-US" spc="0" err="1">
                <a:latin typeface="Arial"/>
                <a:ea typeface="Times New Roman" panose="02020603050405020304" pitchFamily="18" charset="0"/>
                <a:cs typeface="Arial"/>
              </a:rPr>
              <a:t>mould</a:t>
            </a:r>
            <a:r>
              <a:rPr lang="en-US" spc="0">
                <a:latin typeface="Arial"/>
                <a:ea typeface="Times New Roman" panose="02020603050405020304" pitchFamily="18" charset="0"/>
                <a:cs typeface="Arial"/>
              </a:rPr>
              <a:t> onychomycosis: Epidemiology, diagnosis and management. J </a:t>
            </a:r>
            <a:r>
              <a:rPr lang="en-US" spc="0" err="1">
                <a:latin typeface="Arial"/>
                <a:ea typeface="Times New Roman" panose="02020603050405020304" pitchFamily="18" charset="0"/>
                <a:cs typeface="Arial"/>
              </a:rPr>
              <a:t>Eur</a:t>
            </a:r>
            <a:r>
              <a:rPr lang="en-US" spc="0">
                <a:latin typeface="Arial"/>
                <a:ea typeface="Times New Roman" panose="02020603050405020304" pitchFamily="18" charset="0"/>
                <a:cs typeface="Arial"/>
              </a:rPr>
              <a:t> </a:t>
            </a:r>
            <a:r>
              <a:rPr lang="en-US" spc="0" err="1">
                <a:latin typeface="Arial"/>
                <a:ea typeface="Times New Roman" panose="02020603050405020304" pitchFamily="18" charset="0"/>
                <a:cs typeface="Arial"/>
              </a:rPr>
              <a:t>Acad</a:t>
            </a:r>
            <a:r>
              <a:rPr lang="en-US" spc="0">
                <a:latin typeface="Arial"/>
                <a:ea typeface="Times New Roman" panose="02020603050405020304" pitchFamily="18" charset="0"/>
                <a:cs typeface="Arial"/>
              </a:rPr>
              <a:t> Dermatol </a:t>
            </a:r>
            <a:r>
              <a:rPr lang="en-US" spc="0" err="1">
                <a:latin typeface="Arial"/>
                <a:ea typeface="Times New Roman" panose="02020603050405020304" pitchFamily="18" charset="0"/>
                <a:cs typeface="Arial"/>
              </a:rPr>
              <a:t>Venereol</a:t>
            </a:r>
            <a:r>
              <a:rPr lang="en-US" spc="0">
                <a:latin typeface="Arial"/>
                <a:ea typeface="Times New Roman" panose="02020603050405020304" pitchFamily="18" charset="0"/>
                <a:cs typeface="Arial"/>
              </a:rPr>
              <a:t>. 2024;38:480-495. </a:t>
            </a:r>
            <a:endParaRPr lang="it-CH" sz="2800" spc="0">
              <a:latin typeface="Arial"/>
              <a:ea typeface="Times New Roman" panose="02020603050405020304" pitchFamily="18" charset="0"/>
              <a:cs typeface="Arial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7E5C0BE0-6ADB-2EC2-6B69-2B99309B3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288" y="12549839"/>
            <a:ext cx="1795058" cy="61363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422AA251-0681-BE75-95A3-EDB5030CB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122" y="12713688"/>
            <a:ext cx="1685663" cy="518665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A44F14BB-136E-E035-596F-896CD36D8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2780" y="3079840"/>
            <a:ext cx="2314285" cy="2160000"/>
          </a:xfrm>
          <a:prstGeom prst="rect">
            <a:avLst/>
          </a:prstGeom>
        </p:spPr>
      </p:pic>
      <p:pic>
        <p:nvPicPr>
          <p:cNvPr id="5" name="Graphic 32">
            <a:extLst>
              <a:ext uri="{FF2B5EF4-FFF2-40B4-BE49-F238E27FC236}">
                <a16:creationId xmlns:a16="http://schemas.microsoft.com/office/drawing/2014/main" id="{230DD56D-CFC4-1F9E-466E-16D3E9566B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04293" y="3531539"/>
            <a:ext cx="1080000" cy="1080000"/>
          </a:xfrm>
          <a:prstGeom prst="rect">
            <a:avLst/>
          </a:prstGeom>
        </p:spPr>
      </p:pic>
      <p:pic>
        <p:nvPicPr>
          <p:cNvPr id="6" name="Graphic 34">
            <a:extLst>
              <a:ext uri="{FF2B5EF4-FFF2-40B4-BE49-F238E27FC236}">
                <a16:creationId xmlns:a16="http://schemas.microsoft.com/office/drawing/2014/main" id="{F3A5224F-DE77-10E5-4698-1E785D6F52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648743" y="3531539"/>
            <a:ext cx="1080000" cy="1080000"/>
          </a:xfrm>
          <a:prstGeom prst="rect">
            <a:avLst/>
          </a:prstGeom>
        </p:spPr>
      </p:pic>
      <p:pic>
        <p:nvPicPr>
          <p:cNvPr id="17" name="Graphic 36">
            <a:extLst>
              <a:ext uri="{FF2B5EF4-FFF2-40B4-BE49-F238E27FC236}">
                <a16:creationId xmlns:a16="http://schemas.microsoft.com/office/drawing/2014/main" id="{4988FA97-5DD3-9AE0-94D0-3435C6EC24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535707" y="3567539"/>
            <a:ext cx="1044000" cy="1044000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BABAB"/>
      </a:dk2>
      <a:lt2>
        <a:srgbClr val="E6E6E6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Chivo Bold"/>
        <a:ea typeface="Chivo Bold"/>
        <a:cs typeface="Chivo Bold"/>
      </a:majorFont>
      <a:minorFont>
        <a:latin typeface="Chivo Bold"/>
        <a:ea typeface="Chivo Bold"/>
        <a:cs typeface="Chivo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hueOff val="-2182294"/>
            <a:satOff val="-52832"/>
            <a:lumOff val="-3298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1" i="0" u="none" strike="noStrike" cap="none" spc="0" normalizeH="0" baseline="0">
            <a:ln>
              <a:noFill/>
            </a:ln>
            <a:solidFill>
              <a:srgbClr val="FDFDFD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325111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-80" normalizeH="0" baseline="0">
            <a:ln>
              <a:noFill/>
            </a:ln>
            <a:solidFill>
              <a:srgbClr val="000000"/>
            </a:solidFill>
            <a:effectLst/>
            <a:uFillTx/>
            <a:latin typeface="Chivo Regular"/>
            <a:ea typeface="Chivo Regular"/>
            <a:cs typeface="Chivo Regular"/>
            <a:sym typeface="Chiv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BABAB"/>
      </a:dk2>
      <a:lt2>
        <a:srgbClr val="E6E6E6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Chivo Bold"/>
        <a:ea typeface="Chivo Bold"/>
        <a:cs typeface="Chivo Bold"/>
      </a:majorFont>
      <a:minorFont>
        <a:latin typeface="Chivo Bold"/>
        <a:ea typeface="Chivo Bold"/>
        <a:cs typeface="Chivo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hueOff val="-2182294"/>
            <a:satOff val="-52832"/>
            <a:lumOff val="-3298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1" i="0" u="none" strike="noStrike" cap="none" spc="0" normalizeH="0" baseline="0">
            <a:ln>
              <a:noFill/>
            </a:ln>
            <a:solidFill>
              <a:srgbClr val="FDFDFD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325111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-80" normalizeH="0" baseline="0">
            <a:ln>
              <a:noFill/>
            </a:ln>
            <a:solidFill>
              <a:srgbClr val="000000"/>
            </a:solidFill>
            <a:effectLst/>
            <a:uFillTx/>
            <a:latin typeface="Chivo Regular"/>
            <a:ea typeface="Chivo Regular"/>
            <a:cs typeface="Chivo Regular"/>
            <a:sym typeface="Chiv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Ciclopoli">
    <a:dk1>
      <a:srgbClr val="000000"/>
    </a:dk1>
    <a:lt1>
      <a:srgbClr val="FFFFFF"/>
    </a:lt1>
    <a:dk2>
      <a:srgbClr val="44546A"/>
    </a:dk2>
    <a:lt2>
      <a:srgbClr val="E7E6E6"/>
    </a:lt2>
    <a:accent1>
      <a:srgbClr val="367D47"/>
    </a:accent1>
    <a:accent2>
      <a:srgbClr val="DBE8E0"/>
    </a:accent2>
    <a:accent3>
      <a:srgbClr val="FACF48"/>
    </a:accent3>
    <a:accent4>
      <a:srgbClr val="FEFAEF"/>
    </a:accent4>
    <a:accent5>
      <a:srgbClr val="C12C27"/>
    </a:accent5>
    <a:accent6>
      <a:srgbClr val="F9E8E5"/>
    </a:accent6>
    <a:hlink>
      <a:srgbClr val="367D47"/>
    </a:hlink>
    <a:folHlink>
      <a:srgbClr val="E6F0EB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Ciclopoli">
    <a:dk1>
      <a:srgbClr val="000000"/>
    </a:dk1>
    <a:lt1>
      <a:srgbClr val="FFFFFF"/>
    </a:lt1>
    <a:dk2>
      <a:srgbClr val="44546A"/>
    </a:dk2>
    <a:lt2>
      <a:srgbClr val="E7E6E6"/>
    </a:lt2>
    <a:accent1>
      <a:srgbClr val="367D47"/>
    </a:accent1>
    <a:accent2>
      <a:srgbClr val="DBE8E0"/>
    </a:accent2>
    <a:accent3>
      <a:srgbClr val="FACF48"/>
    </a:accent3>
    <a:accent4>
      <a:srgbClr val="FEFAEF"/>
    </a:accent4>
    <a:accent5>
      <a:srgbClr val="C12C27"/>
    </a:accent5>
    <a:accent6>
      <a:srgbClr val="F9E8E5"/>
    </a:accent6>
    <a:hlink>
      <a:srgbClr val="367D47"/>
    </a:hlink>
    <a:folHlink>
      <a:srgbClr val="E6F0EB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50</Slides>
  <Notes>11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Xavier Cortes Gil</dc:creator>
  <cp:revision>2</cp:revision>
  <dcterms:modified xsi:type="dcterms:W3CDTF">2025-07-11T08:44:23Z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21_BasicWhite:6</vt:lpwstr>
  </property>
  <property fmtid="{D5CDD505-2E9C-101B-9397-08002B2CF9AE}" pid="3" name="ClassificationContentMarkingFooterText">
    <vt:lpwstr>Confidential - Not for Public Consumption or Distribution</vt:lpwstr>
  </property>
  <property fmtid="{D5CDD505-2E9C-101B-9397-08002B2CF9AE}" pid="4" name="MSIP_Label_533616b6-00a5-4cd1-b577-93208fa93eb1_Enabled">
    <vt:lpwstr>true</vt:lpwstr>
  </property>
  <property fmtid="{D5CDD505-2E9C-101B-9397-08002B2CF9AE}" pid="5" name="MSIP_Label_533616b6-00a5-4cd1-b577-93208fa93eb1_SetDate">
    <vt:lpwstr>2025-06-18T12:45:01Z</vt:lpwstr>
  </property>
  <property fmtid="{D5CDD505-2E9C-101B-9397-08002B2CF9AE}" pid="6" name="MSIP_Label_533616b6-00a5-4cd1-b577-93208fa93eb1_Method">
    <vt:lpwstr>Standard</vt:lpwstr>
  </property>
  <property fmtid="{D5CDD505-2E9C-101B-9397-08002B2CF9AE}" pid="7" name="MSIP_Label_533616b6-00a5-4cd1-b577-93208fa93eb1_Name">
    <vt:lpwstr>Internal Use</vt:lpwstr>
  </property>
  <property fmtid="{D5CDD505-2E9C-101B-9397-08002B2CF9AE}" pid="8" name="MSIP_Label_533616b6-00a5-4cd1-b577-93208fa93eb1_SiteId">
    <vt:lpwstr>342ace0e-1054-45ce-9b30-900fc0440b9d</vt:lpwstr>
  </property>
  <property fmtid="{D5CDD505-2E9C-101B-9397-08002B2CF9AE}" pid="9" name="MSIP_Label_533616b6-00a5-4cd1-b577-93208fa93eb1_ActionId">
    <vt:lpwstr>50564f8e-488a-445a-8dc4-5adb7887a9cb</vt:lpwstr>
  </property>
  <property fmtid="{D5CDD505-2E9C-101B-9397-08002B2CF9AE}" pid="10" name="MSIP_Label_533616b6-00a5-4cd1-b577-93208fa93eb1_ContentBits">
    <vt:lpwstr>1</vt:lpwstr>
  </property>
  <property fmtid="{D5CDD505-2E9C-101B-9397-08002B2CF9AE}" pid="11" name="MSIP_Label_533616b6-00a5-4cd1-b577-93208fa93eb1_Tag">
    <vt:lpwstr>10, 3, 0, 1</vt:lpwstr>
  </property>
  <property fmtid="{D5CDD505-2E9C-101B-9397-08002B2CF9AE}" pid="12" name="ClassificationContentMarkingHeaderLocations">
    <vt:lpwstr>21_BasicWhite:6</vt:lpwstr>
  </property>
  <property fmtid="{D5CDD505-2E9C-101B-9397-08002B2CF9AE}" pid="13" name="ClassificationContentMarkingHeaderText">
    <vt:lpwstr>INTERNAL USE</vt:lpwstr>
  </property>
  <property fmtid="{D5CDD505-2E9C-101B-9397-08002B2CF9AE}" pid="14" name="MSIP_Label_8e19d756-792e-42a1-bcad-4cb9051ddd2d_Enabled">
    <vt:lpwstr>true</vt:lpwstr>
  </property>
  <property fmtid="{D5CDD505-2E9C-101B-9397-08002B2CF9AE}" pid="15" name="MSIP_Label_8e19d756-792e-42a1-bcad-4cb9051ddd2d_SetDate">
    <vt:lpwstr>2025-06-20T08:18:40Z</vt:lpwstr>
  </property>
  <property fmtid="{D5CDD505-2E9C-101B-9397-08002B2CF9AE}" pid="16" name="MSIP_Label_8e19d756-792e-42a1-bcad-4cb9051ddd2d_Method">
    <vt:lpwstr>Privileged</vt:lpwstr>
  </property>
  <property fmtid="{D5CDD505-2E9C-101B-9397-08002B2CF9AE}" pid="17" name="MSIP_Label_8e19d756-792e-42a1-bcad-4cb9051ddd2d_Name">
    <vt:lpwstr>Confidential</vt:lpwstr>
  </property>
  <property fmtid="{D5CDD505-2E9C-101B-9397-08002B2CF9AE}" pid="18" name="MSIP_Label_8e19d756-792e-42a1-bcad-4cb9051ddd2d_SiteId">
    <vt:lpwstr>41eb501a-f671-4ce0-a5bf-b64168c3705f</vt:lpwstr>
  </property>
  <property fmtid="{D5CDD505-2E9C-101B-9397-08002B2CF9AE}" pid="19" name="MSIP_Label_8e19d756-792e-42a1-bcad-4cb9051ddd2d_ActionId">
    <vt:lpwstr>69f9b87b-f122-49da-b418-09d1e2738cf6</vt:lpwstr>
  </property>
  <property fmtid="{D5CDD505-2E9C-101B-9397-08002B2CF9AE}" pid="20" name="MSIP_Label_8e19d756-792e-42a1-bcad-4cb9051ddd2d_ContentBits">
    <vt:lpwstr>2</vt:lpwstr>
  </property>
  <property fmtid="{D5CDD505-2E9C-101B-9397-08002B2CF9AE}" pid="21" name="MSIP_Label_8e19d756-792e-42a1-bcad-4cb9051ddd2d_Tag">
    <vt:lpwstr>50, 0, 1, 1</vt:lpwstr>
  </property>
</Properties>
</file>