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315_A47BE18D.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4" r:id="rId4"/>
  </p:sldMasterIdLst>
  <p:notesMasterIdLst>
    <p:notesMasterId r:id="rId71"/>
  </p:notesMasterIdLst>
  <p:handoutMasterIdLst>
    <p:handoutMasterId r:id="rId72"/>
  </p:handoutMasterIdLst>
  <p:sldIdLst>
    <p:sldId id="720" r:id="rId5"/>
    <p:sldId id="697" r:id="rId6"/>
    <p:sldId id="711" r:id="rId7"/>
    <p:sldId id="698" r:id="rId8"/>
    <p:sldId id="699" r:id="rId9"/>
    <p:sldId id="700" r:id="rId10"/>
    <p:sldId id="706" r:id="rId11"/>
    <p:sldId id="707" r:id="rId12"/>
    <p:sldId id="708" r:id="rId13"/>
    <p:sldId id="709" r:id="rId14"/>
    <p:sldId id="710" r:id="rId15"/>
    <p:sldId id="715" r:id="rId16"/>
    <p:sldId id="719" r:id="rId17"/>
    <p:sldId id="716" r:id="rId18"/>
    <p:sldId id="717" r:id="rId19"/>
    <p:sldId id="784" r:id="rId20"/>
    <p:sldId id="714" r:id="rId21"/>
    <p:sldId id="746" r:id="rId22"/>
    <p:sldId id="748" r:id="rId23"/>
    <p:sldId id="713" r:id="rId24"/>
    <p:sldId id="749" r:id="rId25"/>
    <p:sldId id="726" r:id="rId26"/>
    <p:sldId id="727" r:id="rId27"/>
    <p:sldId id="785" r:id="rId28"/>
    <p:sldId id="729" r:id="rId29"/>
    <p:sldId id="750" r:id="rId30"/>
    <p:sldId id="751" r:id="rId31"/>
    <p:sldId id="732" r:id="rId32"/>
    <p:sldId id="724" r:id="rId33"/>
    <p:sldId id="733" r:id="rId34"/>
    <p:sldId id="752" r:id="rId35"/>
    <p:sldId id="753" r:id="rId36"/>
    <p:sldId id="754" r:id="rId37"/>
    <p:sldId id="755" r:id="rId38"/>
    <p:sldId id="756" r:id="rId39"/>
    <p:sldId id="757" r:id="rId40"/>
    <p:sldId id="788" r:id="rId41"/>
    <p:sldId id="790" r:id="rId42"/>
    <p:sldId id="764" r:id="rId43"/>
    <p:sldId id="765" r:id="rId44"/>
    <p:sldId id="744" r:id="rId45"/>
    <p:sldId id="745" r:id="rId46"/>
    <p:sldId id="766" r:id="rId47"/>
    <p:sldId id="747" r:id="rId48"/>
    <p:sldId id="767" r:id="rId49"/>
    <p:sldId id="769" r:id="rId50"/>
    <p:sldId id="771" r:id="rId51"/>
    <p:sldId id="772" r:id="rId52"/>
    <p:sldId id="773" r:id="rId53"/>
    <p:sldId id="787" r:id="rId54"/>
    <p:sldId id="774" r:id="rId55"/>
    <p:sldId id="768" r:id="rId56"/>
    <p:sldId id="775" r:id="rId57"/>
    <p:sldId id="776" r:id="rId58"/>
    <p:sldId id="777" r:id="rId59"/>
    <p:sldId id="778" r:id="rId60"/>
    <p:sldId id="779" r:id="rId61"/>
    <p:sldId id="780" r:id="rId62"/>
    <p:sldId id="770" r:id="rId63"/>
    <p:sldId id="781" r:id="rId64"/>
    <p:sldId id="760" r:id="rId65"/>
    <p:sldId id="761" r:id="rId66"/>
    <p:sldId id="762" r:id="rId67"/>
    <p:sldId id="763" r:id="rId68"/>
    <p:sldId id="782" r:id="rId69"/>
    <p:sldId id="789" r:id="rId70"/>
  </p:sldIdLst>
  <p:sldSz cx="9144000" cy="5143500" type="screen16x9"/>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1B75690B-C447-4186-AB7E-85BF8D98AB25}">
          <p14:sldIdLst>
            <p14:sldId id="720"/>
            <p14:sldId id="697"/>
            <p14:sldId id="711"/>
            <p14:sldId id="698"/>
            <p14:sldId id="699"/>
            <p14:sldId id="700"/>
            <p14:sldId id="706"/>
            <p14:sldId id="707"/>
            <p14:sldId id="708"/>
            <p14:sldId id="709"/>
            <p14:sldId id="710"/>
            <p14:sldId id="715"/>
            <p14:sldId id="719"/>
            <p14:sldId id="716"/>
            <p14:sldId id="717"/>
            <p14:sldId id="784"/>
            <p14:sldId id="714"/>
            <p14:sldId id="746"/>
            <p14:sldId id="748"/>
            <p14:sldId id="713"/>
            <p14:sldId id="749"/>
            <p14:sldId id="726"/>
            <p14:sldId id="727"/>
            <p14:sldId id="785"/>
            <p14:sldId id="729"/>
            <p14:sldId id="750"/>
            <p14:sldId id="751"/>
            <p14:sldId id="732"/>
            <p14:sldId id="724"/>
            <p14:sldId id="733"/>
            <p14:sldId id="752"/>
            <p14:sldId id="753"/>
            <p14:sldId id="754"/>
            <p14:sldId id="755"/>
            <p14:sldId id="756"/>
            <p14:sldId id="757"/>
            <p14:sldId id="788"/>
            <p14:sldId id="790"/>
            <p14:sldId id="764"/>
            <p14:sldId id="765"/>
            <p14:sldId id="744"/>
            <p14:sldId id="745"/>
            <p14:sldId id="766"/>
            <p14:sldId id="747"/>
            <p14:sldId id="767"/>
            <p14:sldId id="769"/>
            <p14:sldId id="771"/>
            <p14:sldId id="772"/>
            <p14:sldId id="773"/>
            <p14:sldId id="787"/>
            <p14:sldId id="774"/>
            <p14:sldId id="768"/>
            <p14:sldId id="775"/>
            <p14:sldId id="776"/>
            <p14:sldId id="777"/>
            <p14:sldId id="778"/>
            <p14:sldId id="779"/>
            <p14:sldId id="780"/>
            <p14:sldId id="770"/>
            <p14:sldId id="781"/>
            <p14:sldId id="760"/>
            <p14:sldId id="761"/>
            <p14:sldId id="762"/>
            <p14:sldId id="763"/>
            <p14:sldId id="782"/>
            <p14:sldId id="789"/>
          </p14:sldIdLst>
        </p14:section>
      </p14:sectionLst>
    </p:ext>
    <p:ext uri="{EFAFB233-063F-42B5-8137-9DF3F51BA10A}">
      <p15:sldGuideLst xmlns:p15="http://schemas.microsoft.com/office/powerpoint/2012/main">
        <p15:guide id="2" pos="2767" userDrawn="1">
          <p15:clr>
            <a:srgbClr val="A4A3A4"/>
          </p15:clr>
        </p15:guide>
        <p15:guide id="4" orient="horz" pos="2913" userDrawn="1">
          <p15:clr>
            <a:srgbClr val="F26B43"/>
          </p15:clr>
        </p15:guide>
        <p15:guide id="5" orient="horz" pos="2142" userDrawn="1">
          <p15:clr>
            <a:srgbClr val="A4A3A4"/>
          </p15:clr>
        </p15:guide>
        <p15:guide id="7" pos="2993" userDrawn="1">
          <p15:clr>
            <a:srgbClr val="A4A3A4"/>
          </p15:clr>
        </p15:guide>
        <p15:guide id="8" pos="408" userDrawn="1">
          <p15:clr>
            <a:srgbClr val="A4A3A4"/>
          </p15:clr>
        </p15:guide>
        <p15:guide id="9" pos="3129" userDrawn="1">
          <p15:clr>
            <a:srgbClr val="A4A3A4"/>
          </p15:clr>
        </p15:guide>
        <p15:guide id="10" pos="39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DA008-C6C3-13AD-59F9-1AC7412E99DE}" name="Diana Bou Teen" initials="DB" userId="S::dbouteen@almirall.com::392d6b23-968a-4b2c-9f43-af063c9b7044" providerId="AD"/>
  <p188:author id="{26C40412-B2DE-3467-9D43-92F70A932854}" name="Clara Vidal (DDBH Barcelona)" initials="" userId="S::clara.vidal@ddbhealth.com::4174c4c0-d4ab-490e-967e-58d9593edd14" providerId="AD"/>
  <p188:author id="{BA5F9526-5EFC-825C-5FC5-ADF986CFDA86}" name="Silvia Valls (DDBH Barcelona)" initials="SB" userId="S::silvia.valls@ddbhealth.com::2cf28dec-75cc-4d66-b32e-a1a89f8efbf3" providerId="AD"/>
  <p188:author id="{662F3B56-AA74-E136-97D2-6FAF1286E085}" name="Anuar Núñez (DDBH Barcelona)" initials="" userId="S::anuar.nunez@ddbhealth.com::4dc31807-87fe-48c2-b1cd-40c20e48b63e" providerId="AD"/>
  <p188:author id="{7FDC9569-7482-2D96-CB93-10883D1B479F}" name="Cristina Mateos Diaz" initials="CM" userId="S::cmateos@almirall.com::bf9f2e32-26a6-42f3-9d5e-9cefe7a1469d" providerId="AD"/>
  <p188:author id="{8EFCCD6C-7553-D7DE-6D5C-BA4965E76006}" name="OMAR MEDINA (DDBH Barcelona)" initials="" userId="S::omar.medina@ddbhealth.com::946e4d69-2ec3-4ad5-befd-1b7bb451b339" providerId="AD"/>
  <p188:author id="{4682E873-C207-7636-2716-B59F738BB64A}" name="MIRIAM BONILLA (DDBH Barcelona)" initials="MB" userId="S::miriam.bonilla@ddbhealth.com::2309f59c-7f50-4418-b2aa-3f97b40d259f" providerId="AD"/>
  <p188:author id="{9445DB89-7998-6634-EFCE-B51CE5725118}" name="Laia Piñol (DDBH Barcelona)" initials="" userId="S::laia.pinol@ddbhealth.com::cd40eca8-936a-4cec-bef3-86299d38d9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a Teresa Sanz Santesteban" initials="MTSS" lastIdx="2" clrIdx="0"/>
  <p:cmAuthor id="2" name="Marta Fernandez Martinez" initials="MFM" lastIdx="3" clrIdx="1"/>
  <p:cmAuthor id="3" name="Gemma Jimenez Sese" initials="GJS" lastIdx="3" clrIdx="2"/>
  <p:cmAuthor id="4" name="Raquel Otero Rodriguez" initials="ROR" lastIdx="1" clrIdx="3">
    <p:extLst>
      <p:ext uri="{19B8F6BF-5375-455C-9EA6-DF929625EA0E}">
        <p15:presenceInfo xmlns:p15="http://schemas.microsoft.com/office/powerpoint/2012/main" userId="S-1-5-21-2052357043-2049007698-619646970-25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7"/>
    <a:srgbClr val="F9FFFE"/>
    <a:srgbClr val="F7951C"/>
    <a:srgbClr val="DD1E36"/>
    <a:srgbClr val="1999D5"/>
    <a:srgbClr val="3C3C3C"/>
    <a:srgbClr val="F8F8F8"/>
    <a:srgbClr val="F894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8BFD4B-BBBF-F07D-082C-FA7B1F382A47}" v="13" dt="2025-03-24T15:11:02.310"/>
    <p1510:client id="{D251C097-3AD4-1E3B-DB36-5E057C8A9A84}" v="13" dt="2025-03-24T15:23:34.25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04" autoAdjust="0"/>
    <p:restoredTop sz="96949"/>
  </p:normalViewPr>
  <p:slideViewPr>
    <p:cSldViewPr>
      <p:cViewPr>
        <p:scale>
          <a:sx n="192" d="100"/>
          <a:sy n="192" d="100"/>
        </p:scale>
        <p:origin x="896" y="640"/>
      </p:cViewPr>
      <p:guideLst>
        <p:guide pos="2767"/>
        <p:guide orient="horz" pos="2913"/>
        <p:guide orient="horz" pos="2142"/>
        <p:guide pos="2993"/>
        <p:guide pos="408"/>
        <p:guide pos="3129"/>
        <p:guide pos="3969"/>
      </p:guideLst>
    </p:cSldViewPr>
  </p:slideViewPr>
  <p:notesTextViewPr>
    <p:cViewPr>
      <p:scale>
        <a:sx n="1" d="1"/>
        <a:sy n="1" d="1"/>
      </p:scale>
      <p:origin x="0" y="0"/>
    </p:cViewPr>
  </p:notesTextViewPr>
  <p:notesViewPr>
    <p:cSldViewPr>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99047461588974E-2"/>
          <c:y val="0.10101996101615707"/>
          <c:w val="0.86661347678336853"/>
          <c:h val="0.69158829904046104"/>
        </c:manualLayout>
      </c:layout>
      <c:lineChart>
        <c:grouping val="standard"/>
        <c:varyColors val="0"/>
        <c:ser>
          <c:idx val="0"/>
          <c:order val="0"/>
          <c:tx>
            <c:strRef>
              <c:f>Hoja1!$B$1</c:f>
              <c:strCache>
                <c:ptCount val="1"/>
                <c:pt idx="0">
                  <c:v>España</c:v>
                </c:pt>
              </c:strCache>
            </c:strRef>
          </c:tx>
          <c:spPr>
            <a:ln w="19050" cap="rnd">
              <a:solidFill>
                <a:schemeClr val="accent1"/>
              </a:solidFill>
              <a:round/>
            </a:ln>
            <a:effectLst/>
          </c:spPr>
          <c:marker>
            <c:symbol val="circle"/>
            <c:size val="4"/>
            <c:spPr>
              <a:solidFill>
                <a:schemeClr val="accent1"/>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7-6ED2-A84E-88A4-2CF1C79AF1FB}"/>
                </c:ext>
              </c:extLst>
            </c:dLbl>
            <c:dLbl>
              <c:idx val="1"/>
              <c:delete val="1"/>
              <c:extLst>
                <c:ext xmlns:c15="http://schemas.microsoft.com/office/drawing/2012/chart" uri="{CE6537A1-D6FC-4f65-9D91-7224C49458BB}"/>
                <c:ext xmlns:c16="http://schemas.microsoft.com/office/drawing/2014/chart" uri="{C3380CC4-5D6E-409C-BE32-E72D297353CC}">
                  <c16:uniqueId val="{00000005-6ED2-A84E-88A4-2CF1C79AF1FB}"/>
                </c:ext>
              </c:extLst>
            </c:dLbl>
            <c:dLbl>
              <c:idx val="2"/>
              <c:delete val="1"/>
              <c:extLst>
                <c:ext xmlns:c15="http://schemas.microsoft.com/office/drawing/2012/chart" uri="{CE6537A1-D6FC-4f65-9D91-7224C49458BB}"/>
                <c:ext xmlns:c16="http://schemas.microsoft.com/office/drawing/2014/chart" uri="{C3380CC4-5D6E-409C-BE32-E72D297353CC}">
                  <c16:uniqueId val="{00000004-6ED2-A84E-88A4-2CF1C79AF1FB}"/>
                </c:ext>
              </c:extLst>
            </c:dLbl>
            <c:dLbl>
              <c:idx val="3"/>
              <c:delete val="1"/>
              <c:extLst>
                <c:ext xmlns:c15="http://schemas.microsoft.com/office/drawing/2012/chart" uri="{CE6537A1-D6FC-4f65-9D91-7224C49458BB}"/>
                <c:ext xmlns:c16="http://schemas.microsoft.com/office/drawing/2014/chart" uri="{C3380CC4-5D6E-409C-BE32-E72D297353CC}">
                  <c16:uniqueId val="{00000003-6ED2-A84E-88A4-2CF1C79AF1FB}"/>
                </c:ext>
              </c:extLst>
            </c:dLbl>
            <c:dLbl>
              <c:idx val="4"/>
              <c:layout>
                <c:manualLayout>
                  <c:x val="4.18953386092367E-2"/>
                  <c:y val="-1.6813271628773552E-2"/>
                </c:manualLayout>
              </c:layout>
              <c:tx>
                <c:rich>
                  <a:bodyPr/>
                  <a:lstStyle/>
                  <a:p>
                    <a:r>
                      <a:rPr lang="en-US"/>
                      <a:t>41,9</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ED2-A84E-88A4-2CF1C79AF1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s-E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&lt;30
años</c:v>
                </c:pt>
                <c:pt idx="1">
                  <c:v>31 - 45
años</c:v>
                </c:pt>
                <c:pt idx="2">
                  <c:v>46 - 60
años</c:v>
                </c:pt>
                <c:pt idx="3">
                  <c:v>61 - 75
años</c:v>
                </c:pt>
                <c:pt idx="4">
                  <c:v>&gt;75
años</c:v>
                </c:pt>
              </c:strCache>
            </c:strRef>
          </c:cat>
          <c:val>
            <c:numRef>
              <c:f>Hoja1!$B$2:$B$6</c:f>
              <c:numCache>
                <c:formatCode>General</c:formatCode>
                <c:ptCount val="5"/>
                <c:pt idx="0">
                  <c:v>0</c:v>
                </c:pt>
                <c:pt idx="1">
                  <c:v>5</c:v>
                </c:pt>
                <c:pt idx="2">
                  <c:v>15.5</c:v>
                </c:pt>
                <c:pt idx="3">
                  <c:v>34</c:v>
                </c:pt>
                <c:pt idx="4">
                  <c:v>41.9</c:v>
                </c:pt>
              </c:numCache>
            </c:numRef>
          </c:val>
          <c:smooth val="0"/>
          <c:extLst>
            <c:ext xmlns:c16="http://schemas.microsoft.com/office/drawing/2014/chart" uri="{C3380CC4-5D6E-409C-BE32-E72D297353CC}">
              <c16:uniqueId val="{00000000-6ED2-A84E-88A4-2CF1C79AF1FB}"/>
            </c:ext>
          </c:extLst>
        </c:ser>
        <c:ser>
          <c:idx val="1"/>
          <c:order val="1"/>
          <c:tx>
            <c:strRef>
              <c:f>Hoja1!$C$1</c:f>
              <c:strCache>
                <c:ptCount val="1"/>
                <c:pt idx="0">
                  <c:v>Noreste</c:v>
                </c:pt>
              </c:strCache>
            </c:strRef>
          </c:tx>
          <c:spPr>
            <a:ln w="19050" cap="rnd">
              <a:solidFill>
                <a:schemeClr val="accent2"/>
              </a:solidFill>
              <a:round/>
            </a:ln>
            <a:effectLst/>
          </c:spPr>
          <c:marker>
            <c:symbol val="circle"/>
            <c:size val="4"/>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6ED2-A84E-88A4-2CF1C79AF1FB}"/>
                </c:ext>
              </c:extLst>
            </c:dLbl>
            <c:dLbl>
              <c:idx val="1"/>
              <c:delete val="1"/>
              <c:extLst>
                <c:ext xmlns:c15="http://schemas.microsoft.com/office/drawing/2012/chart" uri="{CE6537A1-D6FC-4f65-9D91-7224C49458BB}"/>
                <c:ext xmlns:c16="http://schemas.microsoft.com/office/drawing/2014/chart" uri="{C3380CC4-5D6E-409C-BE32-E72D297353CC}">
                  <c16:uniqueId val="{00000006-6ED2-A84E-88A4-2CF1C79AF1FB}"/>
                </c:ext>
              </c:extLst>
            </c:dLbl>
            <c:dLbl>
              <c:idx val="2"/>
              <c:delete val="1"/>
              <c:extLst>
                <c:ext xmlns:c15="http://schemas.microsoft.com/office/drawing/2012/chart" uri="{CE6537A1-D6FC-4f65-9D91-7224C49458BB}"/>
                <c:ext xmlns:c16="http://schemas.microsoft.com/office/drawing/2014/chart" uri="{C3380CC4-5D6E-409C-BE32-E72D297353CC}">
                  <c16:uniqueId val="{0000000A-6ED2-A84E-88A4-2CF1C79AF1FB}"/>
                </c:ext>
              </c:extLst>
            </c:dLbl>
            <c:dLbl>
              <c:idx val="3"/>
              <c:delete val="1"/>
              <c:extLst>
                <c:ext xmlns:c15="http://schemas.microsoft.com/office/drawing/2012/chart" uri="{CE6537A1-D6FC-4f65-9D91-7224C49458BB}"/>
                <c:ext xmlns:c16="http://schemas.microsoft.com/office/drawing/2014/chart" uri="{C3380CC4-5D6E-409C-BE32-E72D297353CC}">
                  <c16:uniqueId val="{00000009-6ED2-A84E-88A4-2CF1C79AF1FB}"/>
                </c:ext>
              </c:extLst>
            </c:dLbl>
            <c:dLbl>
              <c:idx val="4"/>
              <c:layout>
                <c:manualLayout>
                  <c:x val="4.2498007325980587E-2"/>
                  <c:y val="3.3626543257547103E-2"/>
                </c:manualLayout>
              </c:layout>
              <c:tx>
                <c:rich>
                  <a:bodyPr/>
                  <a:lstStyle/>
                  <a:p>
                    <a:r>
                      <a:rPr lang="en-US"/>
                      <a:t>37,5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ED2-A84E-88A4-2CF1C79AF1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s-E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Hoja1!$A$2:$A$6</c:f>
              <c:strCache>
                <c:ptCount val="5"/>
                <c:pt idx="0">
                  <c:v>&lt;30
años</c:v>
                </c:pt>
                <c:pt idx="1">
                  <c:v>31 - 45
años</c:v>
                </c:pt>
                <c:pt idx="2">
                  <c:v>46 - 60
años</c:v>
                </c:pt>
                <c:pt idx="3">
                  <c:v>61 - 75
años</c:v>
                </c:pt>
                <c:pt idx="4">
                  <c:v>&gt;75
años</c:v>
                </c:pt>
              </c:strCache>
            </c:strRef>
          </c:cat>
          <c:val>
            <c:numRef>
              <c:f>Hoja1!$C$2:$C$6</c:f>
              <c:numCache>
                <c:formatCode>General</c:formatCode>
                <c:ptCount val="5"/>
                <c:pt idx="0">
                  <c:v>0</c:v>
                </c:pt>
                <c:pt idx="1">
                  <c:v>3</c:v>
                </c:pt>
                <c:pt idx="2">
                  <c:v>14</c:v>
                </c:pt>
                <c:pt idx="3">
                  <c:v>35.5</c:v>
                </c:pt>
                <c:pt idx="4">
                  <c:v>37.5</c:v>
                </c:pt>
              </c:numCache>
            </c:numRef>
          </c:val>
          <c:smooth val="0"/>
          <c:extLst>
            <c:ext xmlns:c16="http://schemas.microsoft.com/office/drawing/2014/chart" uri="{C3380CC4-5D6E-409C-BE32-E72D297353CC}">
              <c16:uniqueId val="{00000001-6ED2-A84E-88A4-2CF1C79AF1FB}"/>
            </c:ext>
          </c:extLst>
        </c:ser>
        <c:dLbls>
          <c:showLegendKey val="0"/>
          <c:showVal val="0"/>
          <c:showCatName val="0"/>
          <c:showSerName val="0"/>
          <c:showPercent val="0"/>
          <c:showBubbleSize val="0"/>
        </c:dLbls>
        <c:marker val="1"/>
        <c:smooth val="0"/>
        <c:axId val="1069831215"/>
        <c:axId val="1069758527"/>
      </c:lineChart>
      <c:catAx>
        <c:axId val="106983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69758527"/>
        <c:crosses val="autoZero"/>
        <c:auto val="1"/>
        <c:lblAlgn val="ctr"/>
        <c:lblOffset val="100"/>
        <c:noMultiLvlLbl val="0"/>
      </c:catAx>
      <c:valAx>
        <c:axId val="1069758527"/>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69831215"/>
        <c:crosses val="autoZero"/>
        <c:crossBetween val="between"/>
        <c:majorUnit val="12.5"/>
      </c:valAx>
      <c:spPr>
        <a:noFill/>
        <a:ln>
          <a:noFill/>
        </a:ln>
        <a:effectLst/>
      </c:spPr>
    </c:plotArea>
    <c:legend>
      <c:legendPos val="b"/>
      <c:layout>
        <c:manualLayout>
          <c:xMode val="edge"/>
          <c:yMode val="edge"/>
          <c:x val="0.53575769499200987"/>
          <c:y val="2.1137945171082763E-3"/>
          <c:w val="0.46247686460691706"/>
          <c:h val="0.1294549701701922"/>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81384271410517"/>
          <c:y val="0.11076092784312883"/>
          <c:w val="0.82031714785651788"/>
          <c:h val="0.7149474059382821"/>
        </c:manualLayout>
      </c:layout>
      <c:lineChart>
        <c:grouping val="standard"/>
        <c:varyColors val="0"/>
        <c:ser>
          <c:idx val="0"/>
          <c:order val="0"/>
          <c:tx>
            <c:strRef>
              <c:f>Hoja1!$B$1</c:f>
              <c:strCache>
                <c:ptCount val="1"/>
                <c:pt idx="0">
                  <c:v>Nº de Comorbilidades</c:v>
                </c:pt>
              </c:strCache>
            </c:strRef>
          </c:tx>
          <c:spPr>
            <a:ln w="19050" cap="rnd">
              <a:solidFill>
                <a:schemeClr val="accent1"/>
              </a:solidFill>
              <a:round/>
            </a:ln>
            <a:effectLst/>
          </c:spPr>
          <c:marker>
            <c:symbol val="circle"/>
            <c:size val="4"/>
            <c:spPr>
              <a:solidFill>
                <a:schemeClr val="accent1"/>
              </a:solidFill>
              <a:ln w="9525">
                <a:solidFill>
                  <a:schemeClr val="accent1"/>
                </a:solidFill>
              </a:ln>
              <a:effectLst/>
            </c:spPr>
          </c:marker>
          <c:errBars>
            <c:errDir val="y"/>
            <c:errBarType val="both"/>
            <c:errValType val="percentage"/>
            <c:noEndCap val="0"/>
            <c:val val="28"/>
            <c:spPr>
              <a:noFill/>
              <a:ln w="12700" cap="flat" cmpd="sng" algn="ctr">
                <a:solidFill>
                  <a:schemeClr val="accent1"/>
                </a:solidFill>
                <a:round/>
              </a:ln>
              <a:effectLst/>
            </c:spPr>
          </c:errBars>
          <c:cat>
            <c:strRef>
              <c:f>Hoja1!$A$2:$A$9</c:f>
              <c:strCache>
                <c:ptCount val="8"/>
                <c:pt idx="0">
                  <c:v>≤1</c:v>
                </c:pt>
                <c:pt idx="1">
                  <c:v>2</c:v>
                </c:pt>
                <c:pt idx="2">
                  <c:v>3</c:v>
                </c:pt>
                <c:pt idx="3">
                  <c:v>4</c:v>
                </c:pt>
                <c:pt idx="4">
                  <c:v>5</c:v>
                </c:pt>
                <c:pt idx="5">
                  <c:v>6</c:v>
                </c:pt>
                <c:pt idx="6">
                  <c:v>7</c:v>
                </c:pt>
                <c:pt idx="7">
                  <c:v>≥8</c:v>
                </c:pt>
              </c:strCache>
            </c:strRef>
          </c:cat>
          <c:val>
            <c:numRef>
              <c:f>Hoja1!$B$2:$B$9</c:f>
              <c:numCache>
                <c:formatCode>General</c:formatCode>
                <c:ptCount val="8"/>
                <c:pt idx="0">
                  <c:v>3</c:v>
                </c:pt>
                <c:pt idx="1">
                  <c:v>6.5</c:v>
                </c:pt>
                <c:pt idx="2">
                  <c:v>11.5</c:v>
                </c:pt>
                <c:pt idx="3">
                  <c:v>16.5</c:v>
                </c:pt>
                <c:pt idx="4">
                  <c:v>24</c:v>
                </c:pt>
                <c:pt idx="5">
                  <c:v>33</c:v>
                </c:pt>
                <c:pt idx="6">
                  <c:v>36.5</c:v>
                </c:pt>
                <c:pt idx="7">
                  <c:v>57.5</c:v>
                </c:pt>
              </c:numCache>
            </c:numRef>
          </c:val>
          <c:smooth val="0"/>
          <c:extLst>
            <c:ext xmlns:c16="http://schemas.microsoft.com/office/drawing/2014/chart" uri="{C3380CC4-5D6E-409C-BE32-E72D297353CC}">
              <c16:uniqueId val="{00000005-4F14-ED4F-B81F-071F1F5434B3}"/>
            </c:ext>
          </c:extLst>
        </c:ser>
        <c:ser>
          <c:idx val="1"/>
          <c:order val="1"/>
          <c:tx>
            <c:strRef>
              <c:f>Hoja1!$C$1</c:f>
              <c:strCache>
                <c:ptCount val="1"/>
                <c:pt idx="0">
                  <c:v>Columna1</c:v>
                </c:pt>
              </c:strCache>
            </c:strRef>
          </c:tx>
          <c:spPr>
            <a:ln w="19050" cap="rnd">
              <a:solidFill>
                <a:schemeClr val="accent2"/>
              </a:solidFill>
              <a:round/>
            </a:ln>
            <a:effectLst/>
          </c:spPr>
          <c:marker>
            <c:symbol val="circle"/>
            <c:size val="4"/>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6-4F14-ED4F-B81F-071F1F5434B3}"/>
                </c:ext>
              </c:extLst>
            </c:dLbl>
            <c:dLbl>
              <c:idx val="1"/>
              <c:delete val="1"/>
              <c:extLst>
                <c:ext xmlns:c15="http://schemas.microsoft.com/office/drawing/2012/chart" uri="{CE6537A1-D6FC-4f65-9D91-7224C49458BB}"/>
                <c:ext xmlns:c16="http://schemas.microsoft.com/office/drawing/2014/chart" uri="{C3380CC4-5D6E-409C-BE32-E72D297353CC}">
                  <c16:uniqueId val="{00000007-4F14-ED4F-B81F-071F1F5434B3}"/>
                </c:ext>
              </c:extLst>
            </c:dLbl>
            <c:dLbl>
              <c:idx val="2"/>
              <c:delete val="1"/>
              <c:extLst>
                <c:ext xmlns:c15="http://schemas.microsoft.com/office/drawing/2012/chart" uri="{CE6537A1-D6FC-4f65-9D91-7224C49458BB}"/>
                <c:ext xmlns:c16="http://schemas.microsoft.com/office/drawing/2014/chart" uri="{C3380CC4-5D6E-409C-BE32-E72D297353CC}">
                  <c16:uniqueId val="{00000008-4F14-ED4F-B81F-071F1F5434B3}"/>
                </c:ext>
              </c:extLst>
            </c:dLbl>
            <c:dLbl>
              <c:idx val="3"/>
              <c:delete val="1"/>
              <c:extLst>
                <c:ext xmlns:c15="http://schemas.microsoft.com/office/drawing/2012/chart" uri="{CE6537A1-D6FC-4f65-9D91-7224C49458BB}"/>
                <c:ext xmlns:c16="http://schemas.microsoft.com/office/drawing/2014/chart" uri="{C3380CC4-5D6E-409C-BE32-E72D297353CC}">
                  <c16:uniqueId val="{00000009-4F14-ED4F-B81F-071F1F5434B3}"/>
                </c:ext>
              </c:extLst>
            </c:dLbl>
            <c:dLbl>
              <c:idx val="4"/>
              <c:layout>
                <c:manualLayout>
                  <c:x val="4.2498007325980587E-2"/>
                  <c:y val="3.3626543257547103E-2"/>
                </c:manualLayout>
              </c:layout>
              <c:tx>
                <c:rich>
                  <a:bodyPr/>
                  <a:lstStyle/>
                  <a:p>
                    <a:r>
                      <a:rPr lang="en-US"/>
                      <a:t>37,5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4F14-ED4F-B81F-071F1F5434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s-E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Hoja1!$A$2:$A$9</c:f>
              <c:strCache>
                <c:ptCount val="8"/>
                <c:pt idx="0">
                  <c:v>≤1</c:v>
                </c:pt>
                <c:pt idx="1">
                  <c:v>2</c:v>
                </c:pt>
                <c:pt idx="2">
                  <c:v>3</c:v>
                </c:pt>
                <c:pt idx="3">
                  <c:v>4</c:v>
                </c:pt>
                <c:pt idx="4">
                  <c:v>5</c:v>
                </c:pt>
                <c:pt idx="5">
                  <c:v>6</c:v>
                </c:pt>
                <c:pt idx="6">
                  <c:v>7</c:v>
                </c:pt>
                <c:pt idx="7">
                  <c:v>≥8</c:v>
                </c:pt>
              </c:strCache>
            </c:strRef>
          </c:cat>
          <c:val>
            <c:numRef>
              <c:f>Hoja1!$C$2:$C$9</c:f>
              <c:numCache>
                <c:formatCode>General</c:formatCode>
                <c:ptCount val="8"/>
              </c:numCache>
            </c:numRef>
          </c:val>
          <c:smooth val="0"/>
          <c:extLst>
            <c:ext xmlns:c16="http://schemas.microsoft.com/office/drawing/2014/chart" uri="{C3380CC4-5D6E-409C-BE32-E72D297353CC}">
              <c16:uniqueId val="{0000000B-4F14-ED4F-B81F-071F1F5434B3}"/>
            </c:ext>
          </c:extLst>
        </c:ser>
        <c:dLbls>
          <c:showLegendKey val="0"/>
          <c:showVal val="0"/>
          <c:showCatName val="0"/>
          <c:showSerName val="0"/>
          <c:showPercent val="0"/>
          <c:showBubbleSize val="0"/>
        </c:dLbls>
        <c:marker val="1"/>
        <c:smooth val="0"/>
        <c:axId val="1069831215"/>
        <c:axId val="1069758527"/>
      </c:lineChart>
      <c:catAx>
        <c:axId val="10698312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ES" sz="1000" dirty="0"/>
                  <a:t>Nº de comorbilidades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1069758527"/>
        <c:crosses val="autoZero"/>
        <c:auto val="1"/>
        <c:lblAlgn val="ctr"/>
        <c:lblOffset val="100"/>
        <c:noMultiLvlLbl val="0"/>
      </c:catAx>
      <c:valAx>
        <c:axId val="1069758527"/>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sz="1000" dirty="0">
                    <a:effectLst/>
                  </a:rPr>
                  <a:t>Eventos por 1.000 personas/año</a:t>
                </a:r>
              </a:p>
            </c:rich>
          </c:tx>
          <c:layout>
            <c:manualLayout>
              <c:xMode val="edge"/>
              <c:yMode val="edge"/>
              <c:x val="1.6544911052785067E-2"/>
              <c:y val="0.1025695582774772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106983121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15_A47BE18D.xml><?xml version="1.0" encoding="utf-8"?>
<p188:cmLst xmlns:a="http://schemas.openxmlformats.org/drawingml/2006/main" xmlns:r="http://schemas.openxmlformats.org/officeDocument/2006/relationships" xmlns:p188="http://schemas.microsoft.com/office/powerpoint/2018/8/main">
  <p188:cm id="{42699947-9D7A-5F44-BCB8-47ED216E1A14}" authorId="{9445DB89-7998-6634-EFCE-B51CE5725118}" created="2025-03-26T11:02:00.677">
    <pc:sldMkLst xmlns:pc="http://schemas.microsoft.com/office/powerpoint/2013/main/command">
      <pc:docMk/>
      <pc:sldMk cId="2759582093" sldId="789"/>
    </pc:sldMkLst>
    <p188:txBody>
      <a:bodyPr/>
      <a:lstStyle/>
      <a:p>
        <a:r>
          <a:rPr lang="en-GB"/>
          <a:t>Añadir de forma discreta: 
ES-SIT-2500013
Fecha de elaboración del material: Marzo 2025</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A41B99-8844-9142-9AEB-4C0F45637307}" type="datetimeFigureOut">
              <a:rPr lang="es-ES_tradnl" smtClean="0"/>
              <a:t>03/04/2025</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S_tradnl"/>
              <a:t>CONFIDENTIAL</a:t>
            </a:r>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B673A0-0B70-2141-BC90-983D05127FD3}" type="slidenum">
              <a:rPr lang="es-ES_tradnl" smtClean="0"/>
              <a:t>‹Nº›</a:t>
            </a:fld>
            <a:endParaRPr lang="es-ES_tradnl"/>
          </a:p>
        </p:txBody>
      </p:sp>
    </p:spTree>
    <p:extLst>
      <p:ext uri="{BB962C8B-B14F-4D97-AF65-F5344CB8AC3E}">
        <p14:creationId xmlns:p14="http://schemas.microsoft.com/office/powerpoint/2010/main" val="86211916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8568-A62F-9F41-9C27-71BBB5D31D15}" type="datetimeFigureOut">
              <a:rPr lang="es-ES_tradnl" smtClean="0"/>
              <a:t>03/04/2025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ES_tradnl"/>
              <a:t>CONFIDENTIAL</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6D144-DB5E-C54E-8EB0-AEF682B629F6}" type="slidenum">
              <a:rPr lang="es-ES_tradnl" smtClean="0"/>
              <a:t>‹Nº›</a:t>
            </a:fld>
            <a:endParaRPr lang="es-ES_tradnl"/>
          </a:p>
        </p:txBody>
      </p:sp>
    </p:spTree>
    <p:extLst>
      <p:ext uri="{BB962C8B-B14F-4D97-AF65-F5344CB8AC3E}">
        <p14:creationId xmlns:p14="http://schemas.microsoft.com/office/powerpoint/2010/main" val="57329496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4"/>
          </p:nvPr>
        </p:nvSpPr>
        <p:spPr/>
        <p:txBody>
          <a:bodyPr/>
          <a:lstStyle/>
          <a:p>
            <a:r>
              <a:rPr lang="es-ES_tradnl"/>
              <a:t>CONFIDENTIAL</a:t>
            </a:r>
          </a:p>
        </p:txBody>
      </p:sp>
      <p:sp>
        <p:nvSpPr>
          <p:cNvPr id="5" name="Marcador de número de diapositiva 4"/>
          <p:cNvSpPr>
            <a:spLocks noGrp="1"/>
          </p:cNvSpPr>
          <p:nvPr>
            <p:ph type="sldNum" sz="quarter" idx="5"/>
          </p:nvPr>
        </p:nvSpPr>
        <p:spPr/>
        <p:txBody>
          <a:bodyPr/>
          <a:lstStyle/>
          <a:p>
            <a:fld id="{51C6D144-DB5E-C54E-8EB0-AEF682B629F6}" type="slidenum">
              <a:rPr lang="es-ES_tradnl" smtClean="0"/>
              <a:t>20</a:t>
            </a:fld>
            <a:endParaRPr lang="es-ES_tradnl"/>
          </a:p>
        </p:txBody>
      </p:sp>
    </p:spTree>
    <p:extLst>
      <p:ext uri="{BB962C8B-B14F-4D97-AF65-F5344CB8AC3E}">
        <p14:creationId xmlns:p14="http://schemas.microsoft.com/office/powerpoint/2010/main" val="375028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4"/>
          </p:nvPr>
        </p:nvSpPr>
        <p:spPr/>
        <p:txBody>
          <a:bodyPr/>
          <a:lstStyle/>
          <a:p>
            <a:r>
              <a:rPr lang="es-ES_tradnl"/>
              <a:t>CONFIDENTIAL</a:t>
            </a:r>
          </a:p>
        </p:txBody>
      </p:sp>
      <p:sp>
        <p:nvSpPr>
          <p:cNvPr id="5" name="Marcador de número de diapositiva 4"/>
          <p:cNvSpPr>
            <a:spLocks noGrp="1"/>
          </p:cNvSpPr>
          <p:nvPr>
            <p:ph type="sldNum" sz="quarter" idx="5"/>
          </p:nvPr>
        </p:nvSpPr>
        <p:spPr/>
        <p:txBody>
          <a:bodyPr/>
          <a:lstStyle/>
          <a:p>
            <a:fld id="{51C6D144-DB5E-C54E-8EB0-AEF682B629F6}" type="slidenum">
              <a:rPr lang="es-ES_tradnl" smtClean="0"/>
              <a:t>38</a:t>
            </a:fld>
            <a:endParaRPr lang="es-ES_tradnl"/>
          </a:p>
        </p:txBody>
      </p:sp>
    </p:spTree>
    <p:extLst>
      <p:ext uri="{BB962C8B-B14F-4D97-AF65-F5344CB8AC3E}">
        <p14:creationId xmlns:p14="http://schemas.microsoft.com/office/powerpoint/2010/main" val="80410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99240-1228-773D-F23A-035E89B54F3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275D28-F1CF-DF73-7195-98CA890F10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E81F7C-8215-5E16-2EAA-B345A716453F}"/>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42FB4EE9-44E2-368A-C2A9-7C5C1A998C18}"/>
              </a:ext>
            </a:extLst>
          </p:cNvPr>
          <p:cNvSpPr>
            <a:spLocks noGrp="1"/>
          </p:cNvSpPr>
          <p:nvPr>
            <p:ph type="ftr" sz="quarter" idx="4"/>
          </p:nvPr>
        </p:nvSpPr>
        <p:spPr/>
        <p:txBody>
          <a:bodyPr/>
          <a:lstStyle/>
          <a:p>
            <a:r>
              <a:rPr lang="es-ES_tradnl"/>
              <a:t>CONFIDENTIAL</a:t>
            </a:r>
          </a:p>
        </p:txBody>
      </p:sp>
      <p:sp>
        <p:nvSpPr>
          <p:cNvPr id="5" name="Marcador de número de diapositiva 4">
            <a:extLst>
              <a:ext uri="{FF2B5EF4-FFF2-40B4-BE49-F238E27FC236}">
                <a16:creationId xmlns:a16="http://schemas.microsoft.com/office/drawing/2014/main" id="{E673FB6E-8A52-8D41-18B6-6A7D204703C3}"/>
              </a:ext>
            </a:extLst>
          </p:cNvPr>
          <p:cNvSpPr>
            <a:spLocks noGrp="1"/>
          </p:cNvSpPr>
          <p:nvPr>
            <p:ph type="sldNum" sz="quarter" idx="5"/>
          </p:nvPr>
        </p:nvSpPr>
        <p:spPr/>
        <p:txBody>
          <a:bodyPr/>
          <a:lstStyle/>
          <a:p>
            <a:fld id="{51C6D144-DB5E-C54E-8EB0-AEF682B629F6}" type="slidenum">
              <a:rPr lang="es-ES_tradnl" smtClean="0"/>
              <a:t>46</a:t>
            </a:fld>
            <a:endParaRPr lang="es-ES_tradnl"/>
          </a:p>
        </p:txBody>
      </p:sp>
    </p:spTree>
    <p:extLst>
      <p:ext uri="{BB962C8B-B14F-4D97-AF65-F5344CB8AC3E}">
        <p14:creationId xmlns:p14="http://schemas.microsoft.com/office/powerpoint/2010/main" val="256794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4"/>
          </p:nvPr>
        </p:nvSpPr>
        <p:spPr/>
        <p:txBody>
          <a:bodyPr/>
          <a:lstStyle/>
          <a:p>
            <a:r>
              <a:rPr lang="es-ES_tradnl"/>
              <a:t>CONFIDENTIAL</a:t>
            </a:r>
          </a:p>
        </p:txBody>
      </p:sp>
      <p:sp>
        <p:nvSpPr>
          <p:cNvPr id="5" name="Marcador de número de diapositiva 4"/>
          <p:cNvSpPr>
            <a:spLocks noGrp="1"/>
          </p:cNvSpPr>
          <p:nvPr>
            <p:ph type="sldNum" sz="quarter" idx="5"/>
          </p:nvPr>
        </p:nvSpPr>
        <p:spPr/>
        <p:txBody>
          <a:bodyPr/>
          <a:lstStyle/>
          <a:p>
            <a:fld id="{51C6D144-DB5E-C54E-8EB0-AEF682B629F6}" type="slidenum">
              <a:rPr lang="es-ES_tradnl" smtClean="0"/>
              <a:t>51</a:t>
            </a:fld>
            <a:endParaRPr lang="es-ES_tradnl"/>
          </a:p>
        </p:txBody>
      </p:sp>
    </p:spTree>
    <p:extLst>
      <p:ext uri="{BB962C8B-B14F-4D97-AF65-F5344CB8AC3E}">
        <p14:creationId xmlns:p14="http://schemas.microsoft.com/office/powerpoint/2010/main" val="30762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99240-1228-773D-F23A-035E89B54F3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275D28-F1CF-DF73-7195-98CA890F10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E81F7C-8215-5E16-2EAA-B345A716453F}"/>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42FB4EE9-44E2-368A-C2A9-7C5C1A998C18}"/>
              </a:ext>
            </a:extLst>
          </p:cNvPr>
          <p:cNvSpPr>
            <a:spLocks noGrp="1"/>
          </p:cNvSpPr>
          <p:nvPr>
            <p:ph type="ftr" sz="quarter" idx="4"/>
          </p:nvPr>
        </p:nvSpPr>
        <p:spPr/>
        <p:txBody>
          <a:bodyPr/>
          <a:lstStyle/>
          <a:p>
            <a:r>
              <a:rPr lang="es-ES_tradnl"/>
              <a:t>CONFIDENTIAL</a:t>
            </a:r>
          </a:p>
        </p:txBody>
      </p:sp>
      <p:sp>
        <p:nvSpPr>
          <p:cNvPr id="5" name="Marcador de número de diapositiva 4">
            <a:extLst>
              <a:ext uri="{FF2B5EF4-FFF2-40B4-BE49-F238E27FC236}">
                <a16:creationId xmlns:a16="http://schemas.microsoft.com/office/drawing/2014/main" id="{E673FB6E-8A52-8D41-18B6-6A7D204703C3}"/>
              </a:ext>
            </a:extLst>
          </p:cNvPr>
          <p:cNvSpPr>
            <a:spLocks noGrp="1"/>
          </p:cNvSpPr>
          <p:nvPr>
            <p:ph type="sldNum" sz="quarter" idx="5"/>
          </p:nvPr>
        </p:nvSpPr>
        <p:spPr/>
        <p:txBody>
          <a:bodyPr/>
          <a:lstStyle/>
          <a:p>
            <a:fld id="{51C6D144-DB5E-C54E-8EB0-AEF682B629F6}" type="slidenum">
              <a:rPr lang="es-ES_tradnl" smtClean="0"/>
              <a:t>52</a:t>
            </a:fld>
            <a:endParaRPr lang="es-ES_tradnl"/>
          </a:p>
        </p:txBody>
      </p:sp>
    </p:spTree>
    <p:extLst>
      <p:ext uri="{BB962C8B-B14F-4D97-AF65-F5344CB8AC3E}">
        <p14:creationId xmlns:p14="http://schemas.microsoft.com/office/powerpoint/2010/main" val="365589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99240-1228-773D-F23A-035E89B54F3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3275D28-F1CF-DF73-7195-98CA890F10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E81F7C-8215-5E16-2EAA-B345A716453F}"/>
              </a:ext>
            </a:extLst>
          </p:cNvPr>
          <p:cNvSpPr>
            <a:spLocks noGrp="1"/>
          </p:cNvSpPr>
          <p:nvPr>
            <p:ph type="body" idx="1"/>
          </p:nvPr>
        </p:nvSpPr>
        <p:spPr/>
        <p:txBody>
          <a:bodyPr/>
          <a:lstStyle/>
          <a:p>
            <a:endParaRPr lang="es-ES"/>
          </a:p>
        </p:txBody>
      </p:sp>
      <p:sp>
        <p:nvSpPr>
          <p:cNvPr id="4" name="Marcador de pie de página 3">
            <a:extLst>
              <a:ext uri="{FF2B5EF4-FFF2-40B4-BE49-F238E27FC236}">
                <a16:creationId xmlns:a16="http://schemas.microsoft.com/office/drawing/2014/main" id="{42FB4EE9-44E2-368A-C2A9-7C5C1A998C18}"/>
              </a:ext>
            </a:extLst>
          </p:cNvPr>
          <p:cNvSpPr>
            <a:spLocks noGrp="1"/>
          </p:cNvSpPr>
          <p:nvPr>
            <p:ph type="ftr" sz="quarter" idx="4"/>
          </p:nvPr>
        </p:nvSpPr>
        <p:spPr/>
        <p:txBody>
          <a:bodyPr/>
          <a:lstStyle/>
          <a:p>
            <a:r>
              <a:rPr lang="es-ES_tradnl"/>
              <a:t>CONFIDENTIAL</a:t>
            </a:r>
          </a:p>
        </p:txBody>
      </p:sp>
      <p:sp>
        <p:nvSpPr>
          <p:cNvPr id="5" name="Marcador de número de diapositiva 4">
            <a:extLst>
              <a:ext uri="{FF2B5EF4-FFF2-40B4-BE49-F238E27FC236}">
                <a16:creationId xmlns:a16="http://schemas.microsoft.com/office/drawing/2014/main" id="{E673FB6E-8A52-8D41-18B6-6A7D204703C3}"/>
              </a:ext>
            </a:extLst>
          </p:cNvPr>
          <p:cNvSpPr>
            <a:spLocks noGrp="1"/>
          </p:cNvSpPr>
          <p:nvPr>
            <p:ph type="sldNum" sz="quarter" idx="5"/>
          </p:nvPr>
        </p:nvSpPr>
        <p:spPr/>
        <p:txBody>
          <a:bodyPr/>
          <a:lstStyle/>
          <a:p>
            <a:fld id="{51C6D144-DB5E-C54E-8EB0-AEF682B629F6}" type="slidenum">
              <a:rPr lang="es-ES_tradnl" smtClean="0"/>
              <a:t>59</a:t>
            </a:fld>
            <a:endParaRPr lang="es-ES_tradnl"/>
          </a:p>
        </p:txBody>
      </p:sp>
    </p:spTree>
    <p:extLst>
      <p:ext uri="{BB962C8B-B14F-4D97-AF65-F5344CB8AC3E}">
        <p14:creationId xmlns:p14="http://schemas.microsoft.com/office/powerpoint/2010/main" val="2590735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s/slide1.xml"/><Relationship Id="rId7" Type="http://schemas.openxmlformats.org/officeDocument/2006/relationships/image" Target="../media/image8.sv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slide" Target="../slides/slide65.xml"/><Relationship Id="rId5" Type="http://schemas.openxmlformats.org/officeDocument/2006/relationships/image" Target="../media/image6.svg"/><Relationship Id="rId10" Type="http://schemas.openxmlformats.org/officeDocument/2006/relationships/slide" Target="../slides/slide2.xml"/><Relationship Id="rId4" Type="http://schemas.openxmlformats.org/officeDocument/2006/relationships/image" Target="../media/image5.png"/><Relationship Id="rId9"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s/slide1.xml"/><Relationship Id="rId7" Type="http://schemas.openxmlformats.org/officeDocument/2006/relationships/image" Target="../media/image8.sv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slide" Target="../slides/slide65.xml"/><Relationship Id="rId5" Type="http://schemas.openxmlformats.org/officeDocument/2006/relationships/image" Target="../media/image6.svg"/><Relationship Id="rId10" Type="http://schemas.openxmlformats.org/officeDocument/2006/relationships/slide" Target="../slides/slide2.xml"/><Relationship Id="rId4" Type="http://schemas.openxmlformats.org/officeDocument/2006/relationships/image" Target="../media/image5.png"/><Relationship Id="rId9"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accent1"/>
        </a:solidFill>
        <a:effectLst/>
      </p:bgPr>
    </p:bg>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A6400E78-714A-9C61-2715-49DCD5AC7523}"/>
              </a:ext>
            </a:extLst>
          </p:cNvPr>
          <p:cNvPicPr>
            <a:picLocks noChangeAspect="1"/>
          </p:cNvPicPr>
          <p:nvPr userDrawn="1"/>
        </p:nvPicPr>
        <p:blipFill>
          <a:blip r:embed="rId2"/>
          <a:srcRect l="5251" t="2743" r="10737" b="2743"/>
          <a:stretch/>
        </p:blipFill>
        <p:spPr>
          <a:xfrm>
            <a:off x="4572000" y="0"/>
            <a:ext cx="4572000" cy="5143500"/>
          </a:xfrm>
          <a:prstGeom prst="rect">
            <a:avLst/>
          </a:prstGeom>
        </p:spPr>
      </p:pic>
      <p:sp>
        <p:nvSpPr>
          <p:cNvPr id="6" name="Redondear rectángulo de una esquina 5">
            <a:extLst>
              <a:ext uri="{FF2B5EF4-FFF2-40B4-BE49-F238E27FC236}">
                <a16:creationId xmlns:a16="http://schemas.microsoft.com/office/drawing/2014/main" id="{C7C481DA-706F-2EED-D183-7EFD6830891A}"/>
              </a:ext>
            </a:extLst>
          </p:cNvPr>
          <p:cNvSpPr/>
          <p:nvPr userDrawn="1"/>
        </p:nvSpPr>
        <p:spPr>
          <a:xfrm flipV="1">
            <a:off x="1" y="0"/>
            <a:ext cx="5034453" cy="5143500"/>
          </a:xfrm>
          <a:prstGeom prst="round1Rect">
            <a:avLst>
              <a:gd name="adj" fmla="val 1214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a:extLst>
              <a:ext uri="{FF2B5EF4-FFF2-40B4-BE49-F238E27FC236}">
                <a16:creationId xmlns:a16="http://schemas.microsoft.com/office/drawing/2014/main" id="{84FB79EB-7E39-28D2-CAF4-CAC61FF170AA}"/>
              </a:ext>
            </a:extLst>
          </p:cNvPr>
          <p:cNvSpPr>
            <a:spLocks noGrp="1"/>
          </p:cNvSpPr>
          <p:nvPr>
            <p:ph type="ctrTitle" hasCustomPrompt="1"/>
          </p:nvPr>
        </p:nvSpPr>
        <p:spPr>
          <a:xfrm>
            <a:off x="323850" y="1284029"/>
            <a:ext cx="4248150" cy="1056215"/>
          </a:xfrm>
          <a:prstGeom prst="rect">
            <a:avLst/>
          </a:prstGeom>
        </p:spPr>
        <p:txBody>
          <a:bodyPr lIns="0" tIns="0" rIns="0" bIns="0" anchor="t">
            <a:noAutofit/>
          </a:bodyPr>
          <a:lstStyle>
            <a:lvl1pPr algn="l">
              <a:lnSpc>
                <a:spcPct val="100000"/>
              </a:lnSpc>
              <a:defRPr sz="2400" b="1" baseline="0">
                <a:solidFill>
                  <a:schemeClr val="bg1"/>
                </a:solidFill>
              </a:defRPr>
            </a:lvl1pPr>
          </a:lstStyle>
          <a:p>
            <a:r>
              <a:rPr lang="en-US" noProof="0"/>
              <a:t>Headline 1 is Arial bold 24/Simple pt.</a:t>
            </a:r>
          </a:p>
        </p:txBody>
      </p:sp>
      <p:sp>
        <p:nvSpPr>
          <p:cNvPr id="9" name="Marcador de texto 5">
            <a:extLst>
              <a:ext uri="{FF2B5EF4-FFF2-40B4-BE49-F238E27FC236}">
                <a16:creationId xmlns:a16="http://schemas.microsoft.com/office/drawing/2014/main" id="{0B8051C7-9DDE-B1C5-90B1-92D3DC5C0276}"/>
              </a:ext>
            </a:extLst>
          </p:cNvPr>
          <p:cNvSpPr>
            <a:spLocks noGrp="1"/>
          </p:cNvSpPr>
          <p:nvPr>
            <p:ph type="body" sz="quarter" idx="12" hasCustomPrompt="1"/>
          </p:nvPr>
        </p:nvSpPr>
        <p:spPr>
          <a:xfrm>
            <a:off x="323849" y="3130983"/>
            <a:ext cx="4248151" cy="1177546"/>
          </a:xfrm>
          <a:prstGeom prst="rect">
            <a:avLst/>
          </a:prstGeom>
        </p:spPr>
        <p:txBody>
          <a:bodyPr lIns="0" tIns="0" rIns="0" bIns="0">
            <a:noAutofit/>
          </a:bodyPr>
          <a:lstStyle>
            <a:lvl1pPr marL="0" indent="0">
              <a:lnSpc>
                <a:spcPct val="100000"/>
              </a:lnSpc>
              <a:spcBef>
                <a:spcPts val="0"/>
              </a:spcBef>
              <a:buNone/>
              <a:defRPr sz="1600" baseline="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noProof="0"/>
              <a:t>Subhead 1 is Arial Regular 16/Simple pt.</a:t>
            </a:r>
          </a:p>
        </p:txBody>
      </p:sp>
      <p:pic>
        <p:nvPicPr>
          <p:cNvPr id="25" name="Imagen 24">
            <a:extLst>
              <a:ext uri="{FF2B5EF4-FFF2-40B4-BE49-F238E27FC236}">
                <a16:creationId xmlns:a16="http://schemas.microsoft.com/office/drawing/2014/main" id="{054B4BEE-36CF-1A96-40E5-8CDC28ECF859}"/>
              </a:ext>
            </a:extLst>
          </p:cNvPr>
          <p:cNvPicPr>
            <a:picLocks noChangeAspect="1"/>
          </p:cNvPicPr>
          <p:nvPr userDrawn="1"/>
        </p:nvPicPr>
        <p:blipFill>
          <a:blip r:embed="rId3"/>
          <a:stretch>
            <a:fillRect/>
          </a:stretch>
        </p:blipFill>
        <p:spPr>
          <a:xfrm>
            <a:off x="323850" y="325438"/>
            <a:ext cx="1653187" cy="565141"/>
          </a:xfrm>
          <a:prstGeom prst="rect">
            <a:avLst/>
          </a:prstGeom>
        </p:spPr>
      </p:pic>
      <p:sp>
        <p:nvSpPr>
          <p:cNvPr id="4" name="CuadroTexto 3">
            <a:extLst>
              <a:ext uri="{FF2B5EF4-FFF2-40B4-BE49-F238E27FC236}">
                <a16:creationId xmlns:a16="http://schemas.microsoft.com/office/drawing/2014/main" id="{5A89DFC7-F40C-A222-1F16-B58BF5C9EDA5}"/>
              </a:ext>
            </a:extLst>
          </p:cNvPr>
          <p:cNvSpPr txBox="1"/>
          <p:nvPr userDrawn="1"/>
        </p:nvSpPr>
        <p:spPr>
          <a:xfrm>
            <a:off x="323850" y="4610428"/>
            <a:ext cx="4248150" cy="123111"/>
          </a:xfrm>
          <a:prstGeom prst="rect">
            <a:avLst/>
          </a:prstGeom>
          <a:noFill/>
        </p:spPr>
        <p:txBody>
          <a:bodyPr wrap="square" lIns="0" tIns="0" rIns="0" bIns="0">
            <a:spAutoFit/>
          </a:bodyPr>
          <a:lstStyle/>
          <a:p>
            <a:r>
              <a:rPr lang="es-ES" sz="800" spc="0" dirty="0">
                <a:solidFill>
                  <a:schemeClr val="bg1"/>
                </a:solidFill>
              </a:rPr>
              <a:t>ESTA PRESENTACIÓN SERÁ UTILIZADA EN REUNIONES MÉDICAS ALMIRALL</a:t>
            </a:r>
          </a:p>
        </p:txBody>
      </p:sp>
    </p:spTree>
    <p:extLst>
      <p:ext uri="{BB962C8B-B14F-4D97-AF65-F5344CB8AC3E}">
        <p14:creationId xmlns:p14="http://schemas.microsoft.com/office/powerpoint/2010/main" val="2450103235"/>
      </p:ext>
    </p:extLst>
  </p:cSld>
  <p:clrMapOvr>
    <a:masterClrMapping/>
  </p:clrMapOvr>
  <p:extLst>
    <p:ext uri="{DCECCB84-F9BA-43D5-87BE-67443E8EF086}">
      <p15:sldGuideLst xmlns:p15="http://schemas.microsoft.com/office/powerpoint/2012/main">
        <p15:guide id="1" orient="horz" pos="2160">
          <p15:clr>
            <a:srgbClr val="FBAE40"/>
          </p15:clr>
        </p15:guide>
        <p15:guide id="2" pos="3742" userDrawn="1">
          <p15:clr>
            <a:srgbClr val="FBAE40"/>
          </p15:clr>
        </p15:guide>
        <p15:guide id="3" pos="301">
          <p15:clr>
            <a:srgbClr val="FBAE40"/>
          </p15:clr>
        </p15:guide>
        <p15:guide id="4" orient="horz" pos="291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17" name="Imagen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Redondear rectángulo de esquina sencilla 10"/>
          <p:cNvSpPr/>
          <p:nvPr/>
        </p:nvSpPr>
        <p:spPr>
          <a:xfrm flipV="1">
            <a:off x="323850" y="325435"/>
            <a:ext cx="8496300" cy="4555529"/>
          </a:xfrm>
          <a:prstGeom prst="round1Rect">
            <a:avLst>
              <a:gd name="adj" fmla="val 129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3" name="Subtitle 2"/>
          <p:cNvSpPr>
            <a:spLocks noGrp="1"/>
          </p:cNvSpPr>
          <p:nvPr>
            <p:ph type="subTitle" idx="1"/>
          </p:nvPr>
        </p:nvSpPr>
        <p:spPr>
          <a:xfrm>
            <a:off x="3554016" y="665857"/>
            <a:ext cx="4875611" cy="333377"/>
          </a:xfrm>
          <a:prstGeom prst="rect">
            <a:avLst/>
          </a:prstGeom>
        </p:spPr>
        <p:txBody>
          <a:bodyPr lIns="0" tIns="0" rIns="0" bIns="0"/>
          <a:lstStyle>
            <a:lvl1pPr marL="0" indent="0" algn="l">
              <a:lnSpc>
                <a:spcPts val="2213"/>
              </a:lnSpc>
              <a:spcBef>
                <a:spcPts val="0"/>
              </a:spcBef>
              <a:buNone/>
              <a:defRPr sz="2213">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endParaRPr lang="en-US"/>
          </a:p>
        </p:txBody>
      </p:sp>
      <p:sp>
        <p:nvSpPr>
          <p:cNvPr id="13" name="Footer Placeholder 4"/>
          <p:cNvSpPr>
            <a:spLocks noGrp="1"/>
          </p:cNvSpPr>
          <p:nvPr>
            <p:ph type="ftr" sz="quarter" idx="11"/>
          </p:nvPr>
        </p:nvSpPr>
        <p:spPr>
          <a:xfrm rot="16200000">
            <a:off x="901299" y="2368161"/>
            <a:ext cx="4115609" cy="365125"/>
          </a:xfrm>
          <a:prstGeom prst="rect">
            <a:avLst/>
          </a:prstGeom>
        </p:spPr>
        <p:txBody>
          <a:bodyPr/>
          <a:lstStyle>
            <a:lvl1pPr>
              <a:lnSpc>
                <a:spcPts val="2213"/>
              </a:lnSpc>
              <a:defRPr sz="2213">
                <a:solidFill>
                  <a:schemeClr val="accent2"/>
                </a:solidFill>
              </a:defRPr>
            </a:lvl1pPr>
          </a:lstStyle>
          <a:p>
            <a:r>
              <a:rPr lang="es-ES_tradnl"/>
              <a:t>Short title</a:t>
            </a:r>
          </a:p>
        </p:txBody>
      </p:sp>
      <p:cxnSp>
        <p:nvCxnSpPr>
          <p:cNvPr id="8" name="Conector recto 7"/>
          <p:cNvCxnSpPr/>
          <p:nvPr/>
        </p:nvCxnSpPr>
        <p:spPr>
          <a:xfrm>
            <a:off x="3178968" y="492919"/>
            <a:ext cx="0" cy="413087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userDrawn="1"/>
        </p:nvCxnSpPr>
        <p:spPr>
          <a:xfrm flipH="1">
            <a:off x="3546874" y="977802"/>
            <a:ext cx="4875611"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Marcador de texto 18"/>
          <p:cNvSpPr>
            <a:spLocks noGrp="1"/>
          </p:cNvSpPr>
          <p:nvPr>
            <p:ph type="body" sz="quarter" idx="12"/>
          </p:nvPr>
        </p:nvSpPr>
        <p:spPr>
          <a:xfrm>
            <a:off x="3551239" y="1339454"/>
            <a:ext cx="4872037" cy="2711053"/>
          </a:xfrm>
          <a:prstGeom prst="rect">
            <a:avLst/>
          </a:prstGeom>
        </p:spPr>
        <p:txBody>
          <a:bodyPr lIns="0" tIns="0" rIns="0" bIns="0"/>
          <a:lstStyle>
            <a:lvl1pPr marL="234554" indent="-234554">
              <a:lnSpc>
                <a:spcPts val="1538"/>
              </a:lnSpc>
              <a:buFont typeface="+mj-lt"/>
              <a:buAutoNum type="arabicPeriod"/>
              <a:tabLst/>
              <a:defRPr sz="1538">
                <a:solidFill>
                  <a:schemeClr val="bg1"/>
                </a:solidFill>
              </a:defRPr>
            </a:lvl1pPr>
            <a:lvl2pPr marL="342900" indent="0">
              <a:lnSpc>
                <a:spcPts val="1538"/>
              </a:lnSpc>
              <a:buNone/>
              <a:defRPr sz="1538">
                <a:solidFill>
                  <a:schemeClr val="bg1"/>
                </a:solidFill>
              </a:defRPr>
            </a:lvl2pPr>
            <a:lvl3pPr marL="685800" indent="0">
              <a:lnSpc>
                <a:spcPts val="1538"/>
              </a:lnSpc>
              <a:buNone/>
              <a:defRPr sz="1538">
                <a:solidFill>
                  <a:schemeClr val="bg1"/>
                </a:solidFill>
              </a:defRPr>
            </a:lvl3pPr>
            <a:lvl4pPr marL="1028700" indent="0">
              <a:lnSpc>
                <a:spcPts val="1538"/>
              </a:lnSpc>
              <a:buNone/>
              <a:defRPr sz="1538">
                <a:solidFill>
                  <a:schemeClr val="bg1"/>
                </a:solidFill>
              </a:defRPr>
            </a:lvl4pPr>
            <a:lvl5pPr marL="1371600" indent="0">
              <a:lnSpc>
                <a:spcPts val="1538"/>
              </a:lnSpc>
              <a:buNone/>
              <a:defRPr sz="1538">
                <a:solidFill>
                  <a:schemeClr val="bg1"/>
                </a:solidFill>
              </a:defRPr>
            </a:lvl5pPr>
          </a:lstStyle>
          <a:p>
            <a:pPr lvl="0"/>
            <a:r>
              <a:rPr lang="es-ES_tradnl"/>
              <a:t>Haga clic para modificar el estilo de texto del patrón</a:t>
            </a:r>
          </a:p>
        </p:txBody>
      </p:sp>
      <p:pic>
        <p:nvPicPr>
          <p:cNvPr id="5" name="Imagen 4">
            <a:extLst>
              <a:ext uri="{FF2B5EF4-FFF2-40B4-BE49-F238E27FC236}">
                <a16:creationId xmlns:a16="http://schemas.microsoft.com/office/drawing/2014/main" id="{CC0BA71C-B9B4-C37A-2FFA-BB9459104877}"/>
              </a:ext>
            </a:extLst>
          </p:cNvPr>
          <p:cNvPicPr>
            <a:picLocks noChangeAspect="1"/>
          </p:cNvPicPr>
          <p:nvPr userDrawn="1"/>
        </p:nvPicPr>
        <p:blipFill>
          <a:blip r:embed="rId3"/>
          <a:stretch>
            <a:fillRect/>
          </a:stretch>
        </p:blipFill>
        <p:spPr>
          <a:xfrm>
            <a:off x="708508" y="486303"/>
            <a:ext cx="1653187" cy="565141"/>
          </a:xfrm>
          <a:prstGeom prst="rect">
            <a:avLst/>
          </a:prstGeom>
        </p:spPr>
      </p:pic>
    </p:spTree>
    <p:extLst>
      <p:ext uri="{BB962C8B-B14F-4D97-AF65-F5344CB8AC3E}">
        <p14:creationId xmlns:p14="http://schemas.microsoft.com/office/powerpoint/2010/main" val="2765792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pos="2237">
          <p15:clr>
            <a:srgbClr val="FBAE40"/>
          </p15:clr>
        </p15:guide>
        <p15:guide id="5" orient="horz" pos="30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17" name="Imagen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Redondear rectángulo de esquina sencilla 10"/>
          <p:cNvSpPr/>
          <p:nvPr/>
        </p:nvSpPr>
        <p:spPr>
          <a:xfrm flipV="1">
            <a:off x="323850" y="325435"/>
            <a:ext cx="8496300" cy="4555529"/>
          </a:xfrm>
          <a:prstGeom prst="round1Rect">
            <a:avLst>
              <a:gd name="adj" fmla="val 129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3" name="Footer Placeholder 4"/>
          <p:cNvSpPr>
            <a:spLocks noGrp="1"/>
          </p:cNvSpPr>
          <p:nvPr>
            <p:ph type="ftr" sz="quarter" idx="11"/>
          </p:nvPr>
        </p:nvSpPr>
        <p:spPr>
          <a:xfrm rot="16200000">
            <a:off x="901299" y="2368161"/>
            <a:ext cx="4115609" cy="365125"/>
          </a:xfrm>
          <a:prstGeom prst="rect">
            <a:avLst/>
          </a:prstGeom>
        </p:spPr>
        <p:txBody>
          <a:bodyPr/>
          <a:lstStyle>
            <a:lvl1pPr>
              <a:lnSpc>
                <a:spcPts val="2213"/>
              </a:lnSpc>
              <a:defRPr sz="2213">
                <a:solidFill>
                  <a:schemeClr val="accent2"/>
                </a:solidFill>
              </a:defRPr>
            </a:lvl1pPr>
          </a:lstStyle>
          <a:p>
            <a:r>
              <a:rPr lang="es-ES_tradnl"/>
              <a:t>Short title</a:t>
            </a:r>
          </a:p>
        </p:txBody>
      </p:sp>
      <p:cxnSp>
        <p:nvCxnSpPr>
          <p:cNvPr id="8" name="Conector recto 7"/>
          <p:cNvCxnSpPr/>
          <p:nvPr/>
        </p:nvCxnSpPr>
        <p:spPr>
          <a:xfrm>
            <a:off x="3178968" y="492919"/>
            <a:ext cx="0" cy="413087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Marcador de texto 18"/>
          <p:cNvSpPr>
            <a:spLocks noGrp="1"/>
          </p:cNvSpPr>
          <p:nvPr>
            <p:ph type="body" sz="quarter" idx="12"/>
          </p:nvPr>
        </p:nvSpPr>
        <p:spPr>
          <a:xfrm>
            <a:off x="3551239" y="484188"/>
            <a:ext cx="4872037" cy="3566319"/>
          </a:xfrm>
          <a:prstGeom prst="rect">
            <a:avLst/>
          </a:prstGeom>
        </p:spPr>
        <p:txBody>
          <a:bodyPr lIns="0" tIns="0" rIns="0" bIns="0"/>
          <a:lstStyle>
            <a:lvl1pPr marL="234554" indent="-234554">
              <a:lnSpc>
                <a:spcPts val="1538"/>
              </a:lnSpc>
              <a:buFont typeface="+mj-lt"/>
              <a:buAutoNum type="arabicPeriod"/>
              <a:tabLst/>
              <a:defRPr sz="1538">
                <a:solidFill>
                  <a:schemeClr val="bg1"/>
                </a:solidFill>
              </a:defRPr>
            </a:lvl1pPr>
            <a:lvl2pPr marL="342900" indent="0">
              <a:lnSpc>
                <a:spcPts val="1538"/>
              </a:lnSpc>
              <a:buNone/>
              <a:defRPr sz="1538">
                <a:solidFill>
                  <a:schemeClr val="bg1"/>
                </a:solidFill>
              </a:defRPr>
            </a:lvl2pPr>
            <a:lvl3pPr marL="685800" indent="0">
              <a:lnSpc>
                <a:spcPts val="1538"/>
              </a:lnSpc>
              <a:buNone/>
              <a:defRPr sz="1538">
                <a:solidFill>
                  <a:schemeClr val="bg1"/>
                </a:solidFill>
              </a:defRPr>
            </a:lvl3pPr>
            <a:lvl4pPr marL="1028700" indent="0">
              <a:lnSpc>
                <a:spcPts val="1538"/>
              </a:lnSpc>
              <a:buNone/>
              <a:defRPr sz="1538">
                <a:solidFill>
                  <a:schemeClr val="bg1"/>
                </a:solidFill>
              </a:defRPr>
            </a:lvl4pPr>
            <a:lvl5pPr marL="1371600" indent="0">
              <a:lnSpc>
                <a:spcPts val="1538"/>
              </a:lnSpc>
              <a:buNone/>
              <a:defRPr sz="1538">
                <a:solidFill>
                  <a:schemeClr val="bg1"/>
                </a:solidFill>
              </a:defRPr>
            </a:lvl5pPr>
          </a:lstStyle>
          <a:p>
            <a:pPr lvl="0"/>
            <a:r>
              <a:rPr lang="es-ES_tradnl"/>
              <a:t>Haga clic para modificar el estilo de texto del patrón</a:t>
            </a:r>
          </a:p>
        </p:txBody>
      </p:sp>
      <p:pic>
        <p:nvPicPr>
          <p:cNvPr id="5" name="Imagen 4">
            <a:extLst>
              <a:ext uri="{FF2B5EF4-FFF2-40B4-BE49-F238E27FC236}">
                <a16:creationId xmlns:a16="http://schemas.microsoft.com/office/drawing/2014/main" id="{CC0BA71C-B9B4-C37A-2FFA-BB9459104877}"/>
              </a:ext>
            </a:extLst>
          </p:cNvPr>
          <p:cNvPicPr>
            <a:picLocks noChangeAspect="1"/>
          </p:cNvPicPr>
          <p:nvPr userDrawn="1"/>
        </p:nvPicPr>
        <p:blipFill>
          <a:blip r:embed="rId3"/>
          <a:stretch>
            <a:fillRect/>
          </a:stretch>
        </p:blipFill>
        <p:spPr>
          <a:xfrm>
            <a:off x="708508" y="486303"/>
            <a:ext cx="1653187" cy="565141"/>
          </a:xfrm>
          <a:prstGeom prst="rect">
            <a:avLst/>
          </a:prstGeom>
        </p:spPr>
      </p:pic>
    </p:spTree>
    <p:extLst>
      <p:ext uri="{BB962C8B-B14F-4D97-AF65-F5344CB8AC3E}">
        <p14:creationId xmlns:p14="http://schemas.microsoft.com/office/powerpoint/2010/main" val="1294222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4" pos="2237">
          <p15:clr>
            <a:srgbClr val="FBAE40"/>
          </p15:clr>
        </p15:guide>
        <p15:guide id="5" orient="horz" pos="30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21230" y="4794054"/>
            <a:ext cx="435142" cy="273844"/>
          </a:xfrm>
          <a:prstGeom prst="rect">
            <a:avLst/>
          </a:prstGeom>
        </p:spPr>
        <p:txBody>
          <a:bodyPr/>
          <a:lstStyle>
            <a:lvl1pPr>
              <a:defRPr sz="750">
                <a:solidFill>
                  <a:schemeClr val="accent1"/>
                </a:solidFill>
              </a:defRPr>
            </a:lvl1pPr>
          </a:lstStyle>
          <a:p>
            <a:fld id="{E7109EF1-F99E-2846-B900-05CEFB69D20A}" type="slidenum">
              <a:rPr lang="en-US" noProof="0" smtClean="0"/>
              <a:pPr/>
              <a:t>‹Nº›</a:t>
            </a:fld>
            <a:endParaRPr lang="en-US" noProof="0"/>
          </a:p>
        </p:txBody>
      </p:sp>
      <p:sp>
        <p:nvSpPr>
          <p:cNvPr id="13" name="Marcador de texto 12"/>
          <p:cNvSpPr>
            <a:spLocks noGrp="1"/>
          </p:cNvSpPr>
          <p:nvPr>
            <p:ph type="body" sz="quarter" idx="13" hasCustomPrompt="1"/>
          </p:nvPr>
        </p:nvSpPr>
        <p:spPr>
          <a:xfrm>
            <a:off x="323850" y="1166814"/>
            <a:ext cx="8535987" cy="3241674"/>
          </a:xfrm>
          <a:prstGeom prst="rect">
            <a:avLst/>
          </a:prstGeom>
        </p:spPr>
        <p:txBody>
          <a:bodyPr lIns="0" tIns="0" rIns="0" bIns="0">
            <a:noAutofit/>
          </a:bodyPr>
          <a:lstStyle>
            <a:lvl1pPr marL="0" indent="0">
              <a:lnSpc>
                <a:spcPct val="100000"/>
              </a:lnSpc>
              <a:spcBef>
                <a:spcPts val="0"/>
              </a:spcBef>
              <a:buNone/>
              <a:defRPr sz="1050" baseline="0">
                <a:solidFill>
                  <a:schemeClr val="accent1"/>
                </a:solidFill>
              </a:defRPr>
            </a:lvl1pPr>
            <a:lvl2pPr marL="457178" indent="0">
              <a:lnSpc>
                <a:spcPts val="4400"/>
              </a:lnSpc>
              <a:buNone/>
              <a:defRPr sz="4400">
                <a:solidFill>
                  <a:schemeClr val="accent2"/>
                </a:solidFill>
              </a:defRPr>
            </a:lvl2pPr>
            <a:lvl3pPr marL="914354" indent="0">
              <a:lnSpc>
                <a:spcPts val="4400"/>
              </a:lnSpc>
              <a:buNone/>
              <a:defRPr sz="4400">
                <a:solidFill>
                  <a:schemeClr val="accent2"/>
                </a:solidFill>
              </a:defRPr>
            </a:lvl3pPr>
            <a:lvl4pPr marL="1371532" indent="0">
              <a:lnSpc>
                <a:spcPts val="4400"/>
              </a:lnSpc>
              <a:buNone/>
              <a:defRPr sz="4400">
                <a:solidFill>
                  <a:schemeClr val="accent2"/>
                </a:solidFill>
              </a:defRPr>
            </a:lvl4pPr>
            <a:lvl5pPr marL="1828709" indent="0">
              <a:lnSpc>
                <a:spcPts val="4400"/>
              </a:lnSpc>
              <a:buNone/>
              <a:defRPr sz="4400">
                <a:solidFill>
                  <a:schemeClr val="accent2"/>
                </a:solidFill>
              </a:defRPr>
            </a:lvl5pPr>
          </a:lstStyle>
          <a:p>
            <a:pPr lvl="0"/>
            <a:r>
              <a:rPr lang="en-US" noProof="0"/>
              <a:t>Body copy is Arial Regular 10,5/Simple pt.</a:t>
            </a:r>
          </a:p>
        </p:txBody>
      </p:sp>
      <p:cxnSp>
        <p:nvCxnSpPr>
          <p:cNvPr id="19" name="Conector recto 18"/>
          <p:cNvCxnSpPr/>
          <p:nvPr userDrawn="1"/>
        </p:nvCxnSpPr>
        <p:spPr>
          <a:xfrm>
            <a:off x="314325" y="4734569"/>
            <a:ext cx="854204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C981FF61-4963-8EE4-A2BB-71EB26EA529B}"/>
              </a:ext>
            </a:extLst>
          </p:cNvPr>
          <p:cNvPicPr>
            <a:picLocks noChangeAspect="1"/>
          </p:cNvPicPr>
          <p:nvPr userDrawn="1"/>
        </p:nvPicPr>
        <p:blipFill>
          <a:blip r:embed="rId2"/>
          <a:stretch>
            <a:fillRect/>
          </a:stretch>
        </p:blipFill>
        <p:spPr>
          <a:xfrm>
            <a:off x="314326" y="4825287"/>
            <a:ext cx="593938" cy="203037"/>
          </a:xfrm>
          <a:prstGeom prst="rect">
            <a:avLst/>
          </a:prstGeom>
        </p:spPr>
      </p:pic>
      <p:sp>
        <p:nvSpPr>
          <p:cNvPr id="3" name="Marcador de texto 12">
            <a:extLst>
              <a:ext uri="{FF2B5EF4-FFF2-40B4-BE49-F238E27FC236}">
                <a16:creationId xmlns:a16="http://schemas.microsoft.com/office/drawing/2014/main" id="{E5AC625D-4A7B-5EEE-C32F-83C78AA8D010}"/>
              </a:ext>
            </a:extLst>
          </p:cNvPr>
          <p:cNvSpPr>
            <a:spLocks noGrp="1"/>
          </p:cNvSpPr>
          <p:nvPr>
            <p:ph type="body" sz="quarter" idx="26" hasCustomPrompt="1"/>
          </p:nvPr>
        </p:nvSpPr>
        <p:spPr>
          <a:xfrm>
            <a:off x="1245476" y="4747016"/>
            <a:ext cx="7168055" cy="396484"/>
          </a:xfrm>
          <a:prstGeom prst="rect">
            <a:avLst/>
          </a:prstGeom>
        </p:spPr>
        <p:txBody>
          <a:bodyPr wrap="square" lIns="0" tIns="36000" rIns="0" bIns="36000" anchor="ctr">
            <a:noAutofit/>
          </a:bodyPr>
          <a:lstStyle>
            <a:lvl1pPr marL="0" indent="0">
              <a:lnSpc>
                <a:spcPct val="100000"/>
              </a:lnSpc>
              <a:spcBef>
                <a:spcPts val="0"/>
              </a:spcBef>
              <a:buNone/>
              <a:defRPr sz="600" baseline="0">
                <a:solidFill>
                  <a:schemeClr val="tx1"/>
                </a:solidFill>
              </a:defRPr>
            </a:lvl1pPr>
            <a:lvl2pPr marL="457178" indent="0">
              <a:lnSpc>
                <a:spcPts val="4400"/>
              </a:lnSpc>
              <a:buNone/>
              <a:defRPr sz="4400">
                <a:solidFill>
                  <a:schemeClr val="accent2"/>
                </a:solidFill>
              </a:defRPr>
            </a:lvl2pPr>
            <a:lvl3pPr marL="914354" indent="0">
              <a:lnSpc>
                <a:spcPts val="4400"/>
              </a:lnSpc>
              <a:buNone/>
              <a:defRPr sz="4400">
                <a:solidFill>
                  <a:schemeClr val="accent2"/>
                </a:solidFill>
              </a:defRPr>
            </a:lvl3pPr>
            <a:lvl4pPr marL="1371532" indent="0">
              <a:lnSpc>
                <a:spcPts val="4400"/>
              </a:lnSpc>
              <a:buNone/>
              <a:defRPr sz="4400">
                <a:solidFill>
                  <a:schemeClr val="accent2"/>
                </a:solidFill>
              </a:defRPr>
            </a:lvl4pPr>
            <a:lvl5pPr marL="1828709" indent="0">
              <a:lnSpc>
                <a:spcPts val="4400"/>
              </a:lnSpc>
              <a:buNone/>
              <a:defRPr sz="4400">
                <a:solidFill>
                  <a:schemeClr val="accent2"/>
                </a:solidFill>
              </a:defRPr>
            </a:lvl5pPr>
          </a:lstStyle>
          <a:p>
            <a:pPr lvl="0"/>
            <a:r>
              <a:rPr lang="en-US" noProof="0"/>
              <a:t>Footer is Arial Regular 6/Simple pt.</a:t>
            </a:r>
          </a:p>
        </p:txBody>
      </p:sp>
      <p:sp>
        <p:nvSpPr>
          <p:cNvPr id="5" name="Marcador de texto 6">
            <a:extLst>
              <a:ext uri="{FF2B5EF4-FFF2-40B4-BE49-F238E27FC236}">
                <a16:creationId xmlns:a16="http://schemas.microsoft.com/office/drawing/2014/main" id="{19F20B93-A5C2-350A-B283-1BDF9CDC95EE}"/>
              </a:ext>
            </a:extLst>
          </p:cNvPr>
          <p:cNvSpPr>
            <a:spLocks noGrp="1"/>
          </p:cNvSpPr>
          <p:nvPr>
            <p:ph type="body" sz="quarter" idx="19" hasCustomPrompt="1"/>
          </p:nvPr>
        </p:nvSpPr>
        <p:spPr>
          <a:xfrm>
            <a:off x="323851" y="259918"/>
            <a:ext cx="8496300" cy="342062"/>
          </a:xfrm>
          <a:prstGeom prst="rect">
            <a:avLst/>
          </a:prstGeom>
        </p:spPr>
        <p:txBody>
          <a:bodyPr lIns="0" tIns="0" rIns="0" bIns="0">
            <a:noAutofit/>
          </a:bodyPr>
          <a:lstStyle>
            <a:lvl1pPr marL="0" indent="0">
              <a:lnSpc>
                <a:spcPct val="100000"/>
              </a:lnSpc>
              <a:spcBef>
                <a:spcPts val="0"/>
              </a:spcBef>
              <a:buNone/>
              <a:defRPr sz="2200">
                <a:solidFill>
                  <a:schemeClr val="accent1"/>
                </a:solidFill>
              </a:defRPr>
            </a:lvl1pPr>
            <a:lvl2pPr marL="342900" indent="0">
              <a:buNone/>
              <a:defRPr sz="2200">
                <a:solidFill>
                  <a:schemeClr val="accent1"/>
                </a:solidFill>
              </a:defRPr>
            </a:lvl2pPr>
            <a:lvl3pPr marL="685800" indent="0">
              <a:buNone/>
              <a:defRPr sz="2200">
                <a:solidFill>
                  <a:schemeClr val="accent1"/>
                </a:solidFill>
              </a:defRPr>
            </a:lvl3pPr>
            <a:lvl4pPr marL="1028700" indent="0">
              <a:buNone/>
              <a:defRPr sz="2200">
                <a:solidFill>
                  <a:schemeClr val="accent1"/>
                </a:solidFill>
              </a:defRPr>
            </a:lvl4pPr>
            <a:lvl5pPr marL="1371600" indent="0">
              <a:buNone/>
              <a:defRPr sz="2200">
                <a:solidFill>
                  <a:schemeClr val="accent1"/>
                </a:solidFill>
              </a:defRPr>
            </a:lvl5pPr>
          </a:lstStyle>
          <a:p>
            <a:pPr lvl="0"/>
            <a:r>
              <a:rPr lang="en-US" noProof="0"/>
              <a:t>Slide title is Arial Regular 22/Simple pt.</a:t>
            </a:r>
          </a:p>
        </p:txBody>
      </p:sp>
      <p:sp>
        <p:nvSpPr>
          <p:cNvPr id="11" name="Marcador de texto 6">
            <a:extLst>
              <a:ext uri="{FF2B5EF4-FFF2-40B4-BE49-F238E27FC236}">
                <a16:creationId xmlns:a16="http://schemas.microsoft.com/office/drawing/2014/main" id="{06C1BBCC-B3F1-86FA-6C30-DE4A240A4B29}"/>
              </a:ext>
            </a:extLst>
          </p:cNvPr>
          <p:cNvSpPr>
            <a:spLocks noGrp="1"/>
          </p:cNvSpPr>
          <p:nvPr>
            <p:ph type="body" sz="quarter" idx="25" hasCustomPrompt="1"/>
          </p:nvPr>
        </p:nvSpPr>
        <p:spPr>
          <a:xfrm>
            <a:off x="323851" y="693740"/>
            <a:ext cx="8496300" cy="473074"/>
          </a:xfrm>
          <a:prstGeom prst="rect">
            <a:avLst/>
          </a:prstGeom>
        </p:spPr>
        <p:txBody>
          <a:bodyPr lIns="0" tIns="0" rIns="0" bIns="0">
            <a:noAutofit/>
          </a:bodyPr>
          <a:lstStyle>
            <a:lvl1pPr marL="0" indent="0">
              <a:lnSpc>
                <a:spcPct val="100000"/>
              </a:lnSpc>
              <a:spcBef>
                <a:spcPts val="0"/>
              </a:spcBef>
              <a:buClr>
                <a:schemeClr val="accent2"/>
              </a:buClr>
              <a:buSzPct val="50000"/>
              <a:buFont typeface="Arial" charset="0"/>
              <a:buNone/>
              <a:defRPr sz="1800" b="1" baseline="0">
                <a:solidFill>
                  <a:schemeClr val="accent2"/>
                </a:solidFill>
              </a:defRPr>
            </a:lvl1pPr>
            <a:lvl2pPr marL="685800" indent="-180000">
              <a:lnSpc>
                <a:spcPct val="100000"/>
              </a:lnSpc>
              <a:spcBef>
                <a:spcPts val="0"/>
              </a:spcBef>
              <a:buClr>
                <a:schemeClr val="accent2"/>
              </a:buClr>
              <a:buSzPct val="50000"/>
              <a:buFont typeface="Arial" charset="0"/>
              <a:buChar char="•"/>
              <a:defRPr sz="1650">
                <a:solidFill>
                  <a:schemeClr val="accent2"/>
                </a:solidFill>
              </a:defRPr>
            </a:lvl2pPr>
            <a:lvl3pPr marL="1143000" indent="-180000">
              <a:lnSpc>
                <a:spcPct val="100000"/>
              </a:lnSpc>
              <a:spcBef>
                <a:spcPts val="0"/>
              </a:spcBef>
              <a:buClr>
                <a:schemeClr val="accent2"/>
              </a:buClr>
              <a:buSzPct val="50000"/>
              <a:buFont typeface="Arial" charset="0"/>
              <a:buChar char="•"/>
              <a:defRPr sz="1650">
                <a:solidFill>
                  <a:schemeClr val="accent2"/>
                </a:solidFill>
              </a:defRPr>
            </a:lvl3pPr>
            <a:lvl4pPr marL="1600200" indent="-180000">
              <a:lnSpc>
                <a:spcPct val="100000"/>
              </a:lnSpc>
              <a:spcBef>
                <a:spcPts val="0"/>
              </a:spcBef>
              <a:buClr>
                <a:schemeClr val="accent2"/>
              </a:buClr>
              <a:buSzPct val="50000"/>
              <a:buFont typeface="Arial" charset="0"/>
              <a:buChar char="•"/>
              <a:defRPr sz="1650">
                <a:solidFill>
                  <a:schemeClr val="accent2"/>
                </a:solidFill>
              </a:defRPr>
            </a:lvl4pPr>
            <a:lvl5pPr marL="2057400" indent="-180000">
              <a:lnSpc>
                <a:spcPct val="100000"/>
              </a:lnSpc>
              <a:spcBef>
                <a:spcPts val="0"/>
              </a:spcBef>
              <a:buClr>
                <a:schemeClr val="accent2"/>
              </a:buClr>
              <a:buSzPct val="50000"/>
              <a:buFont typeface="Arial" charset="0"/>
              <a:buChar char="•"/>
              <a:defRPr sz="1650">
                <a:solidFill>
                  <a:schemeClr val="accent2"/>
                </a:solidFill>
              </a:defRPr>
            </a:lvl5pPr>
            <a:lvl6pPr>
              <a:lnSpc>
                <a:spcPct val="100000"/>
              </a:lnSpc>
              <a:spcBef>
                <a:spcPts val="0"/>
              </a:spcBef>
              <a:buClr>
                <a:schemeClr val="accent2"/>
              </a:buClr>
              <a:buSzPct val="50000"/>
              <a:defRPr sz="1650">
                <a:solidFill>
                  <a:schemeClr val="accent2"/>
                </a:solidFill>
              </a:defRPr>
            </a:lvl6pPr>
            <a:lvl7pPr>
              <a:lnSpc>
                <a:spcPct val="100000"/>
              </a:lnSpc>
              <a:spcBef>
                <a:spcPts val="0"/>
              </a:spcBef>
              <a:buClr>
                <a:schemeClr val="accent2"/>
              </a:buClr>
              <a:buSzPct val="50000"/>
              <a:defRPr sz="1650">
                <a:solidFill>
                  <a:schemeClr val="accent2"/>
                </a:solidFill>
              </a:defRPr>
            </a:lvl7pPr>
            <a:lvl8pPr>
              <a:lnSpc>
                <a:spcPct val="100000"/>
              </a:lnSpc>
              <a:spcBef>
                <a:spcPts val="0"/>
              </a:spcBef>
              <a:buClr>
                <a:schemeClr val="accent2"/>
              </a:buClr>
              <a:buSzPct val="50000"/>
              <a:defRPr sz="1650">
                <a:solidFill>
                  <a:schemeClr val="accent2"/>
                </a:solidFill>
              </a:defRPr>
            </a:lvl8pPr>
            <a:lvl9pPr>
              <a:lnSpc>
                <a:spcPct val="100000"/>
              </a:lnSpc>
              <a:spcBef>
                <a:spcPts val="0"/>
              </a:spcBef>
              <a:buClr>
                <a:schemeClr val="accent2"/>
              </a:buClr>
              <a:buSzPct val="50000"/>
              <a:defRPr sz="1650">
                <a:solidFill>
                  <a:schemeClr val="accent2"/>
                </a:solidFill>
              </a:defRPr>
            </a:lvl9pPr>
          </a:lstStyle>
          <a:p>
            <a:pPr lvl="0"/>
            <a:r>
              <a:rPr lang="en-US" noProof="0"/>
              <a:t>Text Arial Regular 18/Simple pt.</a:t>
            </a:r>
          </a:p>
        </p:txBody>
      </p:sp>
      <p:cxnSp>
        <p:nvCxnSpPr>
          <p:cNvPr id="12" name="Conector recto 11">
            <a:extLst>
              <a:ext uri="{FF2B5EF4-FFF2-40B4-BE49-F238E27FC236}">
                <a16:creationId xmlns:a16="http://schemas.microsoft.com/office/drawing/2014/main" id="{16B81720-4AA4-B3DC-5E97-C0140E65C56C}"/>
              </a:ext>
            </a:extLst>
          </p:cNvPr>
          <p:cNvCxnSpPr>
            <a:cxnSpLocks/>
          </p:cNvCxnSpPr>
          <p:nvPr userDrawn="1"/>
        </p:nvCxnSpPr>
        <p:spPr>
          <a:xfrm>
            <a:off x="323850" y="601980"/>
            <a:ext cx="84963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6771CB8A-AF7D-3595-6A40-69D721E439FC}"/>
              </a:ext>
            </a:extLst>
          </p:cNvPr>
          <p:cNvSpPr/>
          <p:nvPr userDrawn="1"/>
        </p:nvSpPr>
        <p:spPr>
          <a:xfrm>
            <a:off x="0" y="0"/>
            <a:ext cx="8171772"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9" name="Grupo 28">
            <a:extLst>
              <a:ext uri="{FF2B5EF4-FFF2-40B4-BE49-F238E27FC236}">
                <a16:creationId xmlns:a16="http://schemas.microsoft.com/office/drawing/2014/main" id="{C93A2E13-7F04-46B3-244A-B5701DCF5065}"/>
              </a:ext>
            </a:extLst>
          </p:cNvPr>
          <p:cNvGrpSpPr/>
          <p:nvPr userDrawn="1"/>
        </p:nvGrpSpPr>
        <p:grpSpPr>
          <a:xfrm>
            <a:off x="8712000" y="0"/>
            <a:ext cx="432000" cy="376237"/>
            <a:chOff x="8712000" y="0"/>
            <a:chExt cx="432000" cy="376237"/>
          </a:xfrm>
        </p:grpSpPr>
        <p:sp>
          <p:nvSpPr>
            <p:cNvPr id="30" name="Rectángulo 11">
              <a:hlinkClick r:id="rId3" action="ppaction://hlinksldjump"/>
              <a:extLst>
                <a:ext uri="{FF2B5EF4-FFF2-40B4-BE49-F238E27FC236}">
                  <a16:creationId xmlns:a16="http://schemas.microsoft.com/office/drawing/2014/main" id="{37721DE8-0143-C25C-548D-B35C4753280B}"/>
                </a:ext>
              </a:extLst>
            </p:cNvPr>
            <p:cNvSpPr/>
            <p:nvPr userDrawn="1"/>
          </p:nvSpPr>
          <p:spPr>
            <a:xfrm>
              <a:off x="8712000"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Gráfico 30">
              <a:extLst>
                <a:ext uri="{FF2B5EF4-FFF2-40B4-BE49-F238E27FC236}">
                  <a16:creationId xmlns:a16="http://schemas.microsoft.com/office/drawing/2014/main" id="{8BE53192-359E-F316-9ECC-B9B5C9C27C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95339" y="71118"/>
              <a:ext cx="265323" cy="234000"/>
            </a:xfrm>
            <a:prstGeom prst="rect">
              <a:avLst/>
            </a:prstGeom>
          </p:spPr>
        </p:pic>
      </p:grpSp>
      <p:grpSp>
        <p:nvGrpSpPr>
          <p:cNvPr id="32" name="Grupo 31">
            <a:extLst>
              <a:ext uri="{FF2B5EF4-FFF2-40B4-BE49-F238E27FC236}">
                <a16:creationId xmlns:a16="http://schemas.microsoft.com/office/drawing/2014/main" id="{5A861284-712C-597E-9A38-BBCB06808342}"/>
              </a:ext>
            </a:extLst>
          </p:cNvPr>
          <p:cNvGrpSpPr/>
          <p:nvPr userDrawn="1"/>
        </p:nvGrpSpPr>
        <p:grpSpPr>
          <a:xfrm>
            <a:off x="8262866" y="0"/>
            <a:ext cx="432000" cy="376237"/>
            <a:chOff x="7981516" y="0"/>
            <a:chExt cx="432000" cy="376237"/>
          </a:xfrm>
        </p:grpSpPr>
        <p:sp>
          <p:nvSpPr>
            <p:cNvPr id="33" name="Rectángulo 32">
              <a:extLst>
                <a:ext uri="{FF2B5EF4-FFF2-40B4-BE49-F238E27FC236}">
                  <a16:creationId xmlns:a16="http://schemas.microsoft.com/office/drawing/2014/main" id="{CE4811B7-50CC-E265-BA01-A3D6350E2B40}"/>
                </a:ext>
              </a:extLst>
            </p:cNvPr>
            <p:cNvSpPr/>
            <p:nvPr userDrawn="1"/>
          </p:nvSpPr>
          <p:spPr>
            <a:xfrm>
              <a:off x="7981516"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 name="Gráfico 33">
              <a:extLst>
                <a:ext uri="{FF2B5EF4-FFF2-40B4-BE49-F238E27FC236}">
                  <a16:creationId xmlns:a16="http://schemas.microsoft.com/office/drawing/2014/main" id="{C77AFD57-E9AF-8E64-6F14-4F0A13F609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91445" y="89118"/>
              <a:ext cx="212143" cy="198000"/>
            </a:xfrm>
            <a:prstGeom prst="rect">
              <a:avLst/>
            </a:prstGeom>
          </p:spPr>
        </p:pic>
      </p:grpSp>
      <p:grpSp>
        <p:nvGrpSpPr>
          <p:cNvPr id="35" name="Grupo 34">
            <a:extLst>
              <a:ext uri="{FF2B5EF4-FFF2-40B4-BE49-F238E27FC236}">
                <a16:creationId xmlns:a16="http://schemas.microsoft.com/office/drawing/2014/main" id="{753C00C1-5FA2-EA5C-D12A-19441216A139}"/>
              </a:ext>
            </a:extLst>
          </p:cNvPr>
          <p:cNvGrpSpPr/>
          <p:nvPr userDrawn="1"/>
        </p:nvGrpSpPr>
        <p:grpSpPr>
          <a:xfrm>
            <a:off x="7813732" y="0"/>
            <a:ext cx="432000" cy="376237"/>
            <a:chOff x="7824135" y="0"/>
            <a:chExt cx="432000" cy="376237"/>
          </a:xfrm>
        </p:grpSpPr>
        <p:sp>
          <p:nvSpPr>
            <p:cNvPr id="36" name="Rectángulo 35">
              <a:extLst>
                <a:ext uri="{FF2B5EF4-FFF2-40B4-BE49-F238E27FC236}">
                  <a16:creationId xmlns:a16="http://schemas.microsoft.com/office/drawing/2014/main" id="{B3A9CD5E-F7FC-BFE4-CCEF-DBA7436448F0}"/>
                </a:ext>
              </a:extLst>
            </p:cNvPr>
            <p:cNvSpPr/>
            <p:nvPr userDrawn="1"/>
          </p:nvSpPr>
          <p:spPr>
            <a:xfrm>
              <a:off x="7824135"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Gráfico 36">
              <a:extLst>
                <a:ext uri="{FF2B5EF4-FFF2-40B4-BE49-F238E27FC236}">
                  <a16:creationId xmlns:a16="http://schemas.microsoft.com/office/drawing/2014/main" id="{9A3D0CAE-92C5-0E33-2EA1-96E33DE146E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923135" y="71118"/>
              <a:ext cx="234000" cy="234000"/>
            </a:xfrm>
            <a:prstGeom prst="rect">
              <a:avLst/>
            </a:prstGeom>
          </p:spPr>
        </p:pic>
      </p:grpSp>
      <p:sp>
        <p:nvSpPr>
          <p:cNvPr id="38" name="Botón de acción: Personalizar 37">
            <a:hlinkClick r:id="rId10" action="ppaction://hlinksldjump" highlightClick="1"/>
            <a:extLst>
              <a:ext uri="{FF2B5EF4-FFF2-40B4-BE49-F238E27FC236}">
                <a16:creationId xmlns:a16="http://schemas.microsoft.com/office/drawing/2014/main" id="{B9D7B000-5B21-42A1-405E-A653B940F4F6}"/>
              </a:ext>
            </a:extLst>
          </p:cNvPr>
          <p:cNvSpPr/>
          <p:nvPr userDrawn="1"/>
        </p:nvSpPr>
        <p:spPr>
          <a:xfrm>
            <a:off x="8262128" y="0"/>
            <a:ext cx="422864" cy="37465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Botón de acción: Personalizar 38">
            <a:hlinkClick r:id="rId11" action="ppaction://hlinksldjump" highlightClick="1"/>
            <a:extLst>
              <a:ext uri="{FF2B5EF4-FFF2-40B4-BE49-F238E27FC236}">
                <a16:creationId xmlns:a16="http://schemas.microsoft.com/office/drawing/2014/main" id="{502DA611-4EFC-0A21-B1C4-3F92B11E8994}"/>
              </a:ext>
            </a:extLst>
          </p:cNvPr>
          <p:cNvSpPr/>
          <p:nvPr userDrawn="1"/>
        </p:nvSpPr>
        <p:spPr>
          <a:xfrm>
            <a:off x="7817578" y="0"/>
            <a:ext cx="422864" cy="37465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35" userDrawn="1">
          <p15:clr>
            <a:srgbClr val="FBAE40"/>
          </p15:clr>
        </p15:guide>
        <p15:guide id="7" orient="horz" pos="277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24696" y="4794054"/>
            <a:ext cx="435142" cy="273844"/>
          </a:xfrm>
          <a:prstGeom prst="rect">
            <a:avLst/>
          </a:prstGeom>
        </p:spPr>
        <p:txBody>
          <a:bodyPr/>
          <a:lstStyle>
            <a:lvl1pPr>
              <a:defRPr sz="750">
                <a:solidFill>
                  <a:schemeClr val="accent1"/>
                </a:solidFill>
              </a:defRPr>
            </a:lvl1pPr>
          </a:lstStyle>
          <a:p>
            <a:fld id="{E7109EF1-F99E-2846-B900-05CEFB69D20A}" type="slidenum">
              <a:rPr lang="en-US" noProof="0" smtClean="0"/>
              <a:pPr/>
              <a:t>‹Nº›</a:t>
            </a:fld>
            <a:endParaRPr lang="en-US" noProof="0"/>
          </a:p>
        </p:txBody>
      </p:sp>
      <p:cxnSp>
        <p:nvCxnSpPr>
          <p:cNvPr id="15" name="Conector recto 14"/>
          <p:cNvCxnSpPr/>
          <p:nvPr userDrawn="1"/>
        </p:nvCxnSpPr>
        <p:spPr>
          <a:xfrm>
            <a:off x="314325" y="4734569"/>
            <a:ext cx="854204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FDADFF28-1F30-02EE-813C-8F78E7226928}"/>
              </a:ext>
            </a:extLst>
          </p:cNvPr>
          <p:cNvPicPr>
            <a:picLocks noChangeAspect="1"/>
          </p:cNvPicPr>
          <p:nvPr userDrawn="1"/>
        </p:nvPicPr>
        <p:blipFill>
          <a:blip r:embed="rId2"/>
          <a:stretch>
            <a:fillRect/>
          </a:stretch>
        </p:blipFill>
        <p:spPr>
          <a:xfrm>
            <a:off x="314326" y="4825287"/>
            <a:ext cx="593938" cy="203037"/>
          </a:xfrm>
          <a:prstGeom prst="rect">
            <a:avLst/>
          </a:prstGeom>
        </p:spPr>
      </p:pic>
      <p:sp>
        <p:nvSpPr>
          <p:cNvPr id="11" name="Marcador de texto 6">
            <a:extLst>
              <a:ext uri="{FF2B5EF4-FFF2-40B4-BE49-F238E27FC236}">
                <a16:creationId xmlns:a16="http://schemas.microsoft.com/office/drawing/2014/main" id="{B8E6BF9A-6B54-84F8-2B3E-E27A1CAA145C}"/>
              </a:ext>
            </a:extLst>
          </p:cNvPr>
          <p:cNvSpPr>
            <a:spLocks noGrp="1"/>
          </p:cNvSpPr>
          <p:nvPr>
            <p:ph type="body" sz="quarter" idx="19" hasCustomPrompt="1"/>
          </p:nvPr>
        </p:nvSpPr>
        <p:spPr>
          <a:xfrm>
            <a:off x="323851" y="259918"/>
            <a:ext cx="8496300" cy="342062"/>
          </a:xfrm>
          <a:prstGeom prst="rect">
            <a:avLst/>
          </a:prstGeom>
        </p:spPr>
        <p:txBody>
          <a:bodyPr lIns="0" tIns="0" rIns="0" bIns="0">
            <a:noAutofit/>
          </a:bodyPr>
          <a:lstStyle>
            <a:lvl1pPr marL="0" indent="0">
              <a:lnSpc>
                <a:spcPct val="100000"/>
              </a:lnSpc>
              <a:spcBef>
                <a:spcPts val="0"/>
              </a:spcBef>
              <a:buNone/>
              <a:defRPr sz="2200">
                <a:solidFill>
                  <a:schemeClr val="accent1"/>
                </a:solidFill>
              </a:defRPr>
            </a:lvl1pPr>
            <a:lvl2pPr marL="342900" indent="0">
              <a:buNone/>
              <a:defRPr sz="2200">
                <a:solidFill>
                  <a:schemeClr val="accent1"/>
                </a:solidFill>
              </a:defRPr>
            </a:lvl2pPr>
            <a:lvl3pPr marL="685800" indent="0">
              <a:buNone/>
              <a:defRPr sz="2200">
                <a:solidFill>
                  <a:schemeClr val="accent1"/>
                </a:solidFill>
              </a:defRPr>
            </a:lvl3pPr>
            <a:lvl4pPr marL="1028700" indent="0">
              <a:buNone/>
              <a:defRPr sz="2200">
                <a:solidFill>
                  <a:schemeClr val="accent1"/>
                </a:solidFill>
              </a:defRPr>
            </a:lvl4pPr>
            <a:lvl5pPr marL="1371600" indent="0">
              <a:buNone/>
              <a:defRPr sz="2200">
                <a:solidFill>
                  <a:schemeClr val="accent1"/>
                </a:solidFill>
              </a:defRPr>
            </a:lvl5pPr>
          </a:lstStyle>
          <a:p>
            <a:pPr lvl="0"/>
            <a:r>
              <a:rPr lang="en-US" noProof="0"/>
              <a:t>Slide title is Arial Regular 22/Simple pt.</a:t>
            </a:r>
          </a:p>
        </p:txBody>
      </p:sp>
      <p:sp>
        <p:nvSpPr>
          <p:cNvPr id="12" name="Marcador de texto 6">
            <a:extLst>
              <a:ext uri="{FF2B5EF4-FFF2-40B4-BE49-F238E27FC236}">
                <a16:creationId xmlns:a16="http://schemas.microsoft.com/office/drawing/2014/main" id="{D611A993-2259-3B9B-E93B-51016D724C2A}"/>
              </a:ext>
            </a:extLst>
          </p:cNvPr>
          <p:cNvSpPr>
            <a:spLocks noGrp="1"/>
          </p:cNvSpPr>
          <p:nvPr>
            <p:ph type="body" sz="quarter" idx="25" hasCustomPrompt="1"/>
          </p:nvPr>
        </p:nvSpPr>
        <p:spPr>
          <a:xfrm>
            <a:off x="323851" y="693740"/>
            <a:ext cx="8496300" cy="473074"/>
          </a:xfrm>
          <a:prstGeom prst="rect">
            <a:avLst/>
          </a:prstGeom>
        </p:spPr>
        <p:txBody>
          <a:bodyPr lIns="0" tIns="0" rIns="0" bIns="0">
            <a:noAutofit/>
          </a:bodyPr>
          <a:lstStyle>
            <a:lvl1pPr marL="0" indent="0">
              <a:lnSpc>
                <a:spcPct val="100000"/>
              </a:lnSpc>
              <a:spcBef>
                <a:spcPts val="0"/>
              </a:spcBef>
              <a:buClr>
                <a:schemeClr val="accent2"/>
              </a:buClr>
              <a:buSzPct val="50000"/>
              <a:buFont typeface="Arial" charset="0"/>
              <a:buNone/>
              <a:defRPr sz="1800" b="1" baseline="0">
                <a:solidFill>
                  <a:schemeClr val="accent2"/>
                </a:solidFill>
              </a:defRPr>
            </a:lvl1pPr>
            <a:lvl2pPr marL="685800" indent="-180000">
              <a:lnSpc>
                <a:spcPct val="100000"/>
              </a:lnSpc>
              <a:spcBef>
                <a:spcPts val="0"/>
              </a:spcBef>
              <a:buClr>
                <a:schemeClr val="accent2"/>
              </a:buClr>
              <a:buSzPct val="50000"/>
              <a:buFont typeface="Arial" charset="0"/>
              <a:buChar char="•"/>
              <a:defRPr sz="1650">
                <a:solidFill>
                  <a:schemeClr val="accent2"/>
                </a:solidFill>
              </a:defRPr>
            </a:lvl2pPr>
            <a:lvl3pPr marL="1143000" indent="-180000">
              <a:lnSpc>
                <a:spcPct val="100000"/>
              </a:lnSpc>
              <a:spcBef>
                <a:spcPts val="0"/>
              </a:spcBef>
              <a:buClr>
                <a:schemeClr val="accent2"/>
              </a:buClr>
              <a:buSzPct val="50000"/>
              <a:buFont typeface="Arial" charset="0"/>
              <a:buChar char="•"/>
              <a:defRPr sz="1650">
                <a:solidFill>
                  <a:schemeClr val="accent2"/>
                </a:solidFill>
              </a:defRPr>
            </a:lvl3pPr>
            <a:lvl4pPr marL="1600200" indent="-180000">
              <a:lnSpc>
                <a:spcPct val="100000"/>
              </a:lnSpc>
              <a:spcBef>
                <a:spcPts val="0"/>
              </a:spcBef>
              <a:buClr>
                <a:schemeClr val="accent2"/>
              </a:buClr>
              <a:buSzPct val="50000"/>
              <a:buFont typeface="Arial" charset="0"/>
              <a:buChar char="•"/>
              <a:defRPr sz="1650">
                <a:solidFill>
                  <a:schemeClr val="accent2"/>
                </a:solidFill>
              </a:defRPr>
            </a:lvl4pPr>
            <a:lvl5pPr marL="2057400" indent="-180000">
              <a:lnSpc>
                <a:spcPct val="100000"/>
              </a:lnSpc>
              <a:spcBef>
                <a:spcPts val="0"/>
              </a:spcBef>
              <a:buClr>
                <a:schemeClr val="accent2"/>
              </a:buClr>
              <a:buSzPct val="50000"/>
              <a:buFont typeface="Arial" charset="0"/>
              <a:buChar char="•"/>
              <a:defRPr sz="1650">
                <a:solidFill>
                  <a:schemeClr val="accent2"/>
                </a:solidFill>
              </a:defRPr>
            </a:lvl5pPr>
            <a:lvl6pPr>
              <a:lnSpc>
                <a:spcPct val="100000"/>
              </a:lnSpc>
              <a:spcBef>
                <a:spcPts val="0"/>
              </a:spcBef>
              <a:buClr>
                <a:schemeClr val="accent2"/>
              </a:buClr>
              <a:buSzPct val="50000"/>
              <a:defRPr sz="1650">
                <a:solidFill>
                  <a:schemeClr val="accent2"/>
                </a:solidFill>
              </a:defRPr>
            </a:lvl6pPr>
            <a:lvl7pPr>
              <a:lnSpc>
                <a:spcPct val="100000"/>
              </a:lnSpc>
              <a:spcBef>
                <a:spcPts val="0"/>
              </a:spcBef>
              <a:buClr>
                <a:schemeClr val="accent2"/>
              </a:buClr>
              <a:buSzPct val="50000"/>
              <a:defRPr sz="1650">
                <a:solidFill>
                  <a:schemeClr val="accent2"/>
                </a:solidFill>
              </a:defRPr>
            </a:lvl7pPr>
            <a:lvl8pPr>
              <a:lnSpc>
                <a:spcPct val="100000"/>
              </a:lnSpc>
              <a:spcBef>
                <a:spcPts val="0"/>
              </a:spcBef>
              <a:buClr>
                <a:schemeClr val="accent2"/>
              </a:buClr>
              <a:buSzPct val="50000"/>
              <a:defRPr sz="1650">
                <a:solidFill>
                  <a:schemeClr val="accent2"/>
                </a:solidFill>
              </a:defRPr>
            </a:lvl8pPr>
            <a:lvl9pPr>
              <a:lnSpc>
                <a:spcPct val="100000"/>
              </a:lnSpc>
              <a:spcBef>
                <a:spcPts val="0"/>
              </a:spcBef>
              <a:buClr>
                <a:schemeClr val="accent2"/>
              </a:buClr>
              <a:buSzPct val="50000"/>
              <a:defRPr sz="1650">
                <a:solidFill>
                  <a:schemeClr val="accent2"/>
                </a:solidFill>
              </a:defRPr>
            </a:lvl9pPr>
          </a:lstStyle>
          <a:p>
            <a:pPr lvl="0"/>
            <a:r>
              <a:rPr lang="en-US" noProof="0"/>
              <a:t>Text Arial Regular 18/Simple pt.</a:t>
            </a:r>
          </a:p>
        </p:txBody>
      </p:sp>
      <p:cxnSp>
        <p:nvCxnSpPr>
          <p:cNvPr id="13" name="Conector recto 12">
            <a:extLst>
              <a:ext uri="{FF2B5EF4-FFF2-40B4-BE49-F238E27FC236}">
                <a16:creationId xmlns:a16="http://schemas.microsoft.com/office/drawing/2014/main" id="{9F39BFB9-83C5-F893-24EB-1570BEBECAA8}"/>
              </a:ext>
            </a:extLst>
          </p:cNvPr>
          <p:cNvCxnSpPr>
            <a:cxnSpLocks/>
          </p:cNvCxnSpPr>
          <p:nvPr userDrawn="1"/>
        </p:nvCxnSpPr>
        <p:spPr>
          <a:xfrm>
            <a:off x="323850" y="601980"/>
            <a:ext cx="84963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Marcador de texto 12">
            <a:extLst>
              <a:ext uri="{FF2B5EF4-FFF2-40B4-BE49-F238E27FC236}">
                <a16:creationId xmlns:a16="http://schemas.microsoft.com/office/drawing/2014/main" id="{DB43BD37-0658-85EE-FC3D-EB61376EC0EE}"/>
              </a:ext>
            </a:extLst>
          </p:cNvPr>
          <p:cNvSpPr>
            <a:spLocks noGrp="1"/>
          </p:cNvSpPr>
          <p:nvPr>
            <p:ph type="body" sz="quarter" idx="26" hasCustomPrompt="1"/>
          </p:nvPr>
        </p:nvSpPr>
        <p:spPr>
          <a:xfrm>
            <a:off x="1245476" y="4747016"/>
            <a:ext cx="7168055" cy="396484"/>
          </a:xfrm>
          <a:prstGeom prst="rect">
            <a:avLst/>
          </a:prstGeom>
        </p:spPr>
        <p:txBody>
          <a:bodyPr wrap="square" lIns="0" tIns="36000" rIns="0" bIns="36000" anchor="ctr">
            <a:noAutofit/>
          </a:bodyPr>
          <a:lstStyle>
            <a:lvl1pPr marL="0" indent="0">
              <a:lnSpc>
                <a:spcPct val="100000"/>
              </a:lnSpc>
              <a:spcBef>
                <a:spcPts val="0"/>
              </a:spcBef>
              <a:buNone/>
              <a:defRPr sz="600" baseline="0">
                <a:solidFill>
                  <a:schemeClr val="tx1"/>
                </a:solidFill>
              </a:defRPr>
            </a:lvl1pPr>
            <a:lvl2pPr marL="457178" indent="0">
              <a:lnSpc>
                <a:spcPts val="4400"/>
              </a:lnSpc>
              <a:buNone/>
              <a:defRPr sz="4400">
                <a:solidFill>
                  <a:schemeClr val="accent2"/>
                </a:solidFill>
              </a:defRPr>
            </a:lvl2pPr>
            <a:lvl3pPr marL="914354" indent="0">
              <a:lnSpc>
                <a:spcPts val="4400"/>
              </a:lnSpc>
              <a:buNone/>
              <a:defRPr sz="4400">
                <a:solidFill>
                  <a:schemeClr val="accent2"/>
                </a:solidFill>
              </a:defRPr>
            </a:lvl3pPr>
            <a:lvl4pPr marL="1371532" indent="0">
              <a:lnSpc>
                <a:spcPts val="4400"/>
              </a:lnSpc>
              <a:buNone/>
              <a:defRPr sz="4400">
                <a:solidFill>
                  <a:schemeClr val="accent2"/>
                </a:solidFill>
              </a:defRPr>
            </a:lvl4pPr>
            <a:lvl5pPr marL="1828709" indent="0">
              <a:lnSpc>
                <a:spcPts val="4400"/>
              </a:lnSpc>
              <a:buNone/>
              <a:defRPr sz="4400">
                <a:solidFill>
                  <a:schemeClr val="accent2"/>
                </a:solidFill>
              </a:defRPr>
            </a:lvl5pPr>
          </a:lstStyle>
          <a:p>
            <a:pPr lvl="0"/>
            <a:r>
              <a:rPr lang="en-US" noProof="0"/>
              <a:t>Footer is Arial Regular 6/Simple pt.</a:t>
            </a:r>
          </a:p>
        </p:txBody>
      </p:sp>
      <p:sp>
        <p:nvSpPr>
          <p:cNvPr id="43" name="Rectángulo 42">
            <a:extLst>
              <a:ext uri="{FF2B5EF4-FFF2-40B4-BE49-F238E27FC236}">
                <a16:creationId xmlns:a16="http://schemas.microsoft.com/office/drawing/2014/main" id="{C7C4AA74-F5EE-4C58-BF51-C5B455E6266A}"/>
              </a:ext>
            </a:extLst>
          </p:cNvPr>
          <p:cNvSpPr/>
          <p:nvPr userDrawn="1"/>
        </p:nvSpPr>
        <p:spPr>
          <a:xfrm>
            <a:off x="0" y="0"/>
            <a:ext cx="8171772"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4" name="Grupo 43">
            <a:extLst>
              <a:ext uri="{FF2B5EF4-FFF2-40B4-BE49-F238E27FC236}">
                <a16:creationId xmlns:a16="http://schemas.microsoft.com/office/drawing/2014/main" id="{8A2F11D5-56EA-1402-AD52-DA6EBF146DB0}"/>
              </a:ext>
            </a:extLst>
          </p:cNvPr>
          <p:cNvGrpSpPr/>
          <p:nvPr userDrawn="1"/>
        </p:nvGrpSpPr>
        <p:grpSpPr>
          <a:xfrm>
            <a:off x="8712000" y="0"/>
            <a:ext cx="432000" cy="376237"/>
            <a:chOff x="8712000" y="0"/>
            <a:chExt cx="432000" cy="376237"/>
          </a:xfrm>
        </p:grpSpPr>
        <p:sp>
          <p:nvSpPr>
            <p:cNvPr id="45" name="Rectángulo 11">
              <a:hlinkClick r:id="rId3" action="ppaction://hlinksldjump"/>
              <a:extLst>
                <a:ext uri="{FF2B5EF4-FFF2-40B4-BE49-F238E27FC236}">
                  <a16:creationId xmlns:a16="http://schemas.microsoft.com/office/drawing/2014/main" id="{FFBBB0B4-3FFE-F7AA-C2B5-667DF0D35875}"/>
                </a:ext>
              </a:extLst>
            </p:cNvPr>
            <p:cNvSpPr/>
            <p:nvPr userDrawn="1"/>
          </p:nvSpPr>
          <p:spPr>
            <a:xfrm>
              <a:off x="8712000"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Gráfico 45">
              <a:extLst>
                <a:ext uri="{FF2B5EF4-FFF2-40B4-BE49-F238E27FC236}">
                  <a16:creationId xmlns:a16="http://schemas.microsoft.com/office/drawing/2014/main" id="{70D509E0-F991-D5C0-2347-24C9986D56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95339" y="71118"/>
              <a:ext cx="265323" cy="234000"/>
            </a:xfrm>
            <a:prstGeom prst="rect">
              <a:avLst/>
            </a:prstGeom>
          </p:spPr>
        </p:pic>
      </p:grpSp>
      <p:grpSp>
        <p:nvGrpSpPr>
          <p:cNvPr id="47" name="Grupo 46">
            <a:extLst>
              <a:ext uri="{FF2B5EF4-FFF2-40B4-BE49-F238E27FC236}">
                <a16:creationId xmlns:a16="http://schemas.microsoft.com/office/drawing/2014/main" id="{5BE00F34-C792-3D3D-50C6-098014D09252}"/>
              </a:ext>
            </a:extLst>
          </p:cNvPr>
          <p:cNvGrpSpPr/>
          <p:nvPr userDrawn="1"/>
        </p:nvGrpSpPr>
        <p:grpSpPr>
          <a:xfrm>
            <a:off x="8262866" y="0"/>
            <a:ext cx="432000" cy="376237"/>
            <a:chOff x="7981516" y="0"/>
            <a:chExt cx="432000" cy="376237"/>
          </a:xfrm>
        </p:grpSpPr>
        <p:sp>
          <p:nvSpPr>
            <p:cNvPr id="48" name="Rectángulo 47">
              <a:extLst>
                <a:ext uri="{FF2B5EF4-FFF2-40B4-BE49-F238E27FC236}">
                  <a16:creationId xmlns:a16="http://schemas.microsoft.com/office/drawing/2014/main" id="{B61E0A30-E191-D88E-4656-0268B1987C7B}"/>
                </a:ext>
              </a:extLst>
            </p:cNvPr>
            <p:cNvSpPr/>
            <p:nvPr userDrawn="1"/>
          </p:nvSpPr>
          <p:spPr>
            <a:xfrm>
              <a:off x="7981516"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9" name="Gráfico 48">
              <a:extLst>
                <a:ext uri="{FF2B5EF4-FFF2-40B4-BE49-F238E27FC236}">
                  <a16:creationId xmlns:a16="http://schemas.microsoft.com/office/drawing/2014/main" id="{1B27E5C3-AD97-A0D1-00D8-1E102B8B72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91445" y="89118"/>
              <a:ext cx="212143" cy="198000"/>
            </a:xfrm>
            <a:prstGeom prst="rect">
              <a:avLst/>
            </a:prstGeom>
          </p:spPr>
        </p:pic>
      </p:grpSp>
      <p:grpSp>
        <p:nvGrpSpPr>
          <p:cNvPr id="50" name="Grupo 49">
            <a:extLst>
              <a:ext uri="{FF2B5EF4-FFF2-40B4-BE49-F238E27FC236}">
                <a16:creationId xmlns:a16="http://schemas.microsoft.com/office/drawing/2014/main" id="{E2A95760-4785-0C8B-9B33-C79C6F5BE7CE}"/>
              </a:ext>
            </a:extLst>
          </p:cNvPr>
          <p:cNvGrpSpPr/>
          <p:nvPr userDrawn="1"/>
        </p:nvGrpSpPr>
        <p:grpSpPr>
          <a:xfrm>
            <a:off x="7813732" y="0"/>
            <a:ext cx="432000" cy="376237"/>
            <a:chOff x="7824135" y="0"/>
            <a:chExt cx="432000" cy="376237"/>
          </a:xfrm>
        </p:grpSpPr>
        <p:sp>
          <p:nvSpPr>
            <p:cNvPr id="51" name="Rectángulo 50">
              <a:extLst>
                <a:ext uri="{FF2B5EF4-FFF2-40B4-BE49-F238E27FC236}">
                  <a16:creationId xmlns:a16="http://schemas.microsoft.com/office/drawing/2014/main" id="{CCAF405C-6836-F1CE-B1BC-C0967739AC4A}"/>
                </a:ext>
              </a:extLst>
            </p:cNvPr>
            <p:cNvSpPr/>
            <p:nvPr userDrawn="1"/>
          </p:nvSpPr>
          <p:spPr>
            <a:xfrm>
              <a:off x="7824135"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Gráfico 51">
              <a:extLst>
                <a:ext uri="{FF2B5EF4-FFF2-40B4-BE49-F238E27FC236}">
                  <a16:creationId xmlns:a16="http://schemas.microsoft.com/office/drawing/2014/main" id="{6FF8C3E7-01E1-86C4-E349-9EDE4160375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923135" y="71118"/>
              <a:ext cx="234000" cy="234000"/>
            </a:xfrm>
            <a:prstGeom prst="rect">
              <a:avLst/>
            </a:prstGeom>
          </p:spPr>
        </p:pic>
      </p:grpSp>
      <p:sp>
        <p:nvSpPr>
          <p:cNvPr id="53" name="Botón de acción: Personalizar 52">
            <a:hlinkClick r:id="rId10" action="ppaction://hlinksldjump" highlightClick="1"/>
            <a:extLst>
              <a:ext uri="{FF2B5EF4-FFF2-40B4-BE49-F238E27FC236}">
                <a16:creationId xmlns:a16="http://schemas.microsoft.com/office/drawing/2014/main" id="{0CFFF0CB-80BB-B14A-6CA2-13297D8E2183}"/>
              </a:ext>
            </a:extLst>
          </p:cNvPr>
          <p:cNvSpPr/>
          <p:nvPr userDrawn="1"/>
        </p:nvSpPr>
        <p:spPr>
          <a:xfrm>
            <a:off x="8262128" y="0"/>
            <a:ext cx="422864" cy="37465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Botón de acción: Personalizar 53">
            <a:hlinkClick r:id="rId11" action="ppaction://hlinksldjump" highlightClick="1"/>
            <a:extLst>
              <a:ext uri="{FF2B5EF4-FFF2-40B4-BE49-F238E27FC236}">
                <a16:creationId xmlns:a16="http://schemas.microsoft.com/office/drawing/2014/main" id="{4233B472-8D81-30E9-98A6-C074A00E9909}"/>
              </a:ext>
            </a:extLst>
          </p:cNvPr>
          <p:cNvSpPr/>
          <p:nvPr userDrawn="1"/>
        </p:nvSpPr>
        <p:spPr>
          <a:xfrm>
            <a:off x="7817578" y="0"/>
            <a:ext cx="422864" cy="37465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735" userDrawn="1">
          <p15:clr>
            <a:srgbClr val="FBAE40"/>
          </p15:clr>
        </p15:guide>
        <p15:guide id="4" orient="horz" pos="2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0260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735">
          <p15:clr>
            <a:srgbClr val="FBAE40"/>
          </p15:clr>
        </p15:guide>
        <p15:guide id="4" orient="horz" pos="277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1">
    <p:bg>
      <p:bgPr>
        <a:solidFill>
          <a:schemeClr val="accent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115568-4893-9371-1D03-70ECBB2CF226}"/>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Imagen 4">
            <a:extLst>
              <a:ext uri="{FF2B5EF4-FFF2-40B4-BE49-F238E27FC236}">
                <a16:creationId xmlns:a16="http://schemas.microsoft.com/office/drawing/2014/main" id="{ED263FA3-72C6-FA32-4F8A-F0CDA21B3CC8}"/>
              </a:ext>
            </a:extLst>
          </p:cNvPr>
          <p:cNvPicPr>
            <a:picLocks noChangeAspect="1"/>
          </p:cNvPicPr>
          <p:nvPr userDrawn="1"/>
        </p:nvPicPr>
        <p:blipFill>
          <a:blip r:embed="rId3"/>
          <a:stretch>
            <a:fillRect/>
          </a:stretch>
        </p:blipFill>
        <p:spPr>
          <a:xfrm>
            <a:off x="3415950" y="2176555"/>
            <a:ext cx="2312100" cy="790390"/>
          </a:xfrm>
          <a:prstGeom prst="rect">
            <a:avLst/>
          </a:prstGeom>
        </p:spPr>
      </p:pic>
    </p:spTree>
    <p:extLst>
      <p:ext uri="{BB962C8B-B14F-4D97-AF65-F5344CB8AC3E}">
        <p14:creationId xmlns:p14="http://schemas.microsoft.com/office/powerpoint/2010/main" val="25268306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735">
          <p15:clr>
            <a:srgbClr val="FBAE40"/>
          </p15:clr>
        </p15:guide>
        <p15:guide id="4" orient="horz" pos="277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3492" y="4751511"/>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D0AE8F7-309F-4349-AA73-F7FF1EC80673}" type="datetime3">
              <a:rPr lang="en-US" noProof="0" smtClean="0"/>
              <a:t>3 April 2025</a:t>
            </a:fld>
            <a:endParaRPr lang="en-US" noProof="0"/>
          </a:p>
        </p:txBody>
      </p:sp>
      <p:sp>
        <p:nvSpPr>
          <p:cNvPr id="5" name="Footer Placeholder 4"/>
          <p:cNvSpPr>
            <a:spLocks noGrp="1"/>
          </p:cNvSpPr>
          <p:nvPr>
            <p:ph type="ftr" sz="quarter" idx="3"/>
          </p:nvPr>
        </p:nvSpPr>
        <p:spPr>
          <a:xfrm>
            <a:off x="2370327" y="476133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a:t>Deck title</a:t>
            </a:r>
          </a:p>
        </p:txBody>
      </p:sp>
      <p:sp>
        <p:nvSpPr>
          <p:cNvPr id="6" name="Slide Number Placeholder 5"/>
          <p:cNvSpPr>
            <a:spLocks noGrp="1"/>
          </p:cNvSpPr>
          <p:nvPr>
            <p:ph type="sldNum" sz="quarter" idx="4"/>
          </p:nvPr>
        </p:nvSpPr>
        <p:spPr>
          <a:xfrm>
            <a:off x="8440615" y="4767263"/>
            <a:ext cx="592682"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6F64DD7-E411-6141-89FE-121B5323FD5F}" type="slidenum">
              <a:rPr lang="en-US" noProof="0" smtClean="0"/>
              <a:pPr/>
              <a:t>‹Nº›</a:t>
            </a:fld>
            <a:endParaRPr lang="en-US" noProof="0"/>
          </a:p>
        </p:txBody>
      </p:sp>
    </p:spTree>
    <p:extLst>
      <p:ext uri="{BB962C8B-B14F-4D97-AF65-F5344CB8AC3E}">
        <p14:creationId xmlns:p14="http://schemas.microsoft.com/office/powerpoint/2010/main" val="2037200159"/>
      </p:ext>
    </p:extLst>
  </p:cSld>
  <p:clrMap bg1="lt1" tx1="dk1" bg2="lt2" tx2="dk2" accent1="accent1" accent2="accent2" accent3="accent3" accent4="accent4" accent5="accent5" accent6="accent6" hlink="hlink" folHlink="folHlink"/>
  <p:sldLayoutIdLst>
    <p:sldLayoutId id="2147483784" r:id="rId1"/>
    <p:sldLayoutId id="2147483782" r:id="rId2"/>
    <p:sldLayoutId id="2147483783" r:id="rId3"/>
    <p:sldLayoutId id="2147483744" r:id="rId4"/>
    <p:sldLayoutId id="2147483748" r:id="rId5"/>
    <p:sldLayoutId id="2147483786" r:id="rId6"/>
    <p:sldLayoutId id="2147483785"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04" userDrawn="1">
          <p15:clr>
            <a:srgbClr val="F26B43"/>
          </p15:clr>
        </p15:guide>
        <p15:guide id="4" orient="horz" pos="205" userDrawn="1">
          <p15:clr>
            <a:srgbClr val="F26B43"/>
          </p15:clr>
        </p15:guide>
        <p15:guide id="5" pos="55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3.xml"/><Relationship Id="rId1" Type="http://schemas.openxmlformats.org/officeDocument/2006/relationships/slideLayout" Target="../slideLayouts/slideLayout5.xml"/><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 Target="slide12.xml"/><Relationship Id="rId7" Type="http://schemas.openxmlformats.org/officeDocument/2006/relationships/image" Target="../media/image22.png"/><Relationship Id="rId2" Type="http://schemas.openxmlformats.org/officeDocument/2006/relationships/slide" Target="slide13.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3.xml"/><Relationship Id="rId1" Type="http://schemas.openxmlformats.org/officeDocument/2006/relationships/slideLayout" Target="../slideLayouts/slideLayout5.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 Target="slide16.xml"/><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slide" Target="slide17.xml"/><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jp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slide" Target="slide16.xml"/><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slide" Target="slide17.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54.svg"/><Relationship Id="rId2" Type="http://schemas.openxmlformats.org/officeDocument/2006/relationships/slide" Target="slide19.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18.xml"/><Relationship Id="rId7" Type="http://schemas.openxmlformats.org/officeDocument/2006/relationships/image" Target="../media/image58.svg"/><Relationship Id="rId2" Type="http://schemas.openxmlformats.org/officeDocument/2006/relationships/slide" Target="slide19.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59.xml"/><Relationship Id="rId5" Type="http://schemas.openxmlformats.org/officeDocument/2006/relationships/slide" Target="slide52.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9.xml"/><Relationship Id="rId3" Type="http://schemas.openxmlformats.org/officeDocument/2006/relationships/slide" Target="slide46.xml"/><Relationship Id="rId7" Type="http://schemas.openxmlformats.org/officeDocument/2006/relationships/slide" Target="slide18.xml"/><Relationship Id="rId12" Type="http://schemas.openxmlformats.org/officeDocument/2006/relationships/slide" Target="slide28.xml"/><Relationship Id="rId17" Type="http://schemas.openxmlformats.org/officeDocument/2006/relationships/slide" Target="slide37.xml"/><Relationship Id="rId2" Type="http://schemas.openxmlformats.org/officeDocument/2006/relationships/notesSlide" Target="../notesSlides/notesSlide1.xml"/><Relationship Id="rId16" Type="http://schemas.openxmlformats.org/officeDocument/2006/relationships/slide" Target="slide34.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27.xml"/><Relationship Id="rId5" Type="http://schemas.openxmlformats.org/officeDocument/2006/relationships/slide" Target="slide59.xml"/><Relationship Id="rId15" Type="http://schemas.openxmlformats.org/officeDocument/2006/relationships/slide" Target="slide41.xml"/><Relationship Id="rId10" Type="http://schemas.openxmlformats.org/officeDocument/2006/relationships/slide" Target="slide25.xml"/><Relationship Id="rId4" Type="http://schemas.openxmlformats.org/officeDocument/2006/relationships/slide" Target="slide52.xml"/><Relationship Id="rId9" Type="http://schemas.openxmlformats.org/officeDocument/2006/relationships/slide" Target="slide23.xml"/><Relationship Id="rId14" Type="http://schemas.openxmlformats.org/officeDocument/2006/relationships/slide" Target="slide39.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mailto:Di@bet.es"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slide" Target="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 Target="slide23.xml"/><Relationship Id="rId7" Type="http://schemas.openxmlformats.org/officeDocument/2006/relationships/image" Target="../media/image66.png"/><Relationship Id="rId2" Type="http://schemas.openxmlformats.org/officeDocument/2006/relationships/slide" Target="slide24.xml"/><Relationship Id="rId1" Type="http://schemas.openxmlformats.org/officeDocument/2006/relationships/slideLayout" Target="../slideLayouts/slideLayout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slide" Target="slide25.xml"/></Relationships>
</file>

<file path=ppt/slides/_rels/slide2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chart" Target="../charts/chart2.xml"/><Relationship Id="rId1" Type="http://schemas.openxmlformats.org/officeDocument/2006/relationships/slideLayout" Target="../slideLayouts/slideLayout5.xml"/><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79.svg"/><Relationship Id="rId7" Type="http://schemas.openxmlformats.org/officeDocument/2006/relationships/slide" Target="slide31.xml"/><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slide" Target="slide29.xml"/><Relationship Id="rId5" Type="http://schemas.openxmlformats.org/officeDocument/2006/relationships/slide" Target="slide30.xml"/><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4.xml"/><Relationship Id="rId7" Type="http://schemas.openxmlformats.org/officeDocument/2006/relationships/slide" Target="slide18.xml"/><Relationship Id="rId2" Type="http://schemas.openxmlformats.org/officeDocument/2006/relationships/slide" Target="slide20.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6.xml"/><Relationship Id="rId10" Type="http://schemas.openxmlformats.org/officeDocument/2006/relationships/slide" Target="slide59.xml"/><Relationship Id="rId4" Type="http://schemas.openxmlformats.org/officeDocument/2006/relationships/slide" Target="slide5.xml"/><Relationship Id="rId9" Type="http://schemas.openxmlformats.org/officeDocument/2006/relationships/slide" Target="slide52.xml"/></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5.xml"/><Relationship Id="rId5" Type="http://schemas.openxmlformats.org/officeDocument/2006/relationships/slide" Target="slide32.xml"/><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5.xml"/><Relationship Id="rId5" Type="http://schemas.openxmlformats.org/officeDocument/2006/relationships/slide" Target="slide32.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slide" Target="slide32.xml"/><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83.svg"/><Relationship Id="rId2" Type="http://schemas.openxmlformats.org/officeDocument/2006/relationships/slide" Target="slide35.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slide" Target="slide37.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84.svg"/><Relationship Id="rId2" Type="http://schemas.openxmlformats.org/officeDocument/2006/relationships/slide" Target="slide35.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slide" Target="slide37.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83.svg"/><Relationship Id="rId2" Type="http://schemas.openxmlformats.org/officeDocument/2006/relationships/slide" Target="slide35.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slide" Target="slide37.xml"/><Relationship Id="rId4" Type="http://schemas.openxmlformats.org/officeDocument/2006/relationships/slide" Target="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34.xml"/><Relationship Id="rId7" Type="http://schemas.openxmlformats.org/officeDocument/2006/relationships/image" Target="../media/image86.svg"/><Relationship Id="rId2" Type="http://schemas.openxmlformats.org/officeDocument/2006/relationships/slide" Target="slide35.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slide" Target="slide37.xml"/><Relationship Id="rId4" Type="http://schemas.openxmlformats.org/officeDocument/2006/relationships/slide" Target="slide36.xml"/><Relationship Id="rId9" Type="http://schemas.openxmlformats.org/officeDocument/2006/relationships/image" Target="../media/image88.svg"/></Relationships>
</file>

<file path=ppt/slides/_rels/slide3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xml"/><Relationship Id="rId7" Type="http://schemas.openxmlformats.org/officeDocument/2006/relationships/image" Target="../media/image8.svg"/><Relationship Id="rId12"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slide" Target="slide65.xml"/><Relationship Id="rId5" Type="http://schemas.openxmlformats.org/officeDocument/2006/relationships/image" Target="../media/image6.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40.xml"/><Relationship Id="rId1" Type="http://schemas.openxmlformats.org/officeDocument/2006/relationships/slideLayout" Target="../slideLayouts/slideLayout5.xml"/><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slide" Target="slide41.xml"/><Relationship Id="rId7" Type="http://schemas.openxmlformats.org/officeDocument/2006/relationships/image" Target="../media/image92.png"/><Relationship Id="rId2" Type="http://schemas.openxmlformats.org/officeDocument/2006/relationships/slide" Target="slide42.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image" Target="../media/image94.jpg"/><Relationship Id="rId2" Type="http://schemas.openxmlformats.org/officeDocument/2006/relationships/slide" Target="slide42.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46.xml.rels><?xml version="1.0" encoding="UTF-8" standalone="yes"?>
<Relationships xmlns="http://schemas.openxmlformats.org/package/2006/relationships"><Relationship Id="rId3" Type="http://schemas.openxmlformats.org/officeDocument/2006/relationships/slide" Target="slide52.xml"/><Relationship Id="rId7"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slide" Target="slide47.xml"/><Relationship Id="rId4" Type="http://schemas.openxmlformats.org/officeDocument/2006/relationships/slide" Target="slide59.xml"/></Relationships>
</file>

<file path=ppt/slides/_rels/slide4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5.xml"/><Relationship Id="rId5" Type="http://schemas.openxmlformats.org/officeDocument/2006/relationships/slide" Target="slide49.xml"/><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7.jpg"/><Relationship Id="rId1" Type="http://schemas.openxmlformats.org/officeDocument/2006/relationships/slideLayout" Target="../slideLayouts/slideLayout5.xml"/><Relationship Id="rId5" Type="http://schemas.openxmlformats.org/officeDocument/2006/relationships/slide" Target="slide49.xml"/><Relationship Id="rId4" Type="http://schemas.openxmlformats.org/officeDocument/2006/relationships/slide" Target="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5.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52.xml.rels><?xml version="1.0" encoding="UTF-8" standalone="yes"?>
<Relationships xmlns="http://schemas.openxmlformats.org/package/2006/relationships"><Relationship Id="rId3" Type="http://schemas.openxmlformats.org/officeDocument/2006/relationships/slide" Target="slide59.xml"/><Relationship Id="rId7" Type="http://schemas.openxmlformats.org/officeDocument/2006/relationships/slide" Target="slide4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3.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s://sanidad.castillalamancha.es/sites/sescam.castillalamancha.es/files/documentos/farmacia/bft_2022_1_estatinas_en_mayores_de_75_anos_.pdf"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hyperlink" Target="https://www.sspa.juntadeandalucia.es/servicioandaluzdesalud/sites/default/files/sincfiles/wsas-media-mediafile_sasdocumento/2022/Dislipemias_Definitivo_06_04_2022.pdf"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hyperlink" Target="https://sanidad.castillalamancha.es/sites/sescam.castillalamancha.es/files/documentos/farmacia/bft_2022_1_estatinas_en_mayores_de_75_anos_.pdf" TargetMode="External"/><Relationship Id="rId1" Type="http://schemas.openxmlformats.org/officeDocument/2006/relationships/slideLayout" Target="../slideLayouts/slideLayout5.xml"/><Relationship Id="rId4" Type="http://schemas.openxmlformats.org/officeDocument/2006/relationships/slide" Target="slide56.xml"/></Relationships>
</file>

<file path=ppt/slides/_rels/slide57.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slide" Target="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www.segg.es/media/descargas/GBPCG_Fragilidad_y_nutricion_en_el_anciano.pdf" TargetMode="External"/><Relationship Id="rId2" Type="http://schemas.openxmlformats.org/officeDocument/2006/relationships/hyperlink" Target="https://doi.org/10.1016/S2666-7568(24)00033-9" TargetMode="External"/><Relationship Id="rId1" Type="http://schemas.openxmlformats.org/officeDocument/2006/relationships/slideLayout" Target="../slideLayouts/slideLayout5.xml"/><Relationship Id="rId5" Type="http://schemas.openxmlformats.org/officeDocument/2006/relationships/hyperlink" Target="https://sanidad.castillalamancha.es/sites/sescam.castillalamancha.es/files/documentos/farmacia/bft_2022_1_estatinas_en_mayores_de_75_anos_.pdf" TargetMode="External"/><Relationship Id="rId4" Type="http://schemas.openxmlformats.org/officeDocument/2006/relationships/hyperlink" Target="https://www.sspa.juntadeandalucia.es/servicioandaluzdesalud/sites/default/files/sincfiles/wsas-media-mediafile_sasdocumento/2022/Dislipemias_Definitivo_06_04_2022.pdf" TargetMode="Externa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5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46.xml"/><Relationship Id="rId5" Type="http://schemas.openxmlformats.org/officeDocument/2006/relationships/slide" Target="slide60.xml"/><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microsoft.com/office/2018/10/relationships/comments" Target="../comments/modernComment_315_A47BE18D.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145D54CF-04B5-E4A8-376B-7532CB882867}"/>
              </a:ext>
            </a:extLst>
          </p:cNvPr>
          <p:cNvSpPr>
            <a:spLocks noGrp="1"/>
          </p:cNvSpPr>
          <p:nvPr>
            <p:ph type="body" sz="quarter" idx="12"/>
          </p:nvPr>
        </p:nvSpPr>
        <p:spPr>
          <a:xfrm>
            <a:off x="323851" y="3455495"/>
            <a:ext cx="4248148" cy="769441"/>
          </a:xfrm>
        </p:spPr>
        <p:txBody>
          <a:bodyPr anchor="t">
            <a:spAutoFit/>
          </a:bodyPr>
          <a:lstStyle/>
          <a:p>
            <a:r>
              <a:rPr lang="es-ES" sz="1000" b="1" dirty="0">
                <a:effectLst/>
                <a:latin typeface="Arial"/>
                <a:ea typeface="Tahoma"/>
                <a:cs typeface="Arial"/>
              </a:rPr>
              <a:t>Dr. Juan Manuel Pérez-Castejón Garrote</a:t>
            </a:r>
            <a:br>
              <a:rPr lang="es-ES" sz="1000" dirty="0">
                <a:latin typeface="Arial" panose="020B0604020202020204" pitchFamily="34" charset="0"/>
                <a:ea typeface="Tahoma" panose="020B0604030504040204" pitchFamily="34" charset="0"/>
                <a:cs typeface="Arial" panose="020B0604020202020204" pitchFamily="34" charset="0"/>
              </a:rPr>
            </a:br>
            <a:r>
              <a:rPr lang="es-ES" sz="1000" dirty="0">
                <a:effectLst/>
                <a:latin typeface="Arial"/>
                <a:ea typeface="Tahoma"/>
                <a:cs typeface="Arial"/>
              </a:rPr>
              <a:t>Geriatra. Jefe de Servicio de Geriatría del Hospital </a:t>
            </a:r>
            <a:r>
              <a:rPr lang="es-ES" sz="1000" dirty="0" err="1">
                <a:effectLst/>
                <a:latin typeface="Arial"/>
                <a:ea typeface="Tahoma"/>
                <a:cs typeface="Arial"/>
              </a:rPr>
              <a:t>Clínic</a:t>
            </a:r>
            <a:r>
              <a:rPr lang="es-ES" sz="1000" dirty="0">
                <a:effectLst/>
                <a:latin typeface="Arial"/>
                <a:ea typeface="Tahoma"/>
                <a:cs typeface="Arial"/>
              </a:rPr>
              <a:t> de Barcelona</a:t>
            </a:r>
            <a:endParaRPr lang="es-ES" sz="1000" dirty="0">
              <a:latin typeface="Arial"/>
              <a:ea typeface="Tahoma"/>
              <a:cs typeface="Arial"/>
            </a:endParaRPr>
          </a:p>
          <a:p>
            <a:endParaRPr lang="es-ES" sz="1000" dirty="0">
              <a:latin typeface="Arial" panose="020B0604020202020204" pitchFamily="34" charset="0"/>
              <a:ea typeface="Tahoma" panose="020B0604030504040204" pitchFamily="34" charset="0"/>
              <a:cs typeface="Arial" panose="020B0604020202020204" pitchFamily="34" charset="0"/>
            </a:endParaRPr>
          </a:p>
          <a:p>
            <a:r>
              <a:rPr lang="es-ES" sz="1000" b="1" dirty="0">
                <a:latin typeface="Arial"/>
                <a:ea typeface="Tahoma"/>
                <a:cs typeface="Arial"/>
              </a:rPr>
              <a:t>Dr. Vicente</a:t>
            </a:r>
            <a:r>
              <a:rPr lang="es-ES" sz="1000" b="1" dirty="0">
                <a:effectLst/>
                <a:latin typeface="Arial"/>
                <a:ea typeface="Tahoma"/>
                <a:cs typeface="Arial"/>
              </a:rPr>
              <a:t> Romero </a:t>
            </a:r>
            <a:r>
              <a:rPr lang="es-ES" sz="1000" b="1" dirty="0" err="1">
                <a:effectLst/>
                <a:latin typeface="Arial"/>
                <a:ea typeface="Tahoma"/>
                <a:cs typeface="Arial"/>
              </a:rPr>
              <a:t>Estarlich</a:t>
            </a:r>
            <a:endParaRPr lang="es-ES" sz="1000" dirty="0">
              <a:latin typeface="Arial"/>
              <a:ea typeface="Tahoma"/>
              <a:cs typeface="Arial"/>
            </a:endParaRPr>
          </a:p>
          <a:p>
            <a:r>
              <a:rPr lang="es-ES" sz="1000" dirty="0">
                <a:effectLst/>
                <a:latin typeface="Arial"/>
                <a:ea typeface="Tahoma"/>
                <a:cs typeface="Arial"/>
              </a:rPr>
              <a:t>Geriatra. Hospital General Universitario Gregorio Marañón</a:t>
            </a:r>
            <a:r>
              <a:rPr lang="es-ES" sz="1000" dirty="0">
                <a:latin typeface="Arial"/>
                <a:ea typeface="Tahoma"/>
                <a:cs typeface="Arial"/>
              </a:rPr>
              <a:t>,</a:t>
            </a:r>
            <a:r>
              <a:rPr lang="es-ES" sz="1000" dirty="0">
                <a:effectLst/>
                <a:latin typeface="Arial"/>
                <a:ea typeface="Tahoma"/>
                <a:cs typeface="Arial"/>
              </a:rPr>
              <a:t> Madrid</a:t>
            </a:r>
            <a:endParaRPr lang="es-ES" sz="1000" dirty="0">
              <a:latin typeface="Arial"/>
              <a:ea typeface="Tahoma"/>
              <a:cs typeface="Arial"/>
            </a:endParaRPr>
          </a:p>
        </p:txBody>
      </p:sp>
      <p:sp>
        <p:nvSpPr>
          <p:cNvPr id="13" name="CuadroTexto 12">
            <a:extLst>
              <a:ext uri="{FF2B5EF4-FFF2-40B4-BE49-F238E27FC236}">
                <a16:creationId xmlns:a16="http://schemas.microsoft.com/office/drawing/2014/main" id="{DC25F788-F9B2-0C2E-21DB-CC27BF54DD1B}"/>
              </a:ext>
            </a:extLst>
          </p:cNvPr>
          <p:cNvSpPr txBox="1"/>
          <p:nvPr/>
        </p:nvSpPr>
        <p:spPr>
          <a:xfrm>
            <a:off x="323850" y="1279768"/>
            <a:ext cx="4248150" cy="1790234"/>
          </a:xfrm>
          <a:prstGeom prst="rect">
            <a:avLst/>
          </a:prstGeom>
          <a:noFill/>
        </p:spPr>
        <p:txBody>
          <a:bodyPr wrap="square" lIns="0" tIns="0" rIns="0" bIns="0" anchor="t">
            <a:spAutoFit/>
          </a:bodyPr>
          <a:lstStyle/>
          <a:p>
            <a:pPr>
              <a:spcBef>
                <a:spcPts val="1000"/>
              </a:spcBef>
            </a:pPr>
            <a:r>
              <a:rPr lang="es-ES_tradnl" sz="2400" b="1">
                <a:solidFill>
                  <a:schemeClr val="bg1"/>
                </a:solidFill>
                <a:cs typeface="Tahoma"/>
              </a:rPr>
              <a:t>EL</a:t>
            </a:r>
            <a:r>
              <a:rPr lang="es-ES_tradnl" sz="2400" b="1" spc="-105">
                <a:solidFill>
                  <a:schemeClr val="bg1"/>
                </a:solidFill>
                <a:cs typeface="Tahoma"/>
              </a:rPr>
              <a:t> </a:t>
            </a:r>
            <a:r>
              <a:rPr lang="es-ES_tradnl" sz="2400" b="1" spc="-10">
                <a:solidFill>
                  <a:schemeClr val="bg1"/>
                </a:solidFill>
                <a:cs typeface="Tahoma"/>
              </a:rPr>
              <a:t>ADULTO </a:t>
            </a:r>
            <a:r>
              <a:rPr lang="es-ES_tradnl" sz="2400" b="1">
                <a:solidFill>
                  <a:schemeClr val="bg1"/>
                </a:solidFill>
                <a:cs typeface="Tahoma"/>
              </a:rPr>
              <a:t>MAYOR</a:t>
            </a:r>
            <a:r>
              <a:rPr lang="es-ES_tradnl" sz="2400" b="1" spc="-185">
                <a:solidFill>
                  <a:schemeClr val="bg1"/>
                </a:solidFill>
                <a:cs typeface="Tahoma"/>
              </a:rPr>
              <a:t> </a:t>
            </a:r>
            <a:r>
              <a:rPr lang="es-ES_tradnl" sz="2400" b="1">
                <a:solidFill>
                  <a:schemeClr val="bg1"/>
                </a:solidFill>
                <a:cs typeface="Tahoma"/>
              </a:rPr>
              <a:t>FRÁGIL</a:t>
            </a:r>
            <a:r>
              <a:rPr lang="es-ES_tradnl" sz="2400" b="1" spc="-190">
                <a:solidFill>
                  <a:schemeClr val="bg1"/>
                </a:solidFill>
                <a:cs typeface="Tahoma"/>
              </a:rPr>
              <a:t> </a:t>
            </a:r>
            <a:r>
              <a:rPr lang="es-ES_tradnl" sz="2400" b="1">
                <a:solidFill>
                  <a:schemeClr val="bg1"/>
                </a:solidFill>
                <a:cs typeface="Tahoma"/>
              </a:rPr>
              <a:t>EN</a:t>
            </a:r>
            <a:r>
              <a:rPr lang="es-ES_tradnl" sz="2400" b="1" spc="170">
                <a:solidFill>
                  <a:schemeClr val="bg1"/>
                </a:solidFill>
                <a:cs typeface="Tahoma"/>
              </a:rPr>
              <a:t> </a:t>
            </a:r>
            <a:r>
              <a:rPr lang="es-ES_tradnl" sz="2400" b="1" spc="-10">
                <a:solidFill>
                  <a:schemeClr val="bg1"/>
                </a:solidFill>
                <a:cs typeface="Tahoma"/>
              </a:rPr>
              <a:t>ATENCIÓN </a:t>
            </a:r>
            <a:r>
              <a:rPr lang="es-ES_tradnl" sz="2400" b="1" spc="-90">
                <a:solidFill>
                  <a:schemeClr val="bg1"/>
                </a:solidFill>
                <a:cs typeface="Tahoma"/>
              </a:rPr>
              <a:t>PRIMARIA:</a:t>
            </a:r>
            <a:endParaRPr lang="es-ES_tradnl" sz="2400" b="1" spc="-25">
              <a:solidFill>
                <a:schemeClr val="bg1"/>
              </a:solidFill>
              <a:cs typeface="Tahoma"/>
            </a:endParaRPr>
          </a:p>
          <a:p>
            <a:pPr>
              <a:spcBef>
                <a:spcPts val="1000"/>
              </a:spcBef>
            </a:pPr>
            <a:r>
              <a:rPr lang="es-ES_tradnl" sz="2000" b="0" spc="-25">
                <a:solidFill>
                  <a:schemeClr val="bg1"/>
                </a:solidFill>
                <a:cs typeface="Tahoma"/>
              </a:rPr>
              <a:t>MANEJO</a:t>
            </a:r>
            <a:r>
              <a:rPr lang="es-ES_tradnl" sz="2000" b="0" spc="-30">
                <a:solidFill>
                  <a:schemeClr val="bg1"/>
                </a:solidFill>
                <a:cs typeface="Tahoma"/>
              </a:rPr>
              <a:t> </a:t>
            </a:r>
            <a:r>
              <a:rPr lang="es-ES_tradnl" sz="2000" b="0" spc="-10">
                <a:solidFill>
                  <a:schemeClr val="bg1"/>
                </a:solidFill>
                <a:cs typeface="Tahoma"/>
              </a:rPr>
              <a:t>INDIVIDUALIZADO </a:t>
            </a:r>
            <a:br>
              <a:rPr lang="es-ES_tradnl" sz="2000" b="0" spc="-10">
                <a:solidFill>
                  <a:schemeClr val="bg1"/>
                </a:solidFill>
                <a:cs typeface="Tahoma"/>
              </a:rPr>
            </a:br>
            <a:r>
              <a:rPr lang="es-ES_tradnl" sz="2000">
                <a:solidFill>
                  <a:schemeClr val="bg1"/>
                </a:solidFill>
                <a:cs typeface="Tahoma"/>
              </a:rPr>
              <a:t>DE</a:t>
            </a:r>
            <a:r>
              <a:rPr lang="es-ES_tradnl" sz="2000" b="0" spc="-170">
                <a:solidFill>
                  <a:schemeClr val="bg1"/>
                </a:solidFill>
                <a:cs typeface="Tahoma"/>
              </a:rPr>
              <a:t> </a:t>
            </a:r>
            <a:r>
              <a:rPr lang="es-ES_tradnl" sz="2000" b="0">
                <a:solidFill>
                  <a:schemeClr val="bg1"/>
                </a:solidFill>
                <a:cs typeface="Tahoma"/>
              </a:rPr>
              <a:t>LOS</a:t>
            </a:r>
            <a:r>
              <a:rPr lang="es-ES_tradnl" sz="2000" b="0" spc="-160">
                <a:solidFill>
                  <a:schemeClr val="bg1"/>
                </a:solidFill>
                <a:cs typeface="Tahoma"/>
              </a:rPr>
              <a:t> </a:t>
            </a:r>
            <a:r>
              <a:rPr lang="es-ES_tradnl" sz="2000" b="0">
                <a:solidFill>
                  <a:schemeClr val="bg1"/>
                </a:solidFill>
                <a:cs typeface="Tahoma"/>
              </a:rPr>
              <a:t>FACTORES</a:t>
            </a:r>
            <a:r>
              <a:rPr lang="es-ES_tradnl" sz="2000" b="0" spc="-160">
                <a:solidFill>
                  <a:schemeClr val="bg1"/>
                </a:solidFill>
                <a:cs typeface="Tahoma"/>
              </a:rPr>
              <a:t> </a:t>
            </a:r>
            <a:r>
              <a:rPr lang="es-ES_tradnl" sz="2000" b="0" spc="-25">
                <a:solidFill>
                  <a:schemeClr val="bg1"/>
                </a:solidFill>
                <a:cs typeface="Tahoma"/>
              </a:rPr>
              <a:t>DE </a:t>
            </a:r>
            <a:r>
              <a:rPr lang="es-ES_tradnl" sz="2000" b="0">
                <a:solidFill>
                  <a:schemeClr val="bg1"/>
                </a:solidFill>
                <a:cs typeface="Tahoma"/>
              </a:rPr>
              <a:t>RIESGO</a:t>
            </a:r>
            <a:r>
              <a:rPr lang="es-ES_tradnl" sz="2000" b="0" spc="-40">
                <a:solidFill>
                  <a:schemeClr val="bg1"/>
                </a:solidFill>
                <a:cs typeface="Tahoma"/>
              </a:rPr>
              <a:t> </a:t>
            </a:r>
            <a:r>
              <a:rPr lang="es-ES_tradnl" sz="2000" b="0" spc="-35">
                <a:solidFill>
                  <a:schemeClr val="bg1"/>
                </a:solidFill>
                <a:cs typeface="Tahoma"/>
              </a:rPr>
              <a:t>CARDIOVASCULAR</a:t>
            </a:r>
            <a:endParaRPr lang="es-ES" sz="2000">
              <a:solidFill>
                <a:schemeClr val="bg1"/>
              </a:solidFill>
            </a:endParaRPr>
          </a:p>
        </p:txBody>
      </p:sp>
      <p:grpSp>
        <p:nvGrpSpPr>
          <p:cNvPr id="14" name="Grupo 13">
            <a:extLst>
              <a:ext uri="{FF2B5EF4-FFF2-40B4-BE49-F238E27FC236}">
                <a16:creationId xmlns:a16="http://schemas.microsoft.com/office/drawing/2014/main" id="{1421DA02-1301-CC3E-B191-26C9FA2DB357}"/>
              </a:ext>
            </a:extLst>
          </p:cNvPr>
          <p:cNvGrpSpPr/>
          <p:nvPr/>
        </p:nvGrpSpPr>
        <p:grpSpPr>
          <a:xfrm>
            <a:off x="7120328" y="3495555"/>
            <a:ext cx="1699822" cy="1132007"/>
            <a:chOff x="7120328" y="3495555"/>
            <a:chExt cx="1699822" cy="1132007"/>
          </a:xfrm>
        </p:grpSpPr>
        <p:pic>
          <p:nvPicPr>
            <p:cNvPr id="7" name="Imagen 6" descr="Logotipo, nombre de la empresa&#10;&#10;El contenido generado por IA puede ser incorrecto.">
              <a:extLst>
                <a:ext uri="{FF2B5EF4-FFF2-40B4-BE49-F238E27FC236}">
                  <a16:creationId xmlns:a16="http://schemas.microsoft.com/office/drawing/2014/main" id="{B703A515-B677-C97B-3412-CC1ACBF3A47F}"/>
                </a:ext>
              </a:extLst>
            </p:cNvPr>
            <p:cNvPicPr>
              <a:picLocks noChangeAspect="1"/>
            </p:cNvPicPr>
            <p:nvPr/>
          </p:nvPicPr>
          <p:blipFill>
            <a:blip r:embed="rId2"/>
            <a:stretch>
              <a:fillRect/>
            </a:stretch>
          </p:blipFill>
          <p:spPr>
            <a:xfrm>
              <a:off x="7405141" y="3495555"/>
              <a:ext cx="1415009" cy="1132007"/>
            </a:xfrm>
            <a:prstGeom prst="rect">
              <a:avLst/>
            </a:prstGeom>
            <a:effectLst>
              <a:outerShdw blurRad="25400" dist="12700" dir="18900000" algn="bl" rotWithShape="0">
                <a:schemeClr val="accent1">
                  <a:alpha val="25000"/>
                </a:schemeClr>
              </a:outerShdw>
            </a:effectLst>
          </p:spPr>
        </p:pic>
        <p:cxnSp>
          <p:nvCxnSpPr>
            <p:cNvPr id="9" name="Conector recto 8">
              <a:extLst>
                <a:ext uri="{FF2B5EF4-FFF2-40B4-BE49-F238E27FC236}">
                  <a16:creationId xmlns:a16="http://schemas.microsoft.com/office/drawing/2014/main" id="{91B117D8-5AED-7C86-5130-84B7349064B6}"/>
                </a:ext>
              </a:extLst>
            </p:cNvPr>
            <p:cNvCxnSpPr>
              <a:cxnSpLocks/>
            </p:cNvCxnSpPr>
            <p:nvPr/>
          </p:nvCxnSpPr>
          <p:spPr>
            <a:xfrm flipH="1">
              <a:off x="7120328" y="4624388"/>
              <a:ext cx="16998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702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10</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defTabSz="685800">
              <a:spcBef>
                <a:spcPts val="100"/>
              </a:spcBef>
              <a:buClr>
                <a:schemeClr val="accent2"/>
              </a:buClr>
              <a:buSzPct val="50000"/>
              <a:buNone/>
            </a:pPr>
            <a:r>
              <a:rPr lang="es-ES" b="1"/>
              <a:t>Valoración en AP: </a:t>
            </a:r>
            <a:r>
              <a:rPr lang="es-ES"/>
              <a:t>escalas</a:t>
            </a:r>
            <a:r>
              <a:rPr lang="es-ES" b="1"/>
              <a:t> de fragilidad</a:t>
            </a:r>
            <a:r>
              <a:rPr lang="es-ES" b="1" baseline="30000"/>
              <a:t>1-3</a:t>
            </a:r>
          </a:p>
        </p:txBody>
      </p:sp>
      <p:sp>
        <p:nvSpPr>
          <p:cNvPr id="4" name="Marcador de texto 3">
            <a:extLst>
              <a:ext uri="{FF2B5EF4-FFF2-40B4-BE49-F238E27FC236}">
                <a16:creationId xmlns:a16="http://schemas.microsoft.com/office/drawing/2014/main" id="{781AAFEE-88ED-C0F6-4103-9133D5593CDA}"/>
              </a:ext>
            </a:extLst>
          </p:cNvPr>
          <p:cNvSpPr>
            <a:spLocks noGrp="1"/>
          </p:cNvSpPr>
          <p:nvPr>
            <p:ph type="body" sz="quarter" idx="26"/>
          </p:nvPr>
        </p:nvSpPr>
        <p:spPr/>
        <p:txBody>
          <a:bodyPr/>
          <a:lstStyle/>
          <a:p>
            <a:r>
              <a:rPr lang="es-ES" b="1"/>
              <a:t>1. </a:t>
            </a:r>
            <a:r>
              <a:rPr lang="es-ES" err="1"/>
              <a:t>Fried</a:t>
            </a:r>
            <a:r>
              <a:rPr lang="es-ES"/>
              <a:t> LP, </a:t>
            </a:r>
            <a:r>
              <a:rPr lang="es-ES" i="1"/>
              <a:t>et al</a:t>
            </a:r>
            <a:r>
              <a:rPr lang="es-ES"/>
              <a:t>. </a:t>
            </a:r>
            <a:r>
              <a:rPr lang="es-ES" err="1"/>
              <a:t>Frailty</a:t>
            </a:r>
            <a:r>
              <a:rPr lang="es-ES"/>
              <a:t> in </a:t>
            </a:r>
            <a:r>
              <a:rPr lang="es-ES" err="1"/>
              <a:t>older</a:t>
            </a:r>
            <a:r>
              <a:rPr lang="es-ES"/>
              <a:t> </a:t>
            </a:r>
            <a:r>
              <a:rPr lang="es-ES" err="1"/>
              <a:t>adults</a:t>
            </a:r>
            <a:r>
              <a:rPr lang="es-ES"/>
              <a:t>: </a:t>
            </a:r>
            <a:r>
              <a:rPr lang="es-ES" err="1"/>
              <a:t>evidence</a:t>
            </a:r>
            <a:r>
              <a:rPr lang="es-ES"/>
              <a:t> </a:t>
            </a:r>
            <a:r>
              <a:rPr lang="es-ES" err="1"/>
              <a:t>for</a:t>
            </a:r>
            <a:r>
              <a:rPr lang="es-ES"/>
              <a:t> a </a:t>
            </a:r>
            <a:r>
              <a:rPr lang="es-ES" err="1"/>
              <a:t>phenotype</a:t>
            </a:r>
            <a:r>
              <a:rPr lang="es-ES"/>
              <a:t>. J </a:t>
            </a:r>
            <a:r>
              <a:rPr lang="es-ES" err="1"/>
              <a:t>Gerontol</a:t>
            </a:r>
            <a:r>
              <a:rPr lang="es-ES"/>
              <a:t> A </a:t>
            </a:r>
            <a:r>
              <a:rPr lang="es-ES" err="1"/>
              <a:t>Biol</a:t>
            </a:r>
            <a:r>
              <a:rPr lang="es-ES"/>
              <a:t> </a:t>
            </a:r>
            <a:r>
              <a:rPr lang="es-ES" err="1"/>
              <a:t>Sci</a:t>
            </a:r>
            <a:r>
              <a:rPr lang="es-ES"/>
              <a:t> </a:t>
            </a:r>
            <a:r>
              <a:rPr lang="es-ES" err="1"/>
              <a:t>Med</a:t>
            </a:r>
            <a:r>
              <a:rPr lang="es-ES"/>
              <a:t> </a:t>
            </a:r>
            <a:r>
              <a:rPr lang="es-ES" err="1"/>
              <a:t>Sci</a:t>
            </a:r>
            <a:r>
              <a:rPr lang="es-ES"/>
              <a:t>. 2001;56(3):M146-56. </a:t>
            </a:r>
            <a:r>
              <a:rPr lang="es-ES" b="1"/>
              <a:t>2. </a:t>
            </a:r>
            <a:r>
              <a:rPr lang="es-ES" err="1"/>
              <a:t>Mitnitski</a:t>
            </a:r>
            <a:r>
              <a:rPr lang="es-ES"/>
              <a:t> AB, </a:t>
            </a:r>
            <a:r>
              <a:rPr lang="es-ES" i="1"/>
              <a:t>et al. </a:t>
            </a:r>
            <a:r>
              <a:rPr lang="es-ES" err="1"/>
              <a:t>Accumulation</a:t>
            </a:r>
            <a:r>
              <a:rPr lang="es-ES"/>
              <a:t> </a:t>
            </a:r>
            <a:r>
              <a:rPr lang="es-ES" err="1"/>
              <a:t>of</a:t>
            </a:r>
            <a:r>
              <a:rPr lang="es-ES"/>
              <a:t> </a:t>
            </a:r>
            <a:r>
              <a:rPr lang="es-ES" err="1"/>
              <a:t>deficits</a:t>
            </a:r>
            <a:r>
              <a:rPr lang="es-ES"/>
              <a:t> as a proxy </a:t>
            </a:r>
            <a:r>
              <a:rPr lang="es-ES" err="1"/>
              <a:t>measure</a:t>
            </a:r>
            <a:r>
              <a:rPr lang="es-ES"/>
              <a:t> </a:t>
            </a:r>
            <a:r>
              <a:rPr lang="es-ES" err="1"/>
              <a:t>of</a:t>
            </a:r>
            <a:r>
              <a:rPr lang="es-ES"/>
              <a:t> </a:t>
            </a:r>
            <a:r>
              <a:rPr lang="es-ES" err="1"/>
              <a:t>aging</a:t>
            </a:r>
            <a:r>
              <a:rPr lang="es-ES"/>
              <a:t>. </a:t>
            </a:r>
            <a:r>
              <a:rPr lang="es-ES" err="1"/>
              <a:t>Scientific</a:t>
            </a:r>
            <a:r>
              <a:rPr lang="es-ES"/>
              <a:t> </a:t>
            </a:r>
            <a:r>
              <a:rPr lang="es-ES" err="1"/>
              <a:t>World</a:t>
            </a:r>
            <a:r>
              <a:rPr lang="es-ES"/>
              <a:t> </a:t>
            </a:r>
            <a:r>
              <a:rPr lang="es-ES" err="1"/>
              <a:t>Journal</a:t>
            </a:r>
            <a:r>
              <a:rPr lang="es-ES"/>
              <a:t>. 2001;1:323–36. </a:t>
            </a:r>
            <a:r>
              <a:rPr lang="es-ES" b="1"/>
              <a:t>3. </a:t>
            </a:r>
            <a:r>
              <a:rPr lang="es-ES"/>
              <a:t>Romera L, </a:t>
            </a:r>
            <a:r>
              <a:rPr lang="es-ES" i="1"/>
              <a:t>et al</a:t>
            </a:r>
            <a:r>
              <a:rPr lang="es-ES"/>
              <a:t>. </a:t>
            </a:r>
            <a:r>
              <a:rPr lang="es-ES" err="1"/>
              <a:t>Assessment</a:t>
            </a:r>
            <a:r>
              <a:rPr lang="es-ES"/>
              <a:t> </a:t>
            </a:r>
            <a:r>
              <a:rPr lang="es-ES" err="1"/>
              <a:t>of</a:t>
            </a:r>
            <a:r>
              <a:rPr lang="es-ES"/>
              <a:t> </a:t>
            </a:r>
            <a:r>
              <a:rPr lang="es-ES" err="1"/>
              <a:t>frailty</a:t>
            </a:r>
            <a:r>
              <a:rPr lang="es-ES"/>
              <a:t> in </a:t>
            </a:r>
            <a:r>
              <a:rPr lang="es-ES" err="1"/>
              <a:t>the</a:t>
            </a:r>
            <a:r>
              <a:rPr lang="es-ES"/>
              <a:t> </a:t>
            </a:r>
            <a:r>
              <a:rPr lang="es-ES" err="1"/>
              <a:t>person</a:t>
            </a:r>
            <a:r>
              <a:rPr lang="es-ES"/>
              <a:t> </a:t>
            </a:r>
            <a:r>
              <a:rPr lang="es-ES" err="1"/>
              <a:t>with</a:t>
            </a:r>
            <a:r>
              <a:rPr lang="es-ES"/>
              <a:t> </a:t>
            </a:r>
            <a:r>
              <a:rPr lang="es-ES" err="1"/>
              <a:t>type</a:t>
            </a:r>
            <a:r>
              <a:rPr lang="es-ES"/>
              <a:t> 2 diabetes mellitus: Expert </a:t>
            </a:r>
            <a:r>
              <a:rPr lang="es-ES" err="1"/>
              <a:t>analysis</a:t>
            </a:r>
            <a:r>
              <a:rPr lang="es-ES"/>
              <a:t>. </a:t>
            </a:r>
            <a:r>
              <a:rPr lang="es-ES" err="1"/>
              <a:t>Rev</a:t>
            </a:r>
            <a:r>
              <a:rPr lang="es-ES"/>
              <a:t> Clin </a:t>
            </a:r>
            <a:r>
              <a:rPr lang="es-ES" err="1"/>
              <a:t>Esp</a:t>
            </a:r>
            <a:r>
              <a:rPr lang="es-ES"/>
              <a:t> (</a:t>
            </a:r>
            <a:r>
              <a:rPr lang="es-ES" err="1"/>
              <a:t>Barc</a:t>
            </a:r>
            <a:r>
              <a:rPr lang="es-ES"/>
              <a:t>) 2023 Nov;223(9):552-561. </a:t>
            </a:r>
          </a:p>
        </p:txBody>
      </p:sp>
      <p:sp>
        <p:nvSpPr>
          <p:cNvPr id="3" name="CuadroTexto 2">
            <a:extLst>
              <a:ext uri="{FF2B5EF4-FFF2-40B4-BE49-F238E27FC236}">
                <a16:creationId xmlns:a16="http://schemas.microsoft.com/office/drawing/2014/main" id="{6374DCB3-E983-C854-AAB6-7DF1DB6C4821}"/>
              </a:ext>
            </a:extLst>
          </p:cNvPr>
          <p:cNvSpPr txBox="1"/>
          <p:nvPr/>
        </p:nvSpPr>
        <p:spPr>
          <a:xfrm>
            <a:off x="323850" y="1166813"/>
            <a:ext cx="8496300" cy="618118"/>
          </a:xfrm>
          <a:prstGeom prst="rect">
            <a:avLst/>
          </a:prstGeom>
          <a:noFill/>
        </p:spPr>
        <p:txBody>
          <a:bodyPr wrap="square" lIns="0" tIns="0" rIns="0" bIns="0" anchor="t">
            <a:spAutoFit/>
          </a:bodyPr>
          <a:lstStyle/>
          <a:p>
            <a:pPr>
              <a:spcBef>
                <a:spcPts val="500"/>
              </a:spcBef>
            </a:pPr>
            <a:r>
              <a:rPr lang="es-ES" sz="1200" dirty="0">
                <a:solidFill>
                  <a:schemeClr val="accent1"/>
                </a:solidFill>
                <a:cs typeface="Arial"/>
              </a:rPr>
              <a:t>Existen limitaciones en la valoración de fragilidad en la DM2 que incluyen la falta de consenso diagnóstico, herramientas estandarizadas y enfoques adaptados a las comorbilidades metabólicas. </a:t>
            </a:r>
          </a:p>
          <a:p>
            <a:pPr>
              <a:spcBef>
                <a:spcPts val="500"/>
              </a:spcBef>
            </a:pPr>
            <a:r>
              <a:rPr lang="es-ES" sz="1200" dirty="0">
                <a:solidFill>
                  <a:schemeClr val="accent1"/>
                </a:solidFill>
                <a:cs typeface="Arial"/>
              </a:rPr>
              <a:t>Principales</a:t>
            </a:r>
            <a:r>
              <a:rPr lang="es-ES" sz="1200" spc="-105" dirty="0">
                <a:solidFill>
                  <a:schemeClr val="accent1"/>
                </a:solidFill>
                <a:cs typeface="Arial"/>
              </a:rPr>
              <a:t> </a:t>
            </a:r>
            <a:r>
              <a:rPr lang="es-ES" sz="1200" b="1" dirty="0">
                <a:solidFill>
                  <a:schemeClr val="accent1"/>
                </a:solidFill>
                <a:cs typeface="Arial"/>
              </a:rPr>
              <a:t>escalas/aproximaciones</a:t>
            </a:r>
            <a:r>
              <a:rPr lang="es-ES" sz="1200" b="1" spc="-25" dirty="0">
                <a:solidFill>
                  <a:schemeClr val="accent1"/>
                </a:solidFill>
                <a:cs typeface="Arial"/>
              </a:rPr>
              <a:t> </a:t>
            </a:r>
            <a:r>
              <a:rPr lang="es-ES" sz="1200" dirty="0">
                <a:solidFill>
                  <a:schemeClr val="accent1"/>
                </a:solidFill>
                <a:cs typeface="Arial"/>
              </a:rPr>
              <a:t>para</a:t>
            </a:r>
            <a:r>
              <a:rPr lang="es-ES" sz="1200" spc="-60" dirty="0">
                <a:solidFill>
                  <a:schemeClr val="accent1"/>
                </a:solidFill>
                <a:cs typeface="Arial"/>
              </a:rPr>
              <a:t> </a:t>
            </a:r>
            <a:r>
              <a:rPr lang="es-ES" sz="1200" b="1" dirty="0">
                <a:solidFill>
                  <a:schemeClr val="accent1"/>
                </a:solidFill>
                <a:cs typeface="Arial"/>
              </a:rPr>
              <a:t>valorar</a:t>
            </a:r>
            <a:r>
              <a:rPr lang="es-ES" sz="1200" b="1" spc="-20" dirty="0">
                <a:solidFill>
                  <a:schemeClr val="accent1"/>
                </a:solidFill>
                <a:cs typeface="Arial"/>
              </a:rPr>
              <a:t> </a:t>
            </a:r>
            <a:r>
              <a:rPr lang="es-ES" sz="1200" dirty="0">
                <a:solidFill>
                  <a:schemeClr val="accent1"/>
                </a:solidFill>
                <a:cs typeface="Arial"/>
              </a:rPr>
              <a:t>la</a:t>
            </a:r>
            <a:r>
              <a:rPr lang="es-ES" sz="1200" spc="-60" dirty="0">
                <a:solidFill>
                  <a:schemeClr val="accent1"/>
                </a:solidFill>
                <a:cs typeface="Arial"/>
              </a:rPr>
              <a:t> </a:t>
            </a:r>
            <a:r>
              <a:rPr lang="es-ES" sz="1200" b="1" spc="-60" dirty="0">
                <a:solidFill>
                  <a:schemeClr val="accent1"/>
                </a:solidFill>
                <a:cs typeface="Arial"/>
              </a:rPr>
              <a:t>f</a:t>
            </a:r>
            <a:r>
              <a:rPr lang="es-ES" sz="1200" b="1" dirty="0">
                <a:solidFill>
                  <a:schemeClr val="accent1"/>
                </a:solidFill>
                <a:cs typeface="Arial"/>
              </a:rPr>
              <a:t>ragilidad</a:t>
            </a:r>
            <a:r>
              <a:rPr lang="es-ES" sz="1200" b="1" spc="-25" dirty="0">
                <a:solidFill>
                  <a:schemeClr val="accent1"/>
                </a:solidFill>
                <a:cs typeface="Arial"/>
              </a:rPr>
              <a:t> </a:t>
            </a:r>
            <a:r>
              <a:rPr lang="es-ES" sz="1200" dirty="0">
                <a:solidFill>
                  <a:schemeClr val="accent1"/>
                </a:solidFill>
                <a:cs typeface="Arial"/>
              </a:rPr>
              <a:t>en</a:t>
            </a:r>
            <a:r>
              <a:rPr lang="es-ES" sz="1200" spc="-65" dirty="0">
                <a:solidFill>
                  <a:schemeClr val="accent1"/>
                </a:solidFill>
                <a:cs typeface="Arial"/>
              </a:rPr>
              <a:t> </a:t>
            </a:r>
            <a:r>
              <a:rPr lang="es-ES" sz="1200" b="1" dirty="0">
                <a:solidFill>
                  <a:schemeClr val="accent1"/>
                </a:solidFill>
                <a:cs typeface="Arial"/>
              </a:rPr>
              <a:t>Atención</a:t>
            </a:r>
            <a:r>
              <a:rPr lang="es-ES" sz="1200" b="1" spc="-55" dirty="0">
                <a:solidFill>
                  <a:schemeClr val="accent1"/>
                </a:solidFill>
                <a:cs typeface="Arial"/>
              </a:rPr>
              <a:t> </a:t>
            </a:r>
            <a:r>
              <a:rPr lang="es-ES" sz="1200" b="1" spc="-10" dirty="0">
                <a:solidFill>
                  <a:schemeClr val="accent1"/>
                </a:solidFill>
                <a:cs typeface="Arial"/>
              </a:rPr>
              <a:t>Primaria</a:t>
            </a:r>
            <a:r>
              <a:rPr lang="es-ES" sz="1200" spc="-10" dirty="0">
                <a:solidFill>
                  <a:schemeClr val="accent1"/>
                </a:solidFill>
                <a:cs typeface="Arial"/>
              </a:rPr>
              <a:t>:</a:t>
            </a:r>
            <a:endParaRPr lang="es-ES" sz="1200" dirty="0">
              <a:solidFill>
                <a:schemeClr val="accent1"/>
              </a:solidFill>
              <a:cs typeface="Arial"/>
            </a:endParaRPr>
          </a:p>
        </p:txBody>
      </p:sp>
      <p:grpSp>
        <p:nvGrpSpPr>
          <p:cNvPr id="65" name="Grupo 64">
            <a:extLst>
              <a:ext uri="{FF2B5EF4-FFF2-40B4-BE49-F238E27FC236}">
                <a16:creationId xmlns:a16="http://schemas.microsoft.com/office/drawing/2014/main" id="{39EB0665-CE56-8439-5B7C-8951AF1D2974}"/>
              </a:ext>
            </a:extLst>
          </p:cNvPr>
          <p:cNvGrpSpPr/>
          <p:nvPr/>
        </p:nvGrpSpPr>
        <p:grpSpPr>
          <a:xfrm>
            <a:off x="6012180" y="1918653"/>
            <a:ext cx="2803045" cy="2290011"/>
            <a:chOff x="6012180" y="1918653"/>
            <a:chExt cx="2803045" cy="2290011"/>
          </a:xfrm>
        </p:grpSpPr>
        <p:sp>
          <p:nvSpPr>
            <p:cNvPr id="53" name="Redondear rectángulo de una esquina 52">
              <a:extLst>
                <a:ext uri="{FF2B5EF4-FFF2-40B4-BE49-F238E27FC236}">
                  <a16:creationId xmlns:a16="http://schemas.microsoft.com/office/drawing/2014/main" id="{213962A4-AE28-A25E-D9F3-A30BD8B51F1E}"/>
                </a:ext>
              </a:extLst>
            </p:cNvPr>
            <p:cNvSpPr/>
            <p:nvPr/>
          </p:nvSpPr>
          <p:spPr>
            <a:xfrm flipV="1">
              <a:off x="6012180" y="2273326"/>
              <a:ext cx="2803045" cy="1926455"/>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CuadroTexto 53">
              <a:extLst>
                <a:ext uri="{FF2B5EF4-FFF2-40B4-BE49-F238E27FC236}">
                  <a16:creationId xmlns:a16="http://schemas.microsoft.com/office/drawing/2014/main" id="{B6B69CF2-1AEC-6FA6-6FDA-91729A15D1BC}"/>
                </a:ext>
              </a:extLst>
            </p:cNvPr>
            <p:cNvSpPr txBox="1"/>
            <p:nvPr/>
          </p:nvSpPr>
          <p:spPr>
            <a:xfrm>
              <a:off x="6012180" y="2674620"/>
              <a:ext cx="2803044" cy="1534044"/>
            </a:xfrm>
            <a:prstGeom prst="rect">
              <a:avLst/>
            </a:prstGeom>
            <a:noFill/>
          </p:spPr>
          <p:txBody>
            <a:bodyPr wrap="square" lIns="72000" tIns="45720" rIns="72000" bIns="45720" rtlCol="0" anchor="ctr">
              <a:noAutofit/>
            </a:bodyPr>
            <a:lstStyle/>
            <a:p>
              <a:pPr algn="ctr"/>
              <a:r>
                <a:rPr lang="es-ES" sz="1200" dirty="0">
                  <a:solidFill>
                    <a:schemeClr val="accent1"/>
                  </a:solidFill>
                  <a:cs typeface="Tahoma"/>
                </a:rPr>
                <a:t>Basada</a:t>
              </a:r>
              <a:r>
                <a:rPr lang="es-ES" sz="1200" spc="-95" dirty="0">
                  <a:solidFill>
                    <a:schemeClr val="accent1"/>
                  </a:solidFill>
                  <a:cs typeface="Tahoma"/>
                </a:rPr>
                <a:t> </a:t>
              </a:r>
              <a:r>
                <a:rPr lang="es-ES" sz="1200" dirty="0">
                  <a:solidFill>
                    <a:schemeClr val="accent1"/>
                  </a:solidFill>
                  <a:cs typeface="Tahoma"/>
                </a:rPr>
                <a:t>en</a:t>
              </a:r>
              <a:r>
                <a:rPr lang="es-ES" sz="1200" spc="-95" dirty="0">
                  <a:solidFill>
                    <a:schemeClr val="accent1"/>
                  </a:solidFill>
                  <a:cs typeface="Tahoma"/>
                </a:rPr>
                <a:t> </a:t>
              </a:r>
              <a:r>
                <a:rPr lang="es-ES" sz="1200" dirty="0">
                  <a:solidFill>
                    <a:schemeClr val="accent1"/>
                  </a:solidFill>
                  <a:cs typeface="Tahoma"/>
                </a:rPr>
                <a:t>la</a:t>
              </a:r>
              <a:r>
                <a:rPr lang="es-ES" sz="1200" spc="-95" dirty="0">
                  <a:solidFill>
                    <a:schemeClr val="accent1"/>
                  </a:solidFill>
                  <a:cs typeface="Tahoma"/>
                </a:rPr>
                <a:t> </a:t>
              </a:r>
              <a:r>
                <a:rPr lang="es-ES" sz="1200" b="1" spc="-10" dirty="0">
                  <a:solidFill>
                    <a:schemeClr val="accent1"/>
                  </a:solidFill>
                  <a:cs typeface="Tahoma"/>
                </a:rPr>
                <a:t>repercusión</a:t>
              </a:r>
              <a:r>
                <a:rPr lang="es-ES" sz="1200" b="1" spc="-95" dirty="0">
                  <a:solidFill>
                    <a:schemeClr val="accent1"/>
                  </a:solidFill>
                  <a:cs typeface="Tahoma"/>
                </a:rPr>
                <a:t> </a:t>
              </a:r>
              <a:br>
                <a:rPr lang="es-ES" sz="1200" b="1" spc="-95" dirty="0">
                  <a:cs typeface="Tahoma"/>
                </a:rPr>
              </a:br>
              <a:r>
                <a:rPr lang="es-ES" sz="1200" b="1" spc="-10" dirty="0">
                  <a:solidFill>
                    <a:schemeClr val="accent1"/>
                  </a:solidFill>
                  <a:cs typeface="Tahoma"/>
                </a:rPr>
                <a:t>sintomática</a:t>
              </a:r>
              <a:r>
                <a:rPr lang="es-ES" sz="1200" b="1" spc="-95" dirty="0">
                  <a:solidFill>
                    <a:schemeClr val="accent1"/>
                  </a:solidFill>
                  <a:cs typeface="Tahoma"/>
                </a:rPr>
                <a:t> </a:t>
              </a:r>
              <a:r>
                <a:rPr lang="es-ES" sz="1200" dirty="0">
                  <a:solidFill>
                    <a:schemeClr val="accent1"/>
                  </a:solidFill>
                  <a:cs typeface="Tahoma"/>
                </a:rPr>
                <a:t>de</a:t>
              </a:r>
              <a:r>
                <a:rPr lang="es-ES" sz="1200" spc="-95" dirty="0">
                  <a:solidFill>
                    <a:schemeClr val="accent1"/>
                  </a:solidFill>
                  <a:cs typeface="Tahoma"/>
                </a:rPr>
                <a:t> </a:t>
              </a:r>
              <a:r>
                <a:rPr lang="es-ES" sz="1200" spc="-25" dirty="0">
                  <a:solidFill>
                    <a:schemeClr val="accent1"/>
                  </a:solidFill>
                  <a:cs typeface="Tahoma"/>
                </a:rPr>
                <a:t>las </a:t>
              </a:r>
              <a:r>
                <a:rPr lang="es-ES" sz="1200" spc="-10" dirty="0">
                  <a:solidFill>
                    <a:schemeClr val="accent1"/>
                  </a:solidFill>
                  <a:cs typeface="Tahoma"/>
                </a:rPr>
                <a:t>enfermedades</a:t>
              </a:r>
              <a:r>
                <a:rPr lang="es-ES" sz="1200" spc="-90" dirty="0">
                  <a:solidFill>
                    <a:schemeClr val="accent1"/>
                  </a:solidFill>
                  <a:cs typeface="Tahoma"/>
                </a:rPr>
                <a:t> </a:t>
              </a:r>
              <a:br>
                <a:rPr lang="es-ES" sz="1200" spc="-90" dirty="0">
                  <a:cs typeface="Tahoma"/>
                </a:rPr>
              </a:br>
              <a:r>
                <a:rPr lang="es-ES" sz="1200" dirty="0">
                  <a:solidFill>
                    <a:schemeClr val="accent1"/>
                  </a:solidFill>
                  <a:cs typeface="Tahoma"/>
                </a:rPr>
                <a:t>del</a:t>
              </a:r>
              <a:r>
                <a:rPr lang="es-ES" sz="1200" spc="-85" dirty="0">
                  <a:solidFill>
                    <a:schemeClr val="accent1"/>
                  </a:solidFill>
                  <a:cs typeface="Tahoma"/>
                </a:rPr>
                <a:t> </a:t>
              </a:r>
              <a:r>
                <a:rPr lang="es-ES" sz="1200" spc="-10" dirty="0">
                  <a:solidFill>
                    <a:schemeClr val="accent1"/>
                  </a:solidFill>
                  <a:cs typeface="Tahoma"/>
                </a:rPr>
                <a:t>individuo</a:t>
              </a:r>
              <a:r>
                <a:rPr lang="es-ES" sz="1200" spc="-85" dirty="0">
                  <a:solidFill>
                    <a:schemeClr val="accent1"/>
                  </a:solidFill>
                  <a:cs typeface="Tahoma"/>
                </a:rPr>
                <a:t> </a:t>
              </a:r>
              <a:r>
                <a:rPr lang="es-ES" sz="1200" b="1" dirty="0">
                  <a:solidFill>
                    <a:schemeClr val="accent1"/>
                  </a:solidFill>
                  <a:cs typeface="Tahoma"/>
                </a:rPr>
                <a:t>sobre</a:t>
              </a:r>
              <a:r>
                <a:rPr lang="es-ES" sz="1200" b="1" spc="-90" dirty="0">
                  <a:solidFill>
                    <a:schemeClr val="accent1"/>
                  </a:solidFill>
                  <a:cs typeface="Tahoma"/>
                </a:rPr>
                <a:t> </a:t>
              </a:r>
              <a:r>
                <a:rPr lang="es-ES" sz="1200" b="1" dirty="0">
                  <a:solidFill>
                    <a:schemeClr val="accent1"/>
                  </a:solidFill>
                  <a:cs typeface="Tahoma"/>
                </a:rPr>
                <a:t>su</a:t>
              </a:r>
              <a:r>
                <a:rPr lang="es-ES" sz="1200" b="1" spc="-85" dirty="0">
                  <a:solidFill>
                    <a:schemeClr val="accent1"/>
                  </a:solidFill>
                  <a:cs typeface="Tahoma"/>
                </a:rPr>
                <a:t> </a:t>
              </a:r>
              <a:r>
                <a:rPr lang="es-ES" sz="1200" b="1" spc="-10" dirty="0">
                  <a:solidFill>
                    <a:schemeClr val="accent1"/>
                  </a:solidFill>
                  <a:cs typeface="Tahoma"/>
                </a:rPr>
                <a:t>capacidad</a:t>
              </a:r>
              <a:r>
                <a:rPr lang="es-ES" sz="1200" b="1" spc="-85" dirty="0">
                  <a:solidFill>
                    <a:schemeClr val="accent1"/>
                  </a:solidFill>
                  <a:cs typeface="Tahoma"/>
                </a:rPr>
                <a:t> </a:t>
              </a:r>
              <a:br>
                <a:rPr lang="es-ES" sz="1200" b="1" spc="-85" dirty="0">
                  <a:cs typeface="Tahoma"/>
                </a:rPr>
              </a:br>
              <a:r>
                <a:rPr lang="es-ES" sz="1200" b="1" dirty="0">
                  <a:solidFill>
                    <a:schemeClr val="accent1"/>
                  </a:solidFill>
                  <a:cs typeface="Tahoma"/>
                </a:rPr>
                <a:t>para</a:t>
              </a:r>
              <a:r>
                <a:rPr lang="es-ES" sz="1200" b="1" spc="-85" dirty="0">
                  <a:solidFill>
                    <a:schemeClr val="accent1"/>
                  </a:solidFill>
                  <a:cs typeface="Tahoma"/>
                </a:rPr>
                <a:t> </a:t>
              </a:r>
              <a:r>
                <a:rPr lang="es-ES" sz="1200" b="1" spc="-10" dirty="0">
                  <a:solidFill>
                    <a:schemeClr val="accent1"/>
                  </a:solidFill>
                  <a:cs typeface="Tahoma"/>
                </a:rPr>
                <a:t>realizar</a:t>
              </a:r>
              <a:r>
                <a:rPr lang="es-ES" sz="1200" b="1" spc="-90" dirty="0">
                  <a:solidFill>
                    <a:schemeClr val="accent1"/>
                  </a:solidFill>
                  <a:cs typeface="Tahoma"/>
                </a:rPr>
                <a:t> </a:t>
              </a:r>
              <a:r>
                <a:rPr lang="es-ES" sz="1200" b="1" dirty="0">
                  <a:solidFill>
                    <a:schemeClr val="accent1"/>
                  </a:solidFill>
                  <a:cs typeface="Tahoma"/>
                </a:rPr>
                <a:t>de</a:t>
              </a:r>
              <a:r>
                <a:rPr lang="es-ES" sz="1200" b="1" spc="-85" dirty="0">
                  <a:solidFill>
                    <a:schemeClr val="accent1"/>
                  </a:solidFill>
                  <a:cs typeface="Tahoma"/>
                </a:rPr>
                <a:t> </a:t>
              </a:r>
              <a:r>
                <a:rPr lang="es-ES" sz="1200" b="1" dirty="0">
                  <a:solidFill>
                    <a:schemeClr val="accent1"/>
                  </a:solidFill>
                  <a:cs typeface="Tahoma"/>
                </a:rPr>
                <a:t>forma</a:t>
              </a:r>
              <a:r>
                <a:rPr lang="es-ES" sz="1200" b="1" spc="-85" dirty="0">
                  <a:solidFill>
                    <a:schemeClr val="accent1"/>
                  </a:solidFill>
                  <a:cs typeface="Tahoma"/>
                </a:rPr>
                <a:t> </a:t>
              </a:r>
              <a:r>
                <a:rPr lang="es-ES" sz="1200" b="1" spc="-10" dirty="0">
                  <a:solidFill>
                    <a:schemeClr val="accent1"/>
                  </a:solidFill>
                  <a:cs typeface="Tahoma"/>
                </a:rPr>
                <a:t>independiente</a:t>
              </a:r>
              <a:r>
                <a:rPr lang="es-ES" sz="1200" b="1" spc="-85" dirty="0">
                  <a:solidFill>
                    <a:schemeClr val="accent1"/>
                  </a:solidFill>
                  <a:cs typeface="Tahoma"/>
                </a:rPr>
                <a:t> </a:t>
              </a:r>
              <a:br>
                <a:rPr lang="es-ES" sz="1200" b="1" spc="-85" dirty="0">
                  <a:cs typeface="Tahoma"/>
                </a:rPr>
              </a:br>
              <a:r>
                <a:rPr lang="es-ES" sz="1200" b="1" dirty="0">
                  <a:solidFill>
                    <a:schemeClr val="accent1"/>
                  </a:solidFill>
                  <a:cs typeface="Tahoma"/>
                </a:rPr>
                <a:t>las</a:t>
              </a:r>
              <a:r>
                <a:rPr lang="es-ES" sz="1200" b="1" spc="-90" dirty="0">
                  <a:solidFill>
                    <a:schemeClr val="accent1"/>
                  </a:solidFill>
                  <a:cs typeface="Tahoma"/>
                </a:rPr>
                <a:t> </a:t>
              </a:r>
              <a:r>
                <a:rPr lang="es-ES" sz="1200" b="1" spc="-10" dirty="0">
                  <a:solidFill>
                    <a:schemeClr val="accent1"/>
                  </a:solidFill>
                  <a:cs typeface="Tahoma"/>
                </a:rPr>
                <a:t>actividades </a:t>
              </a:r>
              <a:r>
                <a:rPr lang="es-ES" sz="1200" b="1" dirty="0">
                  <a:solidFill>
                    <a:schemeClr val="accent1"/>
                  </a:solidFill>
                  <a:cs typeface="Tahoma"/>
                </a:rPr>
                <a:t>básicas</a:t>
              </a:r>
              <a:r>
                <a:rPr lang="es-ES" sz="1200" b="1" spc="-85" dirty="0">
                  <a:solidFill>
                    <a:schemeClr val="accent1"/>
                  </a:solidFill>
                  <a:cs typeface="Tahoma"/>
                </a:rPr>
                <a:t> </a:t>
              </a:r>
              <a:r>
                <a:rPr lang="es-ES" sz="1200" b="1" dirty="0">
                  <a:solidFill>
                    <a:schemeClr val="accent1"/>
                  </a:solidFill>
                  <a:cs typeface="Tahoma"/>
                </a:rPr>
                <a:t>de</a:t>
              </a:r>
              <a:r>
                <a:rPr lang="es-ES" sz="1200" b="1" spc="-80" dirty="0">
                  <a:solidFill>
                    <a:schemeClr val="accent1"/>
                  </a:solidFill>
                  <a:cs typeface="Tahoma"/>
                </a:rPr>
                <a:t> </a:t>
              </a:r>
              <a:r>
                <a:rPr lang="es-ES" sz="1200" b="1" dirty="0">
                  <a:solidFill>
                    <a:schemeClr val="accent1"/>
                  </a:solidFill>
                  <a:cs typeface="Tahoma"/>
                </a:rPr>
                <a:t>la</a:t>
              </a:r>
              <a:r>
                <a:rPr lang="es-ES" sz="1200" b="1" spc="-85" dirty="0">
                  <a:solidFill>
                    <a:schemeClr val="accent1"/>
                  </a:solidFill>
                  <a:cs typeface="Tahoma"/>
                </a:rPr>
                <a:t> </a:t>
              </a:r>
              <a:r>
                <a:rPr lang="es-ES" sz="1200" b="1" dirty="0">
                  <a:solidFill>
                    <a:schemeClr val="accent1"/>
                  </a:solidFill>
                  <a:cs typeface="Tahoma"/>
                </a:rPr>
                <a:t>vida</a:t>
              </a:r>
              <a:r>
                <a:rPr lang="es-ES" sz="1200" b="1" spc="-90" dirty="0">
                  <a:solidFill>
                    <a:schemeClr val="accent1"/>
                  </a:solidFill>
                  <a:cs typeface="Tahoma"/>
                </a:rPr>
                <a:t> </a:t>
              </a:r>
              <a:r>
                <a:rPr lang="es-ES" sz="1200" b="1" spc="-10" dirty="0">
                  <a:solidFill>
                    <a:schemeClr val="accent1"/>
                  </a:solidFill>
                  <a:cs typeface="Tahoma"/>
                </a:rPr>
                <a:t>diaria</a:t>
              </a:r>
              <a:r>
                <a:rPr lang="es-ES" sz="1200" spc="-10" dirty="0">
                  <a:solidFill>
                    <a:schemeClr val="accent1"/>
                  </a:solidFill>
                  <a:cs typeface="Tahoma"/>
                </a:rPr>
                <a:t>.</a:t>
              </a:r>
              <a:r>
                <a:rPr lang="es-ES" sz="1200" spc="-95" dirty="0">
                  <a:solidFill>
                    <a:schemeClr val="accent1"/>
                  </a:solidFill>
                  <a:cs typeface="Tahoma"/>
                </a:rPr>
                <a:t> </a:t>
              </a:r>
              <a:r>
                <a:rPr lang="es-ES" sz="1200" spc="-10" dirty="0">
                  <a:solidFill>
                    <a:schemeClr val="accent1"/>
                  </a:solidFill>
                  <a:cs typeface="Tahoma"/>
                </a:rPr>
                <a:t>Permite</a:t>
              </a:r>
              <a:r>
                <a:rPr lang="es-ES" sz="1200" spc="-80" dirty="0">
                  <a:solidFill>
                    <a:schemeClr val="accent1"/>
                  </a:solidFill>
                  <a:cs typeface="Tahoma"/>
                </a:rPr>
                <a:t> </a:t>
              </a:r>
              <a:r>
                <a:rPr lang="es-ES" sz="1200" spc="-10" dirty="0">
                  <a:solidFill>
                    <a:schemeClr val="accent1"/>
                  </a:solidFill>
                  <a:cs typeface="Tahoma"/>
                </a:rPr>
                <a:t>estratificar</a:t>
              </a:r>
              <a:r>
                <a:rPr lang="es-ES" sz="1200" spc="-80" dirty="0">
                  <a:solidFill>
                    <a:schemeClr val="accent1"/>
                  </a:solidFill>
                  <a:cs typeface="Tahoma"/>
                </a:rPr>
                <a:t> </a:t>
              </a:r>
              <a:r>
                <a:rPr lang="es-ES" sz="1200" dirty="0">
                  <a:solidFill>
                    <a:schemeClr val="accent1"/>
                  </a:solidFill>
                  <a:cs typeface="Tahoma"/>
                </a:rPr>
                <a:t>la</a:t>
              </a:r>
              <a:r>
                <a:rPr lang="es-ES" sz="1200" spc="-90" dirty="0">
                  <a:solidFill>
                    <a:schemeClr val="accent1"/>
                  </a:solidFill>
                  <a:cs typeface="Tahoma"/>
                </a:rPr>
                <a:t> f</a:t>
              </a:r>
              <a:r>
                <a:rPr lang="es-ES" sz="1200" spc="-10" dirty="0">
                  <a:solidFill>
                    <a:schemeClr val="accent1"/>
                  </a:solidFill>
                  <a:cs typeface="Tahoma"/>
                </a:rPr>
                <a:t>ragilidad</a:t>
              </a:r>
              <a:r>
                <a:rPr lang="es-ES" sz="1200" spc="-85" dirty="0">
                  <a:solidFill>
                    <a:schemeClr val="accent1"/>
                  </a:solidFill>
                  <a:cs typeface="Tahoma"/>
                </a:rPr>
                <a:t> </a:t>
              </a:r>
              <a:r>
                <a:rPr lang="es-ES" sz="1200" dirty="0">
                  <a:solidFill>
                    <a:schemeClr val="accent1"/>
                  </a:solidFill>
                  <a:cs typeface="Tahoma"/>
                </a:rPr>
                <a:t>en</a:t>
              </a:r>
              <a:r>
                <a:rPr lang="es-ES" sz="1200" spc="-85" dirty="0">
                  <a:solidFill>
                    <a:schemeClr val="accent1"/>
                  </a:solidFill>
                  <a:cs typeface="Tahoma"/>
                </a:rPr>
                <a:t> </a:t>
              </a:r>
              <a:r>
                <a:rPr lang="es-ES" sz="1200" dirty="0">
                  <a:solidFill>
                    <a:schemeClr val="accent1"/>
                  </a:solidFill>
                  <a:cs typeface="Tahoma"/>
                </a:rPr>
                <a:t>grados</a:t>
              </a:r>
              <a:r>
                <a:rPr lang="es-ES" sz="1200" spc="-85" dirty="0">
                  <a:solidFill>
                    <a:schemeClr val="accent1"/>
                  </a:solidFill>
                  <a:cs typeface="Tahoma"/>
                </a:rPr>
                <a:t> </a:t>
              </a:r>
              <a:r>
                <a:rPr lang="es-ES" sz="1200" dirty="0">
                  <a:solidFill>
                    <a:schemeClr val="accent1"/>
                  </a:solidFill>
                  <a:cs typeface="Tahoma"/>
                </a:rPr>
                <a:t>de</a:t>
              </a:r>
              <a:r>
                <a:rPr lang="es-ES" sz="1200" spc="-80" dirty="0">
                  <a:solidFill>
                    <a:schemeClr val="accent1"/>
                  </a:solidFill>
                  <a:cs typeface="Tahoma"/>
                </a:rPr>
                <a:t> </a:t>
              </a:r>
              <a:r>
                <a:rPr lang="es-ES" sz="1200" spc="-10" dirty="0">
                  <a:solidFill>
                    <a:schemeClr val="accent1"/>
                  </a:solidFill>
                  <a:cs typeface="Tahoma"/>
                </a:rPr>
                <a:t>severidad</a:t>
              </a:r>
              <a:endParaRPr lang="es-ES" sz="1200" dirty="0">
                <a:solidFill>
                  <a:schemeClr val="accent1"/>
                </a:solidFill>
                <a:cs typeface="Arial" panose="020B0604020202020204" pitchFamily="34" charset="0"/>
              </a:endParaRPr>
            </a:p>
          </p:txBody>
        </p:sp>
        <p:sp>
          <p:nvSpPr>
            <p:cNvPr id="55" name="Rectángulo redondeado 54">
              <a:extLst>
                <a:ext uri="{FF2B5EF4-FFF2-40B4-BE49-F238E27FC236}">
                  <a16:creationId xmlns:a16="http://schemas.microsoft.com/office/drawing/2014/main" id="{B83FBBF0-158E-D3A4-6A14-D238554E8C28}"/>
                </a:ext>
              </a:extLst>
            </p:cNvPr>
            <p:cNvSpPr/>
            <p:nvPr/>
          </p:nvSpPr>
          <p:spPr>
            <a:xfrm>
              <a:off x="6260572" y="1918653"/>
              <a:ext cx="2259874" cy="744911"/>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s-ES" sz="1200">
                  <a:cs typeface="Tahoma"/>
                </a:rPr>
                <a:t>Modelo</a:t>
              </a:r>
              <a:r>
                <a:rPr lang="es-ES" sz="1200" spc="-95">
                  <a:cs typeface="Tahoma"/>
                </a:rPr>
                <a:t> </a:t>
              </a:r>
              <a:r>
                <a:rPr lang="es-ES" sz="1200" b="1">
                  <a:cs typeface="Tahoma"/>
                </a:rPr>
                <a:t>mixto</a:t>
              </a:r>
              <a:r>
                <a:rPr lang="es-ES" sz="1200" b="1" spc="-55">
                  <a:cs typeface="Tahoma"/>
                </a:rPr>
                <a:t> </a:t>
              </a:r>
              <a:br>
                <a:rPr lang="es-ES" sz="1800" b="1" spc="-55">
                  <a:cs typeface="Tahoma"/>
                </a:rPr>
              </a:br>
              <a:r>
                <a:rPr lang="es-ES" sz="1000" spc="-10">
                  <a:cs typeface="Tahoma"/>
                </a:rPr>
                <a:t>(</a:t>
              </a:r>
              <a:r>
                <a:rPr lang="es-ES" sz="1000" b="1" i="1" u="sng" spc="-10">
                  <a:uFill>
                    <a:solidFill>
                      <a:srgbClr val="000000"/>
                    </a:solidFill>
                  </a:uFill>
                  <a:cs typeface="Tahoma"/>
                </a:rPr>
                <a:t>CLINICAL</a:t>
              </a:r>
              <a:r>
                <a:rPr lang="es-ES" sz="1000" b="1" i="1" u="sng" spc="-90">
                  <a:uFill>
                    <a:solidFill>
                      <a:srgbClr val="000000"/>
                    </a:solidFill>
                  </a:uFill>
                  <a:cs typeface="Tahoma"/>
                </a:rPr>
                <a:t> </a:t>
              </a:r>
              <a:r>
                <a:rPr lang="es-ES" sz="1000" b="1" i="1" u="sng" spc="-10">
                  <a:uFill>
                    <a:solidFill>
                      <a:srgbClr val="000000"/>
                    </a:solidFill>
                  </a:uFill>
                  <a:cs typeface="Tahoma"/>
                </a:rPr>
                <a:t>FRAILTY</a:t>
              </a:r>
              <a:r>
                <a:rPr lang="es-ES" sz="1000" b="1" i="1" u="sng" spc="-90">
                  <a:uFill>
                    <a:solidFill>
                      <a:srgbClr val="000000"/>
                    </a:solidFill>
                  </a:uFill>
                  <a:cs typeface="Tahoma"/>
                </a:rPr>
                <a:t> </a:t>
              </a:r>
              <a:r>
                <a:rPr lang="es-ES" sz="1000" b="1" i="1" u="sng" spc="-10">
                  <a:uFill>
                    <a:solidFill>
                      <a:srgbClr val="000000"/>
                    </a:solidFill>
                  </a:uFill>
                  <a:cs typeface="Tahoma"/>
                </a:rPr>
                <a:t>SCALE</a:t>
              </a:r>
              <a:r>
                <a:rPr lang="es-ES" sz="1000" spc="-10">
                  <a:cs typeface="Tahoma"/>
                </a:rPr>
                <a:t>)</a:t>
              </a:r>
              <a:endParaRPr lang="es-ES" sz="1000" b="1">
                <a:solidFill>
                  <a:schemeClr val="bg1"/>
                </a:solidFill>
                <a:cs typeface="Arial" panose="020B0604020202020204" pitchFamily="34" charset="0"/>
              </a:endParaRPr>
            </a:p>
          </p:txBody>
        </p:sp>
      </p:grpSp>
      <p:grpSp>
        <p:nvGrpSpPr>
          <p:cNvPr id="16" name="Grupo 15">
            <a:extLst>
              <a:ext uri="{FF2B5EF4-FFF2-40B4-BE49-F238E27FC236}">
                <a16:creationId xmlns:a16="http://schemas.microsoft.com/office/drawing/2014/main" id="{42D4B6F3-C6B4-1695-23C1-2E64BB9CCA43}"/>
              </a:ext>
            </a:extLst>
          </p:cNvPr>
          <p:cNvGrpSpPr/>
          <p:nvPr/>
        </p:nvGrpSpPr>
        <p:grpSpPr>
          <a:xfrm>
            <a:off x="3167854" y="1918653"/>
            <a:ext cx="2803045" cy="2290011"/>
            <a:chOff x="6012180" y="1918653"/>
            <a:chExt cx="2803045" cy="2290011"/>
          </a:xfrm>
        </p:grpSpPr>
        <p:sp>
          <p:nvSpPr>
            <p:cNvPr id="17" name="Redondear rectángulo de una esquina 16">
              <a:extLst>
                <a:ext uri="{FF2B5EF4-FFF2-40B4-BE49-F238E27FC236}">
                  <a16:creationId xmlns:a16="http://schemas.microsoft.com/office/drawing/2014/main" id="{58D66679-6244-5683-8477-B6CC5FB60754}"/>
                </a:ext>
              </a:extLst>
            </p:cNvPr>
            <p:cNvSpPr/>
            <p:nvPr/>
          </p:nvSpPr>
          <p:spPr>
            <a:xfrm flipV="1">
              <a:off x="6012180" y="2273326"/>
              <a:ext cx="2803045" cy="1926455"/>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93F8DFB5-E2E8-6B01-D2B3-0BDC13DC38ED}"/>
                </a:ext>
              </a:extLst>
            </p:cNvPr>
            <p:cNvSpPr txBox="1"/>
            <p:nvPr/>
          </p:nvSpPr>
          <p:spPr>
            <a:xfrm>
              <a:off x="6012180" y="2674620"/>
              <a:ext cx="2803044" cy="1534044"/>
            </a:xfrm>
            <a:prstGeom prst="rect">
              <a:avLst/>
            </a:prstGeom>
            <a:noFill/>
          </p:spPr>
          <p:txBody>
            <a:bodyPr wrap="square" lIns="72000" rIns="72000" rtlCol="0" anchor="ctr">
              <a:noAutofit/>
            </a:bodyPr>
            <a:lstStyle/>
            <a:p>
              <a:pPr algn="ctr"/>
              <a:r>
                <a:rPr lang="es-ES" sz="1200" dirty="0">
                  <a:solidFill>
                    <a:schemeClr val="accent1"/>
                  </a:solidFill>
                  <a:cs typeface="Tahoma"/>
                </a:rPr>
                <a:t>Aborda</a:t>
              </a:r>
              <a:r>
                <a:rPr lang="es-ES" sz="1200" spc="-100" dirty="0">
                  <a:solidFill>
                    <a:schemeClr val="accent1"/>
                  </a:solidFill>
                  <a:cs typeface="Tahoma"/>
                </a:rPr>
                <a:t> </a:t>
              </a:r>
              <a:r>
                <a:rPr lang="es-ES" sz="1200" b="1" spc="-10" dirty="0">
                  <a:solidFill>
                    <a:schemeClr val="accent1"/>
                  </a:solidFill>
                  <a:cs typeface="Tahoma"/>
                </a:rPr>
                <a:t>criterios</a:t>
              </a:r>
              <a:r>
                <a:rPr lang="es-ES" sz="1200" b="1" spc="-105" dirty="0">
                  <a:solidFill>
                    <a:schemeClr val="accent1"/>
                  </a:solidFill>
                  <a:cs typeface="Tahoma"/>
                </a:rPr>
                <a:t> </a:t>
              </a:r>
              <a:r>
                <a:rPr lang="es-ES" sz="1200" b="1" dirty="0">
                  <a:solidFill>
                    <a:schemeClr val="accent1"/>
                  </a:solidFill>
                  <a:cs typeface="Tahoma"/>
                </a:rPr>
                <a:t>físicos</a:t>
              </a:r>
              <a:r>
                <a:rPr lang="es-ES" sz="1200" b="1" spc="-60" dirty="0">
                  <a:solidFill>
                    <a:schemeClr val="accent1"/>
                  </a:solidFill>
                  <a:cs typeface="Tahoma"/>
                </a:rPr>
                <a:t> </a:t>
              </a:r>
              <a:br>
                <a:rPr lang="es-ES" sz="1200" b="1" spc="-60" dirty="0">
                  <a:solidFill>
                    <a:schemeClr val="accent1"/>
                  </a:solidFill>
                  <a:cs typeface="Tahoma"/>
                </a:rPr>
              </a:br>
              <a:r>
                <a:rPr lang="es-ES" sz="1200" dirty="0">
                  <a:solidFill>
                    <a:schemeClr val="accent1"/>
                  </a:solidFill>
                  <a:cs typeface="Tahoma"/>
                </a:rPr>
                <a:t>como</a:t>
              </a:r>
              <a:r>
                <a:rPr lang="es-ES" sz="1200" spc="-105" dirty="0">
                  <a:solidFill>
                    <a:schemeClr val="accent1"/>
                  </a:solidFill>
                  <a:cs typeface="Tahoma"/>
                </a:rPr>
                <a:t> </a:t>
              </a:r>
              <a:r>
                <a:rPr lang="es-ES" sz="1200" spc="-25" dirty="0">
                  <a:solidFill>
                    <a:schemeClr val="accent1"/>
                  </a:solidFill>
                  <a:cs typeface="Tahoma"/>
                </a:rPr>
                <a:t>el </a:t>
              </a:r>
              <a:r>
                <a:rPr lang="es-ES" sz="1200" spc="-10" dirty="0">
                  <a:solidFill>
                    <a:schemeClr val="accent1"/>
                  </a:solidFill>
                  <a:cs typeface="Tahoma"/>
                </a:rPr>
                <a:t>fenotipo</a:t>
              </a:r>
              <a:r>
                <a:rPr lang="es-ES" sz="1200" spc="-75" dirty="0">
                  <a:solidFill>
                    <a:schemeClr val="accent1"/>
                  </a:solidFill>
                  <a:cs typeface="Tahoma"/>
                </a:rPr>
                <a:t> </a:t>
              </a:r>
              <a:r>
                <a:rPr lang="es-ES" sz="1200" dirty="0">
                  <a:solidFill>
                    <a:schemeClr val="accent1"/>
                  </a:solidFill>
                  <a:cs typeface="Tahoma"/>
                </a:rPr>
                <a:t>de</a:t>
              </a:r>
              <a:r>
                <a:rPr lang="es-ES" sz="1200" spc="-70" dirty="0">
                  <a:solidFill>
                    <a:schemeClr val="accent1"/>
                  </a:solidFill>
                  <a:cs typeface="Tahoma"/>
                </a:rPr>
                <a:t> </a:t>
              </a:r>
              <a:r>
                <a:rPr lang="es-ES" sz="1200" dirty="0" err="1">
                  <a:solidFill>
                    <a:schemeClr val="accent1"/>
                  </a:solidFill>
                  <a:cs typeface="Tahoma"/>
                </a:rPr>
                <a:t>Fried</a:t>
              </a:r>
              <a:r>
                <a:rPr lang="es-ES" sz="1200" spc="-70" dirty="0">
                  <a:solidFill>
                    <a:schemeClr val="accent1"/>
                  </a:solidFill>
                  <a:cs typeface="Tahoma"/>
                </a:rPr>
                <a:t> </a:t>
              </a:r>
              <a:br>
                <a:rPr lang="es-ES" sz="1200" spc="-70" dirty="0">
                  <a:solidFill>
                    <a:schemeClr val="accent1"/>
                  </a:solidFill>
                  <a:cs typeface="Tahoma"/>
                </a:rPr>
              </a:br>
              <a:r>
                <a:rPr lang="es-ES" sz="1200" dirty="0">
                  <a:solidFill>
                    <a:schemeClr val="accent1"/>
                  </a:solidFill>
                  <a:cs typeface="Tahoma"/>
                </a:rPr>
                <a:t>e</a:t>
              </a:r>
              <a:r>
                <a:rPr lang="es-ES" sz="1200" spc="-70" dirty="0">
                  <a:solidFill>
                    <a:schemeClr val="accent1"/>
                  </a:solidFill>
                  <a:cs typeface="Tahoma"/>
                </a:rPr>
                <a:t> </a:t>
              </a:r>
              <a:r>
                <a:rPr lang="es-ES" sz="1200" spc="-10" dirty="0">
                  <a:solidFill>
                    <a:schemeClr val="accent1"/>
                  </a:solidFill>
                  <a:cs typeface="Tahoma"/>
                </a:rPr>
                <a:t>incluye</a:t>
              </a:r>
              <a:r>
                <a:rPr lang="es-ES" sz="1200" spc="-70" dirty="0">
                  <a:solidFill>
                    <a:schemeClr val="accent1"/>
                  </a:solidFill>
                  <a:cs typeface="Tahoma"/>
                </a:rPr>
                <a:t> </a:t>
              </a:r>
              <a:r>
                <a:rPr lang="es-ES" sz="1200" dirty="0">
                  <a:solidFill>
                    <a:schemeClr val="accent1"/>
                  </a:solidFill>
                  <a:cs typeface="Tahoma"/>
                </a:rPr>
                <a:t>un</a:t>
              </a:r>
              <a:r>
                <a:rPr lang="es-ES" sz="1200" spc="-75" dirty="0">
                  <a:solidFill>
                    <a:schemeClr val="accent1"/>
                  </a:solidFill>
                  <a:cs typeface="Tahoma"/>
                </a:rPr>
                <a:t> </a:t>
              </a:r>
              <a:r>
                <a:rPr lang="es-ES" sz="1200" b="1" dirty="0">
                  <a:solidFill>
                    <a:schemeClr val="accent1"/>
                  </a:solidFill>
                  <a:cs typeface="Tahoma"/>
                </a:rPr>
                <a:t>criterio</a:t>
              </a:r>
              <a:r>
                <a:rPr lang="es-ES" sz="1200" b="1" spc="-60" dirty="0">
                  <a:solidFill>
                    <a:schemeClr val="accent1"/>
                  </a:solidFill>
                  <a:cs typeface="Tahoma"/>
                </a:rPr>
                <a:t> </a:t>
              </a:r>
              <a:br>
                <a:rPr lang="es-ES" sz="1200" b="1" spc="-60" dirty="0">
                  <a:solidFill>
                    <a:schemeClr val="accent1"/>
                  </a:solidFill>
                  <a:cs typeface="Tahoma"/>
                </a:rPr>
              </a:br>
              <a:r>
                <a:rPr lang="es-ES" sz="1200" b="1" spc="-20" dirty="0">
                  <a:solidFill>
                    <a:schemeClr val="accent1"/>
                  </a:solidFill>
                  <a:cs typeface="Tahoma"/>
                </a:rPr>
                <a:t>multidimensional</a:t>
              </a:r>
              <a:r>
                <a:rPr lang="es-ES" sz="1200" b="1" spc="-70" dirty="0">
                  <a:solidFill>
                    <a:schemeClr val="accent1"/>
                  </a:solidFill>
                  <a:cs typeface="Tahoma"/>
                </a:rPr>
                <a:t> </a:t>
              </a:r>
              <a:r>
                <a:rPr lang="es-ES" sz="1200" b="1" dirty="0">
                  <a:solidFill>
                    <a:schemeClr val="accent1"/>
                  </a:solidFill>
                  <a:cs typeface="Tahoma"/>
                </a:rPr>
                <a:t>de</a:t>
              </a:r>
              <a:r>
                <a:rPr lang="es-ES" sz="1200" b="1" spc="-70" dirty="0">
                  <a:solidFill>
                    <a:schemeClr val="accent1"/>
                  </a:solidFill>
                  <a:cs typeface="Tahoma"/>
                </a:rPr>
                <a:t> </a:t>
              </a:r>
              <a:r>
                <a:rPr lang="es-ES" sz="1200" b="1" dirty="0">
                  <a:solidFill>
                    <a:schemeClr val="accent1"/>
                  </a:solidFill>
                  <a:cs typeface="Tahoma"/>
                </a:rPr>
                <a:t>carga</a:t>
              </a:r>
              <a:r>
                <a:rPr lang="es-ES" sz="1200" b="1" spc="-65" dirty="0">
                  <a:solidFill>
                    <a:schemeClr val="accent1"/>
                  </a:solidFill>
                  <a:cs typeface="Tahoma"/>
                </a:rPr>
                <a:t> </a:t>
              </a:r>
              <a:br>
                <a:rPr lang="es-ES" sz="1200" b="1" spc="-65" dirty="0">
                  <a:solidFill>
                    <a:schemeClr val="accent1"/>
                  </a:solidFill>
                  <a:cs typeface="Tahoma"/>
                </a:rPr>
              </a:br>
              <a:r>
                <a:rPr lang="es-ES" sz="1200" b="1" dirty="0">
                  <a:solidFill>
                    <a:schemeClr val="accent1"/>
                  </a:solidFill>
                  <a:cs typeface="Tahoma"/>
                </a:rPr>
                <a:t>de</a:t>
              </a:r>
              <a:r>
                <a:rPr lang="es-ES" sz="1200" b="1" spc="-70" dirty="0">
                  <a:solidFill>
                    <a:schemeClr val="accent1"/>
                  </a:solidFill>
                  <a:cs typeface="Tahoma"/>
                </a:rPr>
                <a:t> </a:t>
              </a:r>
              <a:r>
                <a:rPr lang="es-ES" sz="1200" b="1" spc="-10" dirty="0">
                  <a:solidFill>
                    <a:schemeClr val="accent1"/>
                  </a:solidFill>
                  <a:cs typeface="Tahoma"/>
                </a:rPr>
                <a:t>multimorbilidad</a:t>
              </a:r>
              <a:endParaRPr lang="es-ES" sz="1200" dirty="0">
                <a:solidFill>
                  <a:schemeClr val="accent1"/>
                </a:solidFill>
                <a:cs typeface="Arial" panose="020B0604020202020204" pitchFamily="34" charset="0"/>
              </a:endParaRPr>
            </a:p>
          </p:txBody>
        </p:sp>
        <p:sp>
          <p:nvSpPr>
            <p:cNvPr id="19" name="Rectángulo redondeado 18">
              <a:extLst>
                <a:ext uri="{FF2B5EF4-FFF2-40B4-BE49-F238E27FC236}">
                  <a16:creationId xmlns:a16="http://schemas.microsoft.com/office/drawing/2014/main" id="{926B47F5-B817-F873-DAE1-496246DABAF1}"/>
                </a:ext>
              </a:extLst>
            </p:cNvPr>
            <p:cNvSpPr/>
            <p:nvPr/>
          </p:nvSpPr>
          <p:spPr>
            <a:xfrm>
              <a:off x="6260572" y="1918653"/>
              <a:ext cx="2259874" cy="744911"/>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s-ES" sz="1200">
                  <a:cs typeface="Arial"/>
                </a:rPr>
                <a:t>Modelo</a:t>
              </a:r>
              <a:r>
                <a:rPr lang="es-ES" sz="1200" spc="-100">
                  <a:cs typeface="Arial"/>
                </a:rPr>
                <a:t> </a:t>
              </a:r>
              <a:r>
                <a:rPr lang="es-ES" sz="1200" b="1">
                  <a:cs typeface="Arial"/>
                </a:rPr>
                <a:t>mixto</a:t>
              </a:r>
              <a:r>
                <a:rPr lang="es-ES" sz="1200" b="1" spc="-65">
                  <a:cs typeface="Arial"/>
                </a:rPr>
                <a:t> </a:t>
              </a:r>
              <a:br>
                <a:rPr lang="es-ES" sz="2400" b="1" spc="-65">
                  <a:cs typeface="Arial" panose="020B0604020202020204" pitchFamily="34" charset="0"/>
                </a:rPr>
              </a:br>
              <a:r>
                <a:rPr lang="es-ES" sz="1000">
                  <a:cs typeface="Arial"/>
                </a:rPr>
                <a:t>(modelo</a:t>
              </a:r>
              <a:r>
                <a:rPr lang="es-ES" sz="1000" spc="-100">
                  <a:cs typeface="Arial"/>
                </a:rPr>
                <a:t> </a:t>
              </a:r>
              <a:r>
                <a:rPr lang="es-ES" sz="1000">
                  <a:cs typeface="Arial"/>
                </a:rPr>
                <a:t>físico</a:t>
              </a:r>
              <a:r>
                <a:rPr lang="es-ES" sz="1000" spc="-105">
                  <a:cs typeface="Arial"/>
                </a:rPr>
                <a:t> </a:t>
              </a:r>
              <a:r>
                <a:rPr lang="es-ES" sz="1000">
                  <a:cs typeface="Arial"/>
                </a:rPr>
                <a:t>+</a:t>
              </a:r>
              <a:r>
                <a:rPr lang="es-ES" sz="1000" spc="-100">
                  <a:cs typeface="Arial"/>
                </a:rPr>
                <a:t> </a:t>
              </a:r>
              <a:r>
                <a:rPr lang="es-ES" sz="1000" spc="-10">
                  <a:cs typeface="Arial"/>
                </a:rPr>
                <a:t>multidimensional,</a:t>
              </a:r>
              <a:r>
                <a:rPr lang="es-ES" sz="1000" spc="-90">
                  <a:cs typeface="Arial"/>
                </a:rPr>
                <a:t> </a:t>
              </a:r>
              <a:r>
                <a:rPr lang="es-ES" sz="1000" b="1" u="sng">
                  <a:uFill>
                    <a:solidFill>
                      <a:srgbClr val="000000"/>
                    </a:solidFill>
                  </a:uFill>
                  <a:cs typeface="Arial"/>
                </a:rPr>
                <a:t>ESCALA</a:t>
              </a:r>
              <a:r>
                <a:rPr lang="es-ES" sz="1000" b="1" u="sng" spc="-100">
                  <a:uFill>
                    <a:solidFill>
                      <a:srgbClr val="000000"/>
                    </a:solidFill>
                  </a:uFill>
                  <a:cs typeface="Arial"/>
                </a:rPr>
                <a:t> </a:t>
              </a:r>
              <a:r>
                <a:rPr lang="es-ES" sz="1000" b="1" u="sng" spc="-10">
                  <a:uFill>
                    <a:solidFill>
                      <a:srgbClr val="000000"/>
                    </a:solidFill>
                  </a:uFill>
                  <a:cs typeface="Arial"/>
                </a:rPr>
                <a:t>FRAIL</a:t>
              </a:r>
              <a:r>
                <a:rPr lang="es-ES" sz="1000" spc="-10">
                  <a:cs typeface="Arial"/>
                </a:rPr>
                <a:t>):</a:t>
              </a:r>
              <a:endParaRPr lang="es-ES" sz="1000" b="1">
                <a:solidFill>
                  <a:schemeClr val="bg1"/>
                </a:solidFill>
                <a:cs typeface="Arial"/>
              </a:endParaRPr>
            </a:p>
          </p:txBody>
        </p:sp>
      </p:grpSp>
      <p:grpSp>
        <p:nvGrpSpPr>
          <p:cNvPr id="20" name="Grupo 19">
            <a:extLst>
              <a:ext uri="{FF2B5EF4-FFF2-40B4-BE49-F238E27FC236}">
                <a16:creationId xmlns:a16="http://schemas.microsoft.com/office/drawing/2014/main" id="{FF51215A-3FBF-7865-AA57-CDD9CD2FEA68}"/>
              </a:ext>
            </a:extLst>
          </p:cNvPr>
          <p:cNvGrpSpPr/>
          <p:nvPr/>
        </p:nvGrpSpPr>
        <p:grpSpPr>
          <a:xfrm>
            <a:off x="323528" y="1918653"/>
            <a:ext cx="2803045" cy="2290011"/>
            <a:chOff x="6012180" y="1918653"/>
            <a:chExt cx="2803045" cy="2290011"/>
          </a:xfrm>
        </p:grpSpPr>
        <p:sp>
          <p:nvSpPr>
            <p:cNvPr id="21" name="Redondear rectángulo de una esquina 20">
              <a:extLst>
                <a:ext uri="{FF2B5EF4-FFF2-40B4-BE49-F238E27FC236}">
                  <a16:creationId xmlns:a16="http://schemas.microsoft.com/office/drawing/2014/main" id="{BFC72A2E-2EB3-4DA3-075C-FBCF0A59AFF7}"/>
                </a:ext>
              </a:extLst>
            </p:cNvPr>
            <p:cNvSpPr/>
            <p:nvPr/>
          </p:nvSpPr>
          <p:spPr>
            <a:xfrm flipV="1">
              <a:off x="6012180" y="2273326"/>
              <a:ext cx="2803045" cy="1926455"/>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2B90D5A9-9E25-20E6-A2B5-9BCD1F17E3E7}"/>
                </a:ext>
              </a:extLst>
            </p:cNvPr>
            <p:cNvSpPr txBox="1"/>
            <p:nvPr/>
          </p:nvSpPr>
          <p:spPr>
            <a:xfrm>
              <a:off x="6012180" y="2667000"/>
              <a:ext cx="2803044" cy="1541664"/>
            </a:xfrm>
            <a:prstGeom prst="rect">
              <a:avLst/>
            </a:prstGeom>
            <a:noFill/>
          </p:spPr>
          <p:txBody>
            <a:bodyPr wrap="square" lIns="72000" tIns="45720" rIns="72000" bIns="45720" rtlCol="0" anchor="ctr">
              <a:noAutofit/>
            </a:bodyPr>
            <a:lstStyle/>
            <a:p>
              <a:pPr algn="ctr"/>
              <a:r>
                <a:rPr lang="es-ES" sz="1200">
                  <a:solidFill>
                    <a:schemeClr val="accent1"/>
                  </a:solidFill>
                  <a:latin typeface="Arial"/>
                  <a:cs typeface="Arial"/>
                </a:rPr>
                <a:t>Se</a:t>
              </a:r>
              <a:r>
                <a:rPr lang="es-ES" sz="1200" spc="-85">
                  <a:solidFill>
                    <a:schemeClr val="accent1"/>
                  </a:solidFill>
                  <a:latin typeface="Arial"/>
                  <a:cs typeface="Arial"/>
                </a:rPr>
                <a:t> </a:t>
              </a:r>
              <a:r>
                <a:rPr lang="es-ES" sz="1200">
                  <a:solidFill>
                    <a:schemeClr val="accent1"/>
                  </a:solidFill>
                  <a:latin typeface="Arial"/>
                  <a:cs typeface="Arial"/>
                </a:rPr>
                <a:t>entiende</a:t>
              </a:r>
              <a:r>
                <a:rPr lang="es-ES" sz="1200" spc="-80">
                  <a:solidFill>
                    <a:schemeClr val="accent1"/>
                  </a:solidFill>
                  <a:latin typeface="Arial"/>
                  <a:cs typeface="Arial"/>
                </a:rPr>
                <a:t> </a:t>
              </a:r>
              <a:r>
                <a:rPr lang="es-ES" sz="1200">
                  <a:solidFill>
                    <a:schemeClr val="accent1"/>
                  </a:solidFill>
                  <a:latin typeface="Arial"/>
                  <a:cs typeface="Arial"/>
                </a:rPr>
                <a:t>la</a:t>
              </a:r>
              <a:r>
                <a:rPr lang="es-ES" sz="1200" spc="-80">
                  <a:solidFill>
                    <a:schemeClr val="accent1"/>
                  </a:solidFill>
                  <a:latin typeface="Arial"/>
                  <a:cs typeface="Arial"/>
                </a:rPr>
                <a:t> </a:t>
              </a:r>
              <a:r>
                <a:rPr lang="es-ES" sz="1200" spc="-10">
                  <a:solidFill>
                    <a:schemeClr val="accent1"/>
                  </a:solidFill>
                  <a:latin typeface="Arial"/>
                  <a:cs typeface="Arial"/>
                </a:rPr>
                <a:t>fragilidad</a:t>
              </a:r>
              <a:r>
                <a:rPr lang="es-ES" sz="1200" spc="-85">
                  <a:solidFill>
                    <a:schemeClr val="accent1"/>
                  </a:solidFill>
                  <a:latin typeface="Arial"/>
                  <a:cs typeface="Arial"/>
                </a:rPr>
                <a:t> </a:t>
              </a:r>
              <a:br>
                <a:rPr lang="es-ES" sz="1200" spc="-85">
                  <a:latin typeface="Arial" panose="020B0604020202020204" pitchFamily="34" charset="0"/>
                  <a:cs typeface="Arial" panose="020B0604020202020204" pitchFamily="34" charset="0"/>
                </a:rPr>
              </a:br>
              <a:r>
                <a:rPr lang="es-ES" sz="1200">
                  <a:solidFill>
                    <a:schemeClr val="accent1"/>
                  </a:solidFill>
                  <a:latin typeface="Arial"/>
                  <a:cs typeface="Arial"/>
                </a:rPr>
                <a:t>como</a:t>
              </a:r>
              <a:r>
                <a:rPr lang="es-ES" sz="1200" spc="-75">
                  <a:solidFill>
                    <a:schemeClr val="accent1"/>
                  </a:solidFill>
                  <a:latin typeface="Arial"/>
                  <a:cs typeface="Arial"/>
                </a:rPr>
                <a:t> </a:t>
              </a:r>
              <a:r>
                <a:rPr lang="es-ES" sz="1200">
                  <a:solidFill>
                    <a:schemeClr val="accent1"/>
                  </a:solidFill>
                  <a:latin typeface="Arial"/>
                  <a:cs typeface="Arial"/>
                </a:rPr>
                <a:t>una</a:t>
              </a:r>
              <a:r>
                <a:rPr lang="es-ES" sz="1200" spc="-85">
                  <a:solidFill>
                    <a:schemeClr val="accent1"/>
                  </a:solidFill>
                  <a:latin typeface="Arial"/>
                  <a:cs typeface="Arial"/>
                </a:rPr>
                <a:t> </a:t>
              </a:r>
              <a:r>
                <a:rPr lang="es-ES" sz="1200" spc="-10">
                  <a:solidFill>
                    <a:schemeClr val="accent1"/>
                  </a:solidFill>
                  <a:latin typeface="Arial"/>
                  <a:cs typeface="Arial"/>
                </a:rPr>
                <a:t>situación </a:t>
              </a:r>
              <a:br>
                <a:rPr lang="es-ES" sz="1200" spc="-10">
                  <a:latin typeface="Arial" panose="020B0604020202020204" pitchFamily="34" charset="0"/>
                  <a:cs typeface="Arial" panose="020B0604020202020204" pitchFamily="34" charset="0"/>
                </a:rPr>
              </a:br>
              <a:r>
                <a:rPr lang="es-ES" sz="1200">
                  <a:solidFill>
                    <a:schemeClr val="accent1"/>
                  </a:solidFill>
                  <a:latin typeface="Arial"/>
                  <a:cs typeface="Arial"/>
                </a:rPr>
                <a:t>de</a:t>
              </a:r>
              <a:r>
                <a:rPr lang="es-ES" sz="1200" spc="-85">
                  <a:solidFill>
                    <a:schemeClr val="accent1"/>
                  </a:solidFill>
                  <a:latin typeface="Arial"/>
                  <a:cs typeface="Arial"/>
                </a:rPr>
                <a:t> </a:t>
              </a:r>
              <a:r>
                <a:rPr lang="es-ES" sz="1200">
                  <a:solidFill>
                    <a:schemeClr val="accent1"/>
                  </a:solidFill>
                  <a:latin typeface="Arial"/>
                  <a:cs typeface="Arial"/>
                </a:rPr>
                <a:t>máxima</a:t>
              </a:r>
              <a:r>
                <a:rPr lang="es-ES" sz="1200" spc="-85">
                  <a:solidFill>
                    <a:schemeClr val="accent1"/>
                  </a:solidFill>
                  <a:latin typeface="Arial"/>
                  <a:cs typeface="Arial"/>
                </a:rPr>
                <a:t> </a:t>
              </a:r>
              <a:r>
                <a:rPr lang="es-ES" sz="1200" spc="-10">
                  <a:solidFill>
                    <a:schemeClr val="accent1"/>
                  </a:solidFill>
                  <a:latin typeface="Arial"/>
                  <a:cs typeface="Arial"/>
                </a:rPr>
                <a:t>vulnerabilidad;</a:t>
              </a:r>
              <a:r>
                <a:rPr lang="es-ES" sz="1200" spc="-90">
                  <a:solidFill>
                    <a:schemeClr val="accent1"/>
                  </a:solidFill>
                  <a:latin typeface="Arial"/>
                  <a:cs typeface="Arial"/>
                </a:rPr>
                <a:t> </a:t>
              </a:r>
              <a:br>
                <a:rPr lang="es-ES" sz="1200" spc="-90">
                  <a:latin typeface="Arial" panose="020B0604020202020204" pitchFamily="34" charset="0"/>
                  <a:cs typeface="Arial" panose="020B0604020202020204" pitchFamily="34" charset="0"/>
                </a:rPr>
              </a:br>
              <a:r>
                <a:rPr lang="es-ES" sz="1200">
                  <a:solidFill>
                    <a:schemeClr val="accent1"/>
                  </a:solidFill>
                  <a:latin typeface="Arial"/>
                  <a:cs typeface="Arial"/>
                </a:rPr>
                <a:t>por</a:t>
              </a:r>
              <a:r>
                <a:rPr lang="es-ES" sz="1200" spc="-80">
                  <a:solidFill>
                    <a:schemeClr val="accent1"/>
                  </a:solidFill>
                  <a:latin typeface="Arial"/>
                  <a:cs typeface="Arial"/>
                </a:rPr>
                <a:t> </a:t>
              </a:r>
              <a:r>
                <a:rPr lang="es-ES" sz="1200">
                  <a:solidFill>
                    <a:schemeClr val="accent1"/>
                  </a:solidFill>
                  <a:latin typeface="Arial"/>
                  <a:cs typeface="Arial"/>
                </a:rPr>
                <a:t>tanto,</a:t>
              </a:r>
              <a:r>
                <a:rPr lang="es-ES" sz="1200" spc="-80">
                  <a:solidFill>
                    <a:schemeClr val="accent1"/>
                  </a:solidFill>
                  <a:latin typeface="Arial"/>
                  <a:cs typeface="Arial"/>
                </a:rPr>
                <a:t> </a:t>
              </a:r>
              <a:r>
                <a:rPr lang="es-ES" sz="1200">
                  <a:solidFill>
                    <a:schemeClr val="accent1"/>
                  </a:solidFill>
                  <a:latin typeface="Arial"/>
                  <a:cs typeface="Arial"/>
                </a:rPr>
                <a:t>es</a:t>
              </a:r>
              <a:r>
                <a:rPr lang="es-ES" sz="1200" spc="-80">
                  <a:solidFill>
                    <a:schemeClr val="accent1"/>
                  </a:solidFill>
                  <a:latin typeface="Arial"/>
                  <a:cs typeface="Arial"/>
                </a:rPr>
                <a:t> </a:t>
              </a:r>
              <a:r>
                <a:rPr lang="es-ES" sz="1200">
                  <a:solidFill>
                    <a:schemeClr val="accent1"/>
                  </a:solidFill>
                  <a:latin typeface="Arial"/>
                  <a:cs typeface="Arial"/>
                </a:rPr>
                <a:t>una</a:t>
              </a:r>
              <a:r>
                <a:rPr lang="es-ES" sz="1200" spc="-80">
                  <a:solidFill>
                    <a:schemeClr val="accent1"/>
                  </a:solidFill>
                  <a:latin typeface="Arial"/>
                  <a:cs typeface="Arial"/>
                </a:rPr>
                <a:t> </a:t>
              </a:r>
              <a:r>
                <a:rPr lang="es-ES" sz="1200" b="1">
                  <a:solidFill>
                    <a:schemeClr val="accent1"/>
                  </a:solidFill>
                  <a:latin typeface="Arial"/>
                  <a:cs typeface="Arial"/>
                </a:rPr>
                <a:t>situación</a:t>
              </a:r>
              <a:r>
                <a:rPr lang="es-ES" sz="1200" b="1" spc="-65">
                  <a:solidFill>
                    <a:schemeClr val="accent1"/>
                  </a:solidFill>
                  <a:latin typeface="Arial"/>
                  <a:cs typeface="Arial"/>
                </a:rPr>
                <a:t> </a:t>
              </a:r>
              <a:br>
                <a:rPr lang="es-ES" sz="1200" b="1" spc="-65">
                  <a:latin typeface="Arial" panose="020B0604020202020204" pitchFamily="34" charset="0"/>
                  <a:cs typeface="Arial" panose="020B0604020202020204" pitchFamily="34" charset="0"/>
                </a:rPr>
              </a:br>
              <a:r>
                <a:rPr lang="es-ES" sz="1200" b="1">
                  <a:solidFill>
                    <a:schemeClr val="accent1"/>
                  </a:solidFill>
                  <a:latin typeface="Arial"/>
                  <a:cs typeface="Arial"/>
                </a:rPr>
                <a:t>de</a:t>
              </a:r>
              <a:r>
                <a:rPr lang="es-ES" sz="1200" b="1" spc="-75">
                  <a:solidFill>
                    <a:schemeClr val="accent1"/>
                  </a:solidFill>
                  <a:latin typeface="Arial"/>
                  <a:cs typeface="Arial"/>
                </a:rPr>
                <a:t> </a:t>
              </a:r>
              <a:r>
                <a:rPr lang="es-ES" sz="1200" b="1" spc="-10">
                  <a:solidFill>
                    <a:schemeClr val="accent1"/>
                  </a:solidFill>
                  <a:latin typeface="Arial"/>
                  <a:cs typeface="Arial"/>
                </a:rPr>
                <a:t>predependencia</a:t>
              </a:r>
              <a:endParaRPr lang="es-ES" sz="1200" err="1">
                <a:solidFill>
                  <a:schemeClr val="accent1"/>
                </a:solidFill>
                <a:latin typeface="Arial"/>
                <a:cs typeface="Arial"/>
              </a:endParaRPr>
            </a:p>
          </p:txBody>
        </p:sp>
        <p:sp>
          <p:nvSpPr>
            <p:cNvPr id="23" name="Rectángulo redondeado 22">
              <a:extLst>
                <a:ext uri="{FF2B5EF4-FFF2-40B4-BE49-F238E27FC236}">
                  <a16:creationId xmlns:a16="http://schemas.microsoft.com/office/drawing/2014/main" id="{039C2D50-DF23-296E-F7C4-7370C04BF1B3}"/>
                </a:ext>
              </a:extLst>
            </p:cNvPr>
            <p:cNvSpPr/>
            <p:nvPr/>
          </p:nvSpPr>
          <p:spPr>
            <a:xfrm>
              <a:off x="6260572" y="1918653"/>
              <a:ext cx="2259874" cy="744911"/>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s-ES" sz="1200">
                  <a:cs typeface="Tahoma"/>
                </a:rPr>
                <a:t>Modelo</a:t>
              </a:r>
              <a:r>
                <a:rPr lang="es-ES" sz="1200" spc="-30">
                  <a:cs typeface="Tahoma"/>
                </a:rPr>
                <a:t> </a:t>
              </a:r>
              <a:r>
                <a:rPr lang="es-ES" sz="1200" b="1">
                  <a:cs typeface="Tahoma"/>
                </a:rPr>
                <a:t>físico</a:t>
              </a:r>
              <a:r>
                <a:rPr lang="es-ES" sz="1200" b="1" spc="10">
                  <a:cs typeface="Tahoma"/>
                </a:rPr>
                <a:t> </a:t>
              </a:r>
              <a:r>
                <a:rPr lang="es-ES" sz="1200">
                  <a:cs typeface="Tahoma"/>
                </a:rPr>
                <a:t>de</a:t>
              </a:r>
              <a:r>
                <a:rPr lang="es-ES" sz="1200" spc="-20">
                  <a:cs typeface="Tahoma"/>
                </a:rPr>
                <a:t> </a:t>
              </a:r>
              <a:r>
                <a:rPr lang="es-ES" sz="1200" b="1">
                  <a:cs typeface="Tahoma"/>
                </a:rPr>
                <a:t>fragilidad</a:t>
              </a:r>
              <a:r>
                <a:rPr lang="es-ES" sz="1200" b="1" spc="10">
                  <a:cs typeface="Tahoma"/>
                </a:rPr>
                <a:t> </a:t>
              </a:r>
              <a:r>
                <a:rPr lang="es-ES" sz="1000">
                  <a:cs typeface="Tahoma"/>
                </a:rPr>
                <a:t>(</a:t>
              </a:r>
              <a:r>
                <a:rPr lang="es-ES" sz="1000" b="1" u="sng">
                  <a:uFill>
                    <a:solidFill>
                      <a:srgbClr val="000000"/>
                    </a:solidFill>
                  </a:uFill>
                  <a:cs typeface="Tahoma"/>
                </a:rPr>
                <a:t>FENOTIPO</a:t>
              </a:r>
              <a:r>
                <a:rPr lang="es-ES" sz="1000" b="1" u="sng" spc="-20">
                  <a:uFill>
                    <a:solidFill>
                      <a:srgbClr val="000000"/>
                    </a:solidFill>
                  </a:uFill>
                  <a:cs typeface="Tahoma"/>
                </a:rPr>
                <a:t> </a:t>
              </a:r>
              <a:r>
                <a:rPr lang="es-ES" sz="1000" b="1" u="sng">
                  <a:uFill>
                    <a:solidFill>
                      <a:srgbClr val="000000"/>
                    </a:solidFill>
                  </a:uFill>
                  <a:cs typeface="Tahoma"/>
                </a:rPr>
                <a:t>de</a:t>
              </a:r>
              <a:r>
                <a:rPr lang="es-ES" sz="1000" b="1" u="sng" spc="-25">
                  <a:uFill>
                    <a:solidFill>
                      <a:srgbClr val="000000"/>
                    </a:solidFill>
                  </a:uFill>
                  <a:cs typeface="Tahoma"/>
                </a:rPr>
                <a:t> </a:t>
              </a:r>
              <a:r>
                <a:rPr lang="es-ES" sz="1000" b="1" u="sng">
                  <a:uFill>
                    <a:solidFill>
                      <a:srgbClr val="000000"/>
                    </a:solidFill>
                  </a:uFill>
                  <a:cs typeface="Tahoma"/>
                </a:rPr>
                <a:t>FRIED</a:t>
              </a:r>
              <a:r>
                <a:rPr lang="es-ES" sz="1000">
                  <a:cs typeface="Tahoma"/>
                </a:rPr>
                <a:t>)</a:t>
              </a:r>
              <a:endParaRPr lang="es-ES" sz="1000" b="1">
                <a:solidFill>
                  <a:schemeClr val="bg1"/>
                </a:solidFill>
                <a:cs typeface="Arial" panose="020B0604020202020204" pitchFamily="34" charset="0"/>
              </a:endParaRPr>
            </a:p>
          </p:txBody>
        </p:sp>
      </p:grpSp>
    </p:spTree>
    <p:extLst>
      <p:ext uri="{BB962C8B-B14F-4D97-AF65-F5344CB8AC3E}">
        <p14:creationId xmlns:p14="http://schemas.microsoft.com/office/powerpoint/2010/main" val="3884512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11</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a:t>Valoración en AP: </a:t>
            </a:r>
            <a:r>
              <a:rPr lang="es-ES"/>
              <a:t>fenotipo</a:t>
            </a:r>
            <a:r>
              <a:rPr lang="es-ES" b="1"/>
              <a:t> de fragilidad física de </a:t>
            </a:r>
            <a:r>
              <a:rPr lang="es-ES" b="1" err="1"/>
              <a:t>Fried</a:t>
            </a:r>
            <a:endParaRPr lang="es-ES" b="1"/>
          </a:p>
        </p:txBody>
      </p:sp>
      <p:sp>
        <p:nvSpPr>
          <p:cNvPr id="4" name="Marcador de texto 3">
            <a:extLst>
              <a:ext uri="{FF2B5EF4-FFF2-40B4-BE49-F238E27FC236}">
                <a16:creationId xmlns:a16="http://schemas.microsoft.com/office/drawing/2014/main" id="{386D16A7-0C7A-02E6-BFC2-50F08E1F8814}"/>
              </a:ext>
            </a:extLst>
          </p:cNvPr>
          <p:cNvSpPr>
            <a:spLocks noGrp="1"/>
          </p:cNvSpPr>
          <p:nvPr>
            <p:ph type="body" sz="quarter" idx="26"/>
          </p:nvPr>
        </p:nvSpPr>
        <p:spPr/>
        <p:txBody>
          <a:bodyPr/>
          <a:lstStyle/>
          <a:p>
            <a:r>
              <a:rPr lang="es-ES" err="1"/>
              <a:t>Boreskie</a:t>
            </a:r>
            <a:r>
              <a:rPr lang="es-ES"/>
              <a:t> KF, </a:t>
            </a:r>
            <a:r>
              <a:rPr lang="es-ES" i="1"/>
              <a:t>et al. </a:t>
            </a:r>
            <a:r>
              <a:rPr lang="es-ES" err="1"/>
              <a:t>Frailty-aware</a:t>
            </a:r>
            <a:r>
              <a:rPr lang="es-ES"/>
              <a:t> care: </a:t>
            </a:r>
            <a:r>
              <a:rPr lang="es-ES" err="1"/>
              <a:t>giving</a:t>
            </a:r>
            <a:r>
              <a:rPr lang="es-ES"/>
              <a:t> </a:t>
            </a:r>
            <a:r>
              <a:rPr lang="es-ES" err="1"/>
              <a:t>value</a:t>
            </a:r>
            <a:r>
              <a:rPr lang="es-ES"/>
              <a:t> </a:t>
            </a:r>
            <a:r>
              <a:rPr lang="es-ES" err="1"/>
              <a:t>to</a:t>
            </a:r>
            <a:r>
              <a:rPr lang="es-ES"/>
              <a:t> </a:t>
            </a:r>
            <a:r>
              <a:rPr lang="es-ES" err="1"/>
              <a:t>frailty</a:t>
            </a:r>
            <a:r>
              <a:rPr lang="es-ES"/>
              <a:t> </a:t>
            </a:r>
            <a:r>
              <a:rPr lang="es-ES" err="1"/>
              <a:t>assessment</a:t>
            </a:r>
            <a:r>
              <a:rPr lang="es-ES"/>
              <a:t> </a:t>
            </a:r>
            <a:r>
              <a:rPr lang="es-ES" err="1"/>
              <a:t>across</a:t>
            </a:r>
            <a:r>
              <a:rPr lang="es-ES"/>
              <a:t> </a:t>
            </a:r>
            <a:r>
              <a:rPr lang="es-ES" err="1"/>
              <a:t>different</a:t>
            </a:r>
            <a:r>
              <a:rPr lang="es-ES"/>
              <a:t> </a:t>
            </a:r>
            <a:r>
              <a:rPr lang="es-ES" err="1"/>
              <a:t>healthcare</a:t>
            </a:r>
            <a:r>
              <a:rPr lang="es-ES"/>
              <a:t> </a:t>
            </a:r>
            <a:r>
              <a:rPr lang="es-ES" err="1"/>
              <a:t>settings</a:t>
            </a:r>
            <a:r>
              <a:rPr lang="es-ES"/>
              <a:t>. BMC </a:t>
            </a:r>
            <a:r>
              <a:rPr lang="es-ES" err="1"/>
              <a:t>Geriatr</a:t>
            </a:r>
            <a:r>
              <a:rPr lang="es-ES"/>
              <a:t>. 2022;22(1):13.</a:t>
            </a:r>
          </a:p>
        </p:txBody>
      </p:sp>
      <p:grpSp>
        <p:nvGrpSpPr>
          <p:cNvPr id="13" name="Grupo 12">
            <a:extLst>
              <a:ext uri="{FF2B5EF4-FFF2-40B4-BE49-F238E27FC236}">
                <a16:creationId xmlns:a16="http://schemas.microsoft.com/office/drawing/2014/main" id="{71A3AB62-1C5A-5FE9-FF41-E72AFF056D05}"/>
              </a:ext>
            </a:extLst>
          </p:cNvPr>
          <p:cNvGrpSpPr/>
          <p:nvPr/>
        </p:nvGrpSpPr>
        <p:grpSpPr>
          <a:xfrm>
            <a:off x="4311863" y="4488142"/>
            <a:ext cx="520275" cy="136246"/>
            <a:chOff x="4211960" y="4340365"/>
            <a:chExt cx="520275" cy="136246"/>
          </a:xfrm>
        </p:grpSpPr>
        <p:sp>
          <p:nvSpPr>
            <p:cNvPr id="7" name="Elipse 86">
              <a:hlinkClick r:id="rId2" action="ppaction://hlinksldjump"/>
              <a:extLst>
                <a:ext uri="{FF2B5EF4-FFF2-40B4-BE49-F238E27FC236}">
                  <a16:creationId xmlns:a16="http://schemas.microsoft.com/office/drawing/2014/main" id="{803792EB-8C27-DD95-C6EC-BD48A9112A19}"/>
                </a:ext>
              </a:extLst>
            </p:cNvPr>
            <p:cNvSpPr/>
            <p:nvPr/>
          </p:nvSpPr>
          <p:spPr>
            <a:xfrm>
              <a:off x="4595989"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1" name="Elipse 90">
              <a:hlinkClick r:id="rId3" action="ppaction://hlinksldjump"/>
              <a:extLst>
                <a:ext uri="{FF2B5EF4-FFF2-40B4-BE49-F238E27FC236}">
                  <a16:creationId xmlns:a16="http://schemas.microsoft.com/office/drawing/2014/main" id="{E44AEEAB-E32F-CFD1-F79E-E790B53EF1DD}"/>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2" name="Elipse 90">
              <a:hlinkClick r:id="rId4" action="ppaction://hlinksldjump"/>
              <a:extLst>
                <a:ext uri="{FF2B5EF4-FFF2-40B4-BE49-F238E27FC236}">
                  <a16:creationId xmlns:a16="http://schemas.microsoft.com/office/drawing/2014/main" id="{B03D4F94-B9F9-87CA-F27B-342AE230ED98}"/>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14" name="Conector recto 13">
            <a:extLst>
              <a:ext uri="{FF2B5EF4-FFF2-40B4-BE49-F238E27FC236}">
                <a16:creationId xmlns:a16="http://schemas.microsoft.com/office/drawing/2014/main" id="{485B4E8A-A001-F26B-F65E-8BA1464F1885}"/>
              </a:ext>
            </a:extLst>
          </p:cNvPr>
          <p:cNvCxnSpPr>
            <a:cxnSpLocks/>
          </p:cNvCxnSpPr>
          <p:nvPr/>
        </p:nvCxnSpPr>
        <p:spPr>
          <a:xfrm flipV="1">
            <a:off x="323850" y="1166813"/>
            <a:ext cx="0" cy="32416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2" name="Grupo 21">
            <a:extLst>
              <a:ext uri="{FF2B5EF4-FFF2-40B4-BE49-F238E27FC236}">
                <a16:creationId xmlns:a16="http://schemas.microsoft.com/office/drawing/2014/main" id="{71525856-202D-967F-F696-18089A7BB159}"/>
              </a:ext>
            </a:extLst>
          </p:cNvPr>
          <p:cNvGrpSpPr/>
          <p:nvPr/>
        </p:nvGrpSpPr>
        <p:grpSpPr>
          <a:xfrm>
            <a:off x="279730" y="1166813"/>
            <a:ext cx="8540420" cy="369332"/>
            <a:chOff x="279730" y="1166813"/>
            <a:chExt cx="8540420" cy="369332"/>
          </a:xfrm>
        </p:grpSpPr>
        <p:sp>
          <p:nvSpPr>
            <p:cNvPr id="3" name="CuadroTexto 2">
              <a:extLst>
                <a:ext uri="{FF2B5EF4-FFF2-40B4-BE49-F238E27FC236}">
                  <a16:creationId xmlns:a16="http://schemas.microsoft.com/office/drawing/2014/main" id="{6374DCB3-E983-C854-AAB6-7DF1DB6C4821}"/>
                </a:ext>
              </a:extLst>
            </p:cNvPr>
            <p:cNvSpPr txBox="1"/>
            <p:nvPr/>
          </p:nvSpPr>
          <p:spPr>
            <a:xfrm>
              <a:off x="543910" y="1166813"/>
              <a:ext cx="8276240" cy="369332"/>
            </a:xfrm>
            <a:prstGeom prst="rect">
              <a:avLst/>
            </a:prstGeom>
            <a:noFill/>
          </p:spPr>
          <p:txBody>
            <a:bodyPr wrap="square" lIns="0" tIns="0" rIns="0" bIns="0" anchor="t">
              <a:spAutoFit/>
            </a:bodyPr>
            <a:lstStyle/>
            <a:p>
              <a:pPr marL="12065" marR="5080">
                <a:lnSpc>
                  <a:spcPct val="100000"/>
                </a:lnSpc>
                <a:spcBef>
                  <a:spcPts val="100"/>
                </a:spcBef>
                <a:buClr>
                  <a:srgbClr val="535353"/>
                </a:buClr>
                <a:buSzPct val="82500"/>
                <a:tabLst>
                  <a:tab pos="226695" algn="l"/>
                </a:tabLst>
              </a:pPr>
              <a:r>
                <a:rPr lang="es-ES" sz="1200">
                  <a:solidFill>
                    <a:schemeClr val="accent1"/>
                  </a:solidFill>
                </a:rPr>
                <a:t>Es una de las evaluaciones de </a:t>
              </a:r>
              <a:r>
                <a:rPr lang="es-ES" sz="1200" b="1">
                  <a:solidFill>
                    <a:schemeClr val="accent1"/>
                  </a:solidFill>
                </a:rPr>
                <a:t>fragilidad más usadas</a:t>
              </a:r>
              <a:r>
                <a:rPr lang="es-ES" sz="1200">
                  <a:solidFill>
                    <a:schemeClr val="accent1"/>
                  </a:solidFill>
                </a:rPr>
                <a:t> a través de diferentes contextos clínicos, ampliamente </a:t>
              </a:r>
              <a:br>
                <a:rPr lang="es-ES" sz="1200"/>
              </a:br>
              <a:r>
                <a:rPr lang="es-ES" sz="1200">
                  <a:solidFill>
                    <a:schemeClr val="accent1"/>
                  </a:solidFill>
                </a:rPr>
                <a:t>utilizada en el ámbito de </a:t>
              </a:r>
              <a:r>
                <a:rPr lang="es-ES" sz="1200" b="1">
                  <a:solidFill>
                    <a:schemeClr val="accent1"/>
                  </a:solidFill>
                </a:rPr>
                <a:t>Atención Primaria</a:t>
              </a:r>
              <a:endParaRPr lang="es-ES" sz="1200">
                <a:solidFill>
                  <a:schemeClr val="accent1"/>
                </a:solidFill>
                <a:cs typeface="Arial"/>
              </a:endParaRPr>
            </a:p>
          </p:txBody>
        </p:sp>
        <p:sp>
          <p:nvSpPr>
            <p:cNvPr id="15" name="Elipse 14">
              <a:extLst>
                <a:ext uri="{FF2B5EF4-FFF2-40B4-BE49-F238E27FC236}">
                  <a16:creationId xmlns:a16="http://schemas.microsoft.com/office/drawing/2014/main" id="{7909FD31-5263-4546-41F9-3097FE3D933A}"/>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6A87D441-FAC7-8253-DD00-285CC7C9AC84}"/>
              </a:ext>
            </a:extLst>
          </p:cNvPr>
          <p:cNvGrpSpPr/>
          <p:nvPr/>
        </p:nvGrpSpPr>
        <p:grpSpPr>
          <a:xfrm>
            <a:off x="279730" y="1640548"/>
            <a:ext cx="8540420" cy="369332"/>
            <a:chOff x="279730" y="1707654"/>
            <a:chExt cx="8540420" cy="369332"/>
          </a:xfrm>
        </p:grpSpPr>
        <p:sp>
          <p:nvSpPr>
            <p:cNvPr id="17" name="CuadroTexto 16">
              <a:extLst>
                <a:ext uri="{FF2B5EF4-FFF2-40B4-BE49-F238E27FC236}">
                  <a16:creationId xmlns:a16="http://schemas.microsoft.com/office/drawing/2014/main" id="{7539CD75-75CF-B4B9-FAB6-C400BCF2FE93}"/>
                </a:ext>
              </a:extLst>
            </p:cNvPr>
            <p:cNvSpPr txBox="1"/>
            <p:nvPr/>
          </p:nvSpPr>
          <p:spPr>
            <a:xfrm>
              <a:off x="543910" y="1707654"/>
              <a:ext cx="8276240" cy="369332"/>
            </a:xfrm>
            <a:prstGeom prst="rect">
              <a:avLst/>
            </a:prstGeom>
            <a:noFill/>
          </p:spPr>
          <p:txBody>
            <a:bodyPr wrap="square" lIns="0" tIns="0" rIns="0" bIns="0" anchor="t">
              <a:spAutoFit/>
            </a:bodyPr>
            <a:lstStyle/>
            <a:p>
              <a:pPr marL="12065" marR="5080">
                <a:spcBef>
                  <a:spcPts val="100"/>
                </a:spcBef>
                <a:buClr>
                  <a:srgbClr val="535353"/>
                </a:buClr>
                <a:buSzPct val="82500"/>
                <a:tabLst>
                  <a:tab pos="226695" algn="l"/>
                </a:tabLst>
              </a:pPr>
              <a:r>
                <a:rPr lang="es-ES" sz="1200">
                  <a:solidFill>
                    <a:schemeClr val="accent1"/>
                  </a:solidFill>
                </a:rPr>
                <a:t>Considera la fragilidad como un estado de </a:t>
              </a:r>
              <a:r>
                <a:rPr lang="es-ES" sz="1200" b="1" err="1">
                  <a:solidFill>
                    <a:schemeClr val="accent1"/>
                  </a:solidFill>
                </a:rPr>
                <a:t>prediscapacidad</a:t>
              </a:r>
              <a:r>
                <a:rPr lang="es-ES" sz="1200" b="1">
                  <a:solidFill>
                    <a:schemeClr val="accent1"/>
                  </a:solidFill>
                </a:rPr>
                <a:t> o </a:t>
              </a:r>
              <a:r>
                <a:rPr lang="es-ES" sz="1200" b="1" err="1">
                  <a:solidFill>
                    <a:schemeClr val="accent1"/>
                  </a:solidFill>
                </a:rPr>
                <a:t>predependencia</a:t>
              </a:r>
              <a:r>
                <a:rPr lang="es-ES" sz="1200" b="1">
                  <a:solidFill>
                    <a:schemeClr val="accent1"/>
                  </a:solidFill>
                </a:rPr>
                <a:t> </a:t>
              </a:r>
              <a:r>
                <a:rPr lang="es-ES" sz="1200">
                  <a:solidFill>
                    <a:schemeClr val="accent1"/>
                  </a:solidFill>
                </a:rPr>
                <a:t>e identifica </a:t>
              </a:r>
              <a:r>
                <a:rPr lang="es-ES" sz="1200" b="1">
                  <a:solidFill>
                    <a:schemeClr val="accent1"/>
                  </a:solidFill>
                </a:rPr>
                <a:t>áreas vulnerables </a:t>
              </a:r>
              <a:br>
                <a:rPr lang="es-ES" sz="1200" b="1"/>
              </a:br>
              <a:r>
                <a:rPr lang="es-ES" sz="1200">
                  <a:solidFill>
                    <a:schemeClr val="accent1"/>
                  </a:solidFill>
                </a:rPr>
                <a:t>que sean susceptibles de intervención (funcional, nutricional…)</a:t>
              </a:r>
            </a:p>
          </p:txBody>
        </p:sp>
        <p:sp>
          <p:nvSpPr>
            <p:cNvPr id="20" name="Elipse 19">
              <a:extLst>
                <a:ext uri="{FF2B5EF4-FFF2-40B4-BE49-F238E27FC236}">
                  <a16:creationId xmlns:a16="http://schemas.microsoft.com/office/drawing/2014/main" id="{5129E44A-6F26-0EA5-A140-8596417BC573}"/>
                </a:ext>
              </a:extLst>
            </p:cNvPr>
            <p:cNvSpPr/>
            <p:nvPr/>
          </p:nvSpPr>
          <p:spPr>
            <a:xfrm>
              <a:off x="279730" y="1707654"/>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4" name="Grupo 33">
            <a:extLst>
              <a:ext uri="{FF2B5EF4-FFF2-40B4-BE49-F238E27FC236}">
                <a16:creationId xmlns:a16="http://schemas.microsoft.com/office/drawing/2014/main" id="{DA402B4E-C2F2-D437-8C55-524C304F1120}"/>
              </a:ext>
            </a:extLst>
          </p:cNvPr>
          <p:cNvGrpSpPr/>
          <p:nvPr/>
        </p:nvGrpSpPr>
        <p:grpSpPr>
          <a:xfrm>
            <a:off x="279730" y="2114283"/>
            <a:ext cx="8540420" cy="184666"/>
            <a:chOff x="279730" y="2211710"/>
            <a:chExt cx="8540420" cy="184666"/>
          </a:xfrm>
        </p:grpSpPr>
        <p:sp>
          <p:nvSpPr>
            <p:cNvPr id="18" name="CuadroTexto 17">
              <a:extLst>
                <a:ext uri="{FF2B5EF4-FFF2-40B4-BE49-F238E27FC236}">
                  <a16:creationId xmlns:a16="http://schemas.microsoft.com/office/drawing/2014/main" id="{3FB76DAA-D1D6-B458-EAD2-3A0CB104D556}"/>
                </a:ext>
              </a:extLst>
            </p:cNvPr>
            <p:cNvSpPr txBox="1"/>
            <p:nvPr/>
          </p:nvSpPr>
          <p:spPr>
            <a:xfrm>
              <a:off x="543910" y="2211710"/>
              <a:ext cx="8276240" cy="184666"/>
            </a:xfrm>
            <a:prstGeom prst="rect">
              <a:avLst/>
            </a:prstGeom>
            <a:noFill/>
          </p:spPr>
          <p:txBody>
            <a:bodyPr wrap="square" lIns="0" tIns="0" rIns="0" bIns="0" anchor="t">
              <a:spAutoFit/>
            </a:bodyPr>
            <a:lstStyle/>
            <a:p>
              <a:pPr marL="12065" marR="5080">
                <a:spcBef>
                  <a:spcPts val="100"/>
                </a:spcBef>
                <a:buClr>
                  <a:srgbClr val="535353"/>
                </a:buClr>
                <a:buSzPct val="82500"/>
                <a:tabLst>
                  <a:tab pos="226695" algn="l"/>
                </a:tabLst>
              </a:pPr>
              <a:r>
                <a:rPr lang="es-ES" sz="1200">
                  <a:solidFill>
                    <a:schemeClr val="accent1"/>
                  </a:solidFill>
                </a:rPr>
                <a:t>Aborda la fragilidad desde una perspectiva </a:t>
              </a:r>
              <a:r>
                <a:rPr lang="es-ES" sz="1200" b="1">
                  <a:solidFill>
                    <a:schemeClr val="accent1"/>
                  </a:solidFill>
                </a:rPr>
                <a:t>dinámica y cambiante </a:t>
              </a:r>
              <a:r>
                <a:rPr lang="es-ES" sz="1200">
                  <a:solidFill>
                    <a:schemeClr val="accent1"/>
                  </a:solidFill>
                </a:rPr>
                <a:t>con un importante </a:t>
              </a:r>
              <a:r>
                <a:rPr lang="es-ES" sz="1200" b="1" u="sng">
                  <a:solidFill>
                    <a:schemeClr val="accent1"/>
                  </a:solidFill>
                </a:rPr>
                <a:t>potencial de reversibilidad</a:t>
              </a:r>
              <a:endParaRPr lang="es-ES" sz="1200">
                <a:solidFill>
                  <a:schemeClr val="accent1"/>
                </a:solidFill>
                <a:cs typeface="Arial"/>
              </a:endParaRPr>
            </a:p>
          </p:txBody>
        </p:sp>
        <p:sp>
          <p:nvSpPr>
            <p:cNvPr id="24" name="Elipse 23">
              <a:extLst>
                <a:ext uri="{FF2B5EF4-FFF2-40B4-BE49-F238E27FC236}">
                  <a16:creationId xmlns:a16="http://schemas.microsoft.com/office/drawing/2014/main" id="{D11A35D6-C406-D289-A9FF-5ECBD9D23782}"/>
                </a:ext>
              </a:extLst>
            </p:cNvPr>
            <p:cNvSpPr/>
            <p:nvPr/>
          </p:nvSpPr>
          <p:spPr>
            <a:xfrm>
              <a:off x="279730" y="2217879"/>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8AA10C69-2F22-8506-36C3-DA28E496A22C}"/>
              </a:ext>
            </a:extLst>
          </p:cNvPr>
          <p:cNvGrpSpPr/>
          <p:nvPr/>
        </p:nvGrpSpPr>
        <p:grpSpPr>
          <a:xfrm>
            <a:off x="279730" y="2403352"/>
            <a:ext cx="8540420" cy="184666"/>
            <a:chOff x="279730" y="2571750"/>
            <a:chExt cx="8540420" cy="184666"/>
          </a:xfrm>
        </p:grpSpPr>
        <p:sp>
          <p:nvSpPr>
            <p:cNvPr id="19" name="CuadroTexto 18">
              <a:extLst>
                <a:ext uri="{FF2B5EF4-FFF2-40B4-BE49-F238E27FC236}">
                  <a16:creationId xmlns:a16="http://schemas.microsoft.com/office/drawing/2014/main" id="{ACB1F55C-EBC0-9537-BD89-6FC22361D0BC}"/>
                </a:ext>
              </a:extLst>
            </p:cNvPr>
            <p:cNvSpPr txBox="1"/>
            <p:nvPr/>
          </p:nvSpPr>
          <p:spPr>
            <a:xfrm>
              <a:off x="543910" y="2571750"/>
              <a:ext cx="8276240" cy="184666"/>
            </a:xfrm>
            <a:prstGeom prst="rect">
              <a:avLst/>
            </a:prstGeom>
            <a:noFill/>
          </p:spPr>
          <p:txBody>
            <a:bodyPr wrap="square" lIns="0" tIns="0" rIns="0" bIns="0">
              <a:spAutoFit/>
            </a:bodyPr>
            <a:lstStyle/>
            <a:p>
              <a:pPr marL="12065" marR="5080">
                <a:spcBef>
                  <a:spcPts val="100"/>
                </a:spcBef>
                <a:buClr>
                  <a:srgbClr val="535353"/>
                </a:buClr>
                <a:buSzPct val="82500"/>
                <a:tabLst>
                  <a:tab pos="226695" algn="l"/>
                </a:tabLst>
              </a:pPr>
              <a:r>
                <a:rPr lang="es-ES" sz="1200">
                  <a:solidFill>
                    <a:schemeClr val="accent1"/>
                  </a:solidFill>
                  <a:cs typeface="Tahoma"/>
                </a:rPr>
                <a:t>Aborda</a:t>
              </a:r>
              <a:r>
                <a:rPr lang="es-ES" sz="1200" spc="-70">
                  <a:solidFill>
                    <a:schemeClr val="accent1"/>
                  </a:solidFill>
                  <a:cs typeface="Tahoma"/>
                </a:rPr>
                <a:t> </a:t>
              </a:r>
              <a:r>
                <a:rPr lang="es-ES" sz="1200" b="1">
                  <a:solidFill>
                    <a:schemeClr val="accent1"/>
                  </a:solidFill>
                  <a:cs typeface="Tahoma"/>
                </a:rPr>
                <a:t>5</a:t>
              </a:r>
              <a:r>
                <a:rPr lang="es-ES" sz="1200" b="1" spc="-65">
                  <a:solidFill>
                    <a:schemeClr val="accent1"/>
                  </a:solidFill>
                  <a:cs typeface="Tahoma"/>
                </a:rPr>
                <a:t> </a:t>
              </a:r>
              <a:r>
                <a:rPr lang="es-ES" sz="1200" b="1">
                  <a:solidFill>
                    <a:schemeClr val="accent1"/>
                  </a:solidFill>
                  <a:cs typeface="Tahoma"/>
                </a:rPr>
                <a:t>criterios</a:t>
              </a:r>
              <a:r>
                <a:rPr lang="es-ES" sz="1200" b="1" spc="-70">
                  <a:solidFill>
                    <a:schemeClr val="accent1"/>
                  </a:solidFill>
                  <a:cs typeface="Tahoma"/>
                </a:rPr>
                <a:t> </a:t>
              </a:r>
              <a:r>
                <a:rPr lang="es-ES" sz="1200" b="1">
                  <a:solidFill>
                    <a:schemeClr val="accent1"/>
                  </a:solidFill>
                  <a:cs typeface="Tahoma"/>
                </a:rPr>
                <a:t>fenotípicos</a:t>
              </a:r>
              <a:r>
                <a:rPr lang="es-ES" sz="1200" b="1" spc="-65">
                  <a:solidFill>
                    <a:schemeClr val="accent1"/>
                  </a:solidFill>
                  <a:cs typeface="Tahoma"/>
                </a:rPr>
                <a:t> </a:t>
              </a:r>
              <a:r>
                <a:rPr lang="es-ES" sz="1200">
                  <a:solidFill>
                    <a:schemeClr val="accent1"/>
                  </a:solidFill>
                  <a:cs typeface="Tahoma"/>
                </a:rPr>
                <a:t>de</a:t>
              </a:r>
              <a:r>
                <a:rPr lang="es-ES" sz="1200" spc="-65">
                  <a:solidFill>
                    <a:schemeClr val="accent1"/>
                  </a:solidFill>
                  <a:cs typeface="Tahoma"/>
                </a:rPr>
                <a:t> </a:t>
              </a:r>
              <a:r>
                <a:rPr lang="es-ES" sz="1200">
                  <a:solidFill>
                    <a:schemeClr val="accent1"/>
                  </a:solidFill>
                  <a:cs typeface="Tahoma"/>
                </a:rPr>
                <a:t>la</a:t>
              </a:r>
              <a:r>
                <a:rPr lang="es-ES" sz="1200" spc="-70">
                  <a:solidFill>
                    <a:schemeClr val="accent1"/>
                  </a:solidFill>
                  <a:cs typeface="Tahoma"/>
                </a:rPr>
                <a:t> </a:t>
              </a:r>
              <a:r>
                <a:rPr lang="es-ES" sz="1200" spc="-10">
                  <a:solidFill>
                    <a:schemeClr val="accent1"/>
                  </a:solidFill>
                  <a:cs typeface="Tahoma"/>
                </a:rPr>
                <a:t>fragilidad:</a:t>
              </a:r>
              <a:endParaRPr lang="es-ES" sz="1200">
                <a:solidFill>
                  <a:schemeClr val="accent1"/>
                </a:solidFill>
                <a:cs typeface="Tahoma"/>
              </a:endParaRPr>
            </a:p>
          </p:txBody>
        </p:sp>
        <p:sp>
          <p:nvSpPr>
            <p:cNvPr id="26" name="Elipse 25">
              <a:extLst>
                <a:ext uri="{FF2B5EF4-FFF2-40B4-BE49-F238E27FC236}">
                  <a16:creationId xmlns:a16="http://schemas.microsoft.com/office/drawing/2014/main" id="{05E8733D-225E-65D5-0D05-1B2D453F0AB4}"/>
                </a:ext>
              </a:extLst>
            </p:cNvPr>
            <p:cNvSpPr/>
            <p:nvPr/>
          </p:nvSpPr>
          <p:spPr>
            <a:xfrm>
              <a:off x="279730" y="2577919"/>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6" name="Grupo 35">
            <a:extLst>
              <a:ext uri="{FF2B5EF4-FFF2-40B4-BE49-F238E27FC236}">
                <a16:creationId xmlns:a16="http://schemas.microsoft.com/office/drawing/2014/main" id="{357A16A6-E9DB-DBFA-F21A-53604BA0EF9C}"/>
              </a:ext>
            </a:extLst>
          </p:cNvPr>
          <p:cNvGrpSpPr/>
          <p:nvPr/>
        </p:nvGrpSpPr>
        <p:grpSpPr>
          <a:xfrm>
            <a:off x="279730" y="3812122"/>
            <a:ext cx="8540420" cy="184666"/>
            <a:chOff x="279730" y="3611047"/>
            <a:chExt cx="8540420" cy="184666"/>
          </a:xfrm>
        </p:grpSpPr>
        <p:sp>
          <p:nvSpPr>
            <p:cNvPr id="29" name="CuadroTexto 28">
              <a:extLst>
                <a:ext uri="{FF2B5EF4-FFF2-40B4-BE49-F238E27FC236}">
                  <a16:creationId xmlns:a16="http://schemas.microsoft.com/office/drawing/2014/main" id="{F1C395B4-4735-57EF-7A89-7CCD730B60B4}"/>
                </a:ext>
              </a:extLst>
            </p:cNvPr>
            <p:cNvSpPr txBox="1"/>
            <p:nvPr/>
          </p:nvSpPr>
          <p:spPr>
            <a:xfrm>
              <a:off x="543910" y="3611047"/>
              <a:ext cx="8276240" cy="184666"/>
            </a:xfrm>
            <a:prstGeom prst="rect">
              <a:avLst/>
            </a:prstGeom>
            <a:noFill/>
          </p:spPr>
          <p:txBody>
            <a:bodyPr wrap="square" lIns="0" tIns="0" rIns="0" bIns="0" anchor="t">
              <a:spAutoFit/>
            </a:bodyPr>
            <a:lstStyle/>
            <a:p>
              <a:pPr marL="12700">
                <a:lnSpc>
                  <a:spcPct val="100000"/>
                </a:lnSpc>
                <a:spcBef>
                  <a:spcPts val="100"/>
                </a:spcBef>
                <a:buClr>
                  <a:srgbClr val="535353"/>
                </a:buClr>
                <a:buSzPct val="82500"/>
                <a:tabLst>
                  <a:tab pos="226060" algn="l"/>
                </a:tabLst>
              </a:pPr>
              <a:r>
                <a:rPr lang="es-ES" sz="1200">
                  <a:solidFill>
                    <a:schemeClr val="accent1"/>
                  </a:solidFill>
                  <a:latin typeface="Arial"/>
                  <a:cs typeface="Arial"/>
                </a:rPr>
                <a:t>Útil</a:t>
              </a:r>
              <a:r>
                <a:rPr lang="es-ES" sz="1200" spc="-80">
                  <a:solidFill>
                    <a:schemeClr val="accent1"/>
                  </a:solidFill>
                  <a:latin typeface="Arial"/>
                  <a:cs typeface="Arial"/>
                </a:rPr>
                <a:t> </a:t>
              </a:r>
              <a:r>
                <a:rPr lang="es-ES" sz="1200">
                  <a:solidFill>
                    <a:schemeClr val="accent1"/>
                  </a:solidFill>
                  <a:latin typeface="Arial"/>
                  <a:cs typeface="Arial"/>
                </a:rPr>
                <a:t>para</a:t>
              </a:r>
              <a:r>
                <a:rPr lang="es-ES" sz="1200" spc="-75">
                  <a:solidFill>
                    <a:schemeClr val="accent1"/>
                  </a:solidFill>
                  <a:latin typeface="Arial"/>
                  <a:cs typeface="Arial"/>
                </a:rPr>
                <a:t> </a:t>
              </a:r>
              <a:r>
                <a:rPr lang="es-ES" sz="1200">
                  <a:solidFill>
                    <a:schemeClr val="accent1"/>
                  </a:solidFill>
                  <a:latin typeface="Arial"/>
                  <a:cs typeface="Arial"/>
                </a:rPr>
                <a:t>identificar</a:t>
              </a:r>
              <a:r>
                <a:rPr lang="es-ES" sz="1200" spc="-70">
                  <a:solidFill>
                    <a:schemeClr val="accent1"/>
                  </a:solidFill>
                  <a:latin typeface="Arial"/>
                  <a:cs typeface="Arial"/>
                </a:rPr>
                <a:t> </a:t>
              </a:r>
              <a:r>
                <a:rPr lang="es-ES" sz="1200" b="1">
                  <a:solidFill>
                    <a:schemeClr val="accent1"/>
                  </a:solidFill>
                  <a:latin typeface="Arial"/>
                  <a:cs typeface="Arial"/>
                </a:rPr>
                <a:t>déficits</a:t>
              </a:r>
              <a:r>
                <a:rPr lang="es-ES" sz="1200" b="1" spc="-75">
                  <a:solidFill>
                    <a:schemeClr val="accent1"/>
                  </a:solidFill>
                  <a:latin typeface="Arial"/>
                  <a:cs typeface="Arial"/>
                </a:rPr>
                <a:t> </a:t>
              </a:r>
              <a:r>
                <a:rPr lang="es-ES" sz="1200" b="1">
                  <a:solidFill>
                    <a:schemeClr val="accent1"/>
                  </a:solidFill>
                  <a:latin typeface="Arial"/>
                  <a:cs typeface="Arial"/>
                </a:rPr>
                <a:t>físicos</a:t>
              </a:r>
              <a:r>
                <a:rPr lang="es-ES" sz="1200" b="1" spc="-80">
                  <a:solidFill>
                    <a:schemeClr val="accent1"/>
                  </a:solidFill>
                  <a:latin typeface="Arial"/>
                  <a:cs typeface="Arial"/>
                </a:rPr>
                <a:t> </a:t>
              </a:r>
              <a:r>
                <a:rPr lang="es-ES" sz="1200" b="1">
                  <a:solidFill>
                    <a:schemeClr val="accent1"/>
                  </a:solidFill>
                  <a:latin typeface="Arial"/>
                  <a:cs typeface="Arial"/>
                </a:rPr>
                <a:t>y/o</a:t>
              </a:r>
              <a:r>
                <a:rPr lang="es-ES" sz="1200" b="1" spc="-70">
                  <a:solidFill>
                    <a:schemeClr val="accent1"/>
                  </a:solidFill>
                  <a:latin typeface="Arial"/>
                  <a:cs typeface="Arial"/>
                </a:rPr>
                <a:t> </a:t>
              </a:r>
              <a:r>
                <a:rPr lang="es-ES" sz="1200" b="1">
                  <a:solidFill>
                    <a:schemeClr val="accent1"/>
                  </a:solidFill>
                  <a:latin typeface="Arial"/>
                  <a:cs typeface="Arial"/>
                </a:rPr>
                <a:t>déficits</a:t>
              </a:r>
              <a:r>
                <a:rPr lang="es-ES" sz="1200" b="1" spc="-70">
                  <a:solidFill>
                    <a:schemeClr val="accent1"/>
                  </a:solidFill>
                  <a:latin typeface="Arial"/>
                  <a:cs typeface="Arial"/>
                </a:rPr>
                <a:t> </a:t>
              </a:r>
              <a:r>
                <a:rPr lang="es-ES" sz="1200" b="1">
                  <a:solidFill>
                    <a:schemeClr val="accent1"/>
                  </a:solidFill>
                  <a:latin typeface="Arial"/>
                  <a:cs typeface="Arial"/>
                </a:rPr>
                <a:t>nutricionales</a:t>
              </a:r>
              <a:r>
                <a:rPr lang="es-ES" sz="1200" b="1" spc="-55">
                  <a:solidFill>
                    <a:schemeClr val="accent1"/>
                  </a:solidFill>
                  <a:latin typeface="Arial"/>
                  <a:cs typeface="Arial"/>
                </a:rPr>
                <a:t> </a:t>
              </a:r>
              <a:r>
                <a:rPr lang="es-ES" sz="1200">
                  <a:solidFill>
                    <a:schemeClr val="accent1"/>
                  </a:solidFill>
                  <a:latin typeface="Arial"/>
                  <a:cs typeface="Arial"/>
                </a:rPr>
                <a:t>potenciales</a:t>
              </a:r>
              <a:r>
                <a:rPr lang="es-ES" sz="1200" spc="-75">
                  <a:solidFill>
                    <a:schemeClr val="accent1"/>
                  </a:solidFill>
                  <a:latin typeface="Arial"/>
                  <a:cs typeface="Arial"/>
                </a:rPr>
                <a:t> </a:t>
              </a:r>
              <a:r>
                <a:rPr lang="es-ES" sz="1200">
                  <a:solidFill>
                    <a:schemeClr val="accent1"/>
                  </a:solidFill>
                  <a:latin typeface="Arial"/>
                  <a:cs typeface="Arial"/>
                </a:rPr>
                <a:t>en</a:t>
              </a:r>
              <a:r>
                <a:rPr lang="es-ES" sz="1200" spc="-80">
                  <a:solidFill>
                    <a:schemeClr val="accent1"/>
                  </a:solidFill>
                  <a:latin typeface="Arial"/>
                  <a:cs typeface="Arial"/>
                </a:rPr>
                <a:t> </a:t>
              </a:r>
              <a:r>
                <a:rPr lang="es-ES" sz="1200">
                  <a:solidFill>
                    <a:schemeClr val="accent1"/>
                  </a:solidFill>
                  <a:latin typeface="Arial"/>
                  <a:cs typeface="Arial"/>
                </a:rPr>
                <a:t>un</a:t>
              </a:r>
              <a:r>
                <a:rPr lang="es-ES" sz="1200" spc="-70">
                  <a:solidFill>
                    <a:schemeClr val="accent1"/>
                  </a:solidFill>
                  <a:latin typeface="Arial"/>
                  <a:cs typeface="Arial"/>
                </a:rPr>
                <a:t> </a:t>
              </a:r>
              <a:r>
                <a:rPr lang="es-ES" sz="1200" spc="-10">
                  <a:solidFill>
                    <a:schemeClr val="accent1"/>
                  </a:solidFill>
                  <a:latin typeface="Arial"/>
                  <a:cs typeface="Arial"/>
                </a:rPr>
                <a:t>paciente</a:t>
              </a:r>
              <a:endParaRPr lang="es-ES" sz="1200" spc="-10">
                <a:solidFill>
                  <a:schemeClr val="accent1"/>
                </a:solidFill>
                <a:latin typeface="Arial" panose="020B0604020202020204" pitchFamily="34" charset="0"/>
                <a:cs typeface="Arial" panose="020B0604020202020204" pitchFamily="34" charset="0"/>
              </a:endParaRPr>
            </a:p>
          </p:txBody>
        </p:sp>
        <p:sp>
          <p:nvSpPr>
            <p:cNvPr id="30" name="Elipse 29">
              <a:extLst>
                <a:ext uri="{FF2B5EF4-FFF2-40B4-BE49-F238E27FC236}">
                  <a16:creationId xmlns:a16="http://schemas.microsoft.com/office/drawing/2014/main" id="{EAFF86DA-0038-BA68-A671-18AB283E0A0E}"/>
                </a:ext>
              </a:extLst>
            </p:cNvPr>
            <p:cNvSpPr/>
            <p:nvPr/>
          </p:nvSpPr>
          <p:spPr>
            <a:xfrm>
              <a:off x="279730" y="3617216"/>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7" name="Grupo 36">
            <a:extLst>
              <a:ext uri="{FF2B5EF4-FFF2-40B4-BE49-F238E27FC236}">
                <a16:creationId xmlns:a16="http://schemas.microsoft.com/office/drawing/2014/main" id="{B98E8F97-AF9D-CBEF-DD82-79FFC724B9DD}"/>
              </a:ext>
            </a:extLst>
          </p:cNvPr>
          <p:cNvGrpSpPr/>
          <p:nvPr/>
        </p:nvGrpSpPr>
        <p:grpSpPr>
          <a:xfrm>
            <a:off x="279730" y="4101188"/>
            <a:ext cx="8540420" cy="184666"/>
            <a:chOff x="279730" y="3975906"/>
            <a:chExt cx="8540420" cy="184666"/>
          </a:xfrm>
        </p:grpSpPr>
        <p:sp>
          <p:nvSpPr>
            <p:cNvPr id="32" name="CuadroTexto 31">
              <a:extLst>
                <a:ext uri="{FF2B5EF4-FFF2-40B4-BE49-F238E27FC236}">
                  <a16:creationId xmlns:a16="http://schemas.microsoft.com/office/drawing/2014/main" id="{CB342461-0804-CD33-2A3A-522355E626E6}"/>
                </a:ext>
              </a:extLst>
            </p:cNvPr>
            <p:cNvSpPr txBox="1"/>
            <p:nvPr/>
          </p:nvSpPr>
          <p:spPr>
            <a:xfrm>
              <a:off x="543910" y="3975906"/>
              <a:ext cx="8276240" cy="184666"/>
            </a:xfrm>
            <a:prstGeom prst="rect">
              <a:avLst/>
            </a:prstGeom>
            <a:noFill/>
          </p:spPr>
          <p:txBody>
            <a:bodyPr wrap="square" lIns="0" tIns="0" rIns="0" bIns="0" anchor="t">
              <a:spAutoFit/>
            </a:bodyPr>
            <a:lstStyle/>
            <a:p>
              <a:pPr marL="12700">
                <a:spcBef>
                  <a:spcPts val="100"/>
                </a:spcBef>
                <a:buClr>
                  <a:srgbClr val="535353"/>
                </a:buClr>
                <a:buSzPct val="82500"/>
                <a:tabLst>
                  <a:tab pos="226060" algn="l"/>
                </a:tabLst>
              </a:pPr>
              <a:r>
                <a:rPr lang="es-ES" sz="1200" spc="-10">
                  <a:solidFill>
                    <a:schemeClr val="accent1"/>
                  </a:solidFill>
                  <a:latin typeface="Arial"/>
                  <a:cs typeface="Arial"/>
                </a:rPr>
                <a:t>Proporciona</a:t>
              </a:r>
              <a:r>
                <a:rPr lang="es-ES" sz="1200" spc="-105">
                  <a:solidFill>
                    <a:schemeClr val="accent1"/>
                  </a:solidFill>
                  <a:latin typeface="Arial"/>
                  <a:cs typeface="Arial"/>
                </a:rPr>
                <a:t> </a:t>
              </a:r>
              <a:r>
                <a:rPr lang="es-ES" sz="1200">
                  <a:solidFill>
                    <a:schemeClr val="accent1"/>
                  </a:solidFill>
                  <a:latin typeface="Arial"/>
                  <a:cs typeface="Arial"/>
                </a:rPr>
                <a:t>una</a:t>
              </a:r>
              <a:r>
                <a:rPr lang="es-ES" sz="1200" spc="-100">
                  <a:solidFill>
                    <a:schemeClr val="accent1"/>
                  </a:solidFill>
                  <a:latin typeface="Arial"/>
                  <a:cs typeface="Arial"/>
                </a:rPr>
                <a:t> </a:t>
              </a:r>
              <a:r>
                <a:rPr lang="es-ES" sz="1200">
                  <a:solidFill>
                    <a:schemeClr val="accent1"/>
                  </a:solidFill>
                  <a:latin typeface="Arial"/>
                  <a:cs typeface="Arial"/>
                </a:rPr>
                <a:t>orientación</a:t>
              </a:r>
              <a:r>
                <a:rPr lang="es-ES" sz="1200" spc="-100">
                  <a:solidFill>
                    <a:schemeClr val="accent1"/>
                  </a:solidFill>
                  <a:latin typeface="Arial"/>
                  <a:cs typeface="Arial"/>
                </a:rPr>
                <a:t> </a:t>
              </a:r>
              <a:r>
                <a:rPr lang="es-ES" sz="1200">
                  <a:solidFill>
                    <a:schemeClr val="accent1"/>
                  </a:solidFill>
                  <a:latin typeface="Arial"/>
                  <a:cs typeface="Arial"/>
                </a:rPr>
                <a:t>para</a:t>
              </a:r>
              <a:r>
                <a:rPr lang="es-ES" sz="1200" spc="-95">
                  <a:solidFill>
                    <a:schemeClr val="accent1"/>
                  </a:solidFill>
                  <a:latin typeface="Arial"/>
                  <a:cs typeface="Arial"/>
                </a:rPr>
                <a:t> </a:t>
              </a:r>
              <a:r>
                <a:rPr lang="es-ES" sz="1200" spc="-10">
                  <a:solidFill>
                    <a:schemeClr val="accent1"/>
                  </a:solidFill>
                  <a:latin typeface="Arial"/>
                  <a:cs typeface="Arial"/>
                </a:rPr>
                <a:t>incorporar</a:t>
              </a:r>
              <a:r>
                <a:rPr lang="es-ES" sz="1200" b="1" spc="-110">
                  <a:solidFill>
                    <a:schemeClr val="accent1"/>
                  </a:solidFill>
                  <a:uFill>
                    <a:solidFill>
                      <a:srgbClr val="000000"/>
                    </a:solidFill>
                  </a:uFill>
                  <a:latin typeface="Arial"/>
                  <a:cs typeface="Arial"/>
                </a:rPr>
                <a:t> </a:t>
              </a:r>
              <a:r>
                <a:rPr lang="es-ES" sz="1200" b="1" u="sng">
                  <a:solidFill>
                    <a:schemeClr val="accent1"/>
                  </a:solidFill>
                  <a:uFill>
                    <a:solidFill>
                      <a:srgbClr val="000000"/>
                    </a:solidFill>
                  </a:uFill>
                  <a:latin typeface="Arial"/>
                  <a:cs typeface="Arial"/>
                </a:rPr>
                <a:t>estrategias</a:t>
              </a:r>
              <a:r>
                <a:rPr lang="es-ES" sz="1200" b="1" u="sng" spc="-85">
                  <a:solidFill>
                    <a:schemeClr val="accent1"/>
                  </a:solidFill>
                  <a:uFill>
                    <a:solidFill>
                      <a:srgbClr val="000000"/>
                    </a:solidFill>
                  </a:uFill>
                  <a:latin typeface="Arial"/>
                  <a:cs typeface="Arial"/>
                </a:rPr>
                <a:t> </a:t>
              </a:r>
              <a:r>
                <a:rPr lang="es-ES" sz="1200" b="1" u="sng">
                  <a:solidFill>
                    <a:schemeClr val="accent1"/>
                  </a:solidFill>
                  <a:uFill>
                    <a:solidFill>
                      <a:srgbClr val="000000"/>
                    </a:solidFill>
                  </a:uFill>
                  <a:latin typeface="Arial"/>
                  <a:cs typeface="Arial"/>
                </a:rPr>
                <a:t>preventivas</a:t>
              </a:r>
              <a:r>
                <a:rPr lang="es-ES" sz="1200" b="1" u="sng" spc="-90">
                  <a:solidFill>
                    <a:schemeClr val="accent1"/>
                  </a:solidFill>
                  <a:uFill>
                    <a:solidFill>
                      <a:srgbClr val="000000"/>
                    </a:solidFill>
                  </a:uFill>
                  <a:latin typeface="Arial"/>
                  <a:cs typeface="Arial"/>
                </a:rPr>
                <a:t> </a:t>
              </a:r>
              <a:r>
                <a:rPr lang="es-ES" sz="1200" b="1" u="sng">
                  <a:solidFill>
                    <a:schemeClr val="accent1"/>
                  </a:solidFill>
                  <a:uFill>
                    <a:solidFill>
                      <a:srgbClr val="000000"/>
                    </a:solidFill>
                  </a:uFill>
                  <a:latin typeface="Arial"/>
                  <a:cs typeface="Arial"/>
                </a:rPr>
                <a:t>o</a:t>
              </a:r>
              <a:r>
                <a:rPr lang="es-ES" sz="1200" b="1" u="sng" spc="-95">
                  <a:solidFill>
                    <a:schemeClr val="accent1"/>
                  </a:solidFill>
                  <a:uFill>
                    <a:solidFill>
                      <a:srgbClr val="000000"/>
                    </a:solidFill>
                  </a:uFill>
                  <a:latin typeface="Arial"/>
                  <a:cs typeface="Arial"/>
                </a:rPr>
                <a:t> </a:t>
              </a:r>
              <a:r>
                <a:rPr lang="es-ES" sz="1200" b="1" u="sng">
                  <a:solidFill>
                    <a:schemeClr val="accent1"/>
                  </a:solidFill>
                  <a:uFill>
                    <a:solidFill>
                      <a:srgbClr val="000000"/>
                    </a:solidFill>
                  </a:uFill>
                  <a:latin typeface="Arial"/>
                  <a:cs typeface="Arial"/>
                </a:rPr>
                <a:t>terapéuticas</a:t>
              </a:r>
              <a:r>
                <a:rPr lang="es-ES" sz="1200" b="1" u="sng" spc="-75">
                  <a:solidFill>
                    <a:schemeClr val="accent1"/>
                  </a:solidFill>
                  <a:uFill>
                    <a:solidFill>
                      <a:srgbClr val="000000"/>
                    </a:solidFill>
                  </a:uFill>
                  <a:latin typeface="Arial"/>
                  <a:cs typeface="Arial"/>
                </a:rPr>
                <a:t> </a:t>
              </a:r>
              <a:r>
                <a:rPr lang="es-ES" sz="1200" b="1" u="sng">
                  <a:solidFill>
                    <a:schemeClr val="accent1"/>
                  </a:solidFill>
                  <a:uFill>
                    <a:solidFill>
                      <a:srgbClr val="000000"/>
                    </a:solidFill>
                  </a:uFill>
                  <a:latin typeface="Arial"/>
                  <a:cs typeface="Arial"/>
                </a:rPr>
                <a:t>sin</a:t>
              </a:r>
              <a:r>
                <a:rPr lang="es-ES" sz="1200" b="1" u="sng" spc="-95">
                  <a:solidFill>
                    <a:schemeClr val="accent1"/>
                  </a:solidFill>
                  <a:uFill>
                    <a:solidFill>
                      <a:srgbClr val="000000"/>
                    </a:solidFill>
                  </a:uFill>
                  <a:latin typeface="Arial"/>
                  <a:cs typeface="Arial"/>
                </a:rPr>
                <a:t> </a:t>
              </a:r>
              <a:r>
                <a:rPr lang="es-ES" sz="1200" b="1" u="sng" spc="-10">
                  <a:solidFill>
                    <a:schemeClr val="accent1"/>
                  </a:solidFill>
                  <a:uFill>
                    <a:solidFill>
                      <a:srgbClr val="000000"/>
                    </a:solidFill>
                  </a:uFill>
                  <a:latin typeface="Arial"/>
                  <a:cs typeface="Arial"/>
                </a:rPr>
                <a:t>identificar</a:t>
              </a:r>
              <a:endParaRPr lang="es-ES" sz="1200" spc="-10">
                <a:solidFill>
                  <a:schemeClr val="accent1"/>
                </a:solidFill>
                <a:uFill>
                  <a:solidFill>
                    <a:srgbClr val="000000"/>
                  </a:solidFill>
                </a:uFill>
                <a:latin typeface="Arial"/>
                <a:cs typeface="Arial"/>
              </a:endParaRPr>
            </a:p>
          </p:txBody>
        </p:sp>
        <p:sp>
          <p:nvSpPr>
            <p:cNvPr id="33" name="Elipse 32">
              <a:extLst>
                <a:ext uri="{FF2B5EF4-FFF2-40B4-BE49-F238E27FC236}">
                  <a16:creationId xmlns:a16="http://schemas.microsoft.com/office/drawing/2014/main" id="{07405ED2-0823-0399-7C31-FE052F36EBDC}"/>
                </a:ext>
              </a:extLst>
            </p:cNvPr>
            <p:cNvSpPr/>
            <p:nvPr/>
          </p:nvSpPr>
          <p:spPr>
            <a:xfrm>
              <a:off x="279730" y="3982075"/>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 name="Grupo 43">
            <a:extLst>
              <a:ext uri="{FF2B5EF4-FFF2-40B4-BE49-F238E27FC236}">
                <a16:creationId xmlns:a16="http://schemas.microsoft.com/office/drawing/2014/main" id="{65D7AFC0-3BC1-F977-7352-4EE2F43F94CA}"/>
              </a:ext>
            </a:extLst>
          </p:cNvPr>
          <p:cNvGrpSpPr/>
          <p:nvPr/>
        </p:nvGrpSpPr>
        <p:grpSpPr>
          <a:xfrm>
            <a:off x="1519459" y="2692421"/>
            <a:ext cx="6105085" cy="1015298"/>
            <a:chOff x="968452" y="2635989"/>
            <a:chExt cx="6105085" cy="1015298"/>
          </a:xfrm>
        </p:grpSpPr>
        <p:sp>
          <p:nvSpPr>
            <p:cNvPr id="39" name="CuadroTexto 38">
              <a:extLst>
                <a:ext uri="{FF2B5EF4-FFF2-40B4-BE49-F238E27FC236}">
                  <a16:creationId xmlns:a16="http://schemas.microsoft.com/office/drawing/2014/main" id="{D2E24CD5-F1C0-3FDA-8505-C6318283D7A1}"/>
                </a:ext>
              </a:extLst>
            </p:cNvPr>
            <p:cNvSpPr txBox="1"/>
            <p:nvPr/>
          </p:nvSpPr>
          <p:spPr>
            <a:xfrm>
              <a:off x="968452" y="2635989"/>
              <a:ext cx="3440262" cy="1015298"/>
            </a:xfrm>
            <a:prstGeom prst="roundRect">
              <a:avLst>
                <a:gd name="adj" fmla="val 3833"/>
              </a:avLst>
            </a:prstGeom>
            <a:solidFill>
              <a:schemeClr val="bg1">
                <a:lumMod val="95000"/>
              </a:schemeClr>
            </a:solidFill>
          </p:spPr>
          <p:txBody>
            <a:bodyPr wrap="square" lIns="72000" tIns="36000" rIns="72000" bIns="36000" anchor="t">
              <a:spAutoFit/>
            </a:bodyPr>
            <a:lstStyle/>
            <a:p>
              <a:pPr marL="0" lvl="1">
                <a:lnSpc>
                  <a:spcPct val="100000"/>
                </a:lnSpc>
                <a:spcBef>
                  <a:spcPts val="300"/>
                </a:spcBef>
                <a:buAutoNum type="arabicPeriod"/>
                <a:tabLst>
                  <a:tab pos="1177925" algn="l"/>
                </a:tabLst>
              </a:pPr>
              <a:r>
                <a:rPr lang="es-ES_tradnl" sz="1000" b="1" dirty="0">
                  <a:solidFill>
                    <a:schemeClr val="accent1"/>
                  </a:solidFill>
                  <a:cs typeface="Arial"/>
                </a:rPr>
                <a:t> Debilidad</a:t>
              </a:r>
              <a:r>
                <a:rPr lang="es-ES_tradnl" sz="1000" spc="-45" dirty="0">
                  <a:solidFill>
                    <a:schemeClr val="accent1"/>
                  </a:solidFill>
                  <a:cs typeface="Arial"/>
                </a:rPr>
                <a:t> </a:t>
              </a:r>
              <a:r>
                <a:rPr lang="es-ES_tradnl" sz="1000" spc="-25" dirty="0">
                  <a:solidFill>
                    <a:schemeClr val="accent1"/>
                  </a:solidFill>
                  <a:cs typeface="Arial"/>
                </a:rPr>
                <a:t>muscular </a:t>
              </a:r>
              <a:r>
                <a:rPr lang="es-ES" sz="1000" b="0" i="0" dirty="0">
                  <a:solidFill>
                    <a:schemeClr val="accent1"/>
                  </a:solidFill>
                  <a:effectLst/>
                </a:rPr>
                <a:t>→ </a:t>
              </a:r>
              <a:r>
                <a:rPr lang="es-ES_tradnl" sz="1000" dirty="0">
                  <a:solidFill>
                    <a:schemeClr val="accent1"/>
                  </a:solidFill>
                  <a:cs typeface="Arial"/>
                </a:rPr>
                <a:t>fuerza</a:t>
              </a:r>
              <a:r>
                <a:rPr lang="es-ES_tradnl" sz="1000" spc="-30" dirty="0">
                  <a:solidFill>
                    <a:schemeClr val="accent1"/>
                  </a:solidFill>
                  <a:cs typeface="Arial"/>
                </a:rPr>
                <a:t> </a:t>
              </a:r>
              <a:r>
                <a:rPr lang="es-ES_tradnl" sz="1000" dirty="0">
                  <a:solidFill>
                    <a:schemeClr val="accent1"/>
                  </a:solidFill>
                  <a:cs typeface="Arial"/>
                </a:rPr>
                <a:t>de</a:t>
              </a:r>
              <a:r>
                <a:rPr lang="es-ES_tradnl" sz="1000" spc="-35" dirty="0">
                  <a:solidFill>
                    <a:schemeClr val="accent1"/>
                  </a:solidFill>
                  <a:cs typeface="Arial"/>
                </a:rPr>
                <a:t> </a:t>
              </a:r>
              <a:r>
                <a:rPr lang="es-ES_tradnl" sz="1000" b="1" dirty="0">
                  <a:solidFill>
                    <a:schemeClr val="accent1"/>
                  </a:solidFill>
                  <a:cs typeface="Arial"/>
                </a:rPr>
                <a:t>prensión</a:t>
              </a:r>
              <a:r>
                <a:rPr lang="es-ES_tradnl" sz="1000" b="1" spc="5" dirty="0">
                  <a:solidFill>
                    <a:schemeClr val="accent1"/>
                  </a:solidFill>
                  <a:cs typeface="Arial"/>
                </a:rPr>
                <a:t> </a:t>
              </a:r>
              <a:r>
                <a:rPr lang="es-ES_tradnl" sz="1000" spc="-25" dirty="0">
                  <a:solidFill>
                    <a:schemeClr val="accent1"/>
                  </a:solidFill>
                  <a:cs typeface="Arial"/>
                </a:rPr>
                <a:t>(1)</a:t>
              </a:r>
              <a:endParaRPr lang="es-ES_tradnl" sz="1000" dirty="0">
                <a:solidFill>
                  <a:schemeClr val="accent1"/>
                </a:solidFill>
                <a:cs typeface="Arial"/>
              </a:endParaRPr>
            </a:p>
            <a:p>
              <a:pPr marL="0" lvl="1">
                <a:lnSpc>
                  <a:spcPct val="100000"/>
                </a:lnSpc>
                <a:spcBef>
                  <a:spcPts val="300"/>
                </a:spcBef>
                <a:buAutoNum type="arabicPeriod"/>
                <a:tabLst>
                  <a:tab pos="1177925" algn="l"/>
                </a:tabLst>
              </a:pPr>
              <a:r>
                <a:rPr lang="es-ES_tradnl" sz="1000" b="1" dirty="0">
                  <a:solidFill>
                    <a:schemeClr val="accent1"/>
                  </a:solidFill>
                  <a:cs typeface="Arial"/>
                </a:rPr>
                <a:t> </a:t>
              </a:r>
              <a:r>
                <a:rPr lang="es-ES_tradnl" sz="1000" dirty="0">
                  <a:solidFill>
                    <a:schemeClr val="accent1"/>
                  </a:solidFill>
                  <a:cs typeface="Arial"/>
                </a:rPr>
                <a:t>Velocidad</a:t>
              </a:r>
              <a:r>
                <a:rPr lang="es-ES_tradnl" sz="1000" spc="-90" dirty="0">
                  <a:solidFill>
                    <a:schemeClr val="accent1"/>
                  </a:solidFill>
                  <a:cs typeface="Arial"/>
                </a:rPr>
                <a:t> </a:t>
              </a:r>
              <a:r>
                <a:rPr lang="es-ES_tradnl" sz="1000" dirty="0">
                  <a:solidFill>
                    <a:schemeClr val="accent1"/>
                  </a:solidFill>
                  <a:cs typeface="Arial"/>
                </a:rPr>
                <a:t>de</a:t>
              </a:r>
              <a:r>
                <a:rPr lang="es-ES_tradnl" sz="1000" spc="-100" dirty="0">
                  <a:solidFill>
                    <a:schemeClr val="accent1"/>
                  </a:solidFill>
                  <a:cs typeface="Arial"/>
                </a:rPr>
                <a:t> </a:t>
              </a:r>
              <a:r>
                <a:rPr lang="es-ES_tradnl" sz="1000" b="1" dirty="0">
                  <a:solidFill>
                    <a:schemeClr val="accent1"/>
                  </a:solidFill>
                  <a:cs typeface="Arial"/>
                </a:rPr>
                <a:t>marcha</a:t>
              </a:r>
              <a:r>
                <a:rPr lang="es-ES_tradnl" sz="1000" b="1" spc="-65" dirty="0">
                  <a:solidFill>
                    <a:schemeClr val="accent1"/>
                  </a:solidFill>
                  <a:cs typeface="Arial"/>
                </a:rPr>
                <a:t> </a:t>
              </a:r>
              <a:r>
                <a:rPr lang="es-ES_tradnl" sz="1000" b="1" dirty="0">
                  <a:solidFill>
                    <a:schemeClr val="accent1"/>
                  </a:solidFill>
                  <a:cs typeface="Arial"/>
                </a:rPr>
                <a:t>lenta</a:t>
              </a:r>
              <a:r>
                <a:rPr lang="es-ES_tradnl" sz="1000" b="1" spc="-100" dirty="0">
                  <a:solidFill>
                    <a:schemeClr val="accent1"/>
                  </a:solidFill>
                  <a:cs typeface="Arial"/>
                </a:rPr>
                <a:t> </a:t>
              </a:r>
              <a:r>
                <a:rPr lang="es-ES_tradnl" sz="1000" spc="-25" dirty="0">
                  <a:solidFill>
                    <a:schemeClr val="accent1"/>
                  </a:solidFill>
                  <a:cs typeface="Arial"/>
                </a:rPr>
                <a:t>(1)</a:t>
              </a:r>
              <a:endParaRPr lang="es-ES_tradnl" sz="1000" dirty="0">
                <a:solidFill>
                  <a:schemeClr val="accent1"/>
                </a:solidFill>
                <a:cs typeface="Arial"/>
              </a:endParaRPr>
            </a:p>
            <a:p>
              <a:pPr marL="0" lvl="1">
                <a:lnSpc>
                  <a:spcPct val="100000"/>
                </a:lnSpc>
                <a:spcBef>
                  <a:spcPts val="300"/>
                </a:spcBef>
                <a:buFont typeface="Tahoma"/>
                <a:buAutoNum type="arabicPeriod"/>
                <a:tabLst>
                  <a:tab pos="1150620" algn="l"/>
                </a:tabLst>
              </a:pPr>
              <a:r>
                <a:rPr lang="es-ES_tradnl" sz="1000" b="1" dirty="0">
                  <a:solidFill>
                    <a:schemeClr val="accent1"/>
                  </a:solidFill>
                  <a:cs typeface="Arial"/>
                </a:rPr>
                <a:t> Niveles</a:t>
              </a:r>
              <a:r>
                <a:rPr lang="es-ES_tradnl" sz="1000" b="1" spc="-60" dirty="0">
                  <a:solidFill>
                    <a:schemeClr val="accent1"/>
                  </a:solidFill>
                  <a:cs typeface="Arial"/>
                </a:rPr>
                <a:t> </a:t>
              </a:r>
              <a:r>
                <a:rPr lang="es-ES_tradnl" sz="1000" b="1" dirty="0">
                  <a:solidFill>
                    <a:schemeClr val="accent1"/>
                  </a:solidFill>
                  <a:cs typeface="Arial"/>
                </a:rPr>
                <a:t>bajos</a:t>
              </a:r>
              <a:r>
                <a:rPr lang="es-ES_tradnl" sz="1000" b="1" spc="-65" dirty="0">
                  <a:solidFill>
                    <a:schemeClr val="accent1"/>
                  </a:solidFill>
                  <a:cs typeface="Arial"/>
                </a:rPr>
                <a:t> </a:t>
              </a:r>
              <a:r>
                <a:rPr lang="es-ES_tradnl" sz="1000" b="1" dirty="0">
                  <a:solidFill>
                    <a:schemeClr val="accent1"/>
                  </a:solidFill>
                  <a:cs typeface="Arial"/>
                </a:rPr>
                <a:t>de</a:t>
              </a:r>
              <a:r>
                <a:rPr lang="es-ES_tradnl" sz="1000" b="1" spc="-65" dirty="0">
                  <a:solidFill>
                    <a:schemeClr val="accent1"/>
                  </a:solidFill>
                  <a:cs typeface="Arial"/>
                </a:rPr>
                <a:t> </a:t>
              </a:r>
              <a:r>
                <a:rPr lang="es-ES_tradnl" sz="1000" b="1" dirty="0">
                  <a:solidFill>
                    <a:schemeClr val="accent1"/>
                  </a:solidFill>
                  <a:cs typeface="Arial"/>
                </a:rPr>
                <a:t>actividad</a:t>
              </a:r>
              <a:r>
                <a:rPr lang="es-ES_tradnl" sz="1000" b="1" spc="-55" dirty="0">
                  <a:solidFill>
                    <a:schemeClr val="accent1"/>
                  </a:solidFill>
                  <a:cs typeface="Arial"/>
                </a:rPr>
                <a:t> </a:t>
              </a:r>
              <a:r>
                <a:rPr lang="es-ES_tradnl" sz="1000" b="1" dirty="0">
                  <a:solidFill>
                    <a:schemeClr val="accent1"/>
                  </a:solidFill>
                  <a:cs typeface="Arial"/>
                </a:rPr>
                <a:t>física</a:t>
              </a:r>
              <a:r>
                <a:rPr lang="es-ES_tradnl" sz="1000" b="1" spc="-60" dirty="0">
                  <a:solidFill>
                    <a:schemeClr val="accent1"/>
                  </a:solidFill>
                  <a:cs typeface="Arial"/>
                </a:rPr>
                <a:t> </a:t>
              </a:r>
              <a:r>
                <a:rPr lang="es-ES_tradnl" sz="1000" spc="-25" dirty="0">
                  <a:solidFill>
                    <a:schemeClr val="accent1"/>
                  </a:solidFill>
                  <a:cs typeface="Arial"/>
                </a:rPr>
                <a:t>(1)</a:t>
              </a:r>
              <a:endParaRPr lang="es-ES_tradnl" sz="1000" dirty="0">
                <a:solidFill>
                  <a:schemeClr val="accent1"/>
                </a:solidFill>
                <a:cs typeface="Arial"/>
              </a:endParaRPr>
            </a:p>
            <a:p>
              <a:pPr marL="0" lvl="1">
                <a:lnSpc>
                  <a:spcPct val="100000"/>
                </a:lnSpc>
                <a:spcBef>
                  <a:spcPts val="300"/>
                </a:spcBef>
                <a:buFont typeface="Tahoma"/>
                <a:buAutoNum type="arabicPeriod"/>
                <a:tabLst>
                  <a:tab pos="1150620" algn="l"/>
                </a:tabLst>
              </a:pPr>
              <a:r>
                <a:rPr lang="es-ES_tradnl" sz="1000" b="1" dirty="0">
                  <a:solidFill>
                    <a:schemeClr val="accent1"/>
                  </a:solidFill>
                  <a:cs typeface="Arial"/>
                </a:rPr>
                <a:t> Pérdida</a:t>
              </a:r>
              <a:r>
                <a:rPr lang="es-ES_tradnl" sz="1000" b="1" spc="-90" dirty="0">
                  <a:solidFill>
                    <a:schemeClr val="accent1"/>
                  </a:solidFill>
                  <a:cs typeface="Arial"/>
                </a:rPr>
                <a:t> </a:t>
              </a:r>
              <a:r>
                <a:rPr lang="es-ES_tradnl" sz="1000" b="1" dirty="0">
                  <a:solidFill>
                    <a:schemeClr val="accent1"/>
                  </a:solidFill>
                  <a:cs typeface="Arial"/>
                </a:rPr>
                <a:t>de</a:t>
              </a:r>
              <a:r>
                <a:rPr lang="es-ES_tradnl" sz="1000" b="1" spc="-85" dirty="0">
                  <a:solidFill>
                    <a:schemeClr val="accent1"/>
                  </a:solidFill>
                  <a:cs typeface="Arial"/>
                </a:rPr>
                <a:t> </a:t>
              </a:r>
              <a:r>
                <a:rPr lang="es-ES_tradnl" sz="1000" b="1" dirty="0">
                  <a:solidFill>
                    <a:schemeClr val="accent1"/>
                  </a:solidFill>
                  <a:cs typeface="Arial"/>
                </a:rPr>
                <a:t>peso</a:t>
              </a:r>
              <a:r>
                <a:rPr lang="es-ES_tradnl" sz="1000" b="1" spc="-60" dirty="0">
                  <a:solidFill>
                    <a:schemeClr val="accent1"/>
                  </a:solidFill>
                  <a:cs typeface="Arial"/>
                </a:rPr>
                <a:t> </a:t>
              </a:r>
              <a:r>
                <a:rPr lang="es-ES_tradnl" sz="1000" spc="-10" dirty="0">
                  <a:solidFill>
                    <a:schemeClr val="accent1"/>
                  </a:solidFill>
                  <a:cs typeface="Arial"/>
                </a:rPr>
                <a:t>involuntaria</a:t>
              </a:r>
              <a:r>
                <a:rPr lang="es-ES_tradnl" sz="1000" spc="-90" dirty="0">
                  <a:solidFill>
                    <a:schemeClr val="accent1"/>
                  </a:solidFill>
                  <a:cs typeface="Arial"/>
                </a:rPr>
                <a:t> </a:t>
              </a:r>
              <a:r>
                <a:rPr lang="es-ES_tradnl" sz="1000" spc="-25" dirty="0">
                  <a:solidFill>
                    <a:schemeClr val="accent1"/>
                  </a:solidFill>
                  <a:cs typeface="Arial"/>
                </a:rPr>
                <a:t>(1)</a:t>
              </a:r>
              <a:endParaRPr lang="es-ES_tradnl" sz="1000" dirty="0">
                <a:solidFill>
                  <a:schemeClr val="accent1"/>
                </a:solidFill>
                <a:cs typeface="Arial"/>
              </a:endParaRPr>
            </a:p>
            <a:p>
              <a:pPr marL="0" lvl="1">
                <a:lnSpc>
                  <a:spcPct val="100000"/>
                </a:lnSpc>
                <a:spcBef>
                  <a:spcPts val="300"/>
                </a:spcBef>
                <a:buFont typeface="Tahoma"/>
                <a:buAutoNum type="arabicPeriod"/>
                <a:tabLst>
                  <a:tab pos="1129030" algn="l"/>
                </a:tabLst>
              </a:pPr>
              <a:r>
                <a:rPr lang="es-ES_tradnl" sz="1000" b="1" spc="-25" dirty="0">
                  <a:solidFill>
                    <a:schemeClr val="accent1"/>
                  </a:solidFill>
                  <a:cs typeface="Arial"/>
                </a:rPr>
                <a:t> Agotamiento</a:t>
              </a:r>
              <a:r>
                <a:rPr lang="es-ES_tradnl" sz="1000" b="1" spc="-20" dirty="0">
                  <a:solidFill>
                    <a:schemeClr val="accent1"/>
                  </a:solidFill>
                  <a:cs typeface="Arial"/>
                </a:rPr>
                <a:t> </a:t>
              </a:r>
              <a:r>
                <a:rPr lang="es-ES_tradnl" sz="1000" spc="-35" dirty="0" err="1">
                  <a:solidFill>
                    <a:schemeClr val="accent1"/>
                  </a:solidFill>
                  <a:cs typeface="Arial"/>
                </a:rPr>
                <a:t>autoinformado</a:t>
              </a:r>
              <a:r>
                <a:rPr lang="es-ES_tradnl" sz="1000" spc="-35" dirty="0">
                  <a:solidFill>
                    <a:schemeClr val="accent1"/>
                  </a:solidFill>
                  <a:cs typeface="Arial"/>
                </a:rPr>
                <a:t> (estado de ánimo decaído)</a:t>
              </a:r>
              <a:r>
                <a:rPr lang="es-ES_tradnl" sz="1000" spc="-65" dirty="0">
                  <a:solidFill>
                    <a:schemeClr val="accent1"/>
                  </a:solidFill>
                  <a:cs typeface="Arial"/>
                </a:rPr>
                <a:t> </a:t>
              </a:r>
              <a:r>
                <a:rPr lang="es-ES_tradnl" sz="1000" spc="-25" dirty="0">
                  <a:solidFill>
                    <a:schemeClr val="accent1"/>
                  </a:solidFill>
                  <a:cs typeface="Arial"/>
                </a:rPr>
                <a:t>(1)</a:t>
              </a:r>
              <a:endParaRPr lang="es-ES_tradnl" sz="1000" dirty="0">
                <a:solidFill>
                  <a:schemeClr val="accent1"/>
                </a:solidFill>
                <a:cs typeface="Arial"/>
              </a:endParaRPr>
            </a:p>
          </p:txBody>
        </p:sp>
        <p:grpSp>
          <p:nvGrpSpPr>
            <p:cNvPr id="42" name="Grupo 41">
              <a:extLst>
                <a:ext uri="{FF2B5EF4-FFF2-40B4-BE49-F238E27FC236}">
                  <a16:creationId xmlns:a16="http://schemas.microsoft.com/office/drawing/2014/main" id="{41340AA2-AA3A-F898-4305-7093F3AE0722}"/>
                </a:ext>
              </a:extLst>
            </p:cNvPr>
            <p:cNvGrpSpPr/>
            <p:nvPr/>
          </p:nvGrpSpPr>
          <p:grpSpPr>
            <a:xfrm>
              <a:off x="4658283" y="2645128"/>
              <a:ext cx="468000" cy="997021"/>
              <a:chOff x="3785228" y="3940739"/>
              <a:chExt cx="468000" cy="467749"/>
            </a:xfrm>
          </p:grpSpPr>
          <p:cxnSp>
            <p:nvCxnSpPr>
              <p:cNvPr id="40" name="Conector recto 39">
                <a:extLst>
                  <a:ext uri="{FF2B5EF4-FFF2-40B4-BE49-F238E27FC236}">
                    <a16:creationId xmlns:a16="http://schemas.microsoft.com/office/drawing/2014/main" id="{8BC84A84-7DB7-A65E-E48E-193F3D16D7EC}"/>
                  </a:ext>
                </a:extLst>
              </p:cNvPr>
              <p:cNvCxnSpPr>
                <a:cxnSpLocks/>
              </p:cNvCxnSpPr>
              <p:nvPr/>
            </p:nvCxnSpPr>
            <p:spPr>
              <a:xfrm>
                <a:off x="3785594"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D8D28332-BBB2-0295-A1DF-BBD64737D5E2}"/>
                  </a:ext>
                </a:extLst>
              </p:cNvPr>
              <p:cNvCxnSpPr>
                <a:cxnSpLocks/>
              </p:cNvCxnSpPr>
              <p:nvPr/>
            </p:nvCxnSpPr>
            <p:spPr>
              <a:xfrm>
                <a:off x="3785228" y="4174613"/>
                <a:ext cx="468000" cy="0"/>
              </a:xfrm>
              <a:prstGeom prst="straightConnector1">
                <a:avLst/>
              </a:prstGeom>
              <a:ln w="12700">
                <a:headEnd type="none"/>
                <a:tailEnd type="arrow"/>
              </a:ln>
            </p:spPr>
            <p:style>
              <a:lnRef idx="1">
                <a:schemeClr val="accent1"/>
              </a:lnRef>
              <a:fillRef idx="0">
                <a:schemeClr val="accent1"/>
              </a:fillRef>
              <a:effectRef idx="0">
                <a:schemeClr val="accent1"/>
              </a:effectRef>
              <a:fontRef idx="minor">
                <a:schemeClr val="tx1"/>
              </a:fontRef>
            </p:style>
          </p:cxnSp>
        </p:grpSp>
        <p:sp>
          <p:nvSpPr>
            <p:cNvPr id="43" name="CuadroTexto 42">
              <a:extLst>
                <a:ext uri="{FF2B5EF4-FFF2-40B4-BE49-F238E27FC236}">
                  <a16:creationId xmlns:a16="http://schemas.microsoft.com/office/drawing/2014/main" id="{7AA48773-23BC-1D41-1BB2-4F827FA16227}"/>
                </a:ext>
              </a:extLst>
            </p:cNvPr>
            <p:cNvSpPr txBox="1"/>
            <p:nvPr/>
          </p:nvSpPr>
          <p:spPr>
            <a:xfrm>
              <a:off x="5375852" y="2734030"/>
              <a:ext cx="1697685" cy="819217"/>
            </a:xfrm>
            <a:prstGeom prst="roundRect">
              <a:avLst>
                <a:gd name="adj" fmla="val 3833"/>
              </a:avLst>
            </a:prstGeom>
            <a:solidFill>
              <a:schemeClr val="accent1"/>
            </a:solidFill>
          </p:spPr>
          <p:txBody>
            <a:bodyPr wrap="square" lIns="72000" tIns="36000" rIns="72000" bIns="36000">
              <a:spAutoFit/>
            </a:bodyPr>
            <a:lstStyle/>
            <a:p>
              <a:pPr marL="12700" marR="5080" algn="ctr">
                <a:lnSpc>
                  <a:spcPct val="100000"/>
                </a:lnSpc>
                <a:spcBef>
                  <a:spcPts val="300"/>
                </a:spcBef>
              </a:pPr>
              <a:r>
                <a:rPr lang="es-ES_tradnl" sz="1000" b="1">
                  <a:solidFill>
                    <a:schemeClr val="bg1"/>
                  </a:solidFill>
                  <a:latin typeface="Arial" panose="020B0604020202020204" pitchFamily="34" charset="0"/>
                  <a:cs typeface="Arial" panose="020B0604020202020204" pitchFamily="34" charset="0"/>
                </a:rPr>
                <a:t>NÚMERO</a:t>
              </a:r>
              <a:r>
                <a:rPr lang="es-ES_tradnl" sz="1000" b="1" spc="-65">
                  <a:solidFill>
                    <a:schemeClr val="bg1"/>
                  </a:solidFill>
                  <a:latin typeface="Arial" panose="020B0604020202020204" pitchFamily="34" charset="0"/>
                  <a:cs typeface="Arial" panose="020B0604020202020204" pitchFamily="34" charset="0"/>
                </a:rPr>
                <a:t> </a:t>
              </a:r>
              <a:r>
                <a:rPr lang="es-ES_tradnl" sz="1000" b="1">
                  <a:solidFill>
                    <a:schemeClr val="bg1"/>
                  </a:solidFill>
                  <a:latin typeface="Arial" panose="020B0604020202020204" pitchFamily="34" charset="0"/>
                  <a:cs typeface="Arial" panose="020B0604020202020204" pitchFamily="34" charset="0"/>
                </a:rPr>
                <a:t>DE</a:t>
              </a:r>
              <a:r>
                <a:rPr lang="es-ES_tradnl" sz="1000" b="1" spc="-50">
                  <a:solidFill>
                    <a:schemeClr val="bg1"/>
                  </a:solidFill>
                  <a:latin typeface="Arial" panose="020B0604020202020204" pitchFamily="34" charset="0"/>
                  <a:cs typeface="Arial" panose="020B0604020202020204" pitchFamily="34" charset="0"/>
                </a:rPr>
                <a:t> </a:t>
              </a:r>
              <a:r>
                <a:rPr lang="es-ES_tradnl" sz="1000" b="1" spc="-10">
                  <a:solidFill>
                    <a:schemeClr val="bg1"/>
                  </a:solidFill>
                  <a:latin typeface="Arial" panose="020B0604020202020204" pitchFamily="34" charset="0"/>
                  <a:cs typeface="Arial" panose="020B0604020202020204" pitchFamily="34" charset="0"/>
                </a:rPr>
                <a:t>CRITERIOS</a:t>
              </a:r>
            </a:p>
            <a:p>
              <a:pPr marL="12700" marR="5080" algn="ctr">
                <a:lnSpc>
                  <a:spcPct val="100000"/>
                </a:lnSpc>
                <a:spcBef>
                  <a:spcPts val="300"/>
                </a:spcBef>
              </a:pPr>
              <a:r>
                <a:rPr lang="es-ES_tradnl" sz="1000">
                  <a:solidFill>
                    <a:schemeClr val="bg1"/>
                  </a:solidFill>
                  <a:latin typeface="Arial" panose="020B0604020202020204" pitchFamily="34" charset="0"/>
                  <a:cs typeface="Arial" panose="020B0604020202020204" pitchFamily="34" charset="0"/>
                </a:rPr>
                <a:t>0:</a:t>
              </a:r>
              <a:r>
                <a:rPr lang="es-ES_tradnl" sz="1000" spc="-50">
                  <a:solidFill>
                    <a:schemeClr val="bg1"/>
                  </a:solidFill>
                  <a:latin typeface="Arial" panose="020B0604020202020204" pitchFamily="34" charset="0"/>
                  <a:cs typeface="Arial" panose="020B0604020202020204" pitchFamily="34" charset="0"/>
                </a:rPr>
                <a:t> </a:t>
              </a:r>
              <a:r>
                <a:rPr lang="es-ES_tradnl" sz="1000" b="1" spc="-10">
                  <a:solidFill>
                    <a:schemeClr val="bg1"/>
                  </a:solidFill>
                  <a:latin typeface="Arial" panose="020B0604020202020204" pitchFamily="34" charset="0"/>
                  <a:cs typeface="Arial" panose="020B0604020202020204" pitchFamily="34" charset="0"/>
                </a:rPr>
                <a:t>Robusto</a:t>
              </a:r>
              <a:endParaRPr lang="es-ES_tradnl" sz="1000">
                <a:solidFill>
                  <a:schemeClr val="bg1"/>
                </a:solidFill>
                <a:latin typeface="Arial" panose="020B0604020202020204" pitchFamily="34" charset="0"/>
                <a:cs typeface="Arial" panose="020B0604020202020204" pitchFamily="34" charset="0"/>
              </a:endParaRPr>
            </a:p>
            <a:p>
              <a:pPr marL="12700" algn="ctr">
                <a:lnSpc>
                  <a:spcPct val="100000"/>
                </a:lnSpc>
                <a:spcBef>
                  <a:spcPts val="300"/>
                </a:spcBef>
              </a:pPr>
              <a:r>
                <a:rPr lang="es-ES_tradnl" sz="1000">
                  <a:solidFill>
                    <a:schemeClr val="bg1"/>
                  </a:solidFill>
                  <a:latin typeface="Arial" panose="020B0604020202020204" pitchFamily="34" charset="0"/>
                  <a:cs typeface="Arial" panose="020B0604020202020204" pitchFamily="34" charset="0"/>
                </a:rPr>
                <a:t>1-2:</a:t>
              </a:r>
              <a:r>
                <a:rPr lang="es-ES_tradnl" sz="1000" spc="-30">
                  <a:solidFill>
                    <a:schemeClr val="bg1"/>
                  </a:solidFill>
                  <a:latin typeface="Arial" panose="020B0604020202020204" pitchFamily="34" charset="0"/>
                  <a:cs typeface="Arial" panose="020B0604020202020204" pitchFamily="34" charset="0"/>
                </a:rPr>
                <a:t> </a:t>
              </a:r>
              <a:r>
                <a:rPr lang="es-ES_tradnl" sz="1000" b="1" spc="-10" err="1">
                  <a:solidFill>
                    <a:schemeClr val="bg1"/>
                  </a:solidFill>
                  <a:latin typeface="Arial" panose="020B0604020202020204" pitchFamily="34" charset="0"/>
                  <a:cs typeface="Arial" panose="020B0604020202020204" pitchFamily="34" charset="0"/>
                </a:rPr>
                <a:t>Prefrágil</a:t>
              </a:r>
              <a:endParaRPr lang="es-ES_tradnl" sz="1000">
                <a:solidFill>
                  <a:schemeClr val="bg1"/>
                </a:solidFill>
                <a:latin typeface="Arial" panose="020B0604020202020204" pitchFamily="34" charset="0"/>
                <a:cs typeface="Arial" panose="020B0604020202020204" pitchFamily="34" charset="0"/>
              </a:endParaRPr>
            </a:p>
            <a:p>
              <a:pPr marL="12700" algn="ctr">
                <a:lnSpc>
                  <a:spcPct val="100000"/>
                </a:lnSpc>
                <a:spcBef>
                  <a:spcPts val="300"/>
                </a:spcBef>
              </a:pPr>
              <a:r>
                <a:rPr lang="es-ES_tradnl" sz="1000">
                  <a:solidFill>
                    <a:schemeClr val="bg1"/>
                  </a:solidFill>
                  <a:latin typeface="Arial" panose="020B0604020202020204" pitchFamily="34" charset="0"/>
                  <a:cs typeface="Arial" panose="020B0604020202020204" pitchFamily="34" charset="0"/>
                </a:rPr>
                <a:t>&gt;3: </a:t>
              </a:r>
              <a:r>
                <a:rPr lang="es-ES_tradnl" sz="1000" b="1" u="sng" spc="-10">
                  <a:solidFill>
                    <a:schemeClr val="bg1"/>
                  </a:solidFill>
                  <a:uFill>
                    <a:solidFill>
                      <a:srgbClr val="000000"/>
                    </a:solidFill>
                  </a:uFill>
                  <a:latin typeface="Arial" panose="020B0604020202020204" pitchFamily="34" charset="0"/>
                  <a:cs typeface="Arial" panose="020B0604020202020204" pitchFamily="34" charset="0"/>
                </a:rPr>
                <a:t>Frágil</a:t>
              </a:r>
              <a:endParaRPr lang="es-ES_tradnl" sz="1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8404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12</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dirty="0"/>
              <a:t>Valoración en AP: </a:t>
            </a:r>
            <a:r>
              <a:rPr lang="es-ES" dirty="0"/>
              <a:t>fenotipo</a:t>
            </a:r>
            <a:r>
              <a:rPr lang="es-ES" b="1" dirty="0"/>
              <a:t> de fragilidad física de </a:t>
            </a:r>
            <a:r>
              <a:rPr lang="es-ES" b="1" dirty="0" err="1"/>
              <a:t>Fried</a:t>
            </a:r>
            <a:endParaRPr lang="es-ES" b="1" dirty="0"/>
          </a:p>
        </p:txBody>
      </p:sp>
      <p:grpSp>
        <p:nvGrpSpPr>
          <p:cNvPr id="13" name="Grupo 12">
            <a:extLst>
              <a:ext uri="{FF2B5EF4-FFF2-40B4-BE49-F238E27FC236}">
                <a16:creationId xmlns:a16="http://schemas.microsoft.com/office/drawing/2014/main" id="{1FDD8309-E4E3-39B2-C78A-A0A404EEA735}"/>
              </a:ext>
            </a:extLst>
          </p:cNvPr>
          <p:cNvGrpSpPr/>
          <p:nvPr/>
        </p:nvGrpSpPr>
        <p:grpSpPr>
          <a:xfrm>
            <a:off x="4311863" y="4488142"/>
            <a:ext cx="520275" cy="136246"/>
            <a:chOff x="4211960" y="4340365"/>
            <a:chExt cx="520275" cy="136246"/>
          </a:xfrm>
        </p:grpSpPr>
        <p:sp>
          <p:nvSpPr>
            <p:cNvPr id="14" name="Elipse 86">
              <a:hlinkClick r:id="rId2" action="ppaction://hlinksldjump"/>
              <a:extLst>
                <a:ext uri="{FF2B5EF4-FFF2-40B4-BE49-F238E27FC236}">
                  <a16:creationId xmlns:a16="http://schemas.microsoft.com/office/drawing/2014/main" id="{94F7B241-0C3C-B70D-58D0-8B25567FEA33}"/>
                </a:ext>
              </a:extLst>
            </p:cNvPr>
            <p:cNvSpPr/>
            <p:nvPr/>
          </p:nvSpPr>
          <p:spPr>
            <a:xfrm>
              <a:off x="4595989"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5" name="Elipse 90">
              <a:hlinkClick r:id="rId3" action="ppaction://hlinksldjump"/>
              <a:extLst>
                <a:ext uri="{FF2B5EF4-FFF2-40B4-BE49-F238E27FC236}">
                  <a16:creationId xmlns:a16="http://schemas.microsoft.com/office/drawing/2014/main" id="{2EF750CF-8561-7739-289B-C5B7C71447DB}"/>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6" name="Elipse 90">
              <a:hlinkClick r:id="rId4" action="ppaction://hlinksldjump"/>
              <a:extLst>
                <a:ext uri="{FF2B5EF4-FFF2-40B4-BE49-F238E27FC236}">
                  <a16:creationId xmlns:a16="http://schemas.microsoft.com/office/drawing/2014/main" id="{80EADD08-FBAE-7F34-05F3-6194BE458070}"/>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pSp>
        <p:nvGrpSpPr>
          <p:cNvPr id="47" name="Grupo 46">
            <a:extLst>
              <a:ext uri="{FF2B5EF4-FFF2-40B4-BE49-F238E27FC236}">
                <a16:creationId xmlns:a16="http://schemas.microsoft.com/office/drawing/2014/main" id="{9F15A2F6-517F-37E0-4D8E-CAB2F800FFE2}"/>
              </a:ext>
            </a:extLst>
          </p:cNvPr>
          <p:cNvGrpSpPr>
            <a:grpSpLocks noChangeAspect="1"/>
          </p:cNvGrpSpPr>
          <p:nvPr/>
        </p:nvGrpSpPr>
        <p:grpSpPr>
          <a:xfrm>
            <a:off x="5042020" y="1791923"/>
            <a:ext cx="605723" cy="788400"/>
            <a:chOff x="5409488" y="1900282"/>
            <a:chExt cx="666572" cy="867600"/>
          </a:xfrm>
        </p:grpSpPr>
        <p:sp>
          <p:nvSpPr>
            <p:cNvPr id="39" name="Elipse 38">
              <a:extLst>
                <a:ext uri="{FF2B5EF4-FFF2-40B4-BE49-F238E27FC236}">
                  <a16:creationId xmlns:a16="http://schemas.microsoft.com/office/drawing/2014/main" id="{5FE1EFD6-C84C-9F67-0114-8A42399ABE1D}"/>
                </a:ext>
              </a:extLst>
            </p:cNvPr>
            <p:cNvSpPr/>
            <p:nvPr/>
          </p:nvSpPr>
          <p:spPr>
            <a:xfrm>
              <a:off x="5409488" y="2000796"/>
              <a:ext cx="666572" cy="6665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0" name="Gráfico 39">
              <a:extLst>
                <a:ext uri="{FF2B5EF4-FFF2-40B4-BE49-F238E27FC236}">
                  <a16:creationId xmlns:a16="http://schemas.microsoft.com/office/drawing/2014/main" id="{A1AA1573-0AAF-6C2B-264F-A8E041A5AF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99" y="1900282"/>
              <a:ext cx="339496" cy="867600"/>
            </a:xfrm>
            <a:prstGeom prst="rect">
              <a:avLst/>
            </a:prstGeom>
          </p:spPr>
        </p:pic>
      </p:grpSp>
      <p:graphicFrame>
        <p:nvGraphicFramePr>
          <p:cNvPr id="41" name="Tabla 40">
            <a:extLst>
              <a:ext uri="{FF2B5EF4-FFF2-40B4-BE49-F238E27FC236}">
                <a16:creationId xmlns:a16="http://schemas.microsoft.com/office/drawing/2014/main" id="{47C4B4F9-B88A-3896-5A04-EB58E8CF1091}"/>
              </a:ext>
            </a:extLst>
          </p:cNvPr>
          <p:cNvGraphicFramePr>
            <a:graphicFrameLocks noGrp="1"/>
          </p:cNvGraphicFramePr>
          <p:nvPr>
            <p:extLst>
              <p:ext uri="{D42A27DB-BD31-4B8C-83A1-F6EECF244321}">
                <p14:modId xmlns:p14="http://schemas.microsoft.com/office/powerpoint/2010/main" val="1889586548"/>
              </p:ext>
            </p:extLst>
          </p:nvPr>
        </p:nvGraphicFramePr>
        <p:xfrm>
          <a:off x="5572680" y="1714523"/>
          <a:ext cx="3063318" cy="865800"/>
        </p:xfrm>
        <a:graphic>
          <a:graphicData uri="http://schemas.openxmlformats.org/drawingml/2006/table">
            <a:tbl>
              <a:tblPr firstRow="1" bandRow="1">
                <a:tableStyleId>{B301B821-A1FF-4177-AEE7-76D212191A09}</a:tableStyleId>
              </a:tblPr>
              <a:tblGrid>
                <a:gridCol w="1531659">
                  <a:extLst>
                    <a:ext uri="{9D8B030D-6E8A-4147-A177-3AD203B41FA5}">
                      <a16:colId xmlns:a16="http://schemas.microsoft.com/office/drawing/2014/main" val="1868799001"/>
                    </a:ext>
                  </a:extLst>
                </a:gridCol>
                <a:gridCol w="1531659">
                  <a:extLst>
                    <a:ext uri="{9D8B030D-6E8A-4147-A177-3AD203B41FA5}">
                      <a16:colId xmlns:a16="http://schemas.microsoft.com/office/drawing/2014/main" val="715957576"/>
                    </a:ext>
                  </a:extLst>
                </a:gridCol>
              </a:tblGrid>
              <a:tr h="122736">
                <a:tc>
                  <a:txBody>
                    <a:bodyPr/>
                    <a:lstStyle/>
                    <a:p>
                      <a:r>
                        <a:rPr lang="es-ES_tradnl" sz="900" b="1" u="sng" spc="-25">
                          <a:uFill>
                            <a:solidFill>
                              <a:srgbClr val="000000"/>
                            </a:solidFill>
                          </a:uFill>
                        </a:rPr>
                        <a:t>IMC</a:t>
                      </a:r>
                      <a:endParaRPr lang="es-ES" sz="900">
                        <a:latin typeface="+mn-lt"/>
                        <a:cs typeface="Arial" panose="020B0604020202020204" pitchFamily="34" charset="0"/>
                      </a:endParaRPr>
                    </a:p>
                  </a:txBody>
                  <a:tcPr marL="36000" marR="0" marT="18000" marB="18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900" b="1" u="sng">
                          <a:uFill>
                            <a:solidFill>
                              <a:srgbClr val="000000"/>
                            </a:solidFill>
                          </a:uFill>
                        </a:rPr>
                        <a:t>F.</a:t>
                      </a:r>
                      <a:r>
                        <a:rPr lang="es-ES_tradnl" sz="900" b="1" u="sng" spc="-15">
                          <a:uFill>
                            <a:solidFill>
                              <a:srgbClr val="000000"/>
                            </a:solidFill>
                          </a:uFill>
                        </a:rPr>
                        <a:t> p</a:t>
                      </a:r>
                      <a:r>
                        <a:rPr lang="es-ES_tradnl" sz="900" b="1" u="sng" spc="-10">
                          <a:uFill>
                            <a:solidFill>
                              <a:srgbClr val="000000"/>
                            </a:solidFill>
                          </a:uFill>
                        </a:rPr>
                        <a:t>rensión</a:t>
                      </a:r>
                      <a:endParaRPr lang="es-ES_tradnl" sz="900">
                        <a:latin typeface="+mn-lt"/>
                        <a:cs typeface="Arial" panose="020B0604020202020204" pitchFamily="34" charset="0"/>
                      </a:endParaRPr>
                    </a:p>
                  </a:txBody>
                  <a:tcPr marL="36000" marR="0" marT="18000" marB="18000"/>
                </a:tc>
                <a:extLst>
                  <a:ext uri="{0D108BD9-81ED-4DB2-BD59-A6C34878D82A}">
                    <a16:rowId xmlns:a16="http://schemas.microsoft.com/office/drawing/2014/main" val="187287195"/>
                  </a:ext>
                </a:extLst>
              </a:tr>
              <a:tr h="122736">
                <a:tc>
                  <a:txBody>
                    <a:bodyPr/>
                    <a:lstStyle/>
                    <a:p>
                      <a:r>
                        <a:rPr lang="es-ES_tradnl" sz="900"/>
                        <a:t>Varón:</a:t>
                      </a:r>
                      <a:r>
                        <a:rPr lang="es-ES_tradnl" sz="900" spc="-25"/>
                        <a:t> </a:t>
                      </a:r>
                      <a:r>
                        <a:rPr lang="es-ES_tradnl" sz="900"/>
                        <a:t>menos</a:t>
                      </a:r>
                      <a:r>
                        <a:rPr lang="es-ES_tradnl" sz="900" spc="-20"/>
                        <a:t> </a:t>
                      </a:r>
                      <a:r>
                        <a:rPr lang="es-ES_tradnl" sz="900"/>
                        <a:t>de</a:t>
                      </a:r>
                      <a:r>
                        <a:rPr lang="es-ES_tradnl" sz="900" spc="-15"/>
                        <a:t> </a:t>
                      </a:r>
                      <a:r>
                        <a:rPr lang="es-ES_tradnl" sz="900"/>
                        <a:t>24</a:t>
                      </a:r>
                      <a:endParaRPr lang="es-ES" sz="900">
                        <a:latin typeface="+mn-lt"/>
                        <a:cs typeface="Arial" panose="020B0604020202020204" pitchFamily="34" charset="0"/>
                      </a:endParaRPr>
                    </a:p>
                  </a:txBody>
                  <a:tcPr marL="36000" marR="0" marT="18000" marB="18000"/>
                </a:tc>
                <a:tc>
                  <a:txBody>
                    <a:bodyPr/>
                    <a:lstStyle/>
                    <a:p>
                      <a:pPr lvl="0" algn="l">
                        <a:lnSpc>
                          <a:spcPct val="100000"/>
                        </a:lnSpc>
                        <a:spcBef>
                          <a:spcPts val="0"/>
                        </a:spcBef>
                        <a:spcAft>
                          <a:spcPts val="0"/>
                        </a:spcAft>
                        <a:buNone/>
                      </a:pPr>
                      <a:r>
                        <a:rPr lang="es-ES_tradnl" sz="900" b="0" i="0" u="none" strike="noStrike" noProof="0">
                          <a:latin typeface="Arial"/>
                        </a:rPr>
                        <a:t>M</a:t>
                      </a:r>
                      <a:r>
                        <a:rPr lang="es-ES_tradnl" sz="900"/>
                        <a:t>enos</a:t>
                      </a:r>
                      <a:r>
                        <a:rPr lang="es-ES_tradnl" sz="900" spc="-15"/>
                        <a:t> </a:t>
                      </a:r>
                      <a:r>
                        <a:rPr lang="es-ES_tradnl" sz="900"/>
                        <a:t>o</a:t>
                      </a:r>
                      <a:r>
                        <a:rPr lang="es-ES_tradnl" sz="900" spc="-20"/>
                        <a:t> </a:t>
                      </a:r>
                      <a:r>
                        <a:rPr lang="es-ES_tradnl" sz="900"/>
                        <a:t>igual</a:t>
                      </a:r>
                      <a:r>
                        <a:rPr lang="es-ES_tradnl" sz="900" spc="-20"/>
                        <a:t> 29</a:t>
                      </a:r>
                      <a:r>
                        <a:rPr lang="es-ES_tradnl" sz="900" spc="-15"/>
                        <a:t> </a:t>
                      </a:r>
                      <a:r>
                        <a:rPr lang="es-ES_tradnl" sz="900" spc="-25"/>
                        <a:t>kg</a:t>
                      </a:r>
                    </a:p>
                  </a:txBody>
                  <a:tcPr marL="36000" marR="0" marT="18000" marB="18000"/>
                </a:tc>
                <a:extLst>
                  <a:ext uri="{0D108BD9-81ED-4DB2-BD59-A6C34878D82A}">
                    <a16:rowId xmlns:a16="http://schemas.microsoft.com/office/drawing/2014/main" val="785379907"/>
                  </a:ext>
                </a:extLst>
              </a:tr>
              <a:tr h="122736">
                <a:tc>
                  <a:txBody>
                    <a:bodyPr/>
                    <a:lstStyle/>
                    <a:p>
                      <a:r>
                        <a:rPr lang="es-ES_tradnl" sz="900" dirty="0"/>
                        <a:t>Varón:</a:t>
                      </a:r>
                      <a:r>
                        <a:rPr lang="es-ES_tradnl" sz="900" spc="-25" dirty="0"/>
                        <a:t> </a:t>
                      </a:r>
                      <a:r>
                        <a:rPr lang="es-ES_tradnl" sz="900" spc="-10" dirty="0"/>
                        <a:t>24,1 - </a:t>
                      </a:r>
                      <a:r>
                        <a:rPr lang="es-ES_tradnl" sz="900" dirty="0"/>
                        <a:t>26</a:t>
                      </a:r>
                      <a:endParaRPr lang="es-ES" sz="900" dirty="0">
                        <a:latin typeface="+mn-lt"/>
                        <a:cs typeface="Arial" panose="020B0604020202020204" pitchFamily="34" charset="0"/>
                      </a:endParaRPr>
                    </a:p>
                  </a:txBody>
                  <a:tcPr marL="36000" marR="0" marT="18000" marB="18000"/>
                </a:tc>
                <a:tc>
                  <a:txBody>
                    <a:bodyPr/>
                    <a:lstStyle/>
                    <a:p>
                      <a:pPr lvl="0" algn="l">
                        <a:lnSpc>
                          <a:spcPct val="100000"/>
                        </a:lnSpc>
                        <a:spcBef>
                          <a:spcPts val="0"/>
                        </a:spcBef>
                        <a:spcAft>
                          <a:spcPts val="0"/>
                        </a:spcAft>
                        <a:buNone/>
                      </a:pPr>
                      <a:r>
                        <a:rPr lang="es-ES_tradnl" sz="900" b="0" i="0" u="none" strike="noStrike" noProof="0">
                          <a:latin typeface="Arial"/>
                        </a:rPr>
                        <a:t>M</a:t>
                      </a:r>
                      <a:r>
                        <a:rPr lang="es-ES_tradnl" sz="900"/>
                        <a:t>enos</a:t>
                      </a:r>
                      <a:r>
                        <a:rPr lang="es-ES_tradnl" sz="900" spc="-45"/>
                        <a:t> </a:t>
                      </a:r>
                      <a:r>
                        <a:rPr lang="es-ES_tradnl" sz="900"/>
                        <a:t>o</a:t>
                      </a:r>
                      <a:r>
                        <a:rPr lang="es-ES_tradnl" sz="900" spc="-50"/>
                        <a:t> </a:t>
                      </a:r>
                      <a:r>
                        <a:rPr lang="es-ES_tradnl" sz="900"/>
                        <a:t>igual</a:t>
                      </a:r>
                      <a:r>
                        <a:rPr lang="es-ES_tradnl" sz="900" spc="-45"/>
                        <a:t> 30</a:t>
                      </a:r>
                      <a:r>
                        <a:rPr lang="es-ES_tradnl" sz="900" spc="-50"/>
                        <a:t> </a:t>
                      </a:r>
                      <a:r>
                        <a:rPr lang="es-ES_tradnl" sz="900" spc="-25"/>
                        <a:t>kg </a:t>
                      </a:r>
                      <a:endParaRPr lang="es-ES" sz="900">
                        <a:latin typeface="+mn-lt"/>
                        <a:cs typeface="Arial"/>
                      </a:endParaRPr>
                    </a:p>
                  </a:txBody>
                  <a:tcPr marL="36000" marR="0" marT="18000" marB="18000"/>
                </a:tc>
                <a:extLst>
                  <a:ext uri="{0D108BD9-81ED-4DB2-BD59-A6C34878D82A}">
                    <a16:rowId xmlns:a16="http://schemas.microsoft.com/office/drawing/2014/main" val="2325900688"/>
                  </a:ext>
                </a:extLst>
              </a:tr>
              <a:tr h="122736">
                <a:tc>
                  <a:txBody>
                    <a:bodyPr/>
                    <a:lstStyle/>
                    <a:p>
                      <a:r>
                        <a:rPr lang="es-ES_tradnl" sz="900" dirty="0"/>
                        <a:t>Varón:</a:t>
                      </a:r>
                      <a:r>
                        <a:rPr lang="es-ES_tradnl" sz="900" spc="-25" dirty="0"/>
                        <a:t> </a:t>
                      </a:r>
                      <a:r>
                        <a:rPr lang="es-ES_tradnl" sz="900" spc="-10" dirty="0"/>
                        <a:t>26,1 - </a:t>
                      </a:r>
                      <a:r>
                        <a:rPr lang="es-ES_tradnl" sz="900" dirty="0"/>
                        <a:t>28</a:t>
                      </a:r>
                      <a:endParaRPr lang="es-ES" sz="900" dirty="0">
                        <a:latin typeface="+mn-lt"/>
                        <a:cs typeface="Arial" panose="020B0604020202020204" pitchFamily="34" charset="0"/>
                      </a:endParaRPr>
                    </a:p>
                  </a:txBody>
                  <a:tcPr marL="36000" marR="0" marT="18000" marB="18000"/>
                </a:tc>
                <a:tc>
                  <a:txBody>
                    <a:bodyPr/>
                    <a:lstStyle/>
                    <a:p>
                      <a:pPr lvl="0" algn="l">
                        <a:lnSpc>
                          <a:spcPct val="100000"/>
                        </a:lnSpc>
                        <a:spcBef>
                          <a:spcPts val="0"/>
                        </a:spcBef>
                        <a:spcAft>
                          <a:spcPts val="0"/>
                        </a:spcAft>
                        <a:buNone/>
                      </a:pPr>
                      <a:r>
                        <a:rPr lang="es-ES_tradnl" sz="900" b="0" i="0" u="none" strike="noStrike" noProof="0">
                          <a:latin typeface="Arial"/>
                        </a:rPr>
                        <a:t>M</a:t>
                      </a:r>
                      <a:r>
                        <a:rPr lang="es-ES_tradnl" sz="900"/>
                        <a:t>enos</a:t>
                      </a:r>
                      <a:r>
                        <a:rPr lang="es-ES_tradnl" sz="900" spc="-25"/>
                        <a:t> </a:t>
                      </a:r>
                      <a:r>
                        <a:rPr lang="es-ES_tradnl" sz="900"/>
                        <a:t>o</a:t>
                      </a:r>
                      <a:r>
                        <a:rPr lang="es-ES_tradnl" sz="900" spc="-20"/>
                        <a:t> </a:t>
                      </a:r>
                      <a:r>
                        <a:rPr lang="es-ES_tradnl" sz="900"/>
                        <a:t>igual</a:t>
                      </a:r>
                      <a:r>
                        <a:rPr lang="es-ES_tradnl" sz="900" spc="-25"/>
                        <a:t> 30</a:t>
                      </a:r>
                      <a:r>
                        <a:rPr lang="es-ES_tradnl" sz="900" spc="-20"/>
                        <a:t> </a:t>
                      </a:r>
                      <a:r>
                        <a:rPr lang="es-ES_tradnl" sz="900" spc="-25"/>
                        <a:t>kg </a:t>
                      </a:r>
                      <a:endParaRPr lang="es-ES" sz="900">
                        <a:latin typeface="+mn-lt"/>
                        <a:cs typeface="Arial"/>
                      </a:endParaRPr>
                    </a:p>
                  </a:txBody>
                  <a:tcPr marL="36000" marR="0" marT="18000" marB="18000"/>
                </a:tc>
                <a:extLst>
                  <a:ext uri="{0D108BD9-81ED-4DB2-BD59-A6C34878D82A}">
                    <a16:rowId xmlns:a16="http://schemas.microsoft.com/office/drawing/2014/main" val="2614700112"/>
                  </a:ext>
                </a:extLst>
              </a:tr>
              <a:tr h="122736">
                <a:tc>
                  <a:txBody>
                    <a:bodyPr/>
                    <a:lstStyle/>
                    <a:p>
                      <a:r>
                        <a:rPr lang="es-ES_tradnl" sz="900"/>
                        <a:t>Varón:</a:t>
                      </a:r>
                      <a:r>
                        <a:rPr lang="es-ES_tradnl" sz="900" spc="-25"/>
                        <a:t> </a:t>
                      </a:r>
                      <a:r>
                        <a:rPr lang="es-ES_tradnl" sz="900"/>
                        <a:t>más</a:t>
                      </a:r>
                      <a:r>
                        <a:rPr lang="es-ES_tradnl" sz="900" spc="-20"/>
                        <a:t> </a:t>
                      </a:r>
                      <a:r>
                        <a:rPr lang="es-ES_tradnl" sz="900"/>
                        <a:t>de</a:t>
                      </a:r>
                      <a:r>
                        <a:rPr lang="es-ES_tradnl" sz="900" spc="-20"/>
                        <a:t> 28</a:t>
                      </a:r>
                      <a:endParaRPr lang="es-ES" sz="900">
                        <a:latin typeface="+mn-lt"/>
                        <a:cs typeface="Arial" panose="020B0604020202020204" pitchFamily="34" charset="0"/>
                      </a:endParaRPr>
                    </a:p>
                  </a:txBody>
                  <a:tcPr marL="36000" marR="0" marT="18000" marB="18000"/>
                </a:tc>
                <a:tc>
                  <a:txBody>
                    <a:bodyPr/>
                    <a:lstStyle/>
                    <a:p>
                      <a:pPr lvl="0" algn="l">
                        <a:lnSpc>
                          <a:spcPct val="100000"/>
                        </a:lnSpc>
                        <a:spcBef>
                          <a:spcPts val="0"/>
                        </a:spcBef>
                        <a:spcAft>
                          <a:spcPts val="0"/>
                        </a:spcAft>
                        <a:buNone/>
                      </a:pPr>
                      <a:r>
                        <a:rPr lang="es-ES_tradnl" sz="900" b="0" i="0" u="none" strike="noStrike" noProof="0" dirty="0">
                          <a:latin typeface="Arial"/>
                        </a:rPr>
                        <a:t>M</a:t>
                      </a:r>
                      <a:r>
                        <a:rPr lang="es-ES_tradnl" sz="900" dirty="0" err="1"/>
                        <a:t>enos</a:t>
                      </a:r>
                      <a:r>
                        <a:rPr lang="es-ES_tradnl" sz="900" spc="-20" dirty="0"/>
                        <a:t> </a:t>
                      </a:r>
                      <a:r>
                        <a:rPr lang="es-ES_tradnl" sz="900" dirty="0"/>
                        <a:t>o</a:t>
                      </a:r>
                      <a:r>
                        <a:rPr lang="es-ES_tradnl" sz="900" spc="-20" dirty="0"/>
                        <a:t> </a:t>
                      </a:r>
                      <a:r>
                        <a:rPr lang="es-ES_tradnl" sz="900" dirty="0"/>
                        <a:t>igual</a:t>
                      </a:r>
                      <a:r>
                        <a:rPr lang="es-ES_tradnl" sz="900" spc="-20" dirty="0"/>
                        <a:t> </a:t>
                      </a:r>
                      <a:r>
                        <a:rPr lang="es-ES_tradnl" sz="900" dirty="0"/>
                        <a:t>de</a:t>
                      </a:r>
                      <a:r>
                        <a:rPr lang="es-ES_tradnl" sz="900" spc="-20" dirty="0"/>
                        <a:t> 32 </a:t>
                      </a:r>
                      <a:r>
                        <a:rPr lang="es-ES_tradnl" sz="900" spc="-25" dirty="0"/>
                        <a:t>kg</a:t>
                      </a:r>
                      <a:endParaRPr lang="es-ES" sz="900" dirty="0">
                        <a:latin typeface="+mn-lt"/>
                        <a:cs typeface="Arial"/>
                      </a:endParaRPr>
                    </a:p>
                  </a:txBody>
                  <a:tcPr marL="36000" marR="0" marT="18000" marB="18000"/>
                </a:tc>
                <a:extLst>
                  <a:ext uri="{0D108BD9-81ED-4DB2-BD59-A6C34878D82A}">
                    <a16:rowId xmlns:a16="http://schemas.microsoft.com/office/drawing/2014/main" val="1197640016"/>
                  </a:ext>
                </a:extLst>
              </a:tr>
            </a:tbl>
          </a:graphicData>
        </a:graphic>
      </p:graphicFrame>
      <p:grpSp>
        <p:nvGrpSpPr>
          <p:cNvPr id="48" name="Grupo 47">
            <a:extLst>
              <a:ext uri="{FF2B5EF4-FFF2-40B4-BE49-F238E27FC236}">
                <a16:creationId xmlns:a16="http://schemas.microsoft.com/office/drawing/2014/main" id="{12F84D11-81E7-8832-800A-CCFFE5942E6B}"/>
              </a:ext>
            </a:extLst>
          </p:cNvPr>
          <p:cNvGrpSpPr>
            <a:grpSpLocks noChangeAspect="1"/>
          </p:cNvGrpSpPr>
          <p:nvPr/>
        </p:nvGrpSpPr>
        <p:grpSpPr>
          <a:xfrm>
            <a:off x="1144173" y="1791923"/>
            <a:ext cx="621321" cy="788400"/>
            <a:chOff x="964786" y="1919709"/>
            <a:chExt cx="683737" cy="867600"/>
          </a:xfrm>
        </p:grpSpPr>
        <p:sp>
          <p:nvSpPr>
            <p:cNvPr id="42" name="Elipse 41">
              <a:extLst>
                <a:ext uri="{FF2B5EF4-FFF2-40B4-BE49-F238E27FC236}">
                  <a16:creationId xmlns:a16="http://schemas.microsoft.com/office/drawing/2014/main" id="{8D762081-5F3F-DC1F-94F8-8726E4A7EA6A}"/>
                </a:ext>
              </a:extLst>
            </p:cNvPr>
            <p:cNvSpPr/>
            <p:nvPr/>
          </p:nvSpPr>
          <p:spPr>
            <a:xfrm>
              <a:off x="981951" y="2013912"/>
              <a:ext cx="666572" cy="6665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5" name="Gráfico 44">
              <a:extLst>
                <a:ext uri="{FF2B5EF4-FFF2-40B4-BE49-F238E27FC236}">
                  <a16:creationId xmlns:a16="http://schemas.microsoft.com/office/drawing/2014/main" id="{679AAC5D-7837-5E41-5871-CEF6E54217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786" y="1919709"/>
              <a:ext cx="377217" cy="867600"/>
            </a:xfrm>
            <a:prstGeom prst="rect">
              <a:avLst/>
            </a:prstGeom>
          </p:spPr>
        </p:pic>
      </p:grpSp>
      <p:graphicFrame>
        <p:nvGraphicFramePr>
          <p:cNvPr id="46" name="Tabla 45">
            <a:extLst>
              <a:ext uri="{FF2B5EF4-FFF2-40B4-BE49-F238E27FC236}">
                <a16:creationId xmlns:a16="http://schemas.microsoft.com/office/drawing/2014/main" id="{730ABF00-3CC9-C04D-A685-9C28F07D6EF5}"/>
              </a:ext>
            </a:extLst>
          </p:cNvPr>
          <p:cNvGraphicFramePr>
            <a:graphicFrameLocks noGrp="1"/>
          </p:cNvGraphicFramePr>
          <p:nvPr>
            <p:extLst>
              <p:ext uri="{D42A27DB-BD31-4B8C-83A1-F6EECF244321}">
                <p14:modId xmlns:p14="http://schemas.microsoft.com/office/powerpoint/2010/main" val="405444008"/>
              </p:ext>
            </p:extLst>
          </p:nvPr>
        </p:nvGraphicFramePr>
        <p:xfrm>
          <a:off x="1692000" y="1714523"/>
          <a:ext cx="3059388" cy="865800"/>
        </p:xfrm>
        <a:graphic>
          <a:graphicData uri="http://schemas.openxmlformats.org/drawingml/2006/table">
            <a:tbl>
              <a:tblPr firstRow="1" bandRow="1">
                <a:tableStyleId>{B301B821-A1FF-4177-AEE7-76D212191A09}</a:tableStyleId>
              </a:tblPr>
              <a:tblGrid>
                <a:gridCol w="1529694">
                  <a:extLst>
                    <a:ext uri="{9D8B030D-6E8A-4147-A177-3AD203B41FA5}">
                      <a16:colId xmlns:a16="http://schemas.microsoft.com/office/drawing/2014/main" val="1868799001"/>
                    </a:ext>
                  </a:extLst>
                </a:gridCol>
                <a:gridCol w="1529694">
                  <a:extLst>
                    <a:ext uri="{9D8B030D-6E8A-4147-A177-3AD203B41FA5}">
                      <a16:colId xmlns:a16="http://schemas.microsoft.com/office/drawing/2014/main" val="715957576"/>
                    </a:ext>
                  </a:extLst>
                </a:gridCol>
              </a:tblGrid>
              <a:tr h="122736">
                <a:tc>
                  <a:txBody>
                    <a:bodyPr/>
                    <a:lstStyle/>
                    <a:p>
                      <a:r>
                        <a:rPr lang="es-ES_tradnl" sz="900" b="1" u="sng" spc="-25">
                          <a:uFill>
                            <a:solidFill>
                              <a:srgbClr val="000000"/>
                            </a:solidFill>
                          </a:uFill>
                        </a:rPr>
                        <a:t>IMC</a:t>
                      </a:r>
                      <a:endParaRPr lang="es-ES" sz="900">
                        <a:latin typeface="+mn-lt"/>
                        <a:cs typeface="Arial" panose="020B0604020202020204" pitchFamily="34" charset="0"/>
                      </a:endParaRPr>
                    </a:p>
                  </a:txBody>
                  <a:tcPr marL="36000" marR="0" marT="18000" marB="18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900" b="1" u="sng">
                          <a:uFill>
                            <a:solidFill>
                              <a:srgbClr val="000000"/>
                            </a:solidFill>
                          </a:uFill>
                        </a:rPr>
                        <a:t>F.</a:t>
                      </a:r>
                      <a:r>
                        <a:rPr lang="es-ES_tradnl" sz="900" b="1" u="sng" spc="-15">
                          <a:uFill>
                            <a:solidFill>
                              <a:srgbClr val="000000"/>
                            </a:solidFill>
                          </a:uFill>
                        </a:rPr>
                        <a:t> p</a:t>
                      </a:r>
                      <a:r>
                        <a:rPr lang="es-ES_tradnl" sz="900" b="1" u="sng" spc="-10">
                          <a:uFill>
                            <a:solidFill>
                              <a:srgbClr val="000000"/>
                            </a:solidFill>
                          </a:uFill>
                        </a:rPr>
                        <a:t>rensión</a:t>
                      </a:r>
                      <a:endParaRPr lang="es-ES_tradnl" sz="900">
                        <a:latin typeface="+mn-lt"/>
                        <a:cs typeface="Arial" panose="020B0604020202020204" pitchFamily="34" charset="0"/>
                      </a:endParaRPr>
                    </a:p>
                  </a:txBody>
                  <a:tcPr marL="36000" marR="0" marT="18000" marB="18000"/>
                </a:tc>
                <a:extLst>
                  <a:ext uri="{0D108BD9-81ED-4DB2-BD59-A6C34878D82A}">
                    <a16:rowId xmlns:a16="http://schemas.microsoft.com/office/drawing/2014/main" val="187287195"/>
                  </a:ext>
                </a:extLst>
              </a:tr>
              <a:tr h="122736">
                <a:tc>
                  <a:txBody>
                    <a:bodyPr/>
                    <a:lstStyle/>
                    <a:p>
                      <a:r>
                        <a:rPr lang="es-ES_tradnl" sz="900"/>
                        <a:t>Mujer:</a:t>
                      </a:r>
                      <a:r>
                        <a:rPr lang="es-ES_tradnl" sz="900" spc="-20"/>
                        <a:t> </a:t>
                      </a:r>
                      <a:r>
                        <a:rPr lang="es-ES_tradnl" sz="900"/>
                        <a:t>menos</a:t>
                      </a:r>
                      <a:r>
                        <a:rPr lang="es-ES_tradnl" sz="900" spc="-20"/>
                        <a:t> </a:t>
                      </a:r>
                      <a:r>
                        <a:rPr lang="es-ES_tradnl" sz="900"/>
                        <a:t>de</a:t>
                      </a:r>
                      <a:r>
                        <a:rPr lang="es-ES_tradnl" sz="900" spc="-15"/>
                        <a:t> </a:t>
                      </a:r>
                      <a:r>
                        <a:rPr lang="es-ES_tradnl" sz="900"/>
                        <a:t>23</a:t>
                      </a:r>
                      <a:endParaRPr lang="es-ES" sz="900">
                        <a:latin typeface="+mn-lt"/>
                        <a:cs typeface="Arial" panose="020B0604020202020204" pitchFamily="34" charset="0"/>
                      </a:endParaRPr>
                    </a:p>
                  </a:txBody>
                  <a:tcPr marL="36000" marR="0" marT="18000" marB="18000"/>
                </a:tc>
                <a:tc>
                  <a:txBody>
                    <a:bodyPr/>
                    <a:lstStyle/>
                    <a:p>
                      <a:r>
                        <a:rPr lang="es-ES_tradnl" sz="900"/>
                        <a:t>Menos</a:t>
                      </a:r>
                      <a:r>
                        <a:rPr lang="es-ES_tradnl" sz="900" spc="-15"/>
                        <a:t> </a:t>
                      </a:r>
                      <a:r>
                        <a:rPr lang="es-ES_tradnl" sz="900"/>
                        <a:t>o</a:t>
                      </a:r>
                      <a:r>
                        <a:rPr lang="es-ES_tradnl" sz="900" spc="-20"/>
                        <a:t> </a:t>
                      </a:r>
                      <a:r>
                        <a:rPr lang="es-ES_tradnl" sz="900"/>
                        <a:t>igual</a:t>
                      </a:r>
                      <a:r>
                        <a:rPr lang="es-ES_tradnl" sz="900" spc="-20"/>
                        <a:t> </a:t>
                      </a:r>
                      <a:r>
                        <a:rPr lang="es-ES_tradnl" sz="900"/>
                        <a:t>17</a:t>
                      </a:r>
                      <a:r>
                        <a:rPr lang="es-ES_tradnl" sz="900" spc="-15"/>
                        <a:t> </a:t>
                      </a:r>
                      <a:r>
                        <a:rPr lang="es-ES_tradnl" sz="900" spc="-25"/>
                        <a:t>kg </a:t>
                      </a:r>
                      <a:endParaRPr lang="es-ES" sz="900">
                        <a:latin typeface="+mn-lt"/>
                        <a:cs typeface="Arial" panose="020B0604020202020204" pitchFamily="34" charset="0"/>
                      </a:endParaRPr>
                    </a:p>
                  </a:txBody>
                  <a:tcPr marL="36000" marR="0" marT="18000" marB="18000"/>
                </a:tc>
                <a:extLst>
                  <a:ext uri="{0D108BD9-81ED-4DB2-BD59-A6C34878D82A}">
                    <a16:rowId xmlns:a16="http://schemas.microsoft.com/office/drawing/2014/main" val="785379907"/>
                  </a:ext>
                </a:extLst>
              </a:tr>
              <a:tr h="122736">
                <a:tc>
                  <a:txBody>
                    <a:bodyPr/>
                    <a:lstStyle/>
                    <a:p>
                      <a:r>
                        <a:rPr lang="es-ES_tradnl" sz="900" dirty="0"/>
                        <a:t>Mujer:</a:t>
                      </a:r>
                      <a:r>
                        <a:rPr lang="es-ES_tradnl" sz="900" spc="-50" dirty="0"/>
                        <a:t> </a:t>
                      </a:r>
                      <a:r>
                        <a:rPr lang="es-ES_tradnl" sz="900" spc="-10" dirty="0"/>
                        <a:t>23,1 - </a:t>
                      </a:r>
                      <a:r>
                        <a:rPr lang="es-ES_tradnl" sz="900" dirty="0"/>
                        <a:t>26</a:t>
                      </a:r>
                      <a:endParaRPr lang="es-ES" sz="900" dirty="0">
                        <a:latin typeface="+mn-lt"/>
                        <a:cs typeface="Arial" panose="020B0604020202020204" pitchFamily="34" charset="0"/>
                      </a:endParaRPr>
                    </a:p>
                  </a:txBody>
                  <a:tcPr marL="36000" marR="0" marT="18000" marB="18000"/>
                </a:tc>
                <a:tc>
                  <a:txBody>
                    <a:bodyPr/>
                    <a:lstStyle/>
                    <a:p>
                      <a:r>
                        <a:rPr lang="es-ES_tradnl" sz="900"/>
                        <a:t>Menos</a:t>
                      </a:r>
                      <a:r>
                        <a:rPr lang="es-ES_tradnl" sz="900" spc="-45"/>
                        <a:t> </a:t>
                      </a:r>
                      <a:r>
                        <a:rPr lang="es-ES_tradnl" sz="900"/>
                        <a:t>o</a:t>
                      </a:r>
                      <a:r>
                        <a:rPr lang="es-ES_tradnl" sz="900" spc="-50"/>
                        <a:t> </a:t>
                      </a:r>
                      <a:r>
                        <a:rPr lang="es-ES_tradnl" sz="900"/>
                        <a:t>igual</a:t>
                      </a:r>
                      <a:r>
                        <a:rPr lang="es-ES_tradnl" sz="900" spc="-45"/>
                        <a:t> </a:t>
                      </a:r>
                      <a:r>
                        <a:rPr lang="es-ES_tradnl" sz="900"/>
                        <a:t>17,3</a:t>
                      </a:r>
                      <a:r>
                        <a:rPr lang="es-ES_tradnl" sz="900" spc="-50"/>
                        <a:t> </a:t>
                      </a:r>
                      <a:r>
                        <a:rPr lang="es-ES_tradnl" sz="900" spc="-25"/>
                        <a:t>kg</a:t>
                      </a:r>
                    </a:p>
                  </a:txBody>
                  <a:tcPr marL="36000" marR="0" marT="18000" marB="18000"/>
                </a:tc>
                <a:extLst>
                  <a:ext uri="{0D108BD9-81ED-4DB2-BD59-A6C34878D82A}">
                    <a16:rowId xmlns:a16="http://schemas.microsoft.com/office/drawing/2014/main" val="2325900688"/>
                  </a:ext>
                </a:extLst>
              </a:tr>
              <a:tr h="122736">
                <a:tc>
                  <a:txBody>
                    <a:bodyPr/>
                    <a:lstStyle/>
                    <a:p>
                      <a:r>
                        <a:rPr lang="es-ES_tradnl" sz="900" dirty="0"/>
                        <a:t>Mujer:</a:t>
                      </a:r>
                      <a:r>
                        <a:rPr lang="es-ES_tradnl" sz="900" spc="-25" dirty="0"/>
                        <a:t> </a:t>
                      </a:r>
                      <a:r>
                        <a:rPr lang="es-ES_tradnl" sz="900" spc="-10" dirty="0"/>
                        <a:t>26,1 - </a:t>
                      </a:r>
                      <a:r>
                        <a:rPr lang="es-ES_tradnl" sz="900" dirty="0"/>
                        <a:t>28</a:t>
                      </a:r>
                      <a:endParaRPr lang="es-ES" sz="900" dirty="0">
                        <a:latin typeface="+mn-lt"/>
                        <a:cs typeface="Arial" panose="020B0604020202020204" pitchFamily="34" charset="0"/>
                      </a:endParaRPr>
                    </a:p>
                  </a:txBody>
                  <a:tcPr marL="36000" marR="0" marT="18000" marB="18000"/>
                </a:tc>
                <a:tc>
                  <a:txBody>
                    <a:bodyPr/>
                    <a:lstStyle/>
                    <a:p>
                      <a:r>
                        <a:rPr lang="es-ES_tradnl" sz="900"/>
                        <a:t>Menos</a:t>
                      </a:r>
                      <a:r>
                        <a:rPr lang="es-ES_tradnl" sz="900" spc="-25"/>
                        <a:t> </a:t>
                      </a:r>
                      <a:r>
                        <a:rPr lang="es-ES_tradnl" sz="900"/>
                        <a:t>o</a:t>
                      </a:r>
                      <a:r>
                        <a:rPr lang="es-ES_tradnl" sz="900" spc="-20"/>
                        <a:t> </a:t>
                      </a:r>
                      <a:r>
                        <a:rPr lang="es-ES_tradnl" sz="900"/>
                        <a:t>igual</a:t>
                      </a:r>
                      <a:r>
                        <a:rPr lang="es-ES_tradnl" sz="900" spc="-25"/>
                        <a:t> </a:t>
                      </a:r>
                      <a:r>
                        <a:rPr lang="es-ES_tradnl" sz="900"/>
                        <a:t>18</a:t>
                      </a:r>
                      <a:r>
                        <a:rPr lang="es-ES_tradnl" sz="900" spc="-20"/>
                        <a:t> </a:t>
                      </a:r>
                      <a:r>
                        <a:rPr lang="es-ES_tradnl" sz="900" spc="-25"/>
                        <a:t>kg </a:t>
                      </a:r>
                      <a:endParaRPr lang="es-ES" sz="900">
                        <a:latin typeface="+mn-lt"/>
                        <a:cs typeface="Arial" panose="020B0604020202020204" pitchFamily="34" charset="0"/>
                      </a:endParaRPr>
                    </a:p>
                  </a:txBody>
                  <a:tcPr marL="36000" marR="0" marT="18000" marB="18000"/>
                </a:tc>
                <a:extLst>
                  <a:ext uri="{0D108BD9-81ED-4DB2-BD59-A6C34878D82A}">
                    <a16:rowId xmlns:a16="http://schemas.microsoft.com/office/drawing/2014/main" val="2614700112"/>
                  </a:ext>
                </a:extLst>
              </a:tr>
              <a:tr h="122736">
                <a:tc>
                  <a:txBody>
                    <a:bodyPr/>
                    <a:lstStyle/>
                    <a:p>
                      <a:r>
                        <a:rPr lang="es-ES_tradnl" sz="900"/>
                        <a:t>Mujer:</a:t>
                      </a:r>
                      <a:r>
                        <a:rPr lang="es-ES_tradnl" sz="900" spc="-25"/>
                        <a:t> </a:t>
                      </a:r>
                      <a:r>
                        <a:rPr lang="es-ES_tradnl" sz="900"/>
                        <a:t>más</a:t>
                      </a:r>
                      <a:r>
                        <a:rPr lang="es-ES_tradnl" sz="900" spc="-20"/>
                        <a:t> </a:t>
                      </a:r>
                      <a:r>
                        <a:rPr lang="es-ES_tradnl" sz="900"/>
                        <a:t>de</a:t>
                      </a:r>
                      <a:r>
                        <a:rPr lang="es-ES_tradnl" sz="900" spc="-20"/>
                        <a:t> </a:t>
                      </a:r>
                      <a:r>
                        <a:rPr lang="es-ES_tradnl" sz="900"/>
                        <a:t>29</a:t>
                      </a:r>
                      <a:endParaRPr lang="es-ES" sz="900">
                        <a:latin typeface="+mn-lt"/>
                        <a:cs typeface="Arial" panose="020B0604020202020204" pitchFamily="34" charset="0"/>
                      </a:endParaRPr>
                    </a:p>
                  </a:txBody>
                  <a:tcPr marL="36000" marR="0" marT="18000" marB="18000"/>
                </a:tc>
                <a:tc>
                  <a:txBody>
                    <a:bodyPr/>
                    <a:lstStyle/>
                    <a:p>
                      <a:r>
                        <a:rPr lang="es-ES_tradnl" sz="900" dirty="0"/>
                        <a:t>Menos</a:t>
                      </a:r>
                      <a:r>
                        <a:rPr lang="es-ES_tradnl" sz="900" spc="-20" dirty="0"/>
                        <a:t> </a:t>
                      </a:r>
                      <a:r>
                        <a:rPr lang="es-ES_tradnl" sz="900" dirty="0"/>
                        <a:t>o</a:t>
                      </a:r>
                      <a:r>
                        <a:rPr lang="es-ES_tradnl" sz="900" spc="-20" dirty="0"/>
                        <a:t> </a:t>
                      </a:r>
                      <a:r>
                        <a:rPr lang="es-ES_tradnl" sz="900" dirty="0"/>
                        <a:t>igual</a:t>
                      </a:r>
                      <a:r>
                        <a:rPr lang="es-ES_tradnl" sz="900" spc="-20" dirty="0"/>
                        <a:t> </a:t>
                      </a:r>
                      <a:r>
                        <a:rPr lang="es-ES_tradnl" sz="900" dirty="0"/>
                        <a:t>de</a:t>
                      </a:r>
                      <a:r>
                        <a:rPr lang="es-ES_tradnl" sz="900" spc="-20" dirty="0"/>
                        <a:t> </a:t>
                      </a:r>
                      <a:r>
                        <a:rPr lang="es-ES_tradnl" sz="900" dirty="0"/>
                        <a:t>21</a:t>
                      </a:r>
                      <a:r>
                        <a:rPr lang="es-ES_tradnl" sz="900" spc="-20" dirty="0"/>
                        <a:t> </a:t>
                      </a:r>
                      <a:r>
                        <a:rPr lang="es-ES_tradnl" sz="900" spc="-25" dirty="0"/>
                        <a:t>kg</a:t>
                      </a:r>
                      <a:endParaRPr lang="es-ES" sz="900" dirty="0">
                        <a:latin typeface="+mn-lt"/>
                        <a:cs typeface="Arial" panose="020B0604020202020204" pitchFamily="34" charset="0"/>
                      </a:endParaRPr>
                    </a:p>
                  </a:txBody>
                  <a:tcPr marL="36000" marR="0" marT="18000" marB="18000"/>
                </a:tc>
                <a:extLst>
                  <a:ext uri="{0D108BD9-81ED-4DB2-BD59-A6C34878D82A}">
                    <a16:rowId xmlns:a16="http://schemas.microsoft.com/office/drawing/2014/main" val="1197640016"/>
                  </a:ext>
                </a:extLst>
              </a:tr>
            </a:tbl>
          </a:graphicData>
        </a:graphic>
      </p:graphicFrame>
      <p:grpSp>
        <p:nvGrpSpPr>
          <p:cNvPr id="70" name="Grupo 69">
            <a:extLst>
              <a:ext uri="{FF2B5EF4-FFF2-40B4-BE49-F238E27FC236}">
                <a16:creationId xmlns:a16="http://schemas.microsoft.com/office/drawing/2014/main" id="{5763BAA3-1D05-38AE-2B30-F3FF43E3E8BA}"/>
              </a:ext>
            </a:extLst>
          </p:cNvPr>
          <p:cNvGrpSpPr/>
          <p:nvPr/>
        </p:nvGrpSpPr>
        <p:grpSpPr>
          <a:xfrm>
            <a:off x="323850" y="1123782"/>
            <a:ext cx="8496300" cy="444683"/>
            <a:chOff x="323850" y="1123782"/>
            <a:chExt cx="8496300" cy="444683"/>
          </a:xfrm>
        </p:grpSpPr>
        <p:sp>
          <p:nvSpPr>
            <p:cNvPr id="17" name="Elipse 16">
              <a:extLst>
                <a:ext uri="{FF2B5EF4-FFF2-40B4-BE49-F238E27FC236}">
                  <a16:creationId xmlns:a16="http://schemas.microsoft.com/office/drawing/2014/main" id="{DC6A7F45-F1DF-0AD1-CD7F-62190C4A9204}"/>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1</a:t>
              </a:r>
            </a:p>
          </p:txBody>
        </p:sp>
        <p:sp>
          <p:nvSpPr>
            <p:cNvPr id="21" name="CuadroTexto 20">
              <a:extLst>
                <a:ext uri="{FF2B5EF4-FFF2-40B4-BE49-F238E27FC236}">
                  <a16:creationId xmlns:a16="http://schemas.microsoft.com/office/drawing/2014/main" id="{C0F91079-DDB6-6F17-C5FF-0887F9AFF07B}"/>
                </a:ext>
              </a:extLst>
            </p:cNvPr>
            <p:cNvSpPr txBox="1"/>
            <p:nvPr/>
          </p:nvSpPr>
          <p:spPr>
            <a:xfrm>
              <a:off x="728606" y="1123782"/>
              <a:ext cx="4572000" cy="251795"/>
            </a:xfrm>
            <a:prstGeom prst="rect">
              <a:avLst/>
            </a:prstGeom>
            <a:noFill/>
          </p:spPr>
          <p:txBody>
            <a:bodyPr wrap="square" lIns="72000" tIns="0" rIns="0" bIns="36000" anchor="t">
              <a:spAutoFit/>
            </a:bodyPr>
            <a:lstStyle/>
            <a:p>
              <a:r>
                <a:rPr lang="es-ES_tradnl" sz="1400" b="1">
                  <a:solidFill>
                    <a:schemeClr val="accent1"/>
                  </a:solidFill>
                  <a:latin typeface="Arial"/>
                  <a:cs typeface="Arial"/>
                </a:rPr>
                <a:t>Debilidad</a:t>
              </a:r>
              <a:r>
                <a:rPr lang="es-ES_tradnl" sz="1400" b="1" spc="-25">
                  <a:solidFill>
                    <a:schemeClr val="accent1"/>
                  </a:solidFill>
                  <a:latin typeface="Arial"/>
                  <a:cs typeface="Arial"/>
                </a:rPr>
                <a:t> m</a:t>
              </a:r>
              <a:r>
                <a:rPr lang="es-ES_tradnl" sz="1400" b="1" spc="-10">
                  <a:solidFill>
                    <a:schemeClr val="accent1"/>
                  </a:solidFill>
                  <a:latin typeface="Arial"/>
                  <a:cs typeface="Arial"/>
                </a:rPr>
                <a:t>uscular</a:t>
              </a:r>
              <a:endParaRPr lang="es-ES" sz="1400">
                <a:solidFill>
                  <a:schemeClr val="accent1"/>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75379204-5D85-F92A-DA04-7C32AD027EE0}"/>
                </a:ext>
              </a:extLst>
            </p:cNvPr>
            <p:cNvSpPr txBox="1"/>
            <p:nvPr/>
          </p:nvSpPr>
          <p:spPr>
            <a:xfrm>
              <a:off x="728606" y="1365210"/>
              <a:ext cx="6793905" cy="190240"/>
            </a:xfrm>
            <a:prstGeom prst="rect">
              <a:avLst/>
            </a:prstGeom>
            <a:noFill/>
          </p:spPr>
          <p:txBody>
            <a:bodyPr wrap="square" lIns="72000" tIns="36000" rIns="0" bIns="0">
              <a:spAutoFit/>
            </a:bodyPr>
            <a:lstStyle/>
            <a:p>
              <a:pPr>
                <a:lnSpc>
                  <a:spcPct val="100000"/>
                </a:lnSpc>
                <a:tabLst>
                  <a:tab pos="592455" algn="l"/>
                </a:tabLst>
              </a:pPr>
              <a:r>
                <a:rPr lang="es-ES_tradnl" sz="1000">
                  <a:solidFill>
                    <a:schemeClr val="accent1"/>
                  </a:solidFill>
                </a:rPr>
                <a:t>Según </a:t>
              </a:r>
              <a:r>
                <a:rPr lang="es-ES_tradnl" sz="1000" b="1">
                  <a:solidFill>
                    <a:schemeClr val="accent1"/>
                  </a:solidFill>
                </a:rPr>
                <a:t>IMC</a:t>
              </a:r>
              <a:r>
                <a:rPr lang="es-ES_tradnl" sz="1000">
                  <a:solidFill>
                    <a:schemeClr val="accent1"/>
                  </a:solidFill>
                </a:rPr>
                <a:t> y </a:t>
              </a:r>
              <a:r>
                <a:rPr lang="es-ES_tradnl" sz="1000" b="1">
                  <a:solidFill>
                    <a:schemeClr val="accent1"/>
                  </a:solidFill>
                </a:rPr>
                <a:t>sexo</a:t>
              </a:r>
              <a:r>
                <a:rPr lang="es-ES_tradnl" sz="1000">
                  <a:solidFill>
                    <a:schemeClr val="accent1"/>
                  </a:solidFill>
                </a:rPr>
                <a:t>, la </a:t>
              </a:r>
              <a:r>
                <a:rPr lang="es-ES_tradnl" sz="1000" b="1">
                  <a:solidFill>
                    <a:schemeClr val="accent1"/>
                  </a:solidFill>
                </a:rPr>
                <a:t>fuerza</a:t>
              </a:r>
              <a:r>
                <a:rPr lang="es-ES_tradnl" sz="1000">
                  <a:solidFill>
                    <a:schemeClr val="accent1"/>
                  </a:solidFill>
                </a:rPr>
                <a:t> de prensión es menor o igual a la indicada</a:t>
              </a:r>
            </a:p>
          </p:txBody>
        </p:sp>
        <p:cxnSp>
          <p:nvCxnSpPr>
            <p:cNvPr id="69" name="Conector recto 68">
              <a:extLst>
                <a:ext uri="{FF2B5EF4-FFF2-40B4-BE49-F238E27FC236}">
                  <a16:creationId xmlns:a16="http://schemas.microsoft.com/office/drawing/2014/main" id="{86B8021F-B05B-FD17-7AFE-4641A6B3BC83}"/>
                </a:ext>
              </a:extLst>
            </p:cNvPr>
            <p:cNvCxnSpPr>
              <a:stCxn id="17"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upo 70">
            <a:extLst>
              <a:ext uri="{FF2B5EF4-FFF2-40B4-BE49-F238E27FC236}">
                <a16:creationId xmlns:a16="http://schemas.microsoft.com/office/drawing/2014/main" id="{9785D344-CC1F-1EC9-7CDD-BCAADA555FC5}"/>
              </a:ext>
            </a:extLst>
          </p:cNvPr>
          <p:cNvGrpSpPr/>
          <p:nvPr/>
        </p:nvGrpSpPr>
        <p:grpSpPr>
          <a:xfrm>
            <a:off x="323850" y="2823936"/>
            <a:ext cx="8496300" cy="444683"/>
            <a:chOff x="323850" y="1123782"/>
            <a:chExt cx="8496300" cy="444683"/>
          </a:xfrm>
        </p:grpSpPr>
        <p:sp>
          <p:nvSpPr>
            <p:cNvPr id="72" name="Elipse 71">
              <a:extLst>
                <a:ext uri="{FF2B5EF4-FFF2-40B4-BE49-F238E27FC236}">
                  <a16:creationId xmlns:a16="http://schemas.microsoft.com/office/drawing/2014/main" id="{63207536-24D7-28F0-D7BA-369A569F7372}"/>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2</a:t>
              </a:r>
            </a:p>
          </p:txBody>
        </p:sp>
        <p:sp>
          <p:nvSpPr>
            <p:cNvPr id="73" name="CuadroTexto 72">
              <a:extLst>
                <a:ext uri="{FF2B5EF4-FFF2-40B4-BE49-F238E27FC236}">
                  <a16:creationId xmlns:a16="http://schemas.microsoft.com/office/drawing/2014/main" id="{774ED24A-FCD5-CBC1-6168-5FE4330D1084}"/>
                </a:ext>
              </a:extLst>
            </p:cNvPr>
            <p:cNvSpPr txBox="1"/>
            <p:nvPr/>
          </p:nvSpPr>
          <p:spPr>
            <a:xfrm>
              <a:off x="728606" y="1123782"/>
              <a:ext cx="4572000" cy="251795"/>
            </a:xfrm>
            <a:prstGeom prst="rect">
              <a:avLst/>
            </a:prstGeom>
            <a:noFill/>
          </p:spPr>
          <p:txBody>
            <a:bodyPr wrap="square" lIns="72000" tIns="0" rIns="0" bIns="36000" anchor="t">
              <a:spAutoFit/>
            </a:bodyPr>
            <a:lstStyle/>
            <a:p>
              <a:r>
                <a:rPr lang="es-ES_tradnl" sz="1400" b="1" dirty="0">
                  <a:solidFill>
                    <a:schemeClr val="accent1"/>
                  </a:solidFill>
                  <a:latin typeface="Arial"/>
                  <a:cs typeface="Arial"/>
                </a:rPr>
                <a:t>Velocidad de la marcha</a:t>
              </a:r>
              <a:endParaRPr lang="es-ES" sz="1400" dirty="0">
                <a:solidFill>
                  <a:schemeClr val="accent1"/>
                </a:solidFill>
                <a:latin typeface="Arial" panose="020B0604020202020204" pitchFamily="34" charset="0"/>
                <a:cs typeface="Arial" panose="020B0604020202020204" pitchFamily="34" charset="0"/>
              </a:endParaRPr>
            </a:p>
          </p:txBody>
        </p:sp>
        <p:sp>
          <p:nvSpPr>
            <p:cNvPr id="74" name="CuadroTexto 73">
              <a:extLst>
                <a:ext uri="{FF2B5EF4-FFF2-40B4-BE49-F238E27FC236}">
                  <a16:creationId xmlns:a16="http://schemas.microsoft.com/office/drawing/2014/main" id="{343B552A-934E-C0AB-7EB3-575AE2723C47}"/>
                </a:ext>
              </a:extLst>
            </p:cNvPr>
            <p:cNvSpPr txBox="1"/>
            <p:nvPr/>
          </p:nvSpPr>
          <p:spPr>
            <a:xfrm>
              <a:off x="728606" y="1365210"/>
              <a:ext cx="6793905" cy="190240"/>
            </a:xfrm>
            <a:prstGeom prst="rect">
              <a:avLst/>
            </a:prstGeom>
            <a:noFill/>
          </p:spPr>
          <p:txBody>
            <a:bodyPr wrap="square" lIns="72000" tIns="36000" rIns="0" bIns="0" anchor="t">
              <a:spAutoFit/>
            </a:bodyPr>
            <a:lstStyle/>
            <a:p>
              <a:pPr>
                <a:lnSpc>
                  <a:spcPct val="100000"/>
                </a:lnSpc>
                <a:tabLst>
                  <a:tab pos="592455" algn="l"/>
                </a:tabLst>
              </a:pPr>
              <a:r>
                <a:rPr lang="es-ES_tradnl" sz="1000">
                  <a:solidFill>
                    <a:schemeClr val="accent1"/>
                  </a:solidFill>
                </a:rPr>
                <a:t>Según </a:t>
              </a:r>
              <a:r>
                <a:rPr lang="es-ES_tradnl" sz="1000" b="1">
                  <a:solidFill>
                    <a:schemeClr val="accent1"/>
                  </a:solidFill>
                </a:rPr>
                <a:t>talla</a:t>
              </a:r>
              <a:r>
                <a:rPr lang="es-ES_tradnl" sz="1000">
                  <a:solidFill>
                    <a:schemeClr val="accent1"/>
                  </a:solidFill>
                </a:rPr>
                <a:t> y </a:t>
              </a:r>
              <a:r>
                <a:rPr lang="es-ES_tradnl" sz="1000" b="1">
                  <a:solidFill>
                    <a:schemeClr val="accent1"/>
                  </a:solidFill>
                </a:rPr>
                <a:t>sexo</a:t>
              </a:r>
              <a:r>
                <a:rPr lang="es-ES_tradnl" sz="1000">
                  <a:solidFill>
                    <a:schemeClr val="accent1"/>
                  </a:solidFill>
                </a:rPr>
                <a:t>, ¿el paciente tarda igual o más de lo indicado en caminar 4,6 metros?</a:t>
              </a:r>
            </a:p>
          </p:txBody>
        </p:sp>
        <p:cxnSp>
          <p:nvCxnSpPr>
            <p:cNvPr id="75" name="Conector recto 74">
              <a:extLst>
                <a:ext uri="{FF2B5EF4-FFF2-40B4-BE49-F238E27FC236}">
                  <a16:creationId xmlns:a16="http://schemas.microsoft.com/office/drawing/2014/main" id="{24E34F1B-BF37-A92B-5D35-392ACE019320}"/>
                </a:ext>
              </a:extLst>
            </p:cNvPr>
            <p:cNvCxnSpPr>
              <a:stCxn id="72"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6" name="Grupo 75">
            <a:extLst>
              <a:ext uri="{FF2B5EF4-FFF2-40B4-BE49-F238E27FC236}">
                <a16:creationId xmlns:a16="http://schemas.microsoft.com/office/drawing/2014/main" id="{6118B19F-0EA0-2FAE-197F-8EE7E20EE5B1}"/>
              </a:ext>
            </a:extLst>
          </p:cNvPr>
          <p:cNvGrpSpPr>
            <a:grpSpLocks noChangeAspect="1"/>
          </p:cNvGrpSpPr>
          <p:nvPr/>
        </p:nvGrpSpPr>
        <p:grpSpPr>
          <a:xfrm>
            <a:off x="1161339" y="3494401"/>
            <a:ext cx="605723" cy="788400"/>
            <a:chOff x="5409488" y="1900282"/>
            <a:chExt cx="666572" cy="867600"/>
          </a:xfrm>
        </p:grpSpPr>
        <p:sp>
          <p:nvSpPr>
            <p:cNvPr id="77" name="Elipse 76">
              <a:extLst>
                <a:ext uri="{FF2B5EF4-FFF2-40B4-BE49-F238E27FC236}">
                  <a16:creationId xmlns:a16="http://schemas.microsoft.com/office/drawing/2014/main" id="{12876BD3-B2E1-BE11-64C4-B49177CB653A}"/>
                </a:ext>
              </a:extLst>
            </p:cNvPr>
            <p:cNvSpPr/>
            <p:nvPr/>
          </p:nvSpPr>
          <p:spPr>
            <a:xfrm>
              <a:off x="5409488" y="2000796"/>
              <a:ext cx="666572" cy="6665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8" name="Gráfico 77">
              <a:extLst>
                <a:ext uri="{FF2B5EF4-FFF2-40B4-BE49-F238E27FC236}">
                  <a16:creationId xmlns:a16="http://schemas.microsoft.com/office/drawing/2014/main" id="{1C991C64-BD70-3914-411A-74C4DF2512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99" y="1900282"/>
              <a:ext cx="339496" cy="867600"/>
            </a:xfrm>
            <a:prstGeom prst="rect">
              <a:avLst/>
            </a:prstGeom>
          </p:spPr>
        </p:pic>
      </p:grpSp>
      <p:graphicFrame>
        <p:nvGraphicFramePr>
          <p:cNvPr id="79" name="Tabla 78">
            <a:extLst>
              <a:ext uri="{FF2B5EF4-FFF2-40B4-BE49-F238E27FC236}">
                <a16:creationId xmlns:a16="http://schemas.microsoft.com/office/drawing/2014/main" id="{837C5C9C-3133-3BB6-26CC-88203FBA972C}"/>
              </a:ext>
            </a:extLst>
          </p:cNvPr>
          <p:cNvGraphicFramePr>
            <a:graphicFrameLocks noGrp="1"/>
          </p:cNvGraphicFramePr>
          <p:nvPr>
            <p:extLst>
              <p:ext uri="{D42A27DB-BD31-4B8C-83A1-F6EECF244321}">
                <p14:modId xmlns:p14="http://schemas.microsoft.com/office/powerpoint/2010/main" val="1229631536"/>
              </p:ext>
            </p:extLst>
          </p:nvPr>
        </p:nvGraphicFramePr>
        <p:xfrm>
          <a:off x="1692000" y="3432198"/>
          <a:ext cx="3059388" cy="865800"/>
        </p:xfrm>
        <a:graphic>
          <a:graphicData uri="http://schemas.openxmlformats.org/drawingml/2006/table">
            <a:tbl>
              <a:tblPr firstRow="1" bandRow="1">
                <a:tableStyleId>{B301B821-A1FF-4177-AEE7-76D212191A09}</a:tableStyleId>
              </a:tblPr>
              <a:tblGrid>
                <a:gridCol w="1834971">
                  <a:extLst>
                    <a:ext uri="{9D8B030D-6E8A-4147-A177-3AD203B41FA5}">
                      <a16:colId xmlns:a16="http://schemas.microsoft.com/office/drawing/2014/main" val="1868799001"/>
                    </a:ext>
                  </a:extLst>
                </a:gridCol>
                <a:gridCol w="1224417">
                  <a:extLst>
                    <a:ext uri="{9D8B030D-6E8A-4147-A177-3AD203B41FA5}">
                      <a16:colId xmlns:a16="http://schemas.microsoft.com/office/drawing/2014/main" val="715957576"/>
                    </a:ext>
                  </a:extLst>
                </a:gridCol>
              </a:tblGrid>
              <a:tr h="122736">
                <a:tc>
                  <a:txBody>
                    <a:bodyPr/>
                    <a:lstStyle/>
                    <a:p>
                      <a:r>
                        <a:rPr lang="es-ES_tradnl" sz="900" b="1" u="sng" spc="-25">
                          <a:uFill>
                            <a:solidFill>
                              <a:srgbClr val="000000"/>
                            </a:solidFill>
                          </a:uFill>
                        </a:rPr>
                        <a:t>Altura</a:t>
                      </a:r>
                      <a:endParaRPr lang="es-ES" sz="900">
                        <a:latin typeface="+mn-lt"/>
                        <a:cs typeface="Arial" panose="020B0604020202020204" pitchFamily="34" charset="0"/>
                      </a:endParaRPr>
                    </a:p>
                  </a:txBody>
                  <a:tcPr marL="36000" marR="0" marT="18000" marB="18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900" b="1" u="sng">
                          <a:uFill>
                            <a:solidFill>
                              <a:srgbClr val="000000"/>
                            </a:solidFill>
                          </a:uFill>
                        </a:rPr>
                        <a:t>Tiempo</a:t>
                      </a:r>
                      <a:endParaRPr lang="es-ES_tradnl" sz="900">
                        <a:latin typeface="+mn-lt"/>
                        <a:cs typeface="Arial" panose="020B0604020202020204" pitchFamily="34" charset="0"/>
                      </a:endParaRPr>
                    </a:p>
                  </a:txBody>
                  <a:tcPr marL="36000" marR="0" marT="18000" marB="18000"/>
                </a:tc>
                <a:extLst>
                  <a:ext uri="{0D108BD9-81ED-4DB2-BD59-A6C34878D82A}">
                    <a16:rowId xmlns:a16="http://schemas.microsoft.com/office/drawing/2014/main" val="187287195"/>
                  </a:ext>
                </a:extLst>
              </a:tr>
              <a:tr h="122736">
                <a:tc>
                  <a:txBody>
                    <a:bodyPr/>
                    <a:lstStyle/>
                    <a:p>
                      <a:r>
                        <a:rPr lang="es-ES_tradnl" sz="900"/>
                        <a:t>Varón:</a:t>
                      </a:r>
                      <a:r>
                        <a:rPr lang="es-ES_tradnl" sz="900" spc="-25"/>
                        <a:t> </a:t>
                      </a:r>
                      <a:r>
                        <a:rPr lang="es-ES_tradnl" sz="900"/>
                        <a:t>menor o igual a 173 cm</a:t>
                      </a:r>
                      <a:endParaRPr lang="es-ES" sz="900">
                        <a:latin typeface="+mn-lt"/>
                        <a:cs typeface="Arial" panose="020B0604020202020204" pitchFamily="34" charset="0"/>
                      </a:endParaRPr>
                    </a:p>
                  </a:txBody>
                  <a:tcPr marL="36000" marR="0" marT="18000" marB="18000"/>
                </a:tc>
                <a:tc>
                  <a:txBody>
                    <a:bodyPr/>
                    <a:lstStyle/>
                    <a:p>
                      <a:r>
                        <a:rPr lang="es-ES_tradnl" sz="900"/>
                        <a:t>Más de </a:t>
                      </a:r>
                      <a:r>
                        <a:rPr lang="es-ES_tradnl" sz="900" spc="-20"/>
                        <a:t>7 segundos</a:t>
                      </a:r>
                      <a:r>
                        <a:rPr lang="es-ES_tradnl" sz="900" spc="-25"/>
                        <a:t> </a:t>
                      </a:r>
                      <a:endParaRPr lang="es-ES" sz="900">
                        <a:latin typeface="+mn-lt"/>
                        <a:cs typeface="Arial" panose="020B0604020202020204" pitchFamily="34" charset="0"/>
                      </a:endParaRPr>
                    </a:p>
                  </a:txBody>
                  <a:tcPr marL="36000" marR="0" marT="18000" marB="18000"/>
                </a:tc>
                <a:extLst>
                  <a:ext uri="{0D108BD9-81ED-4DB2-BD59-A6C34878D82A}">
                    <a16:rowId xmlns:a16="http://schemas.microsoft.com/office/drawing/2014/main" val="785379907"/>
                  </a:ext>
                </a:extLst>
              </a:tr>
              <a:tr h="1227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900" b="0" i="0" u="none" strike="noStrike" kern="1200" cap="none" spc="0" normalizeH="0" baseline="0" noProof="0">
                          <a:ln>
                            <a:noFill/>
                          </a:ln>
                          <a:solidFill>
                            <a:srgbClr val="6F6F6F"/>
                          </a:solidFill>
                          <a:effectLst/>
                          <a:uLnTx/>
                          <a:uFillTx/>
                          <a:latin typeface="Arial" panose="020B0604020202020204"/>
                          <a:ea typeface="+mn-ea"/>
                          <a:cs typeface="+mn-cs"/>
                        </a:rPr>
                        <a:t>Varón:</a:t>
                      </a:r>
                      <a:r>
                        <a:rPr kumimoji="0" lang="es-ES_tradnl" sz="900" b="0" i="0" u="none" strike="noStrike" kern="1200" cap="none" spc="-25" normalizeH="0" baseline="0" noProof="0">
                          <a:ln>
                            <a:noFill/>
                          </a:ln>
                          <a:solidFill>
                            <a:srgbClr val="6F6F6F"/>
                          </a:solidFill>
                          <a:effectLst/>
                          <a:uLnTx/>
                          <a:uFillTx/>
                          <a:latin typeface="Arial" panose="020B0604020202020204"/>
                          <a:ea typeface="+mn-ea"/>
                          <a:cs typeface="+mn-cs"/>
                        </a:rPr>
                        <a:t> </a:t>
                      </a:r>
                      <a:r>
                        <a:rPr kumimoji="0" lang="es-ES_tradnl" sz="900" b="0" i="0" u="none" strike="noStrike" kern="1200" cap="none" spc="0" normalizeH="0" baseline="0" noProof="0">
                          <a:ln>
                            <a:noFill/>
                          </a:ln>
                          <a:solidFill>
                            <a:srgbClr val="6F6F6F"/>
                          </a:solidFill>
                          <a:effectLst/>
                          <a:uLnTx/>
                          <a:uFillTx/>
                          <a:latin typeface="Arial" panose="020B0604020202020204"/>
                          <a:ea typeface="+mn-ea"/>
                          <a:cs typeface="+mn-cs"/>
                        </a:rPr>
                        <a:t>mayor de 173 cm</a:t>
                      </a:r>
                      <a:endParaRPr kumimoji="0" lang="es-ES" sz="900" b="0" i="0" u="none" strike="noStrike" kern="1200" cap="none" spc="0" normalizeH="0" baseline="0" noProof="0">
                        <a:ln>
                          <a:noFill/>
                        </a:ln>
                        <a:solidFill>
                          <a:srgbClr val="6F6F6F"/>
                        </a:solidFill>
                        <a:effectLst/>
                        <a:uLnTx/>
                        <a:uFillTx/>
                        <a:latin typeface="Arial" panose="020B0604020202020204"/>
                        <a:ea typeface="+mn-ea"/>
                        <a:cs typeface="Arial" panose="020B0604020202020204" pitchFamily="34" charset="0"/>
                      </a:endParaRPr>
                    </a:p>
                  </a:txBody>
                  <a:tcPr marL="36000" marR="0" marT="18000" marB="18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900" b="0" i="0" u="none" strike="noStrike" kern="1200" cap="none" spc="0" normalizeH="0" baseline="0" noProof="0">
                          <a:ln>
                            <a:noFill/>
                          </a:ln>
                          <a:solidFill>
                            <a:srgbClr val="6F6F6F"/>
                          </a:solidFill>
                          <a:effectLst/>
                          <a:uLnTx/>
                          <a:uFillTx/>
                          <a:latin typeface="Arial" panose="020B0604020202020204"/>
                          <a:ea typeface="+mn-ea"/>
                          <a:cs typeface="+mn-cs"/>
                        </a:rPr>
                        <a:t>Más</a:t>
                      </a:r>
                      <a:r>
                        <a:rPr kumimoji="0" lang="es-ES_tradnl" sz="900" b="0" i="0" u="none" strike="noStrike" kern="1200" cap="none" spc="0" normalizeH="0" baseline="0" noProof="0">
                          <a:ln>
                            <a:noFill/>
                          </a:ln>
                          <a:solidFill>
                            <a:srgbClr val="6F6F6F"/>
                          </a:solidFill>
                          <a:effectLst/>
                          <a:uLnTx/>
                          <a:uFillTx/>
                          <a:latin typeface="Arial" panose="020B0604020202020204"/>
                          <a:ea typeface="+mn-ea"/>
                          <a:cs typeface="+mn-cs"/>
                        </a:rPr>
                        <a:t> de </a:t>
                      </a:r>
                      <a:r>
                        <a:rPr kumimoji="0" lang="es-ES_tradnl" sz="900" b="0" i="0" u="none" strike="noStrike" kern="1200" cap="none" spc="-20" normalizeH="0" baseline="0" noProof="0">
                          <a:ln>
                            <a:noFill/>
                          </a:ln>
                          <a:solidFill>
                            <a:srgbClr val="6F6F6F"/>
                          </a:solidFill>
                          <a:effectLst/>
                          <a:uLnTx/>
                          <a:uFillTx/>
                          <a:latin typeface="Arial" panose="020B0604020202020204"/>
                          <a:ea typeface="+mn-ea"/>
                          <a:cs typeface="+mn-cs"/>
                        </a:rPr>
                        <a:t>6 segundos</a:t>
                      </a:r>
                      <a:r>
                        <a:rPr kumimoji="0" lang="es-ES_tradnl" sz="900" b="0" i="0" u="none" strike="noStrike" kern="1200" cap="none" spc="-25" normalizeH="0" baseline="0" noProof="0">
                          <a:ln>
                            <a:noFill/>
                          </a:ln>
                          <a:solidFill>
                            <a:srgbClr val="6F6F6F"/>
                          </a:solidFill>
                          <a:effectLst/>
                          <a:uLnTx/>
                          <a:uFillTx/>
                          <a:latin typeface="Arial" panose="020B0604020202020204"/>
                          <a:ea typeface="+mn-ea"/>
                          <a:cs typeface="+mn-cs"/>
                        </a:rPr>
                        <a:t> </a:t>
                      </a:r>
                      <a:endParaRPr kumimoji="0" lang="es-ES" sz="900" b="0" i="0" u="none" strike="noStrike" kern="1200" cap="none" spc="0" normalizeH="0" baseline="0" noProof="0">
                        <a:ln>
                          <a:noFill/>
                        </a:ln>
                        <a:solidFill>
                          <a:srgbClr val="6F6F6F"/>
                        </a:solidFill>
                        <a:effectLst/>
                        <a:uLnTx/>
                        <a:uFillTx/>
                        <a:latin typeface="Arial" panose="020B0604020202020204"/>
                        <a:ea typeface="+mn-ea"/>
                        <a:cs typeface="Arial" panose="020B0604020202020204" pitchFamily="34" charset="0"/>
                      </a:endParaRPr>
                    </a:p>
                  </a:txBody>
                  <a:tcPr marL="36000" marR="0" marT="18000" marB="18000"/>
                </a:tc>
                <a:extLst>
                  <a:ext uri="{0D108BD9-81ED-4DB2-BD59-A6C34878D82A}">
                    <a16:rowId xmlns:a16="http://schemas.microsoft.com/office/drawing/2014/main" val="2325900688"/>
                  </a:ext>
                </a:extLst>
              </a:tr>
              <a:tr h="1227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900" b="0" i="0" u="none" strike="noStrike" kern="1200" cap="none" spc="0" normalizeH="0" baseline="0" noProof="0" dirty="0">
                          <a:ln>
                            <a:noFill/>
                          </a:ln>
                          <a:solidFill>
                            <a:srgbClr val="6F6F6F"/>
                          </a:solidFill>
                          <a:effectLst/>
                          <a:uLnTx/>
                          <a:uFillTx/>
                          <a:latin typeface="Arial" panose="020B0604020202020204"/>
                          <a:ea typeface="+mn-ea"/>
                          <a:cs typeface="+mn-cs"/>
                        </a:rPr>
                        <a:t>Varón:</a:t>
                      </a:r>
                      <a:r>
                        <a:rPr kumimoji="0" lang="es-ES_tradnl" sz="900" b="0" i="0" u="none" strike="noStrike" kern="1200" cap="none" spc="-25" normalizeH="0" baseline="0" noProof="0" dirty="0">
                          <a:ln>
                            <a:noFill/>
                          </a:ln>
                          <a:solidFill>
                            <a:srgbClr val="6F6F6F"/>
                          </a:solidFill>
                          <a:effectLst/>
                          <a:uLnTx/>
                          <a:uFillTx/>
                          <a:latin typeface="Arial" panose="020B0604020202020204"/>
                          <a:ea typeface="+mn-ea"/>
                          <a:cs typeface="+mn-cs"/>
                        </a:rPr>
                        <a:t> </a:t>
                      </a:r>
                      <a:r>
                        <a:rPr kumimoji="0" lang="es-ES_tradnl" sz="900" b="0" i="0" u="none" strike="noStrike" kern="1200" cap="none" spc="0" normalizeH="0" baseline="0" noProof="0" dirty="0">
                          <a:ln>
                            <a:noFill/>
                          </a:ln>
                          <a:solidFill>
                            <a:srgbClr val="6F6F6F"/>
                          </a:solidFill>
                          <a:effectLst/>
                          <a:uLnTx/>
                          <a:uFillTx/>
                          <a:latin typeface="Arial" panose="020B0604020202020204"/>
                          <a:ea typeface="+mn-ea"/>
                          <a:cs typeface="+mn-cs"/>
                        </a:rPr>
                        <a:t>menor o igual </a:t>
                      </a:r>
                      <a:r>
                        <a:rPr lang="es-ES_tradnl" sz="900" b="0" i="0" u="none" strike="noStrike" kern="1200" cap="none" spc="0" normalizeH="0" baseline="0" noProof="0" dirty="0">
                          <a:ln>
                            <a:noFill/>
                          </a:ln>
                          <a:solidFill>
                            <a:srgbClr val="6F6F6F"/>
                          </a:solidFill>
                          <a:effectLst/>
                          <a:uLnTx/>
                          <a:uFillTx/>
                          <a:latin typeface="Arial" panose="020B0604020202020204"/>
                          <a:ea typeface="+mn-ea"/>
                          <a:cs typeface="+mn-cs"/>
                        </a:rPr>
                        <a:t>a</a:t>
                      </a:r>
                      <a:r>
                        <a:rPr kumimoji="0" lang="es-ES_tradnl" sz="900" b="0" i="0" u="none" strike="noStrike" kern="1200" cap="none" spc="0" normalizeH="0" baseline="0" noProof="0" dirty="0">
                          <a:ln>
                            <a:noFill/>
                          </a:ln>
                          <a:solidFill>
                            <a:srgbClr val="6F6F6F"/>
                          </a:solidFill>
                          <a:effectLst/>
                          <a:uLnTx/>
                          <a:uFillTx/>
                          <a:latin typeface="Arial" panose="020B0604020202020204"/>
                          <a:ea typeface="+mn-ea"/>
                          <a:cs typeface="+mn-cs"/>
                        </a:rPr>
                        <a:t> 159 cm</a:t>
                      </a:r>
                      <a:endParaRPr kumimoji="0" lang="es-ES" sz="900" b="0" i="0" u="none" strike="noStrike" kern="1200" cap="none" spc="0" normalizeH="0" baseline="0" noProof="0" dirty="0">
                        <a:ln>
                          <a:noFill/>
                        </a:ln>
                        <a:solidFill>
                          <a:srgbClr val="6F6F6F"/>
                        </a:solidFill>
                        <a:effectLst/>
                        <a:uLnTx/>
                        <a:uFillTx/>
                        <a:latin typeface="Arial" panose="020B0604020202020204"/>
                        <a:ea typeface="+mn-ea"/>
                        <a:cs typeface="Arial" panose="020B0604020202020204" pitchFamily="34" charset="0"/>
                      </a:endParaRPr>
                    </a:p>
                  </a:txBody>
                  <a:tcPr marL="36000" marR="0" marT="18000" marB="1800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_tradnl" sz="900" b="0" i="0" u="none" strike="noStrike" kern="1200" cap="none" spc="0" normalizeH="0" baseline="0" noProof="0">
                          <a:ln>
                            <a:noFill/>
                          </a:ln>
                          <a:solidFill>
                            <a:srgbClr val="6F6F6F"/>
                          </a:solidFill>
                          <a:effectLst/>
                          <a:uLnTx/>
                          <a:uFillTx/>
                          <a:latin typeface="Arial" panose="020B0604020202020204"/>
                          <a:ea typeface="+mn-ea"/>
                          <a:cs typeface="+mn-cs"/>
                        </a:rPr>
                        <a:t>Más</a:t>
                      </a:r>
                      <a:r>
                        <a:rPr kumimoji="0" lang="es-ES_tradnl" sz="900" b="0" i="0" u="none" strike="noStrike" kern="1200" cap="none" spc="0" normalizeH="0" baseline="0" noProof="0">
                          <a:ln>
                            <a:noFill/>
                          </a:ln>
                          <a:solidFill>
                            <a:srgbClr val="6F6F6F"/>
                          </a:solidFill>
                          <a:effectLst/>
                          <a:uLnTx/>
                          <a:uFillTx/>
                          <a:latin typeface="Arial" panose="020B0604020202020204"/>
                          <a:ea typeface="+mn-ea"/>
                          <a:cs typeface="+mn-cs"/>
                        </a:rPr>
                        <a:t> de </a:t>
                      </a:r>
                      <a:r>
                        <a:rPr kumimoji="0" lang="es-ES_tradnl" sz="900" b="0" i="0" u="none" strike="noStrike" kern="1200" cap="none" spc="-20" normalizeH="0" baseline="0" noProof="0">
                          <a:ln>
                            <a:noFill/>
                          </a:ln>
                          <a:solidFill>
                            <a:srgbClr val="6F6F6F"/>
                          </a:solidFill>
                          <a:effectLst/>
                          <a:uLnTx/>
                          <a:uFillTx/>
                          <a:latin typeface="Arial" panose="020B0604020202020204"/>
                          <a:ea typeface="+mn-ea"/>
                          <a:cs typeface="+mn-cs"/>
                        </a:rPr>
                        <a:t>7 segundos</a:t>
                      </a:r>
                      <a:r>
                        <a:rPr kumimoji="0" lang="es-ES_tradnl" sz="900" b="0" i="0" u="none" strike="noStrike" kern="1200" cap="none" spc="-25" normalizeH="0" baseline="0" noProof="0">
                          <a:ln>
                            <a:noFill/>
                          </a:ln>
                          <a:solidFill>
                            <a:srgbClr val="6F6F6F"/>
                          </a:solidFill>
                          <a:effectLst/>
                          <a:uLnTx/>
                          <a:uFillTx/>
                          <a:latin typeface="Arial" panose="020B0604020202020204"/>
                          <a:ea typeface="+mn-ea"/>
                          <a:cs typeface="+mn-cs"/>
                        </a:rPr>
                        <a:t> </a:t>
                      </a:r>
                      <a:endParaRPr kumimoji="0" lang="es-ES" sz="900" b="0" i="0" u="none" strike="noStrike" kern="1200" cap="none" spc="0" normalizeH="0" baseline="0" noProof="0">
                        <a:ln>
                          <a:noFill/>
                        </a:ln>
                        <a:solidFill>
                          <a:srgbClr val="6F6F6F"/>
                        </a:solidFill>
                        <a:effectLst/>
                        <a:uLnTx/>
                        <a:uFillTx/>
                        <a:latin typeface="Arial" panose="020B0604020202020204"/>
                        <a:ea typeface="+mn-ea"/>
                        <a:cs typeface="Arial" panose="020B0604020202020204" pitchFamily="34" charset="0"/>
                      </a:endParaRPr>
                    </a:p>
                  </a:txBody>
                  <a:tcPr marL="36000" marR="0" marT="18000" marB="18000"/>
                </a:tc>
                <a:extLst>
                  <a:ext uri="{0D108BD9-81ED-4DB2-BD59-A6C34878D82A}">
                    <a16:rowId xmlns:a16="http://schemas.microsoft.com/office/drawing/2014/main" val="2614700112"/>
                  </a:ext>
                </a:extLst>
              </a:tr>
              <a:tr h="1227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_tradnl" sz="900" b="0" i="0" u="none" strike="noStrike" kern="1200" cap="none" spc="0" normalizeH="0" baseline="0" noProof="0">
                          <a:ln>
                            <a:noFill/>
                          </a:ln>
                          <a:solidFill>
                            <a:srgbClr val="6F6F6F"/>
                          </a:solidFill>
                          <a:effectLst/>
                          <a:uLnTx/>
                          <a:uFillTx/>
                          <a:latin typeface="Arial" panose="020B0604020202020204"/>
                          <a:ea typeface="+mn-ea"/>
                          <a:cs typeface="+mn-cs"/>
                        </a:rPr>
                        <a:t>Varón:</a:t>
                      </a:r>
                      <a:r>
                        <a:rPr kumimoji="0" lang="es-ES_tradnl" sz="900" b="0" i="0" u="none" strike="noStrike" kern="1200" cap="none" spc="-25" normalizeH="0" baseline="0" noProof="0">
                          <a:ln>
                            <a:noFill/>
                          </a:ln>
                          <a:solidFill>
                            <a:srgbClr val="6F6F6F"/>
                          </a:solidFill>
                          <a:effectLst/>
                          <a:uLnTx/>
                          <a:uFillTx/>
                          <a:latin typeface="Arial" panose="020B0604020202020204"/>
                          <a:ea typeface="+mn-ea"/>
                          <a:cs typeface="+mn-cs"/>
                        </a:rPr>
                        <a:t> </a:t>
                      </a:r>
                      <a:r>
                        <a:rPr kumimoji="0" lang="es-ES_tradnl" sz="900" b="0" i="0" u="none" strike="noStrike" kern="1200" cap="none" spc="0" normalizeH="0" baseline="0" noProof="0">
                          <a:ln>
                            <a:noFill/>
                          </a:ln>
                          <a:solidFill>
                            <a:srgbClr val="6F6F6F"/>
                          </a:solidFill>
                          <a:effectLst/>
                          <a:uLnTx/>
                          <a:uFillTx/>
                          <a:latin typeface="Arial" panose="020B0604020202020204"/>
                          <a:ea typeface="+mn-ea"/>
                          <a:cs typeface="+mn-cs"/>
                        </a:rPr>
                        <a:t>mayor de 159 cm</a:t>
                      </a:r>
                      <a:endParaRPr kumimoji="0" lang="es-ES" sz="900" b="0" i="0" u="none" strike="noStrike" kern="1200" cap="none" spc="0" normalizeH="0" baseline="0" noProof="0">
                        <a:ln>
                          <a:noFill/>
                        </a:ln>
                        <a:solidFill>
                          <a:srgbClr val="6F6F6F"/>
                        </a:solidFill>
                        <a:effectLst/>
                        <a:uLnTx/>
                        <a:uFillTx/>
                        <a:latin typeface="Arial" panose="020B0604020202020204"/>
                        <a:ea typeface="+mn-ea"/>
                        <a:cs typeface="Arial" panose="020B0604020202020204" pitchFamily="34" charset="0"/>
                      </a:endParaRPr>
                    </a:p>
                  </a:txBody>
                  <a:tcPr marL="36000" marR="0" marT="18000" marB="18000"/>
                </a:tc>
                <a:tc>
                  <a:txBody>
                    <a:bodyPr/>
                    <a:lstStyle/>
                    <a:p>
                      <a:r>
                        <a:rPr lang="es-ES_tradnl" sz="900" dirty="0"/>
                        <a:t>Más de </a:t>
                      </a:r>
                      <a:r>
                        <a:rPr lang="es-ES_tradnl" sz="900" spc="-20" dirty="0"/>
                        <a:t>7 segundos</a:t>
                      </a:r>
                      <a:r>
                        <a:rPr lang="es-ES_tradnl" sz="900" spc="-25" dirty="0"/>
                        <a:t> </a:t>
                      </a:r>
                      <a:endParaRPr lang="es-ES" sz="900" dirty="0">
                        <a:latin typeface="+mn-lt"/>
                        <a:cs typeface="Arial" panose="020B0604020202020204" pitchFamily="34" charset="0"/>
                      </a:endParaRPr>
                    </a:p>
                  </a:txBody>
                  <a:tcPr marL="36000" marR="0" marT="18000" marB="18000"/>
                </a:tc>
                <a:extLst>
                  <a:ext uri="{0D108BD9-81ED-4DB2-BD59-A6C34878D82A}">
                    <a16:rowId xmlns:a16="http://schemas.microsoft.com/office/drawing/2014/main" val="1197640016"/>
                  </a:ext>
                </a:extLst>
              </a:tr>
            </a:tbl>
          </a:graphicData>
        </a:graphic>
      </p:graphicFrame>
      <p:sp>
        <p:nvSpPr>
          <p:cNvPr id="5" name="Marcador de texto 3">
            <a:extLst>
              <a:ext uri="{FF2B5EF4-FFF2-40B4-BE49-F238E27FC236}">
                <a16:creationId xmlns:a16="http://schemas.microsoft.com/office/drawing/2014/main" id="{E33A370A-25BA-FA18-D17F-1634C4F81A40}"/>
              </a:ext>
            </a:extLst>
          </p:cNvPr>
          <p:cNvSpPr>
            <a:spLocks noGrp="1"/>
          </p:cNvSpPr>
          <p:nvPr>
            <p:ph type="body" sz="quarter" idx="26"/>
          </p:nvPr>
        </p:nvSpPr>
        <p:spPr>
          <a:xfrm>
            <a:off x="1245476" y="4747016"/>
            <a:ext cx="7168055" cy="396484"/>
          </a:xfrm>
        </p:spPr>
        <p:txBody>
          <a:bodyPr/>
          <a:lstStyle/>
          <a:p>
            <a:pPr marR="5080">
              <a:lnSpc>
                <a:spcPct val="100000"/>
              </a:lnSpc>
            </a:pPr>
            <a:r>
              <a:rPr lang="es-ES" err="1"/>
              <a:t>Boreskie</a:t>
            </a:r>
            <a:r>
              <a:rPr lang="es-ES"/>
              <a:t> KF, </a:t>
            </a:r>
            <a:r>
              <a:rPr lang="es-ES" i="1"/>
              <a:t>et al</a:t>
            </a:r>
            <a:r>
              <a:rPr lang="es-ES"/>
              <a:t>. </a:t>
            </a:r>
            <a:r>
              <a:rPr lang="es-ES" err="1"/>
              <a:t>Frailty-aware</a:t>
            </a:r>
            <a:r>
              <a:rPr lang="es-ES"/>
              <a:t> care: </a:t>
            </a:r>
            <a:r>
              <a:rPr lang="es-ES" err="1"/>
              <a:t>giving</a:t>
            </a:r>
            <a:r>
              <a:rPr lang="es-ES"/>
              <a:t> </a:t>
            </a:r>
            <a:r>
              <a:rPr lang="es-ES" err="1"/>
              <a:t>value</a:t>
            </a:r>
            <a:r>
              <a:rPr lang="es-ES"/>
              <a:t> </a:t>
            </a:r>
            <a:r>
              <a:rPr lang="es-ES" err="1"/>
              <a:t>to</a:t>
            </a:r>
            <a:r>
              <a:rPr lang="es-ES"/>
              <a:t> </a:t>
            </a:r>
            <a:r>
              <a:rPr lang="es-ES" err="1"/>
              <a:t>frailty</a:t>
            </a:r>
            <a:r>
              <a:rPr lang="es-ES"/>
              <a:t> </a:t>
            </a:r>
            <a:r>
              <a:rPr lang="es-ES" err="1"/>
              <a:t>assessment</a:t>
            </a:r>
            <a:r>
              <a:rPr lang="es-ES"/>
              <a:t> </a:t>
            </a:r>
            <a:r>
              <a:rPr lang="es-ES" err="1"/>
              <a:t>across</a:t>
            </a:r>
            <a:r>
              <a:rPr lang="es-ES"/>
              <a:t> </a:t>
            </a:r>
            <a:r>
              <a:rPr lang="es-ES" err="1"/>
              <a:t>different</a:t>
            </a:r>
            <a:r>
              <a:rPr lang="es-ES"/>
              <a:t> </a:t>
            </a:r>
            <a:r>
              <a:rPr lang="es-ES" err="1"/>
              <a:t>healthcare</a:t>
            </a:r>
            <a:r>
              <a:rPr lang="es-ES"/>
              <a:t> </a:t>
            </a:r>
            <a:r>
              <a:rPr lang="es-ES" err="1"/>
              <a:t>settings</a:t>
            </a:r>
            <a:r>
              <a:rPr lang="es-ES"/>
              <a:t>. BMC </a:t>
            </a:r>
            <a:r>
              <a:rPr lang="es-ES" err="1"/>
              <a:t>Geriatr</a:t>
            </a:r>
            <a:r>
              <a:rPr lang="es-ES"/>
              <a:t>. 2022;22(1):13.</a:t>
            </a:r>
          </a:p>
        </p:txBody>
      </p:sp>
    </p:spTree>
    <p:extLst>
      <p:ext uri="{BB962C8B-B14F-4D97-AF65-F5344CB8AC3E}">
        <p14:creationId xmlns:p14="http://schemas.microsoft.com/office/powerpoint/2010/main" val="57609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13</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a:t>Valoración en AP: </a:t>
            </a:r>
            <a:r>
              <a:rPr lang="es-ES"/>
              <a:t>fenotipo</a:t>
            </a:r>
            <a:r>
              <a:rPr lang="es-ES" b="1"/>
              <a:t> de fragilidad física de </a:t>
            </a:r>
            <a:r>
              <a:rPr lang="es-ES" b="1" err="1"/>
              <a:t>Fried</a:t>
            </a:r>
            <a:endParaRPr lang="es-ES" b="1"/>
          </a:p>
        </p:txBody>
      </p:sp>
      <p:grpSp>
        <p:nvGrpSpPr>
          <p:cNvPr id="11" name="Grupo 10">
            <a:extLst>
              <a:ext uri="{FF2B5EF4-FFF2-40B4-BE49-F238E27FC236}">
                <a16:creationId xmlns:a16="http://schemas.microsoft.com/office/drawing/2014/main" id="{B7E96F71-5144-F2EE-4396-AB21C316F3D9}"/>
              </a:ext>
            </a:extLst>
          </p:cNvPr>
          <p:cNvGrpSpPr/>
          <p:nvPr/>
        </p:nvGrpSpPr>
        <p:grpSpPr>
          <a:xfrm>
            <a:off x="4311863" y="4488142"/>
            <a:ext cx="520275" cy="136246"/>
            <a:chOff x="4211960" y="4340365"/>
            <a:chExt cx="520275" cy="136246"/>
          </a:xfrm>
        </p:grpSpPr>
        <p:sp>
          <p:nvSpPr>
            <p:cNvPr id="12" name="Elipse 86">
              <a:hlinkClick r:id="rId2" action="ppaction://hlinksldjump"/>
              <a:extLst>
                <a:ext uri="{FF2B5EF4-FFF2-40B4-BE49-F238E27FC236}">
                  <a16:creationId xmlns:a16="http://schemas.microsoft.com/office/drawing/2014/main" id="{F6B5D675-C458-7F8D-733F-E906AB731DAD}"/>
                </a:ext>
              </a:extLst>
            </p:cNvPr>
            <p:cNvSpPr/>
            <p:nvPr/>
          </p:nvSpPr>
          <p:spPr>
            <a:xfrm>
              <a:off x="4595989"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3" name="Elipse 90">
              <a:hlinkClick r:id="rId3" action="ppaction://hlinksldjump"/>
              <a:extLst>
                <a:ext uri="{FF2B5EF4-FFF2-40B4-BE49-F238E27FC236}">
                  <a16:creationId xmlns:a16="http://schemas.microsoft.com/office/drawing/2014/main" id="{E077A229-AC94-C482-6312-07DBE46BB1F9}"/>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4" name="Elipse 90">
              <a:hlinkClick r:id="rId4" action="ppaction://hlinksldjump"/>
              <a:extLst>
                <a:ext uri="{FF2B5EF4-FFF2-40B4-BE49-F238E27FC236}">
                  <a16:creationId xmlns:a16="http://schemas.microsoft.com/office/drawing/2014/main" id="{81425166-1F4F-4F5C-6A1D-10608DDA3220}"/>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pSp>
        <p:nvGrpSpPr>
          <p:cNvPr id="27" name="Grupo 26">
            <a:extLst>
              <a:ext uri="{FF2B5EF4-FFF2-40B4-BE49-F238E27FC236}">
                <a16:creationId xmlns:a16="http://schemas.microsoft.com/office/drawing/2014/main" id="{62F58A9A-4830-FCBD-F65E-B16702994201}"/>
              </a:ext>
            </a:extLst>
          </p:cNvPr>
          <p:cNvGrpSpPr/>
          <p:nvPr/>
        </p:nvGrpSpPr>
        <p:grpSpPr>
          <a:xfrm>
            <a:off x="323850" y="2863793"/>
            <a:ext cx="8496300" cy="739444"/>
            <a:chOff x="323850" y="1123782"/>
            <a:chExt cx="8496300" cy="739444"/>
          </a:xfrm>
        </p:grpSpPr>
        <p:sp>
          <p:nvSpPr>
            <p:cNvPr id="28" name="Elipse 27">
              <a:extLst>
                <a:ext uri="{FF2B5EF4-FFF2-40B4-BE49-F238E27FC236}">
                  <a16:creationId xmlns:a16="http://schemas.microsoft.com/office/drawing/2014/main" id="{AE38240B-CC35-B210-028C-BC38911A2587}"/>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5</a:t>
              </a:r>
            </a:p>
          </p:txBody>
        </p:sp>
        <p:sp>
          <p:nvSpPr>
            <p:cNvPr id="29" name="CuadroTexto 28">
              <a:extLst>
                <a:ext uri="{FF2B5EF4-FFF2-40B4-BE49-F238E27FC236}">
                  <a16:creationId xmlns:a16="http://schemas.microsoft.com/office/drawing/2014/main" id="{408953AD-8949-83CD-34BE-A013E4773699}"/>
                </a:ext>
              </a:extLst>
            </p:cNvPr>
            <p:cNvSpPr txBox="1"/>
            <p:nvPr/>
          </p:nvSpPr>
          <p:spPr>
            <a:xfrm>
              <a:off x="728606" y="1123782"/>
              <a:ext cx="8091544" cy="251795"/>
            </a:xfrm>
            <a:prstGeom prst="rect">
              <a:avLst/>
            </a:prstGeom>
            <a:noFill/>
          </p:spPr>
          <p:txBody>
            <a:bodyPr wrap="square" lIns="72000" tIns="0" rIns="0" bIns="36000" anchor="t">
              <a:spAutoFit/>
            </a:bodyPr>
            <a:lstStyle/>
            <a:p>
              <a:r>
                <a:rPr lang="es-ES_tradnl" sz="1400">
                  <a:solidFill>
                    <a:schemeClr val="accent1"/>
                  </a:solidFill>
                  <a:latin typeface="Arial"/>
                  <a:cs typeface="Arial"/>
                </a:rPr>
                <a:t>Agotamiento </a:t>
              </a:r>
              <a:r>
                <a:rPr lang="es-ES_tradnl" sz="1400" err="1">
                  <a:solidFill>
                    <a:schemeClr val="accent1"/>
                  </a:solidFill>
                  <a:latin typeface="Arial"/>
                  <a:cs typeface="Arial"/>
                </a:rPr>
                <a:t>autoinformado</a:t>
              </a:r>
              <a:r>
                <a:rPr lang="es-ES_tradnl" sz="1400">
                  <a:solidFill>
                    <a:schemeClr val="accent1"/>
                  </a:solidFill>
                  <a:latin typeface="Arial"/>
                  <a:cs typeface="Arial"/>
                </a:rPr>
                <a:t>/estado de </a:t>
              </a:r>
              <a:r>
                <a:rPr lang="es-ES_tradnl" sz="1400" b="1">
                  <a:solidFill>
                    <a:schemeClr val="accent1"/>
                  </a:solidFill>
                  <a:latin typeface="Arial"/>
                  <a:cs typeface="Arial"/>
                </a:rPr>
                <a:t>ánimo decaído</a:t>
              </a:r>
              <a:endParaRPr lang="es-ES" sz="1400">
                <a:solidFill>
                  <a:schemeClr val="accent1"/>
                </a:solidFill>
                <a:latin typeface="Arial"/>
                <a:cs typeface="Arial"/>
              </a:endParaRPr>
            </a:p>
          </p:txBody>
        </p:sp>
        <p:sp>
          <p:nvSpPr>
            <p:cNvPr id="30" name="CuadroTexto 29">
              <a:extLst>
                <a:ext uri="{FF2B5EF4-FFF2-40B4-BE49-F238E27FC236}">
                  <a16:creationId xmlns:a16="http://schemas.microsoft.com/office/drawing/2014/main" id="{7BFD2A2B-77C5-F5EF-CE91-E5ECF6F26C63}"/>
                </a:ext>
              </a:extLst>
            </p:cNvPr>
            <p:cNvSpPr txBox="1"/>
            <p:nvPr/>
          </p:nvSpPr>
          <p:spPr>
            <a:xfrm>
              <a:off x="728606" y="1365210"/>
              <a:ext cx="6793905" cy="498016"/>
            </a:xfrm>
            <a:prstGeom prst="rect">
              <a:avLst/>
            </a:prstGeom>
            <a:noFill/>
          </p:spPr>
          <p:txBody>
            <a:bodyPr wrap="square" lIns="72000" tIns="36000" rIns="0" bIns="0" anchor="t">
              <a:spAutoFit/>
            </a:bodyPr>
            <a:lstStyle/>
            <a:p>
              <a:pPr>
                <a:tabLst>
                  <a:tab pos="579755" algn="l"/>
                </a:tabLst>
              </a:pPr>
              <a:r>
                <a:rPr lang="es-ES_tradnl" sz="1000" dirty="0">
                  <a:solidFill>
                    <a:schemeClr val="accent1"/>
                  </a:solidFill>
                </a:rPr>
                <a:t>En la </a:t>
              </a:r>
              <a:r>
                <a:rPr lang="es-ES_tradnl" sz="1000" b="1" dirty="0">
                  <a:solidFill>
                    <a:schemeClr val="accent1"/>
                  </a:solidFill>
                </a:rPr>
                <a:t>última semana</a:t>
              </a:r>
              <a:r>
                <a:rPr lang="es-ES_tradnl" sz="1000" dirty="0">
                  <a:solidFill>
                    <a:schemeClr val="accent1"/>
                  </a:solidFill>
                </a:rPr>
                <a:t>, ¿cuántos días ha sentido que todo lo que hacía era un esfuerzo?</a:t>
              </a:r>
            </a:p>
            <a:p>
              <a:pPr>
                <a:tabLst>
                  <a:tab pos="579755" algn="l"/>
                </a:tabLst>
              </a:pPr>
              <a:r>
                <a:rPr lang="es-ES_tradnl" sz="1000" dirty="0">
                  <a:solidFill>
                    <a:schemeClr val="accent1"/>
                  </a:solidFill>
                </a:rPr>
                <a:t>o ¿Cuántas veces no ha tenido ganas de hacer nada?</a:t>
              </a:r>
              <a:endParaRPr lang="es-ES_tradnl" sz="1000" dirty="0">
                <a:solidFill>
                  <a:schemeClr val="accent1"/>
                </a:solidFill>
                <a:cs typeface="Arial"/>
              </a:endParaRPr>
            </a:p>
            <a:p>
              <a:pPr>
                <a:tabLst>
                  <a:tab pos="579755" algn="l"/>
                </a:tabLst>
              </a:pPr>
              <a:r>
                <a:rPr lang="es-ES" sz="1000" dirty="0">
                  <a:solidFill>
                    <a:schemeClr val="accent1"/>
                  </a:solidFill>
                </a:rPr>
                <a:t>(otorgar 1 punto si 3 - 4 días o la mayor parte del tiempo, 5 - 7 días)</a:t>
              </a:r>
              <a:endParaRPr lang="es-ES_tradnl" sz="1000" dirty="0">
                <a:solidFill>
                  <a:schemeClr val="accent1"/>
                </a:solidFill>
              </a:endParaRPr>
            </a:p>
          </p:txBody>
        </p:sp>
        <p:cxnSp>
          <p:nvCxnSpPr>
            <p:cNvPr id="31" name="Conector recto 30">
              <a:extLst>
                <a:ext uri="{FF2B5EF4-FFF2-40B4-BE49-F238E27FC236}">
                  <a16:creationId xmlns:a16="http://schemas.microsoft.com/office/drawing/2014/main" id="{F1F32C4B-CA51-E383-5D3B-475B725B049B}"/>
                </a:ext>
              </a:extLst>
            </p:cNvPr>
            <p:cNvCxnSpPr>
              <a:stCxn id="28"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2" name="Grupo 21">
            <a:extLst>
              <a:ext uri="{FF2B5EF4-FFF2-40B4-BE49-F238E27FC236}">
                <a16:creationId xmlns:a16="http://schemas.microsoft.com/office/drawing/2014/main" id="{F3DE52ED-D952-AAB4-BF32-032255327CEC}"/>
              </a:ext>
            </a:extLst>
          </p:cNvPr>
          <p:cNvGrpSpPr/>
          <p:nvPr/>
        </p:nvGrpSpPr>
        <p:grpSpPr>
          <a:xfrm>
            <a:off x="323850" y="2141168"/>
            <a:ext cx="8496300" cy="444683"/>
            <a:chOff x="323850" y="1123782"/>
            <a:chExt cx="8496300" cy="444683"/>
          </a:xfrm>
        </p:grpSpPr>
        <p:sp>
          <p:nvSpPr>
            <p:cNvPr id="23" name="Elipse 22">
              <a:extLst>
                <a:ext uri="{FF2B5EF4-FFF2-40B4-BE49-F238E27FC236}">
                  <a16:creationId xmlns:a16="http://schemas.microsoft.com/office/drawing/2014/main" id="{6B5186B0-C4A9-9E5B-9FAA-E1A30BBB78A9}"/>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4</a:t>
              </a:r>
            </a:p>
          </p:txBody>
        </p:sp>
        <p:sp>
          <p:nvSpPr>
            <p:cNvPr id="24" name="CuadroTexto 23">
              <a:extLst>
                <a:ext uri="{FF2B5EF4-FFF2-40B4-BE49-F238E27FC236}">
                  <a16:creationId xmlns:a16="http://schemas.microsoft.com/office/drawing/2014/main" id="{7F09FEB2-43B2-BD1C-8DC7-D99ABC3C23CB}"/>
                </a:ext>
              </a:extLst>
            </p:cNvPr>
            <p:cNvSpPr txBox="1"/>
            <p:nvPr/>
          </p:nvSpPr>
          <p:spPr>
            <a:xfrm>
              <a:off x="728606" y="1123782"/>
              <a:ext cx="4572000" cy="251795"/>
            </a:xfrm>
            <a:prstGeom prst="rect">
              <a:avLst/>
            </a:prstGeom>
            <a:noFill/>
          </p:spPr>
          <p:txBody>
            <a:bodyPr wrap="square" lIns="72000" tIns="0" rIns="0" bIns="36000" anchor="t">
              <a:spAutoFit/>
            </a:bodyPr>
            <a:lstStyle/>
            <a:p>
              <a:r>
                <a:rPr lang="es-ES_tradnl" sz="1400">
                  <a:solidFill>
                    <a:schemeClr val="accent1"/>
                  </a:solidFill>
                  <a:latin typeface="Arial"/>
                  <a:cs typeface="Arial"/>
                </a:rPr>
                <a:t>Pérdida de </a:t>
              </a:r>
              <a:r>
                <a:rPr lang="es-ES_tradnl" sz="1400" b="1">
                  <a:solidFill>
                    <a:schemeClr val="accent1"/>
                  </a:solidFill>
                  <a:latin typeface="Arial"/>
                  <a:cs typeface="Arial"/>
                </a:rPr>
                <a:t>peso involuntaria</a:t>
              </a:r>
              <a:endParaRPr lang="es-ES" sz="1400">
                <a:solidFill>
                  <a:schemeClr val="accent1"/>
                </a:solidFill>
                <a:latin typeface="Arial"/>
                <a:cs typeface="Arial"/>
              </a:endParaRPr>
            </a:p>
          </p:txBody>
        </p:sp>
        <p:sp>
          <p:nvSpPr>
            <p:cNvPr id="25" name="CuadroTexto 24">
              <a:extLst>
                <a:ext uri="{FF2B5EF4-FFF2-40B4-BE49-F238E27FC236}">
                  <a16:creationId xmlns:a16="http://schemas.microsoft.com/office/drawing/2014/main" id="{FF5D61EA-504B-E205-F4D5-42EF7210A768}"/>
                </a:ext>
              </a:extLst>
            </p:cNvPr>
            <p:cNvSpPr txBox="1"/>
            <p:nvPr/>
          </p:nvSpPr>
          <p:spPr>
            <a:xfrm>
              <a:off x="728606" y="1365210"/>
              <a:ext cx="6793905" cy="190240"/>
            </a:xfrm>
            <a:prstGeom prst="rect">
              <a:avLst/>
            </a:prstGeom>
            <a:noFill/>
          </p:spPr>
          <p:txBody>
            <a:bodyPr wrap="square" lIns="72000" tIns="36000" rIns="0" bIns="0" anchor="t">
              <a:spAutoFit/>
            </a:bodyPr>
            <a:lstStyle/>
            <a:p>
              <a:pPr marL="0" lvl="1">
                <a:lnSpc>
                  <a:spcPct val="100000"/>
                </a:lnSpc>
                <a:tabLst>
                  <a:tab pos="592455" algn="l"/>
                </a:tabLst>
              </a:pPr>
              <a:r>
                <a:rPr lang="es-ES_tradnl" sz="1000">
                  <a:solidFill>
                    <a:schemeClr val="accent1"/>
                  </a:solidFill>
                </a:rPr>
                <a:t>¿Ha perdido más de 4,5 kg de peso de forma involuntaria en el </a:t>
              </a:r>
              <a:r>
                <a:rPr lang="es-ES_tradnl" sz="1000" b="1">
                  <a:solidFill>
                    <a:schemeClr val="accent1"/>
                  </a:solidFill>
                </a:rPr>
                <a:t>último año</a:t>
              </a:r>
              <a:r>
                <a:rPr lang="es-ES_tradnl" sz="1000">
                  <a:solidFill>
                    <a:schemeClr val="accent1"/>
                  </a:solidFill>
                </a:rPr>
                <a:t>?</a:t>
              </a:r>
            </a:p>
          </p:txBody>
        </p:sp>
        <p:cxnSp>
          <p:nvCxnSpPr>
            <p:cNvPr id="26" name="Conector recto 25">
              <a:extLst>
                <a:ext uri="{FF2B5EF4-FFF2-40B4-BE49-F238E27FC236}">
                  <a16:creationId xmlns:a16="http://schemas.microsoft.com/office/drawing/2014/main" id="{78B350C1-96D7-1D13-F8E6-0C5F71C4850F}"/>
                </a:ext>
              </a:extLst>
            </p:cNvPr>
            <p:cNvCxnSpPr>
              <a:stCxn id="23"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5" name="Grupo 14">
            <a:extLst>
              <a:ext uri="{FF2B5EF4-FFF2-40B4-BE49-F238E27FC236}">
                <a16:creationId xmlns:a16="http://schemas.microsoft.com/office/drawing/2014/main" id="{B63757F3-3708-EA39-4AB9-2B92841A6B55}"/>
              </a:ext>
            </a:extLst>
          </p:cNvPr>
          <p:cNvGrpSpPr/>
          <p:nvPr/>
        </p:nvGrpSpPr>
        <p:grpSpPr>
          <a:xfrm>
            <a:off x="323850" y="1123782"/>
            <a:ext cx="8496300" cy="739444"/>
            <a:chOff x="323850" y="1123782"/>
            <a:chExt cx="8496300" cy="739444"/>
          </a:xfrm>
        </p:grpSpPr>
        <p:sp>
          <p:nvSpPr>
            <p:cNvPr id="16" name="Elipse 15">
              <a:extLst>
                <a:ext uri="{FF2B5EF4-FFF2-40B4-BE49-F238E27FC236}">
                  <a16:creationId xmlns:a16="http://schemas.microsoft.com/office/drawing/2014/main" id="{30ADC9FE-0617-67BA-F4E0-1590D1E09C8A}"/>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3</a:t>
              </a:r>
            </a:p>
          </p:txBody>
        </p:sp>
        <p:sp>
          <p:nvSpPr>
            <p:cNvPr id="17" name="CuadroTexto 16">
              <a:extLst>
                <a:ext uri="{FF2B5EF4-FFF2-40B4-BE49-F238E27FC236}">
                  <a16:creationId xmlns:a16="http://schemas.microsoft.com/office/drawing/2014/main" id="{D047D678-DE67-9284-68D2-4ADA9069B256}"/>
                </a:ext>
              </a:extLst>
            </p:cNvPr>
            <p:cNvSpPr txBox="1"/>
            <p:nvPr/>
          </p:nvSpPr>
          <p:spPr>
            <a:xfrm>
              <a:off x="728606" y="1123782"/>
              <a:ext cx="4572000" cy="251795"/>
            </a:xfrm>
            <a:prstGeom prst="rect">
              <a:avLst/>
            </a:prstGeom>
            <a:noFill/>
          </p:spPr>
          <p:txBody>
            <a:bodyPr wrap="square" lIns="72000" tIns="0" rIns="0" bIns="36000">
              <a:spAutoFit/>
            </a:bodyPr>
            <a:lstStyle/>
            <a:p>
              <a:r>
                <a:rPr lang="es-ES_tradnl" sz="1400" b="1">
                  <a:solidFill>
                    <a:schemeClr val="accent1"/>
                  </a:solidFill>
                  <a:latin typeface="Arial" panose="020B0604020202020204" pitchFamily="34" charset="0"/>
                  <a:cs typeface="Arial" panose="020B0604020202020204" pitchFamily="34" charset="0"/>
                </a:rPr>
                <a:t>Actividad física</a:t>
              </a:r>
              <a:endParaRPr lang="es-ES" sz="1400">
                <a:solidFill>
                  <a:schemeClr val="accent1"/>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4554E5B5-A7F5-E5E6-4A2F-16FD00EE3298}"/>
                </a:ext>
              </a:extLst>
            </p:cNvPr>
            <p:cNvSpPr txBox="1"/>
            <p:nvPr/>
          </p:nvSpPr>
          <p:spPr>
            <a:xfrm>
              <a:off x="728606" y="1365210"/>
              <a:ext cx="5069851" cy="498016"/>
            </a:xfrm>
            <a:prstGeom prst="rect">
              <a:avLst/>
            </a:prstGeom>
            <a:noFill/>
          </p:spPr>
          <p:txBody>
            <a:bodyPr wrap="square" lIns="72000" tIns="36000" rIns="0" bIns="0" anchor="t">
              <a:spAutoFit/>
            </a:bodyPr>
            <a:lstStyle/>
            <a:p>
              <a:pPr>
                <a:tabLst>
                  <a:tab pos="592455" algn="l"/>
                </a:tabLst>
              </a:pPr>
              <a:r>
                <a:rPr lang="es-ES_tradnl" sz="1000">
                  <a:solidFill>
                    <a:schemeClr val="accent1"/>
                  </a:solidFill>
                </a:rPr>
                <a:t>El paciente realiza semanalmente </a:t>
              </a:r>
              <a:r>
                <a:rPr lang="es-ES_tradnl" sz="1000" b="1">
                  <a:solidFill>
                    <a:schemeClr val="accent1"/>
                  </a:solidFill>
                </a:rPr>
                <a:t>menos o igual de la actividad física indicada</a:t>
              </a:r>
              <a:r>
                <a:rPr lang="es-ES_tradnl" sz="1000">
                  <a:solidFill>
                    <a:schemeClr val="accent1"/>
                  </a:solidFill>
                </a:rPr>
                <a:t>:</a:t>
              </a:r>
            </a:p>
            <a:p>
              <a:pPr marL="628650" lvl="1" indent="-171450">
                <a:buFont typeface="Arial" panose="020B0604020202020204" pitchFamily="34" charset="0"/>
                <a:buChar char="•"/>
                <a:tabLst>
                  <a:tab pos="592455" algn="l"/>
                </a:tabLst>
              </a:pPr>
              <a:r>
                <a:rPr lang="es-ES_tradnl" sz="1000" b="1">
                  <a:solidFill>
                    <a:schemeClr val="accent1"/>
                  </a:solidFill>
                </a:rPr>
                <a:t>Varón:</a:t>
              </a:r>
              <a:r>
                <a:rPr lang="es-ES_tradnl" sz="1000">
                  <a:solidFill>
                    <a:schemeClr val="accent1"/>
                  </a:solidFill>
                </a:rPr>
                <a:t> menos de 383 kcal/semana (pasear menos de 2,30 horas/semana)</a:t>
              </a:r>
              <a:endParaRPr lang="es-ES_tradnl" sz="1000">
                <a:solidFill>
                  <a:schemeClr val="accent1"/>
                </a:solidFill>
                <a:cs typeface="Arial"/>
              </a:endParaRPr>
            </a:p>
            <a:p>
              <a:pPr marL="628650" lvl="1" indent="-171450">
                <a:buFont typeface="Arial" panose="020B0604020202020204" pitchFamily="34" charset="0"/>
                <a:buChar char="•"/>
                <a:tabLst>
                  <a:tab pos="592455" algn="l"/>
                </a:tabLst>
              </a:pPr>
              <a:r>
                <a:rPr lang="es-ES_tradnl" sz="1000" b="1">
                  <a:solidFill>
                    <a:schemeClr val="accent1"/>
                  </a:solidFill>
                </a:rPr>
                <a:t>Mujer: </a:t>
              </a:r>
              <a:r>
                <a:rPr lang="es-ES_tradnl" sz="1000">
                  <a:solidFill>
                    <a:schemeClr val="accent1"/>
                  </a:solidFill>
                </a:rPr>
                <a:t>menos de 270 kcal/semana (pasear menos de 2 horas/semana)</a:t>
              </a:r>
              <a:endParaRPr lang="es-ES_tradnl" sz="1000">
                <a:solidFill>
                  <a:schemeClr val="accent1"/>
                </a:solidFill>
                <a:cs typeface="Arial"/>
              </a:endParaRPr>
            </a:p>
          </p:txBody>
        </p:sp>
        <p:cxnSp>
          <p:nvCxnSpPr>
            <p:cNvPr id="19" name="Conector recto 18">
              <a:extLst>
                <a:ext uri="{FF2B5EF4-FFF2-40B4-BE49-F238E27FC236}">
                  <a16:creationId xmlns:a16="http://schemas.microsoft.com/office/drawing/2014/main" id="{476A3F36-BFE6-7D5A-0332-A815F814ACBC}"/>
                </a:ext>
              </a:extLst>
            </p:cNvPr>
            <p:cNvCxnSpPr>
              <a:stCxn id="16"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5" name="Marcador de texto 3">
            <a:extLst>
              <a:ext uri="{FF2B5EF4-FFF2-40B4-BE49-F238E27FC236}">
                <a16:creationId xmlns:a16="http://schemas.microsoft.com/office/drawing/2014/main" id="{81EA919F-AC21-BF95-3ABD-8B395F4333F8}"/>
              </a:ext>
            </a:extLst>
          </p:cNvPr>
          <p:cNvSpPr>
            <a:spLocks noGrp="1"/>
          </p:cNvSpPr>
          <p:nvPr>
            <p:ph type="body" sz="quarter" idx="26"/>
          </p:nvPr>
        </p:nvSpPr>
        <p:spPr>
          <a:xfrm>
            <a:off x="1245476" y="4747016"/>
            <a:ext cx="7168055" cy="396484"/>
          </a:xfrm>
        </p:spPr>
        <p:txBody>
          <a:bodyPr/>
          <a:lstStyle/>
          <a:p>
            <a:pPr marR="5080">
              <a:lnSpc>
                <a:spcPct val="100000"/>
              </a:lnSpc>
            </a:pPr>
            <a:r>
              <a:rPr lang="es-ES" err="1"/>
              <a:t>Boreskie</a:t>
            </a:r>
            <a:r>
              <a:rPr lang="es-ES"/>
              <a:t> KF, </a:t>
            </a:r>
            <a:r>
              <a:rPr lang="es-ES" i="1"/>
              <a:t>et al</a:t>
            </a:r>
            <a:r>
              <a:rPr lang="es-ES"/>
              <a:t>. </a:t>
            </a:r>
            <a:r>
              <a:rPr lang="es-ES" err="1"/>
              <a:t>Frailty-aware</a:t>
            </a:r>
            <a:r>
              <a:rPr lang="es-ES"/>
              <a:t> care: </a:t>
            </a:r>
            <a:r>
              <a:rPr lang="es-ES" err="1"/>
              <a:t>giving</a:t>
            </a:r>
            <a:r>
              <a:rPr lang="es-ES"/>
              <a:t> </a:t>
            </a:r>
            <a:r>
              <a:rPr lang="es-ES" err="1"/>
              <a:t>value</a:t>
            </a:r>
            <a:r>
              <a:rPr lang="es-ES"/>
              <a:t> </a:t>
            </a:r>
            <a:r>
              <a:rPr lang="es-ES" err="1"/>
              <a:t>to</a:t>
            </a:r>
            <a:r>
              <a:rPr lang="es-ES"/>
              <a:t> </a:t>
            </a:r>
            <a:r>
              <a:rPr lang="es-ES" err="1"/>
              <a:t>frailty</a:t>
            </a:r>
            <a:r>
              <a:rPr lang="es-ES"/>
              <a:t> </a:t>
            </a:r>
            <a:r>
              <a:rPr lang="es-ES" err="1"/>
              <a:t>assessment</a:t>
            </a:r>
            <a:r>
              <a:rPr lang="es-ES"/>
              <a:t> </a:t>
            </a:r>
            <a:r>
              <a:rPr lang="es-ES" err="1"/>
              <a:t>across</a:t>
            </a:r>
            <a:r>
              <a:rPr lang="es-ES"/>
              <a:t> </a:t>
            </a:r>
            <a:r>
              <a:rPr lang="es-ES" err="1"/>
              <a:t>different</a:t>
            </a:r>
            <a:r>
              <a:rPr lang="es-ES"/>
              <a:t> </a:t>
            </a:r>
            <a:r>
              <a:rPr lang="es-ES" err="1"/>
              <a:t>healthcare</a:t>
            </a:r>
            <a:r>
              <a:rPr lang="es-ES"/>
              <a:t> </a:t>
            </a:r>
            <a:r>
              <a:rPr lang="es-ES" err="1"/>
              <a:t>settings</a:t>
            </a:r>
            <a:r>
              <a:rPr lang="es-ES"/>
              <a:t>. BMC </a:t>
            </a:r>
            <a:r>
              <a:rPr lang="es-ES" err="1"/>
              <a:t>Geriatr</a:t>
            </a:r>
            <a:r>
              <a:rPr lang="es-ES"/>
              <a:t>. 2022;22(1):13.</a:t>
            </a:r>
          </a:p>
        </p:txBody>
      </p:sp>
      <p:grpSp>
        <p:nvGrpSpPr>
          <p:cNvPr id="33" name="Grupo 32">
            <a:extLst>
              <a:ext uri="{FF2B5EF4-FFF2-40B4-BE49-F238E27FC236}">
                <a16:creationId xmlns:a16="http://schemas.microsoft.com/office/drawing/2014/main" id="{B1E3B4CA-2A04-6365-004D-198C8C585C5F}"/>
              </a:ext>
            </a:extLst>
          </p:cNvPr>
          <p:cNvGrpSpPr/>
          <p:nvPr/>
        </p:nvGrpSpPr>
        <p:grpSpPr>
          <a:xfrm>
            <a:off x="323850" y="3881179"/>
            <a:ext cx="8496300" cy="527309"/>
            <a:chOff x="323850" y="3881179"/>
            <a:chExt cx="8496300" cy="527309"/>
          </a:xfrm>
        </p:grpSpPr>
        <p:sp>
          <p:nvSpPr>
            <p:cNvPr id="49" name="CuadroTexto 48">
              <a:extLst>
                <a:ext uri="{FF2B5EF4-FFF2-40B4-BE49-F238E27FC236}">
                  <a16:creationId xmlns:a16="http://schemas.microsoft.com/office/drawing/2014/main" id="{A184F251-93B9-C661-E5F6-E3A516DE6A12}"/>
                </a:ext>
              </a:extLst>
            </p:cNvPr>
            <p:cNvSpPr txBox="1"/>
            <p:nvPr/>
          </p:nvSpPr>
          <p:spPr>
            <a:xfrm>
              <a:off x="323850" y="3881179"/>
              <a:ext cx="8496300" cy="527309"/>
            </a:xfrm>
            <a:prstGeom prst="roundRect">
              <a:avLst>
                <a:gd name="adj" fmla="val 3833"/>
              </a:avLst>
            </a:prstGeom>
            <a:solidFill>
              <a:schemeClr val="accent1"/>
            </a:solidFill>
          </p:spPr>
          <p:txBody>
            <a:bodyPr wrap="square" lIns="72000" tIns="72000" rIns="72000" bIns="72000">
              <a:spAutoFit/>
            </a:bodyPr>
            <a:lstStyle/>
            <a:p>
              <a:pPr marR="5080" algn="ctr">
                <a:lnSpc>
                  <a:spcPct val="100000"/>
                </a:lnSpc>
                <a:spcBef>
                  <a:spcPts val="500"/>
                </a:spcBef>
              </a:pPr>
              <a:r>
                <a:rPr lang="es-ES_tradnl" sz="1000" b="1">
                  <a:solidFill>
                    <a:schemeClr val="bg1"/>
                  </a:solidFill>
                  <a:latin typeface="Arial" panose="020B0604020202020204" pitchFamily="34" charset="0"/>
                  <a:cs typeface="Arial" panose="020B0604020202020204" pitchFamily="34" charset="0"/>
                </a:rPr>
                <a:t>NÚMERO</a:t>
              </a:r>
              <a:r>
                <a:rPr lang="es-ES_tradnl" sz="1000" b="1" spc="-65">
                  <a:solidFill>
                    <a:schemeClr val="bg1"/>
                  </a:solidFill>
                  <a:latin typeface="Arial" panose="020B0604020202020204" pitchFamily="34" charset="0"/>
                  <a:cs typeface="Arial" panose="020B0604020202020204" pitchFamily="34" charset="0"/>
                </a:rPr>
                <a:t> </a:t>
              </a:r>
              <a:r>
                <a:rPr lang="es-ES_tradnl" sz="1000" b="1">
                  <a:solidFill>
                    <a:schemeClr val="bg1"/>
                  </a:solidFill>
                  <a:latin typeface="Arial" panose="020B0604020202020204" pitchFamily="34" charset="0"/>
                  <a:cs typeface="Arial" panose="020B0604020202020204" pitchFamily="34" charset="0"/>
                </a:rPr>
                <a:t>DE</a:t>
              </a:r>
              <a:r>
                <a:rPr lang="es-ES_tradnl" sz="1000" b="1" spc="-50">
                  <a:solidFill>
                    <a:schemeClr val="bg1"/>
                  </a:solidFill>
                  <a:latin typeface="Arial" panose="020B0604020202020204" pitchFamily="34" charset="0"/>
                  <a:cs typeface="Arial" panose="020B0604020202020204" pitchFamily="34" charset="0"/>
                </a:rPr>
                <a:t> </a:t>
              </a:r>
              <a:r>
                <a:rPr lang="es-ES_tradnl" sz="1000" b="1" spc="-10">
                  <a:solidFill>
                    <a:schemeClr val="bg1"/>
                  </a:solidFill>
                  <a:latin typeface="Arial" panose="020B0604020202020204" pitchFamily="34" charset="0"/>
                  <a:cs typeface="Arial" panose="020B0604020202020204" pitchFamily="34" charset="0"/>
                </a:rPr>
                <a:t>CRITERIOS</a:t>
              </a:r>
            </a:p>
            <a:p>
              <a:pPr marR="5080" algn="ctr">
                <a:lnSpc>
                  <a:spcPct val="100000"/>
                </a:lnSpc>
                <a:spcBef>
                  <a:spcPts val="500"/>
                </a:spcBef>
              </a:pPr>
              <a:r>
                <a:rPr lang="es-ES_tradnl" sz="1000">
                  <a:solidFill>
                    <a:schemeClr val="bg1"/>
                  </a:solidFill>
                  <a:latin typeface="Arial" panose="020B0604020202020204" pitchFamily="34" charset="0"/>
                  <a:cs typeface="Arial" panose="020B0604020202020204" pitchFamily="34" charset="0"/>
                </a:rPr>
                <a:t>0/5:</a:t>
              </a:r>
              <a:r>
                <a:rPr lang="es-ES_tradnl" sz="1000" spc="-50">
                  <a:solidFill>
                    <a:schemeClr val="bg1"/>
                  </a:solidFill>
                  <a:latin typeface="Arial" panose="020B0604020202020204" pitchFamily="34" charset="0"/>
                  <a:cs typeface="Arial" panose="020B0604020202020204" pitchFamily="34" charset="0"/>
                </a:rPr>
                <a:t> </a:t>
              </a:r>
              <a:r>
                <a:rPr lang="es-ES_tradnl" sz="1000" b="1" spc="-10">
                  <a:solidFill>
                    <a:schemeClr val="bg1"/>
                  </a:solidFill>
                  <a:latin typeface="Arial" panose="020B0604020202020204" pitchFamily="34" charset="0"/>
                  <a:cs typeface="Arial" panose="020B0604020202020204" pitchFamily="34" charset="0"/>
                </a:rPr>
                <a:t>Robusto		</a:t>
              </a:r>
              <a:r>
                <a:rPr lang="es-ES_tradnl" sz="1000">
                  <a:solidFill>
                    <a:schemeClr val="bg1"/>
                  </a:solidFill>
                  <a:latin typeface="Arial" panose="020B0604020202020204" pitchFamily="34" charset="0"/>
                  <a:cs typeface="Arial" panose="020B0604020202020204" pitchFamily="34" charset="0"/>
                </a:rPr>
                <a:t>1-2/5:</a:t>
              </a:r>
              <a:r>
                <a:rPr lang="es-ES_tradnl" sz="1000" spc="-30">
                  <a:solidFill>
                    <a:schemeClr val="bg1"/>
                  </a:solidFill>
                  <a:latin typeface="Arial" panose="020B0604020202020204" pitchFamily="34" charset="0"/>
                  <a:cs typeface="Arial" panose="020B0604020202020204" pitchFamily="34" charset="0"/>
                </a:rPr>
                <a:t> </a:t>
              </a:r>
              <a:r>
                <a:rPr lang="es-ES_tradnl" sz="1000" b="1" spc="-10" err="1">
                  <a:solidFill>
                    <a:schemeClr val="bg1"/>
                  </a:solidFill>
                  <a:latin typeface="Arial" panose="020B0604020202020204" pitchFamily="34" charset="0"/>
                  <a:cs typeface="Arial" panose="020B0604020202020204" pitchFamily="34" charset="0"/>
                </a:rPr>
                <a:t>Prefrágil</a:t>
              </a:r>
              <a:r>
                <a:rPr lang="es-ES_tradnl" sz="1000" b="1" spc="-10">
                  <a:solidFill>
                    <a:schemeClr val="bg1"/>
                  </a:solidFill>
                  <a:latin typeface="Arial" panose="020B0604020202020204" pitchFamily="34" charset="0"/>
                  <a:cs typeface="Arial" panose="020B0604020202020204" pitchFamily="34" charset="0"/>
                </a:rPr>
                <a:t>		</a:t>
              </a:r>
              <a:r>
                <a:rPr lang="es-ES_tradnl" sz="1000">
                  <a:solidFill>
                    <a:schemeClr val="bg1"/>
                  </a:solidFill>
                  <a:latin typeface="Arial" panose="020B0604020202020204" pitchFamily="34" charset="0"/>
                  <a:cs typeface="Arial" panose="020B0604020202020204" pitchFamily="34" charset="0"/>
                </a:rPr>
                <a:t>&gt;3/5: </a:t>
              </a:r>
              <a:r>
                <a:rPr lang="es-ES_tradnl" sz="1000" b="1" u="sng" spc="-10">
                  <a:solidFill>
                    <a:schemeClr val="bg1"/>
                  </a:solidFill>
                  <a:uFill>
                    <a:solidFill>
                      <a:srgbClr val="000000"/>
                    </a:solidFill>
                  </a:uFill>
                  <a:latin typeface="Arial" panose="020B0604020202020204" pitchFamily="34" charset="0"/>
                  <a:cs typeface="Arial" panose="020B0604020202020204" pitchFamily="34" charset="0"/>
                </a:rPr>
                <a:t>Frágil</a:t>
              </a:r>
              <a:endParaRPr lang="es-ES_tradnl" sz="1000">
                <a:solidFill>
                  <a:schemeClr val="bg1"/>
                </a:solidFill>
                <a:latin typeface="Arial" panose="020B0604020202020204" pitchFamily="34" charset="0"/>
                <a:cs typeface="Arial" panose="020B0604020202020204" pitchFamily="34" charset="0"/>
              </a:endParaRPr>
            </a:p>
          </p:txBody>
        </p:sp>
        <p:grpSp>
          <p:nvGrpSpPr>
            <p:cNvPr id="32" name="Grupo 31">
              <a:extLst>
                <a:ext uri="{FF2B5EF4-FFF2-40B4-BE49-F238E27FC236}">
                  <a16:creationId xmlns:a16="http://schemas.microsoft.com/office/drawing/2014/main" id="{09E49673-C2BA-CC19-AE3F-E2AFC8391A89}"/>
                </a:ext>
              </a:extLst>
            </p:cNvPr>
            <p:cNvGrpSpPr/>
            <p:nvPr/>
          </p:nvGrpSpPr>
          <p:grpSpPr>
            <a:xfrm>
              <a:off x="1010295" y="4029559"/>
              <a:ext cx="7112342" cy="0"/>
              <a:chOff x="971550" y="4029559"/>
              <a:chExt cx="7112342" cy="0"/>
            </a:xfrm>
          </p:grpSpPr>
          <p:cxnSp>
            <p:nvCxnSpPr>
              <p:cNvPr id="4" name="Conector recto 3">
                <a:extLst>
                  <a:ext uri="{FF2B5EF4-FFF2-40B4-BE49-F238E27FC236}">
                    <a16:creationId xmlns:a16="http://schemas.microsoft.com/office/drawing/2014/main" id="{585F1B5E-9A9C-DD0E-FAD9-667660DC536E}"/>
                  </a:ext>
                </a:extLst>
              </p:cNvPr>
              <p:cNvCxnSpPr>
                <a:cxnSpLocks/>
              </p:cNvCxnSpPr>
              <p:nvPr/>
            </p:nvCxnSpPr>
            <p:spPr>
              <a:xfrm flipH="1">
                <a:off x="971550" y="4029559"/>
                <a:ext cx="252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6E0BD3B7-BB65-5226-E368-AC58B14E3E73}"/>
                  </a:ext>
                </a:extLst>
              </p:cNvPr>
              <p:cNvCxnSpPr>
                <a:cxnSpLocks/>
              </p:cNvCxnSpPr>
              <p:nvPr/>
            </p:nvCxnSpPr>
            <p:spPr>
              <a:xfrm flipH="1">
                <a:off x="5563892" y="4029559"/>
                <a:ext cx="252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9446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14</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a:t>Valoración en AP: </a:t>
            </a:r>
            <a:r>
              <a:rPr lang="es-ES"/>
              <a:t>escala</a:t>
            </a:r>
            <a:r>
              <a:rPr lang="es-ES" b="1"/>
              <a:t> FRAIL</a:t>
            </a:r>
          </a:p>
        </p:txBody>
      </p:sp>
      <p:grpSp>
        <p:nvGrpSpPr>
          <p:cNvPr id="11" name="Grupo 10">
            <a:extLst>
              <a:ext uri="{FF2B5EF4-FFF2-40B4-BE49-F238E27FC236}">
                <a16:creationId xmlns:a16="http://schemas.microsoft.com/office/drawing/2014/main" id="{A273573B-4C50-143B-2844-4A0FC9B4223C}"/>
              </a:ext>
            </a:extLst>
          </p:cNvPr>
          <p:cNvGrpSpPr/>
          <p:nvPr/>
        </p:nvGrpSpPr>
        <p:grpSpPr>
          <a:xfrm>
            <a:off x="4407870" y="4488142"/>
            <a:ext cx="328260" cy="136246"/>
            <a:chOff x="4211960" y="4340365"/>
            <a:chExt cx="328260" cy="136246"/>
          </a:xfrm>
        </p:grpSpPr>
        <p:sp>
          <p:nvSpPr>
            <p:cNvPr id="13" name="Elipse 90">
              <a:hlinkClick r:id="rId2" action="ppaction://hlinksldjump"/>
              <a:extLst>
                <a:ext uri="{FF2B5EF4-FFF2-40B4-BE49-F238E27FC236}">
                  <a16:creationId xmlns:a16="http://schemas.microsoft.com/office/drawing/2014/main" id="{B91B04EE-AA93-C71E-28D1-387E6C6C38EA}"/>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4" name="Elipse 90">
              <a:hlinkClick r:id="rId3" action="ppaction://hlinksldjump"/>
              <a:extLst>
                <a:ext uri="{FF2B5EF4-FFF2-40B4-BE49-F238E27FC236}">
                  <a16:creationId xmlns:a16="http://schemas.microsoft.com/office/drawing/2014/main" id="{5E5BAC11-2DCA-C112-5C69-D3A6C57AC57D}"/>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15" name="Conector recto 14">
            <a:extLst>
              <a:ext uri="{FF2B5EF4-FFF2-40B4-BE49-F238E27FC236}">
                <a16:creationId xmlns:a16="http://schemas.microsoft.com/office/drawing/2014/main" id="{F5143E75-B05E-CA09-3DFD-1FEDB32984DA}"/>
              </a:ext>
            </a:extLst>
          </p:cNvPr>
          <p:cNvCxnSpPr>
            <a:cxnSpLocks/>
          </p:cNvCxnSpPr>
          <p:nvPr/>
        </p:nvCxnSpPr>
        <p:spPr>
          <a:xfrm flipV="1">
            <a:off x="323850" y="1166813"/>
            <a:ext cx="0" cy="32416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 name="Grupo 15">
            <a:extLst>
              <a:ext uri="{FF2B5EF4-FFF2-40B4-BE49-F238E27FC236}">
                <a16:creationId xmlns:a16="http://schemas.microsoft.com/office/drawing/2014/main" id="{4A69D90D-E1E5-976F-44D1-452E3AEEA911}"/>
              </a:ext>
            </a:extLst>
          </p:cNvPr>
          <p:cNvGrpSpPr/>
          <p:nvPr/>
        </p:nvGrpSpPr>
        <p:grpSpPr>
          <a:xfrm>
            <a:off x="279730" y="1166813"/>
            <a:ext cx="8540420" cy="369332"/>
            <a:chOff x="279730" y="1166813"/>
            <a:chExt cx="8540420" cy="369332"/>
          </a:xfrm>
        </p:grpSpPr>
        <p:sp>
          <p:nvSpPr>
            <p:cNvPr id="17" name="CuadroTexto 16">
              <a:extLst>
                <a:ext uri="{FF2B5EF4-FFF2-40B4-BE49-F238E27FC236}">
                  <a16:creationId xmlns:a16="http://schemas.microsoft.com/office/drawing/2014/main" id="{FDF626E8-DB6E-98CC-E866-37499DED6E03}"/>
                </a:ext>
              </a:extLst>
            </p:cNvPr>
            <p:cNvSpPr txBox="1"/>
            <p:nvPr/>
          </p:nvSpPr>
          <p:spPr>
            <a:xfrm>
              <a:off x="543910" y="1166813"/>
              <a:ext cx="8276240" cy="369332"/>
            </a:xfrm>
            <a:prstGeom prst="rect">
              <a:avLst/>
            </a:prstGeom>
            <a:noFill/>
          </p:spPr>
          <p:txBody>
            <a:bodyPr wrap="square" lIns="0" tIns="0" rIns="0" bIns="0" anchor="t">
              <a:spAutoFit/>
            </a:bodyPr>
            <a:lstStyle/>
            <a:p>
              <a:pPr marR="166370">
                <a:lnSpc>
                  <a:spcPct val="100000"/>
                </a:lnSpc>
                <a:buClr>
                  <a:srgbClr val="535353"/>
                </a:buClr>
                <a:buSzPct val="82500"/>
                <a:tabLst>
                  <a:tab pos="226695" algn="l"/>
                </a:tabLst>
              </a:pPr>
              <a:r>
                <a:rPr lang="es-ES_tradnl" sz="1200">
                  <a:solidFill>
                    <a:schemeClr val="accent1"/>
                  </a:solidFill>
                </a:rPr>
                <a:t>La escala </a:t>
              </a:r>
              <a:r>
                <a:rPr lang="es-ES_tradnl" sz="1200" b="1">
                  <a:solidFill>
                    <a:schemeClr val="accent1"/>
                  </a:solidFill>
                </a:rPr>
                <a:t>FRAIL</a:t>
              </a:r>
              <a:r>
                <a:rPr lang="es-ES_tradnl" sz="1200">
                  <a:solidFill>
                    <a:schemeClr val="accent1"/>
                  </a:solidFill>
                </a:rPr>
                <a:t> es una evaluación mixta de la fragilidad. Evalúa criterios fenotípicos (fatiga, resistencia, </a:t>
              </a:r>
              <a:br>
                <a:rPr lang="es-ES_tradnl" sz="1200"/>
              </a:br>
              <a:r>
                <a:rPr lang="es-ES_tradnl" sz="1200">
                  <a:solidFill>
                    <a:schemeClr val="accent1"/>
                  </a:solidFill>
                </a:rPr>
                <a:t>deambulación y pérdida de peso) y presencia de enfermedades (enfoque multidimensional)</a:t>
              </a:r>
              <a:r>
                <a:rPr lang="es-ES_tradnl" sz="1200" baseline="30000">
                  <a:solidFill>
                    <a:schemeClr val="accent1"/>
                  </a:solidFill>
                </a:rPr>
                <a:t>1,2</a:t>
              </a:r>
            </a:p>
          </p:txBody>
        </p:sp>
        <p:sp>
          <p:nvSpPr>
            <p:cNvPr id="18" name="Elipse 17">
              <a:extLst>
                <a:ext uri="{FF2B5EF4-FFF2-40B4-BE49-F238E27FC236}">
                  <a16:creationId xmlns:a16="http://schemas.microsoft.com/office/drawing/2014/main" id="{0E722DD8-6CC2-C1CF-7880-17ADA1A354DE}"/>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 name="Grupo 18">
            <a:extLst>
              <a:ext uri="{FF2B5EF4-FFF2-40B4-BE49-F238E27FC236}">
                <a16:creationId xmlns:a16="http://schemas.microsoft.com/office/drawing/2014/main" id="{A33B8C94-EA9C-77EC-0FE0-847B3CA14BB3}"/>
              </a:ext>
            </a:extLst>
          </p:cNvPr>
          <p:cNvGrpSpPr/>
          <p:nvPr/>
        </p:nvGrpSpPr>
        <p:grpSpPr>
          <a:xfrm>
            <a:off x="279730" y="1763437"/>
            <a:ext cx="8540420" cy="184666"/>
            <a:chOff x="279730" y="1707654"/>
            <a:chExt cx="8540420" cy="184666"/>
          </a:xfrm>
        </p:grpSpPr>
        <p:sp>
          <p:nvSpPr>
            <p:cNvPr id="20" name="CuadroTexto 19">
              <a:extLst>
                <a:ext uri="{FF2B5EF4-FFF2-40B4-BE49-F238E27FC236}">
                  <a16:creationId xmlns:a16="http://schemas.microsoft.com/office/drawing/2014/main" id="{2BBCCEBA-79B1-A87C-7D2E-341A264A0AC1}"/>
                </a:ext>
              </a:extLst>
            </p:cNvPr>
            <p:cNvSpPr txBox="1"/>
            <p:nvPr/>
          </p:nvSpPr>
          <p:spPr>
            <a:xfrm>
              <a:off x="543910" y="1707654"/>
              <a:ext cx="8276240" cy="184666"/>
            </a:xfrm>
            <a:prstGeom prst="rect">
              <a:avLst/>
            </a:prstGeom>
            <a:noFill/>
          </p:spPr>
          <p:txBody>
            <a:bodyPr wrap="square" lIns="0" tIns="0" rIns="0" bIns="0" anchor="t">
              <a:spAutoFit/>
            </a:bodyPr>
            <a:lstStyle/>
            <a:p>
              <a:pPr marR="5080">
                <a:lnSpc>
                  <a:spcPct val="100000"/>
                </a:lnSpc>
                <a:buClr>
                  <a:srgbClr val="535353"/>
                </a:buClr>
                <a:buSzPct val="82500"/>
                <a:tabLst>
                  <a:tab pos="226695" algn="l"/>
                </a:tabLst>
              </a:pPr>
              <a:r>
                <a:rPr lang="es-ES_tradnl" sz="1200">
                  <a:solidFill>
                    <a:schemeClr val="accent1"/>
                  </a:solidFill>
                </a:rPr>
                <a:t>Fácil y rápida de aplicar en el ámbito de Atención Primaria. Realizada completamente a través de un breve cuestionario</a:t>
              </a:r>
              <a:r>
                <a:rPr lang="es-ES_tradnl" sz="1200" baseline="30000">
                  <a:solidFill>
                    <a:schemeClr val="accent1"/>
                  </a:solidFill>
                </a:rPr>
                <a:t>1,2</a:t>
              </a:r>
            </a:p>
          </p:txBody>
        </p:sp>
        <p:sp>
          <p:nvSpPr>
            <p:cNvPr id="21" name="Elipse 20">
              <a:extLst>
                <a:ext uri="{FF2B5EF4-FFF2-40B4-BE49-F238E27FC236}">
                  <a16:creationId xmlns:a16="http://schemas.microsoft.com/office/drawing/2014/main" id="{D01E7817-1F79-6C86-11A8-AF65204CB05D}"/>
                </a:ext>
              </a:extLst>
            </p:cNvPr>
            <p:cNvSpPr/>
            <p:nvPr/>
          </p:nvSpPr>
          <p:spPr>
            <a:xfrm>
              <a:off x="279730" y="1707654"/>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BF3FA8A7-34D9-47D9-D653-A6A5B065ACEC}"/>
              </a:ext>
            </a:extLst>
          </p:cNvPr>
          <p:cNvGrpSpPr/>
          <p:nvPr/>
        </p:nvGrpSpPr>
        <p:grpSpPr>
          <a:xfrm>
            <a:off x="279730" y="2175395"/>
            <a:ext cx="8540420" cy="369332"/>
            <a:chOff x="279730" y="2211710"/>
            <a:chExt cx="8540420" cy="369332"/>
          </a:xfrm>
        </p:grpSpPr>
        <p:sp>
          <p:nvSpPr>
            <p:cNvPr id="23" name="CuadroTexto 22">
              <a:extLst>
                <a:ext uri="{FF2B5EF4-FFF2-40B4-BE49-F238E27FC236}">
                  <a16:creationId xmlns:a16="http://schemas.microsoft.com/office/drawing/2014/main" id="{E947E0B1-EB99-D69B-445F-0AD167AAAE5A}"/>
                </a:ext>
              </a:extLst>
            </p:cNvPr>
            <p:cNvSpPr txBox="1"/>
            <p:nvPr/>
          </p:nvSpPr>
          <p:spPr>
            <a:xfrm>
              <a:off x="543910" y="2211710"/>
              <a:ext cx="8276240" cy="369332"/>
            </a:xfrm>
            <a:prstGeom prst="rect">
              <a:avLst/>
            </a:prstGeom>
            <a:noFill/>
          </p:spPr>
          <p:txBody>
            <a:bodyPr wrap="square" lIns="0" tIns="0" rIns="0" bIns="0" anchor="t">
              <a:spAutoFit/>
            </a:bodyPr>
            <a:lstStyle/>
            <a:p>
              <a:pPr marR="177800">
                <a:lnSpc>
                  <a:spcPct val="100000"/>
                </a:lnSpc>
                <a:buClr>
                  <a:srgbClr val="535353"/>
                </a:buClr>
                <a:buSzPct val="82500"/>
                <a:tabLst>
                  <a:tab pos="226695" algn="l"/>
                </a:tabLst>
              </a:pPr>
              <a:r>
                <a:rPr lang="es-ES_tradnl" sz="1200">
                  <a:solidFill>
                    <a:schemeClr val="accent1"/>
                  </a:solidFill>
                </a:rPr>
                <a:t>La escala </a:t>
              </a:r>
              <a:r>
                <a:rPr lang="es-ES_tradnl" sz="1200" b="1">
                  <a:solidFill>
                    <a:schemeClr val="accent1"/>
                  </a:solidFill>
                </a:rPr>
                <a:t>FRAIL</a:t>
              </a:r>
              <a:r>
                <a:rPr lang="es-ES_tradnl" sz="1200">
                  <a:solidFill>
                    <a:schemeClr val="accent1"/>
                  </a:solidFill>
                </a:rPr>
                <a:t> ha sido validada en una amplia variedad de poblaciones con </a:t>
              </a:r>
              <a:r>
                <a:rPr lang="es-ES_tradnl" sz="1200" b="1">
                  <a:solidFill>
                    <a:schemeClr val="accent1"/>
                  </a:solidFill>
                </a:rPr>
                <a:t>capacidad predictiva </a:t>
              </a:r>
              <a:br>
                <a:rPr lang="es-ES_tradnl" sz="1200"/>
              </a:br>
              <a:r>
                <a:rPr lang="es-ES_tradnl" sz="1200">
                  <a:solidFill>
                    <a:schemeClr val="accent1"/>
                  </a:solidFill>
                </a:rPr>
                <a:t>de resultados adversos</a:t>
              </a:r>
              <a:r>
                <a:rPr lang="es-ES_tradnl" sz="1200" baseline="30000">
                  <a:solidFill>
                    <a:schemeClr val="accent1"/>
                  </a:solidFill>
                </a:rPr>
                <a:t>1,2</a:t>
              </a:r>
            </a:p>
          </p:txBody>
        </p:sp>
        <p:sp>
          <p:nvSpPr>
            <p:cNvPr id="24" name="Elipse 23">
              <a:extLst>
                <a:ext uri="{FF2B5EF4-FFF2-40B4-BE49-F238E27FC236}">
                  <a16:creationId xmlns:a16="http://schemas.microsoft.com/office/drawing/2014/main" id="{F6F70C35-6440-B198-8328-C5DB3E744C4F}"/>
                </a:ext>
              </a:extLst>
            </p:cNvPr>
            <p:cNvSpPr/>
            <p:nvPr/>
          </p:nvSpPr>
          <p:spPr>
            <a:xfrm>
              <a:off x="279730" y="2217879"/>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5" name="Grupo 24">
            <a:extLst>
              <a:ext uri="{FF2B5EF4-FFF2-40B4-BE49-F238E27FC236}">
                <a16:creationId xmlns:a16="http://schemas.microsoft.com/office/drawing/2014/main" id="{52C207D0-F728-BDB0-5BE9-CB58968DA650}"/>
              </a:ext>
            </a:extLst>
          </p:cNvPr>
          <p:cNvGrpSpPr/>
          <p:nvPr/>
        </p:nvGrpSpPr>
        <p:grpSpPr>
          <a:xfrm>
            <a:off x="279730" y="2772019"/>
            <a:ext cx="8540420" cy="369332"/>
            <a:chOff x="279730" y="2571750"/>
            <a:chExt cx="8540420" cy="369332"/>
          </a:xfrm>
        </p:grpSpPr>
        <p:sp>
          <p:nvSpPr>
            <p:cNvPr id="26" name="CuadroTexto 25">
              <a:extLst>
                <a:ext uri="{FF2B5EF4-FFF2-40B4-BE49-F238E27FC236}">
                  <a16:creationId xmlns:a16="http://schemas.microsoft.com/office/drawing/2014/main" id="{D2824147-2601-DC78-FBB5-660DE1D7E274}"/>
                </a:ext>
              </a:extLst>
            </p:cNvPr>
            <p:cNvSpPr txBox="1"/>
            <p:nvPr/>
          </p:nvSpPr>
          <p:spPr>
            <a:xfrm>
              <a:off x="543910" y="2571750"/>
              <a:ext cx="8276240" cy="369332"/>
            </a:xfrm>
            <a:prstGeom prst="rect">
              <a:avLst/>
            </a:prstGeom>
            <a:noFill/>
          </p:spPr>
          <p:txBody>
            <a:bodyPr wrap="square" lIns="0" tIns="0" rIns="0" bIns="0" anchor="t">
              <a:spAutoFit/>
            </a:bodyPr>
            <a:lstStyle/>
            <a:p>
              <a:pPr>
                <a:lnSpc>
                  <a:spcPct val="100000"/>
                </a:lnSpc>
                <a:buClr>
                  <a:srgbClr val="535353"/>
                </a:buClr>
                <a:buSzPct val="82500"/>
                <a:tabLst>
                  <a:tab pos="226060" algn="l"/>
                </a:tabLst>
              </a:pPr>
              <a:r>
                <a:rPr lang="es-ES_tradnl" sz="1200">
                  <a:solidFill>
                    <a:schemeClr val="accent1"/>
                  </a:solidFill>
                </a:rPr>
                <a:t>Recomendado su uso como una herramienta para estratificar a aquellos pacientes que necesitan una </a:t>
              </a:r>
              <a:r>
                <a:rPr lang="es-ES_tradnl" sz="1200" b="1">
                  <a:solidFill>
                    <a:schemeClr val="accent1"/>
                  </a:solidFill>
                </a:rPr>
                <a:t>valoración </a:t>
              </a:r>
              <a:br>
                <a:rPr lang="es-ES_tradnl" sz="1200" b="1"/>
              </a:br>
              <a:r>
                <a:rPr lang="es-ES_tradnl" sz="1200" b="1">
                  <a:solidFill>
                    <a:schemeClr val="accent1"/>
                  </a:solidFill>
                </a:rPr>
                <a:t>geriátrica integral</a:t>
              </a:r>
              <a:r>
                <a:rPr lang="es-ES_tradnl" sz="1200" baseline="30000">
                  <a:solidFill>
                    <a:schemeClr val="accent1"/>
                  </a:solidFill>
                </a:rPr>
                <a:t>1,2</a:t>
              </a:r>
            </a:p>
          </p:txBody>
        </p:sp>
        <p:sp>
          <p:nvSpPr>
            <p:cNvPr id="27" name="Elipse 26">
              <a:extLst>
                <a:ext uri="{FF2B5EF4-FFF2-40B4-BE49-F238E27FC236}">
                  <a16:creationId xmlns:a16="http://schemas.microsoft.com/office/drawing/2014/main" id="{2AE28F9B-5E30-AECE-3DF2-B490349B9494}"/>
                </a:ext>
              </a:extLst>
            </p:cNvPr>
            <p:cNvSpPr/>
            <p:nvPr/>
          </p:nvSpPr>
          <p:spPr>
            <a:xfrm>
              <a:off x="279730" y="2577919"/>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 name="Marcador de texto 3">
            <a:extLst>
              <a:ext uri="{FF2B5EF4-FFF2-40B4-BE49-F238E27FC236}">
                <a16:creationId xmlns:a16="http://schemas.microsoft.com/office/drawing/2014/main" id="{BE2734E3-E8FF-4E38-3B89-D7FFF4629429}"/>
              </a:ext>
            </a:extLst>
          </p:cNvPr>
          <p:cNvSpPr>
            <a:spLocks noGrp="1"/>
          </p:cNvSpPr>
          <p:nvPr>
            <p:ph type="body" sz="quarter" idx="26"/>
          </p:nvPr>
        </p:nvSpPr>
        <p:spPr>
          <a:xfrm>
            <a:off x="1245476" y="4747016"/>
            <a:ext cx="7168055" cy="396484"/>
          </a:xfrm>
        </p:spPr>
        <p:txBody>
          <a:bodyPr/>
          <a:lstStyle/>
          <a:p>
            <a:pPr marR="5080"/>
            <a:r>
              <a:rPr lang="es-ES" b="1"/>
              <a:t>1. </a:t>
            </a:r>
            <a:r>
              <a:rPr lang="es-ES_tradnl" err="1"/>
              <a:t>Malmstrom</a:t>
            </a:r>
            <a:r>
              <a:rPr lang="es-ES_tradnl"/>
              <a:t> TK, </a:t>
            </a:r>
            <a:r>
              <a:rPr lang="es-ES_tradnl" i="1"/>
              <a:t>et al. </a:t>
            </a:r>
            <a:r>
              <a:rPr lang="es-ES_tradnl"/>
              <a:t>A </a:t>
            </a:r>
            <a:r>
              <a:rPr lang="es-ES_tradnl" err="1"/>
              <a:t>comparison</a:t>
            </a:r>
            <a:r>
              <a:rPr lang="es-ES_tradnl"/>
              <a:t> </a:t>
            </a:r>
            <a:r>
              <a:rPr lang="es-ES_tradnl" err="1"/>
              <a:t>of</a:t>
            </a:r>
            <a:r>
              <a:rPr lang="es-ES_tradnl"/>
              <a:t> </a:t>
            </a:r>
            <a:r>
              <a:rPr lang="es-ES_tradnl" err="1"/>
              <a:t>four</a:t>
            </a:r>
            <a:r>
              <a:rPr lang="es-ES_tradnl"/>
              <a:t> </a:t>
            </a:r>
            <a:r>
              <a:rPr lang="es-ES_tradnl" err="1"/>
              <a:t>frailty</a:t>
            </a:r>
            <a:r>
              <a:rPr lang="es-ES_tradnl"/>
              <a:t> </a:t>
            </a:r>
            <a:r>
              <a:rPr lang="es-ES_tradnl" err="1"/>
              <a:t>models</a:t>
            </a:r>
            <a:r>
              <a:rPr lang="es-ES_tradnl"/>
              <a:t>. J Am </a:t>
            </a:r>
            <a:r>
              <a:rPr lang="es-ES_tradnl" err="1"/>
              <a:t>Geriatr</a:t>
            </a:r>
            <a:r>
              <a:rPr lang="es-ES_tradnl"/>
              <a:t> Soc. 2014;62(4):721–6. </a:t>
            </a:r>
            <a:r>
              <a:rPr lang="es-ES" b="1"/>
              <a:t>2. </a:t>
            </a:r>
            <a:r>
              <a:rPr lang="es-ES" err="1"/>
              <a:t>Boreskie</a:t>
            </a:r>
            <a:r>
              <a:rPr lang="es-ES"/>
              <a:t> KF, </a:t>
            </a:r>
            <a:r>
              <a:rPr lang="es-ES" i="1"/>
              <a:t>et al. </a:t>
            </a:r>
            <a:r>
              <a:rPr lang="es-ES" err="1"/>
              <a:t>Frailty-aware</a:t>
            </a:r>
            <a:r>
              <a:rPr lang="es-ES"/>
              <a:t> care: </a:t>
            </a:r>
            <a:r>
              <a:rPr lang="es-ES" err="1"/>
              <a:t>giving</a:t>
            </a:r>
            <a:r>
              <a:rPr lang="es-ES"/>
              <a:t> </a:t>
            </a:r>
            <a:r>
              <a:rPr lang="es-ES" err="1"/>
              <a:t>value</a:t>
            </a:r>
            <a:r>
              <a:rPr lang="es-ES"/>
              <a:t> </a:t>
            </a:r>
            <a:r>
              <a:rPr lang="es-ES" err="1"/>
              <a:t>to</a:t>
            </a:r>
            <a:r>
              <a:rPr lang="es-ES"/>
              <a:t> </a:t>
            </a:r>
            <a:r>
              <a:rPr lang="es-ES" err="1"/>
              <a:t>frailty</a:t>
            </a:r>
            <a:r>
              <a:rPr lang="es-ES"/>
              <a:t> </a:t>
            </a:r>
            <a:r>
              <a:rPr lang="es-ES" err="1"/>
              <a:t>assessment</a:t>
            </a:r>
            <a:r>
              <a:rPr lang="es-ES"/>
              <a:t> </a:t>
            </a:r>
            <a:r>
              <a:rPr lang="es-ES" err="1"/>
              <a:t>across</a:t>
            </a:r>
            <a:r>
              <a:rPr lang="es-ES"/>
              <a:t> </a:t>
            </a:r>
            <a:r>
              <a:rPr lang="es-ES" err="1"/>
              <a:t>different</a:t>
            </a:r>
            <a:r>
              <a:rPr lang="es-ES"/>
              <a:t> </a:t>
            </a:r>
            <a:r>
              <a:rPr lang="es-ES" err="1"/>
              <a:t>healthcare</a:t>
            </a:r>
            <a:r>
              <a:rPr lang="es-ES"/>
              <a:t> </a:t>
            </a:r>
            <a:r>
              <a:rPr lang="es-ES" err="1"/>
              <a:t>settings</a:t>
            </a:r>
            <a:r>
              <a:rPr lang="es-ES"/>
              <a:t>. BMC </a:t>
            </a:r>
            <a:r>
              <a:rPr lang="es-ES" err="1"/>
              <a:t>Geriatr</a:t>
            </a:r>
            <a:r>
              <a:rPr lang="es-ES"/>
              <a:t>. 2022;22(1):13.</a:t>
            </a:r>
          </a:p>
        </p:txBody>
      </p:sp>
    </p:spTree>
    <p:extLst>
      <p:ext uri="{BB962C8B-B14F-4D97-AF65-F5344CB8AC3E}">
        <p14:creationId xmlns:p14="http://schemas.microsoft.com/office/powerpoint/2010/main" val="2337743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15</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a:t>Valoración en AP: </a:t>
            </a:r>
            <a:r>
              <a:rPr lang="es-ES"/>
              <a:t>escala</a:t>
            </a:r>
            <a:r>
              <a:rPr lang="es-ES" b="1"/>
              <a:t> FRAIL</a:t>
            </a:r>
          </a:p>
        </p:txBody>
      </p:sp>
      <p:grpSp>
        <p:nvGrpSpPr>
          <p:cNvPr id="6" name="Grupo 5">
            <a:extLst>
              <a:ext uri="{FF2B5EF4-FFF2-40B4-BE49-F238E27FC236}">
                <a16:creationId xmlns:a16="http://schemas.microsoft.com/office/drawing/2014/main" id="{4A33ABEC-035B-CEC5-98A7-F2D692D99B33}"/>
              </a:ext>
            </a:extLst>
          </p:cNvPr>
          <p:cNvGrpSpPr/>
          <p:nvPr/>
        </p:nvGrpSpPr>
        <p:grpSpPr>
          <a:xfrm>
            <a:off x="4407870" y="4488142"/>
            <a:ext cx="328260" cy="136246"/>
            <a:chOff x="4211960" y="4340365"/>
            <a:chExt cx="328260" cy="136246"/>
          </a:xfrm>
        </p:grpSpPr>
        <p:sp>
          <p:nvSpPr>
            <p:cNvPr id="7" name="Elipse 90">
              <a:hlinkClick r:id="rId2" action="ppaction://hlinksldjump"/>
              <a:extLst>
                <a:ext uri="{FF2B5EF4-FFF2-40B4-BE49-F238E27FC236}">
                  <a16:creationId xmlns:a16="http://schemas.microsoft.com/office/drawing/2014/main" id="{E226DAC3-46C0-CD12-1417-38560BD98A99}"/>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1" name="Elipse 90">
              <a:hlinkClick r:id="rId3" action="ppaction://hlinksldjump"/>
              <a:extLst>
                <a:ext uri="{FF2B5EF4-FFF2-40B4-BE49-F238E27FC236}">
                  <a16:creationId xmlns:a16="http://schemas.microsoft.com/office/drawing/2014/main" id="{EF2C4C56-C5B8-E2D5-EDBD-0734EDBAF437}"/>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pSp>
        <p:nvGrpSpPr>
          <p:cNvPr id="12" name="Grupo 11">
            <a:extLst>
              <a:ext uri="{FF2B5EF4-FFF2-40B4-BE49-F238E27FC236}">
                <a16:creationId xmlns:a16="http://schemas.microsoft.com/office/drawing/2014/main" id="{075AB00E-27A8-F803-AB90-F6CAE23D2333}"/>
              </a:ext>
            </a:extLst>
          </p:cNvPr>
          <p:cNvGrpSpPr/>
          <p:nvPr/>
        </p:nvGrpSpPr>
        <p:grpSpPr>
          <a:xfrm>
            <a:off x="323850" y="1123782"/>
            <a:ext cx="8496300" cy="444683"/>
            <a:chOff x="323850" y="1123782"/>
            <a:chExt cx="8496300" cy="444683"/>
          </a:xfrm>
        </p:grpSpPr>
        <p:sp>
          <p:nvSpPr>
            <p:cNvPr id="13" name="Elipse 12">
              <a:extLst>
                <a:ext uri="{FF2B5EF4-FFF2-40B4-BE49-F238E27FC236}">
                  <a16:creationId xmlns:a16="http://schemas.microsoft.com/office/drawing/2014/main" id="{A40A0368-4CCA-124C-CCFD-31BDA6F4261D}"/>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1</a:t>
              </a:r>
            </a:p>
          </p:txBody>
        </p:sp>
        <p:sp>
          <p:nvSpPr>
            <p:cNvPr id="14" name="CuadroTexto 13">
              <a:extLst>
                <a:ext uri="{FF2B5EF4-FFF2-40B4-BE49-F238E27FC236}">
                  <a16:creationId xmlns:a16="http://schemas.microsoft.com/office/drawing/2014/main" id="{59762276-AD57-CF32-D4E2-FE7D709E4C0C}"/>
                </a:ext>
              </a:extLst>
            </p:cNvPr>
            <p:cNvSpPr txBox="1"/>
            <p:nvPr/>
          </p:nvSpPr>
          <p:spPr>
            <a:xfrm>
              <a:off x="728606" y="1123782"/>
              <a:ext cx="4572000" cy="251795"/>
            </a:xfrm>
            <a:prstGeom prst="rect">
              <a:avLst/>
            </a:prstGeom>
            <a:noFill/>
          </p:spPr>
          <p:txBody>
            <a:bodyPr wrap="square" lIns="72000" tIns="0" rIns="0" bIns="36000">
              <a:spAutoFit/>
            </a:bodyPr>
            <a:lstStyle/>
            <a:p>
              <a:r>
                <a:rPr lang="es-ES_tradnl" sz="1400" b="1">
                  <a:solidFill>
                    <a:schemeClr val="accent1"/>
                  </a:solidFill>
                  <a:latin typeface="Arial" panose="020B0604020202020204" pitchFamily="34" charset="0"/>
                  <a:cs typeface="Arial" panose="020B0604020202020204" pitchFamily="34" charset="0"/>
                </a:rPr>
                <a:t>FATIGA</a:t>
              </a:r>
              <a:endParaRPr lang="es-ES" sz="1400">
                <a:solidFill>
                  <a:schemeClr val="accent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12DBD61A-9BB0-E33F-DE05-31271A40D4E3}"/>
                </a:ext>
              </a:extLst>
            </p:cNvPr>
            <p:cNvSpPr txBox="1"/>
            <p:nvPr/>
          </p:nvSpPr>
          <p:spPr>
            <a:xfrm>
              <a:off x="728606" y="1365210"/>
              <a:ext cx="8091544" cy="190240"/>
            </a:xfrm>
            <a:prstGeom prst="rect">
              <a:avLst/>
            </a:prstGeom>
            <a:noFill/>
          </p:spPr>
          <p:txBody>
            <a:bodyPr wrap="square" lIns="72000" tIns="36000" rIns="0" bIns="0">
              <a:spAutoFit/>
            </a:bodyPr>
            <a:lstStyle/>
            <a:p>
              <a:pPr marR="483870">
                <a:lnSpc>
                  <a:spcPct val="100000"/>
                </a:lnSpc>
              </a:pPr>
              <a:r>
                <a:rPr lang="es-ES_tradnl" sz="1000">
                  <a:solidFill>
                    <a:schemeClr val="accent1"/>
                  </a:solidFill>
                </a:rPr>
                <a:t>¿Cuánto tiempo se ha sentido cansado o fatigado? (dar </a:t>
              </a:r>
              <a:r>
                <a:rPr lang="es-ES_tradnl" sz="1000" b="1">
                  <a:solidFill>
                    <a:schemeClr val="accent1"/>
                  </a:solidFill>
                </a:rPr>
                <a:t>1 punto </a:t>
              </a:r>
              <a:r>
                <a:rPr lang="es-ES_tradnl" sz="1000">
                  <a:solidFill>
                    <a:schemeClr val="accent1"/>
                  </a:solidFill>
                </a:rPr>
                <a:t>si: todo el tiempo o la mayor parte del tiempo)</a:t>
              </a:r>
            </a:p>
          </p:txBody>
        </p:sp>
        <p:cxnSp>
          <p:nvCxnSpPr>
            <p:cNvPr id="16" name="Conector recto 15">
              <a:extLst>
                <a:ext uri="{FF2B5EF4-FFF2-40B4-BE49-F238E27FC236}">
                  <a16:creationId xmlns:a16="http://schemas.microsoft.com/office/drawing/2014/main" id="{D415F656-E77C-109E-E954-2E70543D38B7}"/>
                </a:ext>
              </a:extLst>
            </p:cNvPr>
            <p:cNvCxnSpPr>
              <a:stCxn id="13"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7" name="Grupo 16">
            <a:extLst>
              <a:ext uri="{FF2B5EF4-FFF2-40B4-BE49-F238E27FC236}">
                <a16:creationId xmlns:a16="http://schemas.microsoft.com/office/drawing/2014/main" id="{BD8D4E43-C879-4633-0020-EAF3050BD779}"/>
              </a:ext>
            </a:extLst>
          </p:cNvPr>
          <p:cNvGrpSpPr/>
          <p:nvPr/>
        </p:nvGrpSpPr>
        <p:grpSpPr>
          <a:xfrm>
            <a:off x="323850" y="1670594"/>
            <a:ext cx="8496300" cy="444683"/>
            <a:chOff x="323850" y="1123782"/>
            <a:chExt cx="8496300" cy="444683"/>
          </a:xfrm>
        </p:grpSpPr>
        <p:sp>
          <p:nvSpPr>
            <p:cNvPr id="18" name="Elipse 17">
              <a:extLst>
                <a:ext uri="{FF2B5EF4-FFF2-40B4-BE49-F238E27FC236}">
                  <a16:creationId xmlns:a16="http://schemas.microsoft.com/office/drawing/2014/main" id="{FEF9D8FA-17F3-20F0-2803-4A0A7BB4EEDC}"/>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2</a:t>
              </a:r>
            </a:p>
          </p:txBody>
        </p:sp>
        <p:sp>
          <p:nvSpPr>
            <p:cNvPr id="19" name="CuadroTexto 18">
              <a:extLst>
                <a:ext uri="{FF2B5EF4-FFF2-40B4-BE49-F238E27FC236}">
                  <a16:creationId xmlns:a16="http://schemas.microsoft.com/office/drawing/2014/main" id="{085D8869-D2E7-6E6C-C49D-A3CE330EB040}"/>
                </a:ext>
              </a:extLst>
            </p:cNvPr>
            <p:cNvSpPr txBox="1"/>
            <p:nvPr/>
          </p:nvSpPr>
          <p:spPr>
            <a:xfrm>
              <a:off x="728606" y="1123782"/>
              <a:ext cx="4572000" cy="251795"/>
            </a:xfrm>
            <a:prstGeom prst="rect">
              <a:avLst/>
            </a:prstGeom>
            <a:noFill/>
          </p:spPr>
          <p:txBody>
            <a:bodyPr wrap="square" lIns="72000" tIns="0" rIns="0" bIns="36000">
              <a:spAutoFit/>
            </a:bodyPr>
            <a:lstStyle/>
            <a:p>
              <a:r>
                <a:rPr lang="es-ES_tradnl" sz="1400" b="1">
                  <a:solidFill>
                    <a:schemeClr val="accent1"/>
                  </a:solidFill>
                  <a:latin typeface="Arial" panose="020B0604020202020204" pitchFamily="34" charset="0"/>
                  <a:cs typeface="Arial" panose="020B0604020202020204" pitchFamily="34" charset="0"/>
                </a:rPr>
                <a:t>RESISTENCIA</a:t>
              </a:r>
              <a:endParaRPr lang="es-ES" sz="1400">
                <a:solidFill>
                  <a:schemeClr val="accent1"/>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FD88D550-C3E6-D118-DCFD-873F9CAADBC1}"/>
                </a:ext>
              </a:extLst>
            </p:cNvPr>
            <p:cNvSpPr txBox="1"/>
            <p:nvPr/>
          </p:nvSpPr>
          <p:spPr>
            <a:xfrm>
              <a:off x="728606" y="1365210"/>
              <a:ext cx="8091544" cy="190240"/>
            </a:xfrm>
            <a:prstGeom prst="rect">
              <a:avLst/>
            </a:prstGeom>
            <a:noFill/>
          </p:spPr>
          <p:txBody>
            <a:bodyPr wrap="square" lIns="72000" tIns="36000" rIns="0" bIns="0">
              <a:spAutoFit/>
            </a:bodyPr>
            <a:lstStyle/>
            <a:p>
              <a:pPr marR="396240">
                <a:lnSpc>
                  <a:spcPct val="100000"/>
                </a:lnSpc>
              </a:pPr>
              <a:r>
                <a:rPr lang="es-ES_tradnl" sz="1000">
                  <a:solidFill>
                    <a:schemeClr val="accent1"/>
                  </a:solidFill>
                </a:rPr>
                <a:t>¿Ha tenido alguna dificultad para subir 10 escalones sin precisar ningún tipo de ayuda? (dar </a:t>
              </a:r>
              <a:r>
                <a:rPr lang="es-ES_tradnl" sz="1000" b="1">
                  <a:solidFill>
                    <a:schemeClr val="accent1"/>
                  </a:solidFill>
                </a:rPr>
                <a:t>1 punto </a:t>
              </a:r>
              <a:r>
                <a:rPr lang="es-ES_tradnl" sz="1000">
                  <a:solidFill>
                    <a:schemeClr val="accent1"/>
                  </a:solidFill>
                </a:rPr>
                <a:t>si la respuesta es afirmativa)</a:t>
              </a:r>
            </a:p>
          </p:txBody>
        </p:sp>
        <p:cxnSp>
          <p:nvCxnSpPr>
            <p:cNvPr id="21" name="Conector recto 20">
              <a:extLst>
                <a:ext uri="{FF2B5EF4-FFF2-40B4-BE49-F238E27FC236}">
                  <a16:creationId xmlns:a16="http://schemas.microsoft.com/office/drawing/2014/main" id="{AE67E213-4C3D-D495-AD38-DB83288C4AC4}"/>
                </a:ext>
              </a:extLst>
            </p:cNvPr>
            <p:cNvCxnSpPr>
              <a:stCxn id="18"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2" name="Grupo 21">
            <a:extLst>
              <a:ext uri="{FF2B5EF4-FFF2-40B4-BE49-F238E27FC236}">
                <a16:creationId xmlns:a16="http://schemas.microsoft.com/office/drawing/2014/main" id="{C11B0159-09E3-4ABF-9ABB-5AF7A3312D28}"/>
              </a:ext>
            </a:extLst>
          </p:cNvPr>
          <p:cNvGrpSpPr/>
          <p:nvPr/>
        </p:nvGrpSpPr>
        <p:grpSpPr>
          <a:xfrm>
            <a:off x="323850" y="2217406"/>
            <a:ext cx="8496300" cy="468019"/>
            <a:chOff x="323850" y="1123782"/>
            <a:chExt cx="8496300" cy="468019"/>
          </a:xfrm>
        </p:grpSpPr>
        <p:sp>
          <p:nvSpPr>
            <p:cNvPr id="23" name="Elipse 22">
              <a:extLst>
                <a:ext uri="{FF2B5EF4-FFF2-40B4-BE49-F238E27FC236}">
                  <a16:creationId xmlns:a16="http://schemas.microsoft.com/office/drawing/2014/main" id="{8213271C-F4C7-4AE4-CF0B-29D7032A575F}"/>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3</a:t>
              </a:r>
            </a:p>
          </p:txBody>
        </p:sp>
        <p:sp>
          <p:nvSpPr>
            <p:cNvPr id="24" name="CuadroTexto 23">
              <a:extLst>
                <a:ext uri="{FF2B5EF4-FFF2-40B4-BE49-F238E27FC236}">
                  <a16:creationId xmlns:a16="http://schemas.microsoft.com/office/drawing/2014/main" id="{B8A3A336-F36A-FD2A-6E03-506E15F5A571}"/>
                </a:ext>
              </a:extLst>
            </p:cNvPr>
            <p:cNvSpPr txBox="1"/>
            <p:nvPr/>
          </p:nvSpPr>
          <p:spPr>
            <a:xfrm>
              <a:off x="728606" y="1123782"/>
              <a:ext cx="4572000" cy="251795"/>
            </a:xfrm>
            <a:prstGeom prst="rect">
              <a:avLst/>
            </a:prstGeom>
            <a:noFill/>
          </p:spPr>
          <p:txBody>
            <a:bodyPr wrap="square" lIns="72000" tIns="0" rIns="0" bIns="36000">
              <a:spAutoFit/>
            </a:bodyPr>
            <a:lstStyle/>
            <a:p>
              <a:r>
                <a:rPr lang="es-ES_tradnl" sz="1400" b="1">
                  <a:solidFill>
                    <a:schemeClr val="accent1"/>
                  </a:solidFill>
                  <a:latin typeface="Arial" panose="020B0604020202020204" pitchFamily="34" charset="0"/>
                  <a:cs typeface="Arial" panose="020B0604020202020204" pitchFamily="34" charset="0"/>
                </a:rPr>
                <a:t>DEAMBULACIÓN</a:t>
              </a:r>
              <a:endParaRPr lang="es-ES" sz="1400">
                <a:solidFill>
                  <a:schemeClr val="accent1"/>
                </a:solidFill>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E3C4CD51-351B-E02D-8C64-6C8F58D80FF7}"/>
                </a:ext>
              </a:extLst>
            </p:cNvPr>
            <p:cNvSpPr txBox="1"/>
            <p:nvPr/>
          </p:nvSpPr>
          <p:spPr>
            <a:xfrm>
              <a:off x="728604" y="1365210"/>
              <a:ext cx="8091546" cy="226591"/>
            </a:xfrm>
            <a:prstGeom prst="rect">
              <a:avLst/>
            </a:prstGeom>
            <a:noFill/>
          </p:spPr>
          <p:txBody>
            <a:bodyPr wrap="none" lIns="72000" tIns="36000" rIns="0" bIns="0">
              <a:noAutofit/>
            </a:bodyPr>
            <a:lstStyle/>
            <a:p>
              <a:pPr marR="500380">
                <a:lnSpc>
                  <a:spcPct val="100000"/>
                </a:lnSpc>
              </a:pPr>
              <a:r>
                <a:rPr lang="es-ES_tradnl" sz="1000">
                  <a:solidFill>
                    <a:schemeClr val="accent1"/>
                  </a:solidFill>
                </a:rPr>
                <a:t>¿Ha tenido algún tipo de dificultad para caminar varios cientos de metros sin ningún tipo de ayuda? (dar </a:t>
              </a:r>
              <a:r>
                <a:rPr lang="es-ES_tradnl" sz="1000" b="1">
                  <a:solidFill>
                    <a:schemeClr val="accent1"/>
                  </a:solidFill>
                </a:rPr>
                <a:t>1 punto </a:t>
              </a:r>
              <a:r>
                <a:rPr lang="es-ES_tradnl" sz="1000">
                  <a:solidFill>
                    <a:schemeClr val="accent1"/>
                  </a:solidFill>
                </a:rPr>
                <a:t>si la respuesta es afirmativa)</a:t>
              </a:r>
            </a:p>
          </p:txBody>
        </p:sp>
        <p:cxnSp>
          <p:nvCxnSpPr>
            <p:cNvPr id="26" name="Conector recto 25">
              <a:extLst>
                <a:ext uri="{FF2B5EF4-FFF2-40B4-BE49-F238E27FC236}">
                  <a16:creationId xmlns:a16="http://schemas.microsoft.com/office/drawing/2014/main" id="{3F0B7593-8AD8-C42A-041A-557396163235}"/>
                </a:ext>
              </a:extLst>
            </p:cNvPr>
            <p:cNvCxnSpPr>
              <a:stCxn id="23"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7" name="Grupo 26">
            <a:extLst>
              <a:ext uri="{FF2B5EF4-FFF2-40B4-BE49-F238E27FC236}">
                <a16:creationId xmlns:a16="http://schemas.microsoft.com/office/drawing/2014/main" id="{6484DB61-05FB-5449-5B88-173B579F7C79}"/>
              </a:ext>
            </a:extLst>
          </p:cNvPr>
          <p:cNvGrpSpPr/>
          <p:nvPr/>
        </p:nvGrpSpPr>
        <p:grpSpPr>
          <a:xfrm>
            <a:off x="323850" y="2787554"/>
            <a:ext cx="8496300" cy="444683"/>
            <a:chOff x="323850" y="1123782"/>
            <a:chExt cx="8496300" cy="444683"/>
          </a:xfrm>
        </p:grpSpPr>
        <p:sp>
          <p:nvSpPr>
            <p:cNvPr id="28" name="Elipse 27">
              <a:extLst>
                <a:ext uri="{FF2B5EF4-FFF2-40B4-BE49-F238E27FC236}">
                  <a16:creationId xmlns:a16="http://schemas.microsoft.com/office/drawing/2014/main" id="{70FE9A1E-07DD-9551-140A-65EF921CA33D}"/>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4</a:t>
              </a:r>
            </a:p>
          </p:txBody>
        </p:sp>
        <p:sp>
          <p:nvSpPr>
            <p:cNvPr id="29" name="CuadroTexto 28">
              <a:extLst>
                <a:ext uri="{FF2B5EF4-FFF2-40B4-BE49-F238E27FC236}">
                  <a16:creationId xmlns:a16="http://schemas.microsoft.com/office/drawing/2014/main" id="{18F921C1-C6FF-7B10-B6F1-A4C093BF7033}"/>
                </a:ext>
              </a:extLst>
            </p:cNvPr>
            <p:cNvSpPr txBox="1"/>
            <p:nvPr/>
          </p:nvSpPr>
          <p:spPr>
            <a:xfrm>
              <a:off x="728606" y="1123782"/>
              <a:ext cx="4572000" cy="251795"/>
            </a:xfrm>
            <a:prstGeom prst="rect">
              <a:avLst/>
            </a:prstGeom>
            <a:noFill/>
          </p:spPr>
          <p:txBody>
            <a:bodyPr wrap="square" lIns="72000" tIns="0" rIns="0" bIns="36000">
              <a:spAutoFit/>
            </a:bodyPr>
            <a:lstStyle/>
            <a:p>
              <a:r>
                <a:rPr lang="es-ES_tradnl" sz="1400" b="1">
                  <a:solidFill>
                    <a:schemeClr val="accent1"/>
                  </a:solidFill>
                  <a:latin typeface="Arial" panose="020B0604020202020204" pitchFamily="34" charset="0"/>
                  <a:cs typeface="Arial" panose="020B0604020202020204" pitchFamily="34" charset="0"/>
                </a:rPr>
                <a:t>ENFERMEDADES*</a:t>
              </a:r>
              <a:endParaRPr lang="es-ES" sz="1400">
                <a:solidFill>
                  <a:schemeClr val="accent1"/>
                </a:solidFill>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D1F29AE4-6534-0D35-E166-0C9861152F17}"/>
                </a:ext>
              </a:extLst>
            </p:cNvPr>
            <p:cNvSpPr txBox="1"/>
            <p:nvPr/>
          </p:nvSpPr>
          <p:spPr>
            <a:xfrm>
              <a:off x="728606" y="1365210"/>
              <a:ext cx="8091544" cy="190240"/>
            </a:xfrm>
            <a:prstGeom prst="rect">
              <a:avLst/>
            </a:prstGeom>
            <a:noFill/>
          </p:spPr>
          <p:txBody>
            <a:bodyPr wrap="square" lIns="72000" tIns="36000" rIns="0" bIns="0">
              <a:spAutoFit/>
            </a:bodyPr>
            <a:lstStyle/>
            <a:p>
              <a:pPr>
                <a:lnSpc>
                  <a:spcPct val="100000"/>
                </a:lnSpc>
              </a:pPr>
              <a:r>
                <a:rPr lang="es-ES_tradnl" sz="1000">
                  <a:solidFill>
                    <a:schemeClr val="accent1"/>
                  </a:solidFill>
                </a:rPr>
                <a:t>¿Cuántas enfermedades presenta de esta lista de 11 enfermedades? (dar </a:t>
              </a:r>
              <a:r>
                <a:rPr lang="es-ES_tradnl" sz="1000" b="1">
                  <a:solidFill>
                    <a:schemeClr val="accent1"/>
                  </a:solidFill>
                </a:rPr>
                <a:t>1 punto </a:t>
              </a:r>
              <a:r>
                <a:rPr lang="es-ES_tradnl" sz="1000">
                  <a:solidFill>
                    <a:schemeClr val="accent1"/>
                  </a:solidFill>
                </a:rPr>
                <a:t>si presenta 5 o más enfermedades)</a:t>
              </a:r>
            </a:p>
          </p:txBody>
        </p:sp>
        <p:cxnSp>
          <p:nvCxnSpPr>
            <p:cNvPr id="31" name="Conector recto 30">
              <a:extLst>
                <a:ext uri="{FF2B5EF4-FFF2-40B4-BE49-F238E27FC236}">
                  <a16:creationId xmlns:a16="http://schemas.microsoft.com/office/drawing/2014/main" id="{6B1261B3-AB49-85E4-7274-E90FAF547514}"/>
                </a:ext>
              </a:extLst>
            </p:cNvPr>
            <p:cNvCxnSpPr>
              <a:stCxn id="28"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A31EAD1D-066C-18C6-5137-7BF642F88D6D}"/>
              </a:ext>
            </a:extLst>
          </p:cNvPr>
          <p:cNvGrpSpPr/>
          <p:nvPr/>
        </p:nvGrpSpPr>
        <p:grpSpPr>
          <a:xfrm>
            <a:off x="323850" y="3334366"/>
            <a:ext cx="8496300" cy="444683"/>
            <a:chOff x="323850" y="1123782"/>
            <a:chExt cx="8496300" cy="444683"/>
          </a:xfrm>
        </p:grpSpPr>
        <p:sp>
          <p:nvSpPr>
            <p:cNvPr id="34" name="Elipse 33">
              <a:extLst>
                <a:ext uri="{FF2B5EF4-FFF2-40B4-BE49-F238E27FC236}">
                  <a16:creationId xmlns:a16="http://schemas.microsoft.com/office/drawing/2014/main" id="{51F6BF12-FE5E-AC99-1257-A8EFA84D501B}"/>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5</a:t>
              </a:r>
            </a:p>
          </p:txBody>
        </p:sp>
        <p:sp>
          <p:nvSpPr>
            <p:cNvPr id="35" name="CuadroTexto 34">
              <a:extLst>
                <a:ext uri="{FF2B5EF4-FFF2-40B4-BE49-F238E27FC236}">
                  <a16:creationId xmlns:a16="http://schemas.microsoft.com/office/drawing/2014/main" id="{BFF120A0-A776-D5B1-E93D-B25E754C7C96}"/>
                </a:ext>
              </a:extLst>
            </p:cNvPr>
            <p:cNvSpPr txBox="1"/>
            <p:nvPr/>
          </p:nvSpPr>
          <p:spPr>
            <a:xfrm>
              <a:off x="728606" y="1123782"/>
              <a:ext cx="4572000" cy="251795"/>
            </a:xfrm>
            <a:prstGeom prst="rect">
              <a:avLst/>
            </a:prstGeom>
            <a:noFill/>
          </p:spPr>
          <p:txBody>
            <a:bodyPr wrap="square" lIns="72000" tIns="0" rIns="0" bIns="36000">
              <a:spAutoFit/>
            </a:bodyPr>
            <a:lstStyle/>
            <a:p>
              <a:r>
                <a:rPr lang="es-ES_tradnl" sz="1400">
                  <a:solidFill>
                    <a:schemeClr val="accent1"/>
                  </a:solidFill>
                  <a:latin typeface="Arial" panose="020B0604020202020204" pitchFamily="34" charset="0"/>
                  <a:cs typeface="Arial" panose="020B0604020202020204" pitchFamily="34" charset="0"/>
                </a:rPr>
                <a:t>Pérdida de </a:t>
              </a:r>
              <a:r>
                <a:rPr lang="es-ES_tradnl" sz="1400" b="1">
                  <a:solidFill>
                    <a:schemeClr val="accent1"/>
                  </a:solidFill>
                  <a:latin typeface="Arial" panose="020B0604020202020204" pitchFamily="34" charset="0"/>
                  <a:cs typeface="Arial" panose="020B0604020202020204" pitchFamily="34" charset="0"/>
                </a:rPr>
                <a:t>PESO</a:t>
              </a:r>
              <a:endParaRPr lang="es-ES" sz="1400">
                <a:solidFill>
                  <a:schemeClr val="accent1"/>
                </a:solidFill>
                <a:latin typeface="Arial" panose="020B06040202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id="{368B97AB-4DDB-E01F-5B58-3645C2AB1BB4}"/>
                </a:ext>
              </a:extLst>
            </p:cNvPr>
            <p:cNvSpPr txBox="1"/>
            <p:nvPr/>
          </p:nvSpPr>
          <p:spPr>
            <a:xfrm>
              <a:off x="728606" y="1365210"/>
              <a:ext cx="8091544" cy="190240"/>
            </a:xfrm>
            <a:prstGeom prst="rect">
              <a:avLst/>
            </a:prstGeom>
            <a:noFill/>
          </p:spPr>
          <p:txBody>
            <a:bodyPr wrap="square" lIns="72000" tIns="36000" rIns="0" bIns="0" anchor="t">
              <a:spAutoFit/>
            </a:bodyPr>
            <a:lstStyle/>
            <a:p>
              <a:pPr marR="441325"/>
              <a:r>
                <a:rPr lang="es-ES_tradnl" sz="1000">
                  <a:solidFill>
                    <a:schemeClr val="accent1"/>
                  </a:solidFill>
                </a:rPr>
                <a:t>¿Ha perdido más del 5 % de su peso corporal en los últimos 6 meses? (dar </a:t>
              </a:r>
              <a:r>
                <a:rPr lang="es-ES_tradnl" sz="1000" b="1">
                  <a:solidFill>
                    <a:schemeClr val="accent1"/>
                  </a:solidFill>
                </a:rPr>
                <a:t>1 punto </a:t>
              </a:r>
              <a:r>
                <a:rPr lang="es-ES_tradnl" sz="1000">
                  <a:solidFill>
                    <a:schemeClr val="accent1"/>
                  </a:solidFill>
                </a:rPr>
                <a:t>si la respuesta es afirmativa)</a:t>
              </a:r>
              <a:endParaRPr lang="es-ES">
                <a:solidFill>
                  <a:schemeClr val="accent1"/>
                </a:solidFill>
              </a:endParaRPr>
            </a:p>
          </p:txBody>
        </p:sp>
        <p:cxnSp>
          <p:nvCxnSpPr>
            <p:cNvPr id="37" name="Conector recto 36">
              <a:extLst>
                <a:ext uri="{FF2B5EF4-FFF2-40B4-BE49-F238E27FC236}">
                  <a16:creationId xmlns:a16="http://schemas.microsoft.com/office/drawing/2014/main" id="{59EB7217-2113-7920-EC8D-A698AB31E13C}"/>
                </a:ext>
              </a:extLst>
            </p:cNvPr>
            <p:cNvCxnSpPr>
              <a:stCxn id="34"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5" name="Marcador de texto 3">
            <a:extLst>
              <a:ext uri="{FF2B5EF4-FFF2-40B4-BE49-F238E27FC236}">
                <a16:creationId xmlns:a16="http://schemas.microsoft.com/office/drawing/2014/main" id="{D7F1A8AA-964E-A3F5-02B3-43DBE70CCE0D}"/>
              </a:ext>
            </a:extLst>
          </p:cNvPr>
          <p:cNvSpPr>
            <a:spLocks noGrp="1"/>
          </p:cNvSpPr>
          <p:nvPr>
            <p:ph type="body" sz="quarter" idx="26"/>
          </p:nvPr>
        </p:nvSpPr>
        <p:spPr>
          <a:xfrm>
            <a:off x="1245476" y="4747016"/>
            <a:ext cx="7168055" cy="396484"/>
          </a:xfrm>
        </p:spPr>
        <p:txBody>
          <a:bodyPr/>
          <a:lstStyle/>
          <a:p>
            <a:pPr marL="0" marR="5080" indent="0">
              <a:spcBef>
                <a:spcPts val="0"/>
              </a:spcBef>
              <a:buNone/>
            </a:pPr>
            <a:r>
              <a:rPr lang="es-ES_tradnl">
                <a:cs typeface="Tahoma"/>
              </a:rPr>
              <a:t>*Se</a:t>
            </a:r>
            <a:r>
              <a:rPr lang="es-ES_tradnl" spc="-45">
                <a:cs typeface="Tahoma"/>
              </a:rPr>
              <a:t> </a:t>
            </a:r>
            <a:r>
              <a:rPr lang="es-ES_tradnl">
                <a:cs typeface="Tahoma"/>
              </a:rPr>
              <a:t>incluyen</a:t>
            </a:r>
            <a:r>
              <a:rPr lang="es-ES_tradnl" spc="-45">
                <a:cs typeface="Tahoma"/>
              </a:rPr>
              <a:t> </a:t>
            </a:r>
            <a:r>
              <a:rPr lang="es-ES_tradnl">
                <a:cs typeface="Tahoma"/>
              </a:rPr>
              <a:t>las</a:t>
            </a:r>
            <a:r>
              <a:rPr lang="es-ES_tradnl" spc="-40">
                <a:cs typeface="Tahoma"/>
              </a:rPr>
              <a:t> </a:t>
            </a:r>
            <a:r>
              <a:rPr lang="es-ES_tradnl">
                <a:cs typeface="Tahoma"/>
              </a:rPr>
              <a:t>siguientes</a:t>
            </a:r>
            <a:r>
              <a:rPr lang="es-ES_tradnl" spc="-45">
                <a:cs typeface="Tahoma"/>
              </a:rPr>
              <a:t> </a:t>
            </a:r>
            <a:r>
              <a:rPr lang="es-ES_tradnl">
                <a:cs typeface="Tahoma"/>
              </a:rPr>
              <a:t>enfermedades:</a:t>
            </a:r>
            <a:r>
              <a:rPr lang="es-ES_tradnl" spc="-45">
                <a:cs typeface="Tahoma"/>
              </a:rPr>
              <a:t> </a:t>
            </a:r>
            <a:r>
              <a:rPr lang="es-ES_tradnl">
                <a:cs typeface="Tahoma"/>
              </a:rPr>
              <a:t>HTA,</a:t>
            </a:r>
            <a:r>
              <a:rPr lang="es-ES_tradnl" spc="-45">
                <a:cs typeface="Tahoma"/>
              </a:rPr>
              <a:t> </a:t>
            </a:r>
            <a:r>
              <a:rPr lang="es-ES_tradnl">
                <a:cs typeface="Tahoma"/>
              </a:rPr>
              <a:t>DM,</a:t>
            </a:r>
            <a:r>
              <a:rPr lang="es-ES_tradnl" spc="-50">
                <a:cs typeface="Tahoma"/>
              </a:rPr>
              <a:t> </a:t>
            </a:r>
            <a:r>
              <a:rPr lang="es-ES_tradnl" spc="-30">
                <a:cs typeface="Tahoma"/>
              </a:rPr>
              <a:t>cáncer,</a:t>
            </a:r>
            <a:r>
              <a:rPr lang="es-ES_tradnl" spc="-50">
                <a:cs typeface="Tahoma"/>
              </a:rPr>
              <a:t> </a:t>
            </a:r>
            <a:r>
              <a:rPr lang="es-ES_tradnl">
                <a:cs typeface="Tahoma"/>
              </a:rPr>
              <a:t>EPOC,</a:t>
            </a:r>
            <a:r>
              <a:rPr lang="es-ES_tradnl" spc="-45">
                <a:cs typeface="Tahoma"/>
              </a:rPr>
              <a:t> </a:t>
            </a:r>
            <a:r>
              <a:rPr lang="es-ES_tradnl">
                <a:cs typeface="Tahoma"/>
              </a:rPr>
              <a:t>IAM,</a:t>
            </a:r>
            <a:r>
              <a:rPr lang="es-ES_tradnl" spc="-50">
                <a:cs typeface="Tahoma"/>
              </a:rPr>
              <a:t> </a:t>
            </a:r>
            <a:r>
              <a:rPr lang="es-ES_tradnl">
                <a:cs typeface="Tahoma"/>
              </a:rPr>
              <a:t>ICC,</a:t>
            </a:r>
            <a:r>
              <a:rPr lang="es-ES_tradnl" spc="-50">
                <a:cs typeface="Tahoma"/>
              </a:rPr>
              <a:t> </a:t>
            </a:r>
            <a:r>
              <a:rPr lang="es-ES_tradnl">
                <a:cs typeface="Tahoma"/>
              </a:rPr>
              <a:t>angina,</a:t>
            </a:r>
            <a:r>
              <a:rPr lang="es-ES_tradnl" spc="-45">
                <a:cs typeface="Tahoma"/>
              </a:rPr>
              <a:t> </a:t>
            </a:r>
            <a:r>
              <a:rPr lang="es-ES_tradnl">
                <a:cs typeface="Tahoma"/>
              </a:rPr>
              <a:t>asma,</a:t>
            </a:r>
            <a:r>
              <a:rPr lang="es-ES_tradnl" spc="-50">
                <a:cs typeface="Tahoma"/>
              </a:rPr>
              <a:t> </a:t>
            </a:r>
            <a:r>
              <a:rPr lang="es-ES_tradnl" spc="-10">
                <a:cs typeface="Tahoma"/>
              </a:rPr>
              <a:t>artritis, </a:t>
            </a:r>
            <a:r>
              <a:rPr lang="es-ES_tradnl">
                <a:cs typeface="Tahoma"/>
              </a:rPr>
              <a:t>ictus</a:t>
            </a:r>
            <a:r>
              <a:rPr lang="es-ES_tradnl" spc="-10">
                <a:cs typeface="Tahoma"/>
              </a:rPr>
              <a:t> </a:t>
            </a:r>
            <a:r>
              <a:rPr lang="es-ES_tradnl">
                <a:cs typeface="Tahoma"/>
              </a:rPr>
              <a:t>y</a:t>
            </a:r>
            <a:r>
              <a:rPr lang="es-ES_tradnl" spc="-10">
                <a:cs typeface="Tahoma"/>
              </a:rPr>
              <a:t> </a:t>
            </a:r>
            <a:r>
              <a:rPr lang="es-ES_tradnl" spc="-25">
                <a:cs typeface="Tahoma"/>
              </a:rPr>
              <a:t>ERC.</a:t>
            </a:r>
            <a:br>
              <a:rPr lang="es-ES_tradnl" spc="-25">
                <a:cs typeface="Tahoma"/>
              </a:rPr>
            </a:br>
            <a:r>
              <a:rPr lang="es-ES" err="1"/>
              <a:t>Boreskie</a:t>
            </a:r>
            <a:r>
              <a:rPr lang="es-ES"/>
              <a:t> KF, </a:t>
            </a:r>
            <a:r>
              <a:rPr lang="es-ES" i="1"/>
              <a:t>et al</a:t>
            </a:r>
            <a:r>
              <a:rPr lang="es-ES"/>
              <a:t>. </a:t>
            </a:r>
            <a:r>
              <a:rPr lang="es-ES" err="1"/>
              <a:t>Frailty-aware</a:t>
            </a:r>
            <a:r>
              <a:rPr lang="es-ES"/>
              <a:t> care: </a:t>
            </a:r>
            <a:r>
              <a:rPr lang="es-ES" err="1"/>
              <a:t>giving</a:t>
            </a:r>
            <a:r>
              <a:rPr lang="es-ES"/>
              <a:t> </a:t>
            </a:r>
            <a:r>
              <a:rPr lang="es-ES" err="1"/>
              <a:t>value</a:t>
            </a:r>
            <a:r>
              <a:rPr lang="es-ES"/>
              <a:t> </a:t>
            </a:r>
            <a:r>
              <a:rPr lang="es-ES" err="1"/>
              <a:t>to</a:t>
            </a:r>
            <a:r>
              <a:rPr lang="es-ES"/>
              <a:t> </a:t>
            </a:r>
            <a:r>
              <a:rPr lang="es-ES" err="1"/>
              <a:t>frailty</a:t>
            </a:r>
            <a:r>
              <a:rPr lang="es-ES"/>
              <a:t> </a:t>
            </a:r>
            <a:r>
              <a:rPr lang="es-ES" err="1"/>
              <a:t>assessment</a:t>
            </a:r>
            <a:r>
              <a:rPr lang="es-ES"/>
              <a:t> </a:t>
            </a:r>
            <a:r>
              <a:rPr lang="es-ES" err="1"/>
              <a:t>across</a:t>
            </a:r>
            <a:r>
              <a:rPr lang="es-ES"/>
              <a:t> </a:t>
            </a:r>
            <a:r>
              <a:rPr lang="es-ES" err="1"/>
              <a:t>different</a:t>
            </a:r>
            <a:r>
              <a:rPr lang="es-ES"/>
              <a:t> </a:t>
            </a:r>
            <a:r>
              <a:rPr lang="es-ES" err="1"/>
              <a:t>healthcare</a:t>
            </a:r>
            <a:r>
              <a:rPr lang="es-ES"/>
              <a:t> </a:t>
            </a:r>
            <a:r>
              <a:rPr lang="es-ES" err="1"/>
              <a:t>settings</a:t>
            </a:r>
            <a:r>
              <a:rPr lang="es-ES"/>
              <a:t>. BMC </a:t>
            </a:r>
            <a:r>
              <a:rPr lang="es-ES" err="1"/>
              <a:t>Geriatr</a:t>
            </a:r>
            <a:r>
              <a:rPr lang="es-ES"/>
              <a:t>. 2022;22(1):13.</a:t>
            </a:r>
          </a:p>
        </p:txBody>
      </p:sp>
      <p:grpSp>
        <p:nvGrpSpPr>
          <p:cNvPr id="39" name="Grupo 38">
            <a:extLst>
              <a:ext uri="{FF2B5EF4-FFF2-40B4-BE49-F238E27FC236}">
                <a16:creationId xmlns:a16="http://schemas.microsoft.com/office/drawing/2014/main" id="{C0CC0015-E3D6-0821-9987-241A7ED31B5E}"/>
              </a:ext>
            </a:extLst>
          </p:cNvPr>
          <p:cNvGrpSpPr/>
          <p:nvPr/>
        </p:nvGrpSpPr>
        <p:grpSpPr>
          <a:xfrm>
            <a:off x="323850" y="3881179"/>
            <a:ext cx="8496300" cy="527309"/>
            <a:chOff x="323850" y="3881179"/>
            <a:chExt cx="8496300" cy="527309"/>
          </a:xfrm>
        </p:grpSpPr>
        <p:sp>
          <p:nvSpPr>
            <p:cNvPr id="4" name="CuadroTexto 3">
              <a:extLst>
                <a:ext uri="{FF2B5EF4-FFF2-40B4-BE49-F238E27FC236}">
                  <a16:creationId xmlns:a16="http://schemas.microsoft.com/office/drawing/2014/main" id="{D65BE80C-2455-0E91-0C7D-0445C1D65B20}"/>
                </a:ext>
              </a:extLst>
            </p:cNvPr>
            <p:cNvSpPr txBox="1"/>
            <p:nvPr/>
          </p:nvSpPr>
          <p:spPr>
            <a:xfrm>
              <a:off x="323850" y="3881179"/>
              <a:ext cx="8496300" cy="527309"/>
            </a:xfrm>
            <a:prstGeom prst="roundRect">
              <a:avLst>
                <a:gd name="adj" fmla="val 3833"/>
              </a:avLst>
            </a:prstGeom>
            <a:solidFill>
              <a:schemeClr val="accent1"/>
            </a:solidFill>
          </p:spPr>
          <p:txBody>
            <a:bodyPr wrap="square" lIns="72000" tIns="72000" rIns="72000" bIns="72000">
              <a:spAutoFit/>
            </a:bodyPr>
            <a:lstStyle/>
            <a:p>
              <a:pPr marR="5080" algn="ctr">
                <a:lnSpc>
                  <a:spcPct val="100000"/>
                </a:lnSpc>
                <a:spcBef>
                  <a:spcPts val="500"/>
                </a:spcBef>
              </a:pPr>
              <a:r>
                <a:rPr lang="es-ES_tradnl" sz="1000" b="1">
                  <a:solidFill>
                    <a:schemeClr val="bg1"/>
                  </a:solidFill>
                  <a:latin typeface="Arial" panose="020B0604020202020204" pitchFamily="34" charset="0"/>
                  <a:cs typeface="Arial" panose="020B0604020202020204" pitchFamily="34" charset="0"/>
                </a:rPr>
                <a:t>NÚMERO</a:t>
              </a:r>
              <a:r>
                <a:rPr lang="es-ES_tradnl" sz="1000" b="1" spc="-65">
                  <a:solidFill>
                    <a:schemeClr val="bg1"/>
                  </a:solidFill>
                  <a:latin typeface="Arial" panose="020B0604020202020204" pitchFamily="34" charset="0"/>
                  <a:cs typeface="Arial" panose="020B0604020202020204" pitchFamily="34" charset="0"/>
                </a:rPr>
                <a:t> </a:t>
              </a:r>
              <a:r>
                <a:rPr lang="es-ES_tradnl" sz="1000" b="1">
                  <a:solidFill>
                    <a:schemeClr val="bg1"/>
                  </a:solidFill>
                  <a:latin typeface="Arial" panose="020B0604020202020204" pitchFamily="34" charset="0"/>
                  <a:cs typeface="Arial" panose="020B0604020202020204" pitchFamily="34" charset="0"/>
                </a:rPr>
                <a:t>DE</a:t>
              </a:r>
              <a:r>
                <a:rPr lang="es-ES_tradnl" sz="1000" b="1" spc="-50">
                  <a:solidFill>
                    <a:schemeClr val="bg1"/>
                  </a:solidFill>
                  <a:latin typeface="Arial" panose="020B0604020202020204" pitchFamily="34" charset="0"/>
                  <a:cs typeface="Arial" panose="020B0604020202020204" pitchFamily="34" charset="0"/>
                </a:rPr>
                <a:t> </a:t>
              </a:r>
              <a:r>
                <a:rPr lang="es-ES_tradnl" sz="1000" b="1" spc="-10">
                  <a:solidFill>
                    <a:schemeClr val="bg1"/>
                  </a:solidFill>
                  <a:latin typeface="Arial" panose="020B0604020202020204" pitchFamily="34" charset="0"/>
                  <a:cs typeface="Arial" panose="020B0604020202020204" pitchFamily="34" charset="0"/>
                </a:rPr>
                <a:t>CRITERIOS</a:t>
              </a:r>
            </a:p>
            <a:p>
              <a:pPr marR="5080" algn="ctr">
                <a:lnSpc>
                  <a:spcPct val="100000"/>
                </a:lnSpc>
                <a:spcBef>
                  <a:spcPts val="500"/>
                </a:spcBef>
              </a:pPr>
              <a:r>
                <a:rPr lang="es-ES_tradnl" sz="1000">
                  <a:solidFill>
                    <a:schemeClr val="bg1"/>
                  </a:solidFill>
                  <a:latin typeface="Arial" panose="020B0604020202020204" pitchFamily="34" charset="0"/>
                  <a:cs typeface="Arial" panose="020B0604020202020204" pitchFamily="34" charset="0"/>
                </a:rPr>
                <a:t>0:</a:t>
              </a:r>
              <a:r>
                <a:rPr lang="es-ES_tradnl" sz="1000" spc="-50">
                  <a:solidFill>
                    <a:schemeClr val="bg1"/>
                  </a:solidFill>
                  <a:latin typeface="Arial" panose="020B0604020202020204" pitchFamily="34" charset="0"/>
                  <a:cs typeface="Arial" panose="020B0604020202020204" pitchFamily="34" charset="0"/>
                </a:rPr>
                <a:t> </a:t>
              </a:r>
              <a:r>
                <a:rPr lang="es-ES_tradnl" sz="1000" b="1" spc="-10">
                  <a:solidFill>
                    <a:schemeClr val="bg1"/>
                  </a:solidFill>
                  <a:latin typeface="Arial" panose="020B0604020202020204" pitchFamily="34" charset="0"/>
                  <a:cs typeface="Arial" panose="020B0604020202020204" pitchFamily="34" charset="0"/>
                </a:rPr>
                <a:t>Robusto		</a:t>
              </a:r>
              <a:r>
                <a:rPr lang="es-ES_tradnl" sz="1000">
                  <a:solidFill>
                    <a:schemeClr val="bg1"/>
                  </a:solidFill>
                  <a:latin typeface="Arial" panose="020B0604020202020204" pitchFamily="34" charset="0"/>
                  <a:cs typeface="Arial" panose="020B0604020202020204" pitchFamily="34" charset="0"/>
                </a:rPr>
                <a:t>1-2:</a:t>
              </a:r>
              <a:r>
                <a:rPr lang="es-ES_tradnl" sz="1000" spc="-30">
                  <a:solidFill>
                    <a:schemeClr val="bg1"/>
                  </a:solidFill>
                  <a:latin typeface="Arial" panose="020B0604020202020204" pitchFamily="34" charset="0"/>
                  <a:cs typeface="Arial" panose="020B0604020202020204" pitchFamily="34" charset="0"/>
                </a:rPr>
                <a:t> </a:t>
              </a:r>
              <a:r>
                <a:rPr lang="es-ES_tradnl" sz="1000" b="1" spc="-10" err="1">
                  <a:solidFill>
                    <a:schemeClr val="bg1"/>
                  </a:solidFill>
                  <a:latin typeface="Arial" panose="020B0604020202020204" pitchFamily="34" charset="0"/>
                  <a:cs typeface="Arial" panose="020B0604020202020204" pitchFamily="34" charset="0"/>
                </a:rPr>
                <a:t>Prefrágil</a:t>
              </a:r>
              <a:r>
                <a:rPr lang="es-ES_tradnl" sz="1000" b="1" spc="-10">
                  <a:solidFill>
                    <a:schemeClr val="bg1"/>
                  </a:solidFill>
                  <a:latin typeface="Arial" panose="020B0604020202020204" pitchFamily="34" charset="0"/>
                  <a:cs typeface="Arial" panose="020B0604020202020204" pitchFamily="34" charset="0"/>
                </a:rPr>
                <a:t>		</a:t>
              </a:r>
              <a:r>
                <a:rPr lang="es-ES_tradnl" sz="1000">
                  <a:solidFill>
                    <a:schemeClr val="bg1"/>
                  </a:solidFill>
                  <a:latin typeface="Arial" panose="020B0604020202020204" pitchFamily="34" charset="0"/>
                  <a:cs typeface="Arial" panose="020B0604020202020204" pitchFamily="34" charset="0"/>
                </a:rPr>
                <a:t>&gt;3: </a:t>
              </a:r>
              <a:r>
                <a:rPr lang="es-ES_tradnl" sz="1000" b="1" u="sng" spc="-10">
                  <a:solidFill>
                    <a:schemeClr val="bg1"/>
                  </a:solidFill>
                  <a:uFill>
                    <a:solidFill>
                      <a:srgbClr val="000000"/>
                    </a:solidFill>
                  </a:uFill>
                  <a:latin typeface="Arial" panose="020B0604020202020204" pitchFamily="34" charset="0"/>
                  <a:cs typeface="Arial" panose="020B0604020202020204" pitchFamily="34" charset="0"/>
                </a:rPr>
                <a:t>Frágil</a:t>
              </a:r>
              <a:endParaRPr lang="es-ES_tradnl" sz="1000">
                <a:solidFill>
                  <a:schemeClr val="bg1"/>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AF8502DB-1261-577E-A8C1-D915C886E0D7}"/>
                </a:ext>
              </a:extLst>
            </p:cNvPr>
            <p:cNvGrpSpPr/>
            <p:nvPr/>
          </p:nvGrpSpPr>
          <p:grpSpPr>
            <a:xfrm>
              <a:off x="1010295" y="4029559"/>
              <a:ext cx="7112342" cy="0"/>
              <a:chOff x="971550" y="4029559"/>
              <a:chExt cx="7112342" cy="0"/>
            </a:xfrm>
          </p:grpSpPr>
          <p:cxnSp>
            <p:nvCxnSpPr>
              <p:cNvPr id="10" name="Conector recto 9">
                <a:extLst>
                  <a:ext uri="{FF2B5EF4-FFF2-40B4-BE49-F238E27FC236}">
                    <a16:creationId xmlns:a16="http://schemas.microsoft.com/office/drawing/2014/main" id="{8BF62ED9-983A-5CBD-2127-D096AF20E153}"/>
                  </a:ext>
                </a:extLst>
              </p:cNvPr>
              <p:cNvCxnSpPr>
                <a:cxnSpLocks/>
              </p:cNvCxnSpPr>
              <p:nvPr/>
            </p:nvCxnSpPr>
            <p:spPr>
              <a:xfrm flipH="1">
                <a:off x="971550" y="4029559"/>
                <a:ext cx="252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12DF2873-5762-9169-AA80-97DA8A903445}"/>
                  </a:ext>
                </a:extLst>
              </p:cNvPr>
              <p:cNvCxnSpPr>
                <a:cxnSpLocks/>
              </p:cNvCxnSpPr>
              <p:nvPr/>
            </p:nvCxnSpPr>
            <p:spPr>
              <a:xfrm flipH="1">
                <a:off x="5563892" y="4029559"/>
                <a:ext cx="252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4004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16</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dirty="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dirty="0"/>
              <a:t>Valoración en AP: </a:t>
            </a:r>
            <a:r>
              <a:rPr lang="es-ES" dirty="0"/>
              <a:t>escala</a:t>
            </a:r>
            <a:r>
              <a:rPr lang="es-ES" b="1" dirty="0"/>
              <a:t> clínica de fragilidad</a:t>
            </a:r>
            <a:endParaRPr lang="es-ES" b="1" baseline="30000" dirty="0"/>
          </a:p>
        </p:txBody>
      </p:sp>
      <p:cxnSp>
        <p:nvCxnSpPr>
          <p:cNvPr id="11" name="Conector recto 10">
            <a:extLst>
              <a:ext uri="{FF2B5EF4-FFF2-40B4-BE49-F238E27FC236}">
                <a16:creationId xmlns:a16="http://schemas.microsoft.com/office/drawing/2014/main" id="{B2A7E503-7CCC-E737-4938-AA8F1DE10494}"/>
              </a:ext>
            </a:extLst>
          </p:cNvPr>
          <p:cNvCxnSpPr>
            <a:cxnSpLocks/>
          </p:cNvCxnSpPr>
          <p:nvPr/>
        </p:nvCxnSpPr>
        <p:spPr>
          <a:xfrm flipV="1">
            <a:off x="323850" y="1166813"/>
            <a:ext cx="0" cy="32416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upo 26">
            <a:extLst>
              <a:ext uri="{FF2B5EF4-FFF2-40B4-BE49-F238E27FC236}">
                <a16:creationId xmlns:a16="http://schemas.microsoft.com/office/drawing/2014/main" id="{A5F761FC-D91E-2B59-9EB2-D66F246A56AC}"/>
              </a:ext>
            </a:extLst>
          </p:cNvPr>
          <p:cNvGrpSpPr/>
          <p:nvPr/>
        </p:nvGrpSpPr>
        <p:grpSpPr>
          <a:xfrm>
            <a:off x="4407870" y="4488142"/>
            <a:ext cx="328260" cy="136246"/>
            <a:chOff x="4211960" y="4340365"/>
            <a:chExt cx="328260" cy="136246"/>
          </a:xfrm>
        </p:grpSpPr>
        <p:sp>
          <p:nvSpPr>
            <p:cNvPr id="28" name="Elipse 90">
              <a:hlinkClick r:id="rId2" action="ppaction://hlinksldjump"/>
              <a:extLst>
                <a:ext uri="{FF2B5EF4-FFF2-40B4-BE49-F238E27FC236}">
                  <a16:creationId xmlns:a16="http://schemas.microsoft.com/office/drawing/2014/main" id="{E257005F-E534-24C7-3986-05CFEB93B062}"/>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9" name="Elipse 90">
              <a:hlinkClick r:id="rId3" action="ppaction://hlinksldjump"/>
              <a:extLst>
                <a:ext uri="{FF2B5EF4-FFF2-40B4-BE49-F238E27FC236}">
                  <a16:creationId xmlns:a16="http://schemas.microsoft.com/office/drawing/2014/main" id="{0EAD92B4-81AA-7B12-0FB8-4148886CADED}"/>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
        <p:nvSpPr>
          <p:cNvPr id="4" name="Marcador de texto 3">
            <a:extLst>
              <a:ext uri="{FF2B5EF4-FFF2-40B4-BE49-F238E27FC236}">
                <a16:creationId xmlns:a16="http://schemas.microsoft.com/office/drawing/2014/main" id="{8F303917-A87D-B7FC-443B-2FDBDFE9C849}"/>
              </a:ext>
            </a:extLst>
          </p:cNvPr>
          <p:cNvSpPr>
            <a:spLocks noGrp="1"/>
          </p:cNvSpPr>
          <p:nvPr>
            <p:ph type="body" sz="quarter" idx="26"/>
          </p:nvPr>
        </p:nvSpPr>
        <p:spPr>
          <a:xfrm>
            <a:off x="1245476" y="4747016"/>
            <a:ext cx="7168055" cy="396484"/>
          </a:xfrm>
        </p:spPr>
        <p:txBody>
          <a:bodyPr/>
          <a:lstStyle/>
          <a:p>
            <a:pPr marL="0" indent="0">
              <a:lnSpc>
                <a:spcPct val="100000"/>
              </a:lnSpc>
              <a:spcBef>
                <a:spcPts val="100"/>
              </a:spcBef>
              <a:buNone/>
            </a:pPr>
            <a:r>
              <a:rPr lang="es-ES_tradnl" b="1" dirty="0"/>
              <a:t>1. </a:t>
            </a:r>
            <a:r>
              <a:rPr lang="es-ES_tradnl" dirty="0"/>
              <a:t>Basic D, </a:t>
            </a:r>
            <a:r>
              <a:rPr lang="es-ES_tradnl" i="1" dirty="0"/>
              <a:t>et al</a:t>
            </a:r>
            <a:r>
              <a:rPr lang="es-ES_tradnl" dirty="0"/>
              <a:t>. </a:t>
            </a:r>
            <a:r>
              <a:rPr lang="es-ES_tradnl" dirty="0" err="1"/>
              <a:t>Frailty</a:t>
            </a:r>
            <a:r>
              <a:rPr lang="es-ES_tradnl" dirty="0"/>
              <a:t> in </a:t>
            </a:r>
            <a:r>
              <a:rPr lang="es-ES_tradnl" dirty="0" err="1"/>
              <a:t>an</a:t>
            </a:r>
            <a:r>
              <a:rPr lang="es-ES_tradnl" dirty="0"/>
              <a:t> </a:t>
            </a:r>
            <a:r>
              <a:rPr lang="es-ES_tradnl" dirty="0" err="1"/>
              <a:t>older</a:t>
            </a:r>
            <a:r>
              <a:rPr lang="es-ES_tradnl" dirty="0"/>
              <a:t> </a:t>
            </a:r>
            <a:r>
              <a:rPr lang="es-ES_tradnl" dirty="0" err="1"/>
              <a:t>inpatient</a:t>
            </a:r>
            <a:r>
              <a:rPr lang="es-ES_tradnl" dirty="0"/>
              <a:t> </a:t>
            </a:r>
            <a:r>
              <a:rPr lang="es-ES_tradnl" dirty="0" err="1"/>
              <a:t>population</a:t>
            </a:r>
            <a:r>
              <a:rPr lang="es-ES_tradnl" dirty="0"/>
              <a:t>: </a:t>
            </a:r>
            <a:r>
              <a:rPr lang="es-ES_tradnl" dirty="0" err="1"/>
              <a:t>Using</a:t>
            </a:r>
            <a:r>
              <a:rPr lang="es-ES_tradnl" dirty="0"/>
              <a:t> </a:t>
            </a:r>
            <a:r>
              <a:rPr lang="es-ES_tradnl" dirty="0" err="1"/>
              <a:t>the</a:t>
            </a:r>
            <a:r>
              <a:rPr lang="es-ES_tradnl" dirty="0"/>
              <a:t> </a:t>
            </a:r>
            <a:r>
              <a:rPr lang="es-ES_tradnl" dirty="0" err="1"/>
              <a:t>clinical</a:t>
            </a:r>
            <a:r>
              <a:rPr lang="es-ES_tradnl" dirty="0"/>
              <a:t> </a:t>
            </a:r>
            <a:r>
              <a:rPr lang="es-ES_tradnl" dirty="0" err="1"/>
              <a:t>frailty</a:t>
            </a:r>
            <a:r>
              <a:rPr lang="es-ES_tradnl" dirty="0"/>
              <a:t> </a:t>
            </a:r>
            <a:r>
              <a:rPr lang="es-ES_tradnl" dirty="0" err="1"/>
              <a:t>scale</a:t>
            </a:r>
            <a:r>
              <a:rPr lang="es-ES_tradnl" dirty="0"/>
              <a:t> </a:t>
            </a:r>
            <a:r>
              <a:rPr lang="es-ES_tradnl" dirty="0" err="1"/>
              <a:t>to</a:t>
            </a:r>
            <a:r>
              <a:rPr lang="es-ES_tradnl" dirty="0"/>
              <a:t> </a:t>
            </a:r>
            <a:r>
              <a:rPr lang="es-ES_tradnl" dirty="0" err="1"/>
              <a:t>predict</a:t>
            </a:r>
            <a:r>
              <a:rPr lang="es-ES_tradnl" dirty="0"/>
              <a:t> </a:t>
            </a:r>
            <a:r>
              <a:rPr lang="es-ES_tradnl" dirty="0" err="1"/>
              <a:t>patient</a:t>
            </a:r>
            <a:r>
              <a:rPr lang="es-ES_tradnl" dirty="0"/>
              <a:t> </a:t>
            </a:r>
            <a:r>
              <a:rPr lang="es-ES_tradnl" dirty="0" err="1"/>
              <a:t>outcomes</a:t>
            </a:r>
            <a:r>
              <a:rPr lang="es-ES_tradnl" dirty="0"/>
              <a:t>. J </a:t>
            </a:r>
            <a:r>
              <a:rPr lang="es-ES_tradnl" dirty="0" err="1"/>
              <a:t>Aging</a:t>
            </a:r>
            <a:r>
              <a:rPr lang="es-ES_tradnl" dirty="0"/>
              <a:t> </a:t>
            </a:r>
            <a:r>
              <a:rPr lang="es-ES_tradnl" dirty="0" err="1"/>
              <a:t>Health</a:t>
            </a:r>
            <a:r>
              <a:rPr lang="es-ES_tradnl" dirty="0"/>
              <a:t>. 2015;27(4):670–85. </a:t>
            </a:r>
            <a:r>
              <a:rPr lang="es-ES_tradnl" b="1" dirty="0"/>
              <a:t>2. </a:t>
            </a:r>
            <a:r>
              <a:rPr lang="es-ES_tradnl" dirty="0" err="1"/>
              <a:t>Church</a:t>
            </a:r>
            <a:r>
              <a:rPr lang="es-ES_tradnl" dirty="0"/>
              <a:t> S, </a:t>
            </a:r>
            <a:r>
              <a:rPr lang="es-ES_tradnl" i="1" dirty="0"/>
              <a:t>et al. </a:t>
            </a:r>
            <a:r>
              <a:rPr lang="es-ES_tradnl" dirty="0"/>
              <a:t>A </a:t>
            </a:r>
            <a:r>
              <a:rPr lang="es-ES_tradnl" dirty="0" err="1"/>
              <a:t>scoping</a:t>
            </a:r>
            <a:r>
              <a:rPr lang="es-ES_tradnl" dirty="0"/>
              <a:t> </a:t>
            </a:r>
            <a:r>
              <a:rPr lang="es-ES_tradnl" dirty="0" err="1"/>
              <a:t>review</a:t>
            </a:r>
            <a:r>
              <a:rPr lang="es-ES_tradnl" dirty="0"/>
              <a:t> </a:t>
            </a:r>
            <a:r>
              <a:rPr lang="es-ES_tradnl" dirty="0" err="1"/>
              <a:t>of</a:t>
            </a:r>
            <a:r>
              <a:rPr lang="es-ES_tradnl" dirty="0"/>
              <a:t> </a:t>
            </a:r>
            <a:r>
              <a:rPr lang="es-ES_tradnl" dirty="0" err="1"/>
              <a:t>the</a:t>
            </a:r>
            <a:r>
              <a:rPr lang="es-ES_tradnl" dirty="0"/>
              <a:t> </a:t>
            </a:r>
            <a:r>
              <a:rPr lang="es-ES_tradnl" dirty="0" err="1"/>
              <a:t>Clinical</a:t>
            </a:r>
            <a:r>
              <a:rPr lang="es-ES_tradnl" dirty="0"/>
              <a:t> </a:t>
            </a:r>
            <a:r>
              <a:rPr lang="es-ES_tradnl" dirty="0" err="1"/>
              <a:t>Frailty</a:t>
            </a:r>
            <a:r>
              <a:rPr lang="es-ES_tradnl" dirty="0"/>
              <a:t> </a:t>
            </a:r>
            <a:r>
              <a:rPr lang="es-ES_tradnl" dirty="0" err="1"/>
              <a:t>Scale</a:t>
            </a:r>
            <a:r>
              <a:rPr lang="es-ES_tradnl" dirty="0"/>
              <a:t>. BMC </a:t>
            </a:r>
            <a:r>
              <a:rPr lang="es-ES_tradnl" dirty="0" err="1"/>
              <a:t>Geriatr</a:t>
            </a:r>
            <a:r>
              <a:rPr lang="es-ES_tradnl" dirty="0"/>
              <a:t>. 2020;20(1):393</a:t>
            </a:r>
          </a:p>
        </p:txBody>
      </p:sp>
      <p:pic>
        <p:nvPicPr>
          <p:cNvPr id="53" name="Imagen 52">
            <a:extLst>
              <a:ext uri="{FF2B5EF4-FFF2-40B4-BE49-F238E27FC236}">
                <a16:creationId xmlns:a16="http://schemas.microsoft.com/office/drawing/2014/main" id="{819099D4-9286-84CE-5300-4C2EB845338E}"/>
              </a:ext>
            </a:extLst>
          </p:cNvPr>
          <p:cNvPicPr>
            <a:picLocks noChangeAspect="1"/>
          </p:cNvPicPr>
          <p:nvPr/>
        </p:nvPicPr>
        <p:blipFill>
          <a:blip r:embed="rId4"/>
          <a:srcRect l="19428" r="27186" b="29768"/>
          <a:stretch/>
        </p:blipFill>
        <p:spPr>
          <a:xfrm flipV="1">
            <a:off x="6580414" y="1166812"/>
            <a:ext cx="2239736" cy="3243671"/>
          </a:xfrm>
          <a:prstGeom prst="round1Rect">
            <a:avLst>
              <a:gd name="adj" fmla="val 7765"/>
            </a:avLst>
          </a:prstGeom>
          <a:ln w="12700">
            <a:solidFill>
              <a:schemeClr val="accent1"/>
            </a:solidFill>
          </a:ln>
        </p:spPr>
      </p:pic>
      <p:grpSp>
        <p:nvGrpSpPr>
          <p:cNvPr id="55" name="Grupo 54">
            <a:extLst>
              <a:ext uri="{FF2B5EF4-FFF2-40B4-BE49-F238E27FC236}">
                <a16:creationId xmlns:a16="http://schemas.microsoft.com/office/drawing/2014/main" id="{0FFDE9C6-8446-6898-A7D2-267E3B08C0DC}"/>
              </a:ext>
            </a:extLst>
          </p:cNvPr>
          <p:cNvGrpSpPr/>
          <p:nvPr/>
        </p:nvGrpSpPr>
        <p:grpSpPr>
          <a:xfrm>
            <a:off x="279730" y="1166813"/>
            <a:ext cx="6055983" cy="468000"/>
            <a:chOff x="279730" y="1166813"/>
            <a:chExt cx="6055983" cy="468000"/>
          </a:xfrm>
        </p:grpSpPr>
        <p:grpSp>
          <p:nvGrpSpPr>
            <p:cNvPr id="5" name="Grupo 4">
              <a:extLst>
                <a:ext uri="{FF2B5EF4-FFF2-40B4-BE49-F238E27FC236}">
                  <a16:creationId xmlns:a16="http://schemas.microsoft.com/office/drawing/2014/main" id="{2E1740BF-96D5-D720-6C9C-1503E2AE5CE7}"/>
                </a:ext>
              </a:extLst>
            </p:cNvPr>
            <p:cNvGrpSpPr/>
            <p:nvPr/>
          </p:nvGrpSpPr>
          <p:grpSpPr>
            <a:xfrm>
              <a:off x="279730" y="1166813"/>
              <a:ext cx="6055983" cy="468000"/>
              <a:chOff x="323850" y="3940488"/>
              <a:chExt cx="6055983" cy="468000"/>
            </a:xfrm>
          </p:grpSpPr>
          <p:sp>
            <p:nvSpPr>
              <p:cNvPr id="7" name="object 4">
                <a:extLst>
                  <a:ext uri="{FF2B5EF4-FFF2-40B4-BE49-F238E27FC236}">
                    <a16:creationId xmlns:a16="http://schemas.microsoft.com/office/drawing/2014/main" id="{D6F14662-0140-5D2F-86A3-81EE4AAB13CF}"/>
                  </a:ext>
                </a:extLst>
              </p:cNvPr>
              <p:cNvSpPr txBox="1"/>
              <p:nvPr/>
            </p:nvSpPr>
            <p:spPr>
              <a:xfrm>
                <a:off x="1015670" y="3946823"/>
                <a:ext cx="5364163" cy="461665"/>
              </a:xfrm>
              <a:prstGeom prst="rect">
                <a:avLst/>
              </a:prstGeom>
            </p:spPr>
            <p:txBody>
              <a:bodyPr vert="horz" wrap="square" lIns="0" tIns="0" rIns="0" bIns="0" rtlCol="0" anchor="ctr">
                <a:spAutoFit/>
              </a:bodyPr>
              <a:lstStyle/>
              <a:p>
                <a:pPr marR="6985">
                  <a:tabLst>
                    <a:tab pos="212725" algn="l"/>
                  </a:tabLst>
                </a:pPr>
                <a:r>
                  <a:rPr lang="es-ES_tradnl" sz="1000" dirty="0">
                    <a:solidFill>
                      <a:schemeClr val="accent1"/>
                    </a:solidFill>
                  </a:rPr>
                  <a:t>La </a:t>
                </a:r>
                <a:r>
                  <a:rPr lang="es-ES_tradnl" sz="1000" b="1" dirty="0">
                    <a:solidFill>
                      <a:schemeClr val="accent1"/>
                    </a:solidFill>
                  </a:rPr>
                  <a:t>escala de fragilidad clínica (CFS) </a:t>
                </a:r>
                <a:r>
                  <a:rPr lang="es-ES_tradnl" sz="1000" dirty="0">
                    <a:solidFill>
                      <a:schemeClr val="accent1"/>
                    </a:solidFill>
                  </a:rPr>
                  <a:t>es una forma de resumir el nivel general de aptitud física o fragilidad de un adulto mayor tras la evaluación de un médico experimentado, siguiendo una </a:t>
                </a:r>
                <a:r>
                  <a:rPr lang="es-ES_tradnl" sz="1000" b="1" dirty="0">
                    <a:solidFill>
                      <a:schemeClr val="accent1"/>
                    </a:solidFill>
                  </a:rPr>
                  <a:t>valoración geriátrica integral lo más exhaustiva posible</a:t>
                </a:r>
                <a:r>
                  <a:rPr lang="es-ES_tradnl" sz="1000" baseline="30000" dirty="0">
                    <a:solidFill>
                      <a:schemeClr val="accent1"/>
                    </a:solidFill>
                  </a:rPr>
                  <a:t>1,2</a:t>
                </a:r>
              </a:p>
            </p:txBody>
          </p:sp>
          <p:sp>
            <p:nvSpPr>
              <p:cNvPr id="10" name="Elipse 9">
                <a:extLst>
                  <a:ext uri="{FF2B5EF4-FFF2-40B4-BE49-F238E27FC236}">
                    <a16:creationId xmlns:a16="http://schemas.microsoft.com/office/drawing/2014/main" id="{1E4EA1C1-4E45-90E8-2524-C291BD68DD2F}"/>
                  </a:ext>
                </a:extLst>
              </p:cNvPr>
              <p:cNvSpPr/>
              <p:nvPr/>
            </p:nvSpPr>
            <p:spPr>
              <a:xfrm>
                <a:off x="323850" y="3940488"/>
                <a:ext cx="468000" cy="468000"/>
              </a:xfrm>
              <a:prstGeom prst="ellipse">
                <a:avLst/>
              </a:prstGeom>
              <a:solidFill>
                <a:srgbClr val="F9FFFE"/>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4" name="Conector recto 23">
                <a:extLst>
                  <a:ext uri="{FF2B5EF4-FFF2-40B4-BE49-F238E27FC236}">
                    <a16:creationId xmlns:a16="http://schemas.microsoft.com/office/drawing/2014/main" id="{245A65A9-0D90-AAD9-C34C-BA1B1C316419}"/>
                  </a:ext>
                </a:extLst>
              </p:cNvPr>
              <p:cNvCxnSpPr/>
              <p:nvPr/>
            </p:nvCxnSpPr>
            <p:spPr>
              <a:xfrm>
                <a:off x="903760" y="3940739"/>
                <a:ext cx="0" cy="46774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54" name="Gráfico 53">
              <a:extLst>
                <a:ext uri="{FF2B5EF4-FFF2-40B4-BE49-F238E27FC236}">
                  <a16:creationId xmlns:a16="http://schemas.microsoft.com/office/drawing/2014/main" id="{AF251361-8CDE-0F13-A60A-DE46DEC5E1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738" y="1259668"/>
              <a:ext cx="292463" cy="282290"/>
            </a:xfrm>
            <a:prstGeom prst="rect">
              <a:avLst/>
            </a:prstGeom>
          </p:spPr>
        </p:pic>
      </p:grpSp>
      <p:grpSp>
        <p:nvGrpSpPr>
          <p:cNvPr id="68" name="Grupo 67">
            <a:extLst>
              <a:ext uri="{FF2B5EF4-FFF2-40B4-BE49-F238E27FC236}">
                <a16:creationId xmlns:a16="http://schemas.microsoft.com/office/drawing/2014/main" id="{E685356F-2D65-1E7F-CE80-A5BE61A0BDDA}"/>
              </a:ext>
            </a:extLst>
          </p:cNvPr>
          <p:cNvGrpSpPr/>
          <p:nvPr/>
        </p:nvGrpSpPr>
        <p:grpSpPr>
          <a:xfrm>
            <a:off x="279730" y="3467909"/>
            <a:ext cx="6055983" cy="770400"/>
            <a:chOff x="279730" y="3467909"/>
            <a:chExt cx="6055983" cy="770400"/>
          </a:xfrm>
        </p:grpSpPr>
        <p:grpSp>
          <p:nvGrpSpPr>
            <p:cNvPr id="41" name="Grupo 40">
              <a:extLst>
                <a:ext uri="{FF2B5EF4-FFF2-40B4-BE49-F238E27FC236}">
                  <a16:creationId xmlns:a16="http://schemas.microsoft.com/office/drawing/2014/main" id="{79906276-62EF-C2AF-F0E5-9F783B5B420F}"/>
                </a:ext>
              </a:extLst>
            </p:cNvPr>
            <p:cNvGrpSpPr/>
            <p:nvPr/>
          </p:nvGrpSpPr>
          <p:grpSpPr>
            <a:xfrm>
              <a:off x="279730" y="3467909"/>
              <a:ext cx="6055983" cy="770400"/>
              <a:chOff x="323850" y="3866670"/>
              <a:chExt cx="6055983" cy="770400"/>
            </a:xfrm>
          </p:grpSpPr>
          <p:sp>
            <p:nvSpPr>
              <p:cNvPr id="43" name="object 4">
                <a:extLst>
                  <a:ext uri="{FF2B5EF4-FFF2-40B4-BE49-F238E27FC236}">
                    <a16:creationId xmlns:a16="http://schemas.microsoft.com/office/drawing/2014/main" id="{98985D34-96CC-E1D4-11EF-155C250238DB}"/>
                  </a:ext>
                </a:extLst>
              </p:cNvPr>
              <p:cNvSpPr txBox="1"/>
              <p:nvPr/>
            </p:nvSpPr>
            <p:spPr>
              <a:xfrm>
                <a:off x="1015670" y="3866670"/>
                <a:ext cx="5364163" cy="770400"/>
              </a:xfrm>
              <a:prstGeom prst="rect">
                <a:avLst/>
              </a:prstGeom>
            </p:spPr>
            <p:txBody>
              <a:bodyPr vert="horz" wrap="square" lIns="0" tIns="0" rIns="0" bIns="0" rtlCol="0" anchor="ctr">
                <a:spAutoFit/>
              </a:bodyPr>
              <a:lstStyle/>
              <a:p>
                <a:pPr marR="5080">
                  <a:tabLst>
                    <a:tab pos="212725" algn="l"/>
                  </a:tabLst>
                </a:pPr>
                <a:r>
                  <a:rPr lang="es-ES_tradnl" sz="1000" dirty="0">
                    <a:solidFill>
                      <a:schemeClr val="accent1"/>
                    </a:solidFill>
                  </a:rPr>
                  <a:t>La principal </a:t>
                </a:r>
                <a:r>
                  <a:rPr lang="es-ES_tradnl" sz="1000" b="1" dirty="0">
                    <a:solidFill>
                      <a:schemeClr val="accent1"/>
                    </a:solidFill>
                  </a:rPr>
                  <a:t>ventaja</a:t>
                </a:r>
                <a:r>
                  <a:rPr lang="es-ES_tradnl" sz="1000" dirty="0">
                    <a:solidFill>
                      <a:schemeClr val="accent1"/>
                    </a:solidFill>
                  </a:rPr>
                  <a:t>, además de su validez, es que es </a:t>
                </a:r>
                <a:r>
                  <a:rPr lang="es-ES_tradnl" sz="1000" b="1" dirty="0">
                    <a:solidFill>
                      <a:schemeClr val="accent1"/>
                    </a:solidFill>
                  </a:rPr>
                  <a:t>fácil de usar </a:t>
                </a:r>
                <a:r>
                  <a:rPr lang="es-ES_tradnl" sz="1000" dirty="0">
                    <a:solidFill>
                      <a:schemeClr val="accent1"/>
                    </a:solidFill>
                  </a:rPr>
                  <a:t>y se puede administrar fácilmente en un entorno clínico. La CFS se utiliza para </a:t>
                </a:r>
                <a:r>
                  <a:rPr lang="es-ES_tradnl" sz="1000" b="1" dirty="0">
                    <a:solidFill>
                      <a:schemeClr val="accent1"/>
                    </a:solidFill>
                  </a:rPr>
                  <a:t>predecir resultados adversos </a:t>
                </a:r>
                <a:br>
                  <a:rPr lang="es-ES_tradnl" sz="1000" b="1" dirty="0">
                    <a:solidFill>
                      <a:schemeClr val="accent1"/>
                    </a:solidFill>
                  </a:rPr>
                </a:br>
                <a:r>
                  <a:rPr lang="es-ES_tradnl" sz="1000" dirty="0">
                    <a:solidFill>
                      <a:schemeClr val="accent1"/>
                    </a:solidFill>
                  </a:rPr>
                  <a:t>en adultos mayores </a:t>
                </a:r>
                <a:r>
                  <a:rPr lang="es-ES_tradnl" sz="1000" b="1" dirty="0">
                    <a:solidFill>
                      <a:schemeClr val="accent1"/>
                    </a:solidFill>
                  </a:rPr>
                  <a:t>hospitalizados</a:t>
                </a:r>
                <a:r>
                  <a:rPr lang="es-ES_tradnl" sz="1000" dirty="0">
                    <a:solidFill>
                      <a:schemeClr val="accent1"/>
                    </a:solidFill>
                  </a:rPr>
                  <a:t>. También se ha utilizado para ayudar a </a:t>
                </a:r>
                <a:r>
                  <a:rPr lang="es-ES_tradnl" sz="1000" b="1" dirty="0">
                    <a:solidFill>
                      <a:schemeClr val="accent1"/>
                    </a:solidFill>
                  </a:rPr>
                  <a:t>predecir </a:t>
                </a:r>
                <a:br>
                  <a:rPr lang="es-ES_tradnl" sz="1000" b="1" dirty="0">
                    <a:solidFill>
                      <a:schemeClr val="accent1"/>
                    </a:solidFill>
                  </a:rPr>
                </a:br>
                <a:r>
                  <a:rPr lang="es-ES_tradnl" sz="1000" b="1" dirty="0">
                    <a:solidFill>
                      <a:schemeClr val="accent1"/>
                    </a:solidFill>
                  </a:rPr>
                  <a:t>la mortalidad </a:t>
                </a:r>
                <a:r>
                  <a:rPr lang="es-ES_tradnl" sz="1000" dirty="0">
                    <a:solidFill>
                      <a:schemeClr val="accent1"/>
                    </a:solidFill>
                  </a:rPr>
                  <a:t>en pacientes hospitalizados y, por lo tanto, ayudar a orientar los recursos geriátricos especializados dentro del hospital</a:t>
                </a:r>
                <a:r>
                  <a:rPr lang="es-ES_tradnl" sz="1000" baseline="30000" dirty="0">
                    <a:solidFill>
                      <a:schemeClr val="accent1"/>
                    </a:solidFill>
                  </a:rPr>
                  <a:t>1,2</a:t>
                </a:r>
                <a:endParaRPr lang="es-ES_tradnl" sz="1000" dirty="0">
                  <a:solidFill>
                    <a:schemeClr val="accent1"/>
                  </a:solidFill>
                </a:endParaRPr>
              </a:p>
            </p:txBody>
          </p:sp>
          <p:sp>
            <p:nvSpPr>
              <p:cNvPr id="44" name="Elipse 43">
                <a:extLst>
                  <a:ext uri="{FF2B5EF4-FFF2-40B4-BE49-F238E27FC236}">
                    <a16:creationId xmlns:a16="http://schemas.microsoft.com/office/drawing/2014/main" id="{16D211E7-8C26-E6D9-7AB7-61C2473CD5ED}"/>
                  </a:ext>
                </a:extLst>
              </p:cNvPr>
              <p:cNvSpPr/>
              <p:nvPr/>
            </p:nvSpPr>
            <p:spPr>
              <a:xfrm>
                <a:off x="323850" y="4017870"/>
                <a:ext cx="468000" cy="468000"/>
              </a:xfrm>
              <a:prstGeom prst="ellipse">
                <a:avLst/>
              </a:prstGeom>
              <a:solidFill>
                <a:srgbClr val="F9FFFE"/>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5" name="Conector recto 44">
                <a:extLst>
                  <a:ext uri="{FF2B5EF4-FFF2-40B4-BE49-F238E27FC236}">
                    <a16:creationId xmlns:a16="http://schemas.microsoft.com/office/drawing/2014/main" id="{F67DB3FB-CAA9-D9E7-5308-01F62FE31A9E}"/>
                  </a:ext>
                </a:extLst>
              </p:cNvPr>
              <p:cNvCxnSpPr>
                <a:cxnSpLocks/>
              </p:cNvCxnSpPr>
              <p:nvPr/>
            </p:nvCxnSpPr>
            <p:spPr>
              <a:xfrm>
                <a:off x="903760" y="3866670"/>
                <a:ext cx="0" cy="7704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59" name="Gráfico 58">
              <a:extLst>
                <a:ext uri="{FF2B5EF4-FFF2-40B4-BE49-F238E27FC236}">
                  <a16:creationId xmlns:a16="http://schemas.microsoft.com/office/drawing/2014/main" id="{B78FB1F0-B427-B6DC-7B8E-F31A60988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725" y="3709109"/>
              <a:ext cx="288000" cy="288000"/>
            </a:xfrm>
            <a:prstGeom prst="rect">
              <a:avLst/>
            </a:prstGeom>
          </p:spPr>
        </p:pic>
      </p:grpSp>
      <p:grpSp>
        <p:nvGrpSpPr>
          <p:cNvPr id="66" name="Grupo 65">
            <a:extLst>
              <a:ext uri="{FF2B5EF4-FFF2-40B4-BE49-F238E27FC236}">
                <a16:creationId xmlns:a16="http://schemas.microsoft.com/office/drawing/2014/main" id="{A96A9FEE-2F8A-DAB4-AF92-F56278CEFE66}"/>
              </a:ext>
            </a:extLst>
          </p:cNvPr>
          <p:cNvGrpSpPr/>
          <p:nvPr/>
        </p:nvGrpSpPr>
        <p:grpSpPr>
          <a:xfrm>
            <a:off x="279730" y="1884645"/>
            <a:ext cx="6055982" cy="468000"/>
            <a:chOff x="279730" y="1884645"/>
            <a:chExt cx="6055982" cy="468000"/>
          </a:xfrm>
        </p:grpSpPr>
        <p:grpSp>
          <p:nvGrpSpPr>
            <p:cNvPr id="26" name="Grupo 25">
              <a:extLst>
                <a:ext uri="{FF2B5EF4-FFF2-40B4-BE49-F238E27FC236}">
                  <a16:creationId xmlns:a16="http://schemas.microsoft.com/office/drawing/2014/main" id="{0BA5E81F-DCEE-628C-DC64-CD7D3480EF48}"/>
                </a:ext>
              </a:extLst>
            </p:cNvPr>
            <p:cNvGrpSpPr/>
            <p:nvPr/>
          </p:nvGrpSpPr>
          <p:grpSpPr>
            <a:xfrm>
              <a:off x="279730" y="1884645"/>
              <a:ext cx="6055982" cy="468000"/>
              <a:chOff x="323850" y="3940488"/>
              <a:chExt cx="6055982" cy="468000"/>
            </a:xfrm>
          </p:grpSpPr>
          <p:sp>
            <p:nvSpPr>
              <p:cNvPr id="31" name="object 4">
                <a:extLst>
                  <a:ext uri="{FF2B5EF4-FFF2-40B4-BE49-F238E27FC236}">
                    <a16:creationId xmlns:a16="http://schemas.microsoft.com/office/drawing/2014/main" id="{B262CE79-1C6C-3FA1-0896-9B9B358B6AF3}"/>
                  </a:ext>
                </a:extLst>
              </p:cNvPr>
              <p:cNvSpPr txBox="1"/>
              <p:nvPr/>
            </p:nvSpPr>
            <p:spPr>
              <a:xfrm>
                <a:off x="1015669" y="4023767"/>
                <a:ext cx="5364163" cy="307777"/>
              </a:xfrm>
              <a:prstGeom prst="rect">
                <a:avLst/>
              </a:prstGeom>
            </p:spPr>
            <p:txBody>
              <a:bodyPr vert="horz" wrap="square" lIns="0" tIns="0" rIns="0" bIns="0" rtlCol="0" anchor="ctr">
                <a:spAutoFit/>
              </a:bodyPr>
              <a:lstStyle/>
              <a:p>
                <a:pPr marR="5715">
                  <a:tabLst>
                    <a:tab pos="212725" algn="l"/>
                  </a:tabLst>
                </a:pPr>
                <a:r>
                  <a:rPr lang="es-ES_tradnl" sz="1000" dirty="0">
                    <a:solidFill>
                      <a:schemeClr val="accent1"/>
                    </a:solidFill>
                  </a:rPr>
                  <a:t>La CFS evalúa </a:t>
                </a:r>
                <a:r>
                  <a:rPr lang="es-ES_tradnl" sz="1000" b="1" dirty="0">
                    <a:solidFill>
                      <a:schemeClr val="accent1"/>
                    </a:solidFill>
                  </a:rPr>
                  <a:t>dominios específicos </a:t>
                </a:r>
                <a:r>
                  <a:rPr lang="es-ES_tradnl" sz="1000" dirty="0">
                    <a:solidFill>
                      <a:schemeClr val="accent1"/>
                    </a:solidFill>
                  </a:rPr>
                  <a:t>que incluyen </a:t>
                </a:r>
                <a:r>
                  <a:rPr lang="es-ES_tradnl" sz="1000" b="1" dirty="0">
                    <a:solidFill>
                      <a:schemeClr val="accent1"/>
                    </a:solidFill>
                  </a:rPr>
                  <a:t>comorbilidad, función y cognición </a:t>
                </a:r>
                <a:r>
                  <a:rPr lang="es-ES_tradnl" sz="1000" dirty="0">
                    <a:solidFill>
                      <a:schemeClr val="accent1"/>
                    </a:solidFill>
                  </a:rPr>
                  <a:t>para generar una puntuación de fragilidad que va de </a:t>
                </a:r>
                <a:r>
                  <a:rPr lang="es-ES_tradnl" sz="1000" b="1" dirty="0">
                    <a:solidFill>
                      <a:schemeClr val="accent1"/>
                    </a:solidFill>
                  </a:rPr>
                  <a:t>1 (muy en forma) </a:t>
                </a:r>
                <a:r>
                  <a:rPr lang="es-ES_tradnl" sz="1000" dirty="0">
                    <a:solidFill>
                      <a:schemeClr val="accent1"/>
                    </a:solidFill>
                  </a:rPr>
                  <a:t>a </a:t>
                </a:r>
                <a:r>
                  <a:rPr lang="es-ES_tradnl" sz="1000" b="1" dirty="0">
                    <a:solidFill>
                      <a:schemeClr val="accent1"/>
                    </a:solidFill>
                  </a:rPr>
                  <a:t>9 (enfermo terminal)</a:t>
                </a:r>
                <a:r>
                  <a:rPr lang="es-ES_tradnl" sz="1000" baseline="30000" dirty="0">
                    <a:solidFill>
                      <a:schemeClr val="accent1"/>
                    </a:solidFill>
                  </a:rPr>
                  <a:t>1,2</a:t>
                </a:r>
                <a:endParaRPr lang="es-ES_tradnl" sz="1000" dirty="0">
                  <a:solidFill>
                    <a:schemeClr val="accent1"/>
                  </a:solidFill>
                </a:endParaRPr>
              </a:p>
            </p:txBody>
          </p:sp>
          <p:sp>
            <p:nvSpPr>
              <p:cNvPr id="32" name="Elipse 31">
                <a:extLst>
                  <a:ext uri="{FF2B5EF4-FFF2-40B4-BE49-F238E27FC236}">
                    <a16:creationId xmlns:a16="http://schemas.microsoft.com/office/drawing/2014/main" id="{BE6C70A7-85AF-166F-3016-23E1F6DB707C}"/>
                  </a:ext>
                </a:extLst>
              </p:cNvPr>
              <p:cNvSpPr/>
              <p:nvPr/>
            </p:nvSpPr>
            <p:spPr>
              <a:xfrm>
                <a:off x="323850" y="3940488"/>
                <a:ext cx="468000" cy="468000"/>
              </a:xfrm>
              <a:prstGeom prst="ellipse">
                <a:avLst/>
              </a:prstGeom>
              <a:solidFill>
                <a:srgbClr val="F9FFFE"/>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3" name="Conector recto 32">
                <a:extLst>
                  <a:ext uri="{FF2B5EF4-FFF2-40B4-BE49-F238E27FC236}">
                    <a16:creationId xmlns:a16="http://schemas.microsoft.com/office/drawing/2014/main" id="{A0A4AC3F-F237-0C42-FBC2-9F8FEE229D65}"/>
                  </a:ext>
                </a:extLst>
              </p:cNvPr>
              <p:cNvCxnSpPr/>
              <p:nvPr/>
            </p:nvCxnSpPr>
            <p:spPr>
              <a:xfrm>
                <a:off x="903760" y="3940739"/>
                <a:ext cx="0" cy="46774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63" name="Gráfico 62">
              <a:extLst>
                <a:ext uri="{FF2B5EF4-FFF2-40B4-BE49-F238E27FC236}">
                  <a16:creationId xmlns:a16="http://schemas.microsoft.com/office/drawing/2014/main" id="{7612C882-E043-7F01-4DA3-8FF7DCB5C1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968" y="1966245"/>
              <a:ext cx="304800" cy="304800"/>
            </a:xfrm>
            <a:prstGeom prst="rect">
              <a:avLst/>
            </a:prstGeom>
          </p:spPr>
        </p:pic>
      </p:grpSp>
      <p:grpSp>
        <p:nvGrpSpPr>
          <p:cNvPr id="67" name="Grupo 66">
            <a:extLst>
              <a:ext uri="{FF2B5EF4-FFF2-40B4-BE49-F238E27FC236}">
                <a16:creationId xmlns:a16="http://schemas.microsoft.com/office/drawing/2014/main" id="{C09BD0AE-EF1F-4C87-F3C3-44E07408E5AE}"/>
              </a:ext>
            </a:extLst>
          </p:cNvPr>
          <p:cNvGrpSpPr/>
          <p:nvPr/>
        </p:nvGrpSpPr>
        <p:grpSpPr>
          <a:xfrm>
            <a:off x="279730" y="2602477"/>
            <a:ext cx="6055982" cy="615600"/>
            <a:chOff x="279730" y="2602477"/>
            <a:chExt cx="6055982" cy="615600"/>
          </a:xfrm>
        </p:grpSpPr>
        <p:grpSp>
          <p:nvGrpSpPr>
            <p:cNvPr id="49" name="Grupo 48">
              <a:extLst>
                <a:ext uri="{FF2B5EF4-FFF2-40B4-BE49-F238E27FC236}">
                  <a16:creationId xmlns:a16="http://schemas.microsoft.com/office/drawing/2014/main" id="{5CF92012-FD84-B79A-D866-46A54F17A449}"/>
                </a:ext>
              </a:extLst>
            </p:cNvPr>
            <p:cNvGrpSpPr/>
            <p:nvPr/>
          </p:nvGrpSpPr>
          <p:grpSpPr>
            <a:xfrm>
              <a:off x="279730" y="2602477"/>
              <a:ext cx="6055982" cy="615600"/>
              <a:chOff x="323850" y="3905143"/>
              <a:chExt cx="6055982" cy="615600"/>
            </a:xfrm>
          </p:grpSpPr>
          <p:sp>
            <p:nvSpPr>
              <p:cNvPr id="50" name="object 4">
                <a:extLst>
                  <a:ext uri="{FF2B5EF4-FFF2-40B4-BE49-F238E27FC236}">
                    <a16:creationId xmlns:a16="http://schemas.microsoft.com/office/drawing/2014/main" id="{194BB188-2F89-989D-6ED4-75653877FE5D}"/>
                  </a:ext>
                </a:extLst>
              </p:cNvPr>
              <p:cNvSpPr txBox="1"/>
              <p:nvPr/>
            </p:nvSpPr>
            <p:spPr>
              <a:xfrm>
                <a:off x="1015669" y="3905143"/>
                <a:ext cx="5364163" cy="615600"/>
              </a:xfrm>
              <a:prstGeom prst="rect">
                <a:avLst/>
              </a:prstGeom>
            </p:spPr>
            <p:txBody>
              <a:bodyPr vert="horz" wrap="square" lIns="0" tIns="0" rIns="0" bIns="0" rtlCol="0" anchor="ctr">
                <a:spAutoFit/>
              </a:bodyPr>
              <a:lstStyle/>
              <a:p>
                <a:pPr marR="6985">
                  <a:tabLst>
                    <a:tab pos="212725" algn="l"/>
                  </a:tabLst>
                </a:pPr>
                <a:r>
                  <a:rPr lang="es-ES_tradnl" sz="1000" dirty="0">
                    <a:solidFill>
                      <a:schemeClr val="accent1"/>
                    </a:solidFill>
                  </a:rPr>
                  <a:t>La CFS ha evolucionado rápidamente y se usa ampliamente a nivel </a:t>
                </a:r>
                <a:r>
                  <a:rPr lang="es-ES_tradnl" sz="1000" b="1" dirty="0">
                    <a:solidFill>
                      <a:schemeClr val="accent1"/>
                    </a:solidFill>
                  </a:rPr>
                  <a:t>clínico</a:t>
                </a:r>
                <a:r>
                  <a:rPr lang="es-ES_tradnl" sz="1000" dirty="0">
                    <a:solidFill>
                      <a:schemeClr val="accent1"/>
                    </a:solidFill>
                  </a:rPr>
                  <a:t> como una herramienta basada en el juicio para detectar la fragilidad y </a:t>
                </a:r>
                <a:r>
                  <a:rPr lang="es-ES_tradnl" sz="1000" b="1" dirty="0">
                    <a:solidFill>
                      <a:schemeClr val="accent1"/>
                    </a:solidFill>
                  </a:rPr>
                  <a:t>estratificar ampliamente</a:t>
                </a:r>
                <a:br>
                  <a:rPr lang="es-ES_tradnl" sz="1000" b="1" dirty="0">
                    <a:solidFill>
                      <a:schemeClr val="accent1"/>
                    </a:solidFill>
                  </a:rPr>
                </a:br>
                <a:r>
                  <a:rPr lang="es-ES_tradnl" sz="1000" b="1" dirty="0">
                    <a:solidFill>
                      <a:schemeClr val="accent1"/>
                    </a:solidFill>
                  </a:rPr>
                  <a:t>los grados de aptitud física y fragilidad</a:t>
                </a:r>
                <a:r>
                  <a:rPr lang="es-ES_tradnl" sz="1000" dirty="0">
                    <a:solidFill>
                      <a:schemeClr val="accent1"/>
                    </a:solidFill>
                  </a:rPr>
                  <a:t>. No es un cuestionario, sino que se basa en la entrevista entre médico y paciente/familia, estructurada según la valoración geriátrica integral</a:t>
                </a:r>
                <a:r>
                  <a:rPr lang="es-ES_tradnl" sz="1000" baseline="30000" dirty="0">
                    <a:solidFill>
                      <a:schemeClr val="accent1"/>
                    </a:solidFill>
                  </a:rPr>
                  <a:t>1,2</a:t>
                </a:r>
                <a:endParaRPr lang="es-ES_tradnl" sz="1000" dirty="0">
                  <a:solidFill>
                    <a:schemeClr val="accent1"/>
                  </a:solidFill>
                </a:endParaRPr>
              </a:p>
            </p:txBody>
          </p:sp>
          <p:sp>
            <p:nvSpPr>
              <p:cNvPr id="51" name="Elipse 50">
                <a:extLst>
                  <a:ext uri="{FF2B5EF4-FFF2-40B4-BE49-F238E27FC236}">
                    <a16:creationId xmlns:a16="http://schemas.microsoft.com/office/drawing/2014/main" id="{F9F81E89-77A5-D799-B0BF-D2EB18567EAF}"/>
                  </a:ext>
                </a:extLst>
              </p:cNvPr>
              <p:cNvSpPr/>
              <p:nvPr/>
            </p:nvSpPr>
            <p:spPr>
              <a:xfrm>
                <a:off x="323850" y="3978943"/>
                <a:ext cx="468000" cy="468000"/>
              </a:xfrm>
              <a:prstGeom prst="ellipse">
                <a:avLst/>
              </a:prstGeom>
              <a:solidFill>
                <a:srgbClr val="F9FFFE"/>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2" name="Conector recto 51">
                <a:extLst>
                  <a:ext uri="{FF2B5EF4-FFF2-40B4-BE49-F238E27FC236}">
                    <a16:creationId xmlns:a16="http://schemas.microsoft.com/office/drawing/2014/main" id="{C3934B58-62F9-3D54-61E9-DBCD0D7B5246}"/>
                  </a:ext>
                </a:extLst>
              </p:cNvPr>
              <p:cNvCxnSpPr>
                <a:cxnSpLocks/>
              </p:cNvCxnSpPr>
              <p:nvPr/>
            </p:nvCxnSpPr>
            <p:spPr>
              <a:xfrm>
                <a:off x="903760" y="3905143"/>
                <a:ext cx="0" cy="615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65" name="Gráfico 64">
              <a:extLst>
                <a:ext uri="{FF2B5EF4-FFF2-40B4-BE49-F238E27FC236}">
                  <a16:creationId xmlns:a16="http://schemas.microsoft.com/office/drawing/2014/main" id="{BAE6D9BE-1331-8017-6008-AA7D79ADC1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744" y="2730277"/>
              <a:ext cx="195254" cy="360000"/>
            </a:xfrm>
            <a:prstGeom prst="rect">
              <a:avLst/>
            </a:prstGeom>
          </p:spPr>
        </p:pic>
      </p:grpSp>
    </p:spTree>
    <p:extLst>
      <p:ext uri="{BB962C8B-B14F-4D97-AF65-F5344CB8AC3E}">
        <p14:creationId xmlns:p14="http://schemas.microsoft.com/office/powerpoint/2010/main" val="1970567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17</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dirty="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spcBef>
                <a:spcPts val="100"/>
              </a:spcBef>
              <a:buNone/>
            </a:pPr>
            <a:r>
              <a:rPr lang="es-ES" b="1" dirty="0"/>
              <a:t>Valoración en AP: </a:t>
            </a:r>
            <a:r>
              <a:rPr lang="es-ES" dirty="0"/>
              <a:t>escala</a:t>
            </a:r>
            <a:r>
              <a:rPr lang="es-ES" b="1" dirty="0"/>
              <a:t> clínica de fragilidad</a:t>
            </a:r>
            <a:r>
              <a:rPr lang="es-ES" baseline="30000" dirty="0"/>
              <a:t> </a:t>
            </a:r>
            <a:endParaRPr lang="es-ES" b="1" baseline="30000" dirty="0"/>
          </a:p>
        </p:txBody>
      </p:sp>
      <p:grpSp>
        <p:nvGrpSpPr>
          <p:cNvPr id="11" name="Grupo 10">
            <a:extLst>
              <a:ext uri="{FF2B5EF4-FFF2-40B4-BE49-F238E27FC236}">
                <a16:creationId xmlns:a16="http://schemas.microsoft.com/office/drawing/2014/main" id="{889F7D96-A26C-3FB8-041E-61205F407F24}"/>
              </a:ext>
            </a:extLst>
          </p:cNvPr>
          <p:cNvGrpSpPr/>
          <p:nvPr/>
        </p:nvGrpSpPr>
        <p:grpSpPr>
          <a:xfrm>
            <a:off x="4407870" y="4488142"/>
            <a:ext cx="328260" cy="136246"/>
            <a:chOff x="4211960" y="4340365"/>
            <a:chExt cx="328260" cy="136246"/>
          </a:xfrm>
        </p:grpSpPr>
        <p:sp>
          <p:nvSpPr>
            <p:cNvPr id="12" name="Elipse 90">
              <a:hlinkClick r:id="rId2" action="ppaction://hlinksldjump"/>
              <a:extLst>
                <a:ext uri="{FF2B5EF4-FFF2-40B4-BE49-F238E27FC236}">
                  <a16:creationId xmlns:a16="http://schemas.microsoft.com/office/drawing/2014/main" id="{CB45DB19-1F8A-C162-7B68-141FACFBCB0D}"/>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3" name="Elipse 90">
              <a:hlinkClick r:id="rId3" action="ppaction://hlinksldjump"/>
              <a:extLst>
                <a:ext uri="{FF2B5EF4-FFF2-40B4-BE49-F238E27FC236}">
                  <a16:creationId xmlns:a16="http://schemas.microsoft.com/office/drawing/2014/main" id="{9C713840-86E6-319D-2AA7-026BA6EC603B}"/>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aphicFrame>
        <p:nvGraphicFramePr>
          <p:cNvPr id="14" name="Tabla 13">
            <a:extLst>
              <a:ext uri="{FF2B5EF4-FFF2-40B4-BE49-F238E27FC236}">
                <a16:creationId xmlns:a16="http://schemas.microsoft.com/office/drawing/2014/main" id="{4DE6A103-A334-C13A-A0C5-B31F9D523913}"/>
              </a:ext>
            </a:extLst>
          </p:cNvPr>
          <p:cNvGraphicFramePr>
            <a:graphicFrameLocks noGrp="1"/>
          </p:cNvGraphicFramePr>
          <p:nvPr>
            <p:extLst>
              <p:ext uri="{D42A27DB-BD31-4B8C-83A1-F6EECF244321}">
                <p14:modId xmlns:p14="http://schemas.microsoft.com/office/powerpoint/2010/main" val="1715635123"/>
              </p:ext>
            </p:extLst>
          </p:nvPr>
        </p:nvGraphicFramePr>
        <p:xfrm>
          <a:off x="323850" y="1166812"/>
          <a:ext cx="4068000" cy="3241676"/>
        </p:xfrm>
        <a:graphic>
          <a:graphicData uri="http://schemas.openxmlformats.org/drawingml/2006/table">
            <a:tbl>
              <a:tblPr firstRow="1" bandRow="1">
                <a:tableStyleId>{69012ECD-51FC-41F1-AA8D-1B2483CD663E}</a:tableStyleId>
              </a:tblPr>
              <a:tblGrid>
                <a:gridCol w="360000">
                  <a:extLst>
                    <a:ext uri="{9D8B030D-6E8A-4147-A177-3AD203B41FA5}">
                      <a16:colId xmlns:a16="http://schemas.microsoft.com/office/drawing/2014/main" val="834087171"/>
                    </a:ext>
                  </a:extLst>
                </a:gridCol>
                <a:gridCol w="180000">
                  <a:extLst>
                    <a:ext uri="{9D8B030D-6E8A-4147-A177-3AD203B41FA5}">
                      <a16:colId xmlns:a16="http://schemas.microsoft.com/office/drawing/2014/main" val="281886553"/>
                    </a:ext>
                  </a:extLst>
                </a:gridCol>
                <a:gridCol w="720000">
                  <a:extLst>
                    <a:ext uri="{9D8B030D-6E8A-4147-A177-3AD203B41FA5}">
                      <a16:colId xmlns:a16="http://schemas.microsoft.com/office/drawing/2014/main" val="3964936432"/>
                    </a:ext>
                  </a:extLst>
                </a:gridCol>
                <a:gridCol w="2808000">
                  <a:extLst>
                    <a:ext uri="{9D8B030D-6E8A-4147-A177-3AD203B41FA5}">
                      <a16:colId xmlns:a16="http://schemas.microsoft.com/office/drawing/2014/main" val="1077841547"/>
                    </a:ext>
                  </a:extLst>
                </a:gridCol>
              </a:tblGrid>
              <a:tr h="298563">
                <a:tc gridSpan="4">
                  <a:txBody>
                    <a:bodyPr/>
                    <a:lstStyle/>
                    <a:p>
                      <a:r>
                        <a:rPr lang="es-ES" sz="1000" b="1">
                          <a:solidFill>
                            <a:schemeClr val="bg1"/>
                          </a:solidFill>
                          <a:latin typeface="+mn-lt"/>
                        </a:rPr>
                        <a:t>ESCALA CLÍNICA DE FRAGILIDAD - ESPAÑA</a:t>
                      </a:r>
                    </a:p>
                  </a:txBody>
                  <a:tcPr marL="54000" marR="54000" marT="54000" marB="54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solidFill>
                      <a:schemeClr val="accent1"/>
                    </a:solidFill>
                  </a:tcPr>
                </a:tc>
                <a:tc hMerge="1">
                  <a:txBody>
                    <a:bodyPr/>
                    <a:lstStyle/>
                    <a:p>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hMerge="1">
                  <a:txBody>
                    <a:bodyPr/>
                    <a:lstStyle/>
                    <a:p>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hMerge="1">
                  <a:txBody>
                    <a:bodyPr/>
                    <a:lstStyle/>
                    <a:p>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192433419"/>
                  </a:ext>
                </a:extLst>
              </a:tr>
              <a:tr h="490771">
                <a:tc>
                  <a:txBody>
                    <a:bodyPr/>
                    <a:lstStyle/>
                    <a:p>
                      <a:endParaRPr lang="es-ES" sz="700" b="0">
                        <a:solidFill>
                          <a:schemeClr val="accent1"/>
                        </a:solidFill>
                        <a:latin typeface="+mn-lt"/>
                      </a:endParaRPr>
                    </a:p>
                  </a:txBody>
                  <a:tcPr marL="54000" marR="54000" marT="54000" marB="5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700" b="0">
                          <a:solidFill>
                            <a:schemeClr val="accent1"/>
                          </a:solidFill>
                        </a:rPr>
                        <a:t>1</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700" b="0">
                          <a:solidFill>
                            <a:schemeClr val="accent1"/>
                          </a:solidFill>
                        </a:rPr>
                        <a:t>Muy </a:t>
                      </a:r>
                      <a:br>
                        <a:rPr lang="es-ES" sz="700" b="0">
                          <a:solidFill>
                            <a:schemeClr val="accent1"/>
                          </a:solidFill>
                        </a:rPr>
                      </a:br>
                      <a:r>
                        <a:rPr lang="es-ES" sz="700" b="0">
                          <a:solidFill>
                            <a:schemeClr val="accent1"/>
                          </a:solidFill>
                        </a:rPr>
                        <a:t>en forma</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700" kern="1200" dirty="0">
                          <a:solidFill>
                            <a:schemeClr val="accent1"/>
                          </a:solidFill>
                          <a:effectLst/>
                          <a:latin typeface="+mn-lt"/>
                          <a:ea typeface="+mn-ea"/>
                          <a:cs typeface="+mn-cs"/>
                        </a:rPr>
                        <a:t>Personas que están fuertes, activas, enérgicas y motivadas. </a:t>
                      </a:r>
                      <a:br>
                        <a:rPr lang="es-ES" sz="700" kern="1200" dirty="0">
                          <a:solidFill>
                            <a:schemeClr val="accent1"/>
                          </a:solidFill>
                          <a:effectLst/>
                          <a:latin typeface="+mn-lt"/>
                          <a:ea typeface="+mn-ea"/>
                          <a:cs typeface="+mn-cs"/>
                        </a:rPr>
                      </a:br>
                      <a:r>
                        <a:rPr lang="es-ES" sz="700" kern="1200" dirty="0">
                          <a:solidFill>
                            <a:schemeClr val="accent1"/>
                          </a:solidFill>
                          <a:effectLst/>
                          <a:latin typeface="+mn-lt"/>
                          <a:ea typeface="+mn-ea"/>
                          <a:cs typeface="+mn-cs"/>
                        </a:rPr>
                        <a:t>Son personas que suelen practicar ejercicio con regularidad. </a:t>
                      </a:r>
                      <a:br>
                        <a:rPr lang="es-ES" sz="700" kern="1200" dirty="0">
                          <a:solidFill>
                            <a:schemeClr val="accent1"/>
                          </a:solidFill>
                          <a:effectLst/>
                          <a:latin typeface="+mn-lt"/>
                          <a:ea typeface="+mn-ea"/>
                          <a:cs typeface="+mn-cs"/>
                        </a:rPr>
                      </a:br>
                      <a:r>
                        <a:rPr lang="es-ES" sz="700" kern="1200" dirty="0">
                          <a:solidFill>
                            <a:schemeClr val="accent1"/>
                          </a:solidFill>
                          <a:effectLst/>
                          <a:latin typeface="+mn-lt"/>
                          <a:ea typeface="+mn-ea"/>
                          <a:cs typeface="+mn-cs"/>
                        </a:rPr>
                        <a:t>Son los que más en forma están para su edad.</a:t>
                      </a:r>
                    </a:p>
                  </a:txBody>
                  <a:tcPr marL="54000" marR="54000" marT="54000" marB="5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895179648"/>
                  </a:ext>
                </a:extLst>
              </a:tr>
              <a:tr h="613086">
                <a:tc>
                  <a:txBody>
                    <a:bodyPr/>
                    <a:lstStyle/>
                    <a:p>
                      <a:endParaRPr lang="es-ES" sz="700" b="0">
                        <a:solidFill>
                          <a:schemeClr val="accent1"/>
                        </a:solidFill>
                        <a:latin typeface="+mn-lt"/>
                      </a:endParaRPr>
                    </a:p>
                  </a:txBody>
                  <a:tcPr marL="54000" marR="54000" marT="54000" marB="5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b="0">
                          <a:solidFill>
                            <a:schemeClr val="accent1"/>
                          </a:solidFill>
                        </a:rPr>
                        <a:t>2</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b="0" dirty="0">
                          <a:solidFill>
                            <a:schemeClr val="accent1"/>
                          </a:solidFill>
                        </a:rPr>
                        <a:t>En forma</a:t>
                      </a:r>
                      <a:endParaRPr lang="es-ES" sz="700" b="0" dirty="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kern="1200">
                          <a:solidFill>
                            <a:schemeClr val="accent1"/>
                          </a:solidFill>
                          <a:effectLst/>
                          <a:latin typeface="+mn-lt"/>
                          <a:ea typeface="+mn-ea"/>
                          <a:cs typeface="+mn-cs"/>
                        </a:rPr>
                        <a:t>Personas que no tienen síntomas de enfermedad activa, </a:t>
                      </a:r>
                      <a:br>
                        <a:rPr lang="es-ES" sz="700" kern="1200">
                          <a:solidFill>
                            <a:schemeClr val="accent1"/>
                          </a:solidFill>
                          <a:effectLst/>
                          <a:latin typeface="+mn-lt"/>
                          <a:ea typeface="+mn-ea"/>
                          <a:cs typeface="+mn-cs"/>
                        </a:rPr>
                      </a:br>
                      <a:r>
                        <a:rPr lang="es-ES" sz="700" kern="1200">
                          <a:solidFill>
                            <a:schemeClr val="accent1"/>
                          </a:solidFill>
                          <a:effectLst/>
                          <a:latin typeface="+mn-lt"/>
                          <a:ea typeface="+mn-ea"/>
                          <a:cs typeface="+mn-cs"/>
                        </a:rPr>
                        <a:t>pero están menos en forma que las de la categoría 1. </a:t>
                      </a:r>
                      <a:br>
                        <a:rPr lang="es-ES" sz="700" kern="1200">
                          <a:solidFill>
                            <a:schemeClr val="accent1"/>
                          </a:solidFill>
                          <a:effectLst/>
                          <a:latin typeface="+mn-lt"/>
                          <a:ea typeface="+mn-ea"/>
                          <a:cs typeface="+mn-cs"/>
                        </a:rPr>
                      </a:br>
                      <a:r>
                        <a:rPr lang="es-ES" sz="700" kern="1200">
                          <a:solidFill>
                            <a:schemeClr val="accent1"/>
                          </a:solidFill>
                          <a:effectLst/>
                          <a:latin typeface="+mn-lt"/>
                          <a:ea typeface="+mn-ea"/>
                          <a:cs typeface="+mn-cs"/>
                        </a:rPr>
                        <a:t>Suelen practicar ejercicio o son muy activas de forma esporádica. Por ejemplo, según la estación del año.</a:t>
                      </a:r>
                      <a:r>
                        <a:rPr lang="es-ES" sz="700">
                          <a:solidFill>
                            <a:schemeClr val="accent1"/>
                          </a:solidFill>
                          <a:effectLst/>
                        </a:rPr>
                        <a:t> </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1189267293"/>
                  </a:ext>
                </a:extLst>
              </a:tr>
              <a:tr h="490771">
                <a:tc>
                  <a:txBody>
                    <a:bodyPr/>
                    <a:lstStyle/>
                    <a:p>
                      <a:endParaRPr lang="es-ES" sz="700" b="0">
                        <a:solidFill>
                          <a:schemeClr val="accent1"/>
                        </a:solidFill>
                        <a:latin typeface="+mn-lt"/>
                      </a:endParaRPr>
                    </a:p>
                  </a:txBody>
                  <a:tcPr marL="54000" marR="54000" marT="54000" marB="5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b="0">
                          <a:solidFill>
                            <a:schemeClr val="accent1"/>
                          </a:solidFill>
                        </a:rPr>
                        <a:t>3</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b="0">
                          <a:solidFill>
                            <a:schemeClr val="accent1"/>
                          </a:solidFill>
                        </a:rPr>
                        <a:t>En buen estado</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kern="1200">
                          <a:solidFill>
                            <a:schemeClr val="accent1"/>
                          </a:solidFill>
                          <a:effectLst/>
                          <a:latin typeface="+mn-lt"/>
                          <a:ea typeface="+mn-ea"/>
                          <a:cs typeface="+mn-cs"/>
                        </a:rPr>
                        <a:t>Personas cuyos problemas médicos están bien controlados, </a:t>
                      </a:r>
                    </a:p>
                    <a:p>
                      <a:r>
                        <a:rPr lang="es-ES" sz="700" kern="1200">
                          <a:solidFill>
                            <a:schemeClr val="accent1"/>
                          </a:solidFill>
                          <a:effectLst/>
                          <a:latin typeface="+mn-lt"/>
                          <a:ea typeface="+mn-ea"/>
                          <a:cs typeface="+mn-cs"/>
                        </a:rPr>
                        <a:t>pero que no practican actividad física de forma regular más allá </a:t>
                      </a:r>
                    </a:p>
                    <a:p>
                      <a:r>
                        <a:rPr lang="es-ES" sz="700" kern="1200">
                          <a:solidFill>
                            <a:schemeClr val="accent1"/>
                          </a:solidFill>
                          <a:effectLst/>
                          <a:latin typeface="+mn-lt"/>
                          <a:ea typeface="+mn-ea"/>
                          <a:cs typeface="+mn-cs"/>
                        </a:rPr>
                        <a:t>de los paseos habituales.</a:t>
                      </a:r>
                    </a:p>
                  </a:txBody>
                  <a:tcPr marL="54000" marR="54000" marT="54000" marB="5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1321155117"/>
                  </a:ext>
                </a:extLst>
              </a:tr>
              <a:tr h="490771">
                <a:tc>
                  <a:txBody>
                    <a:bodyPr/>
                    <a:lstStyle/>
                    <a:p>
                      <a:endParaRPr lang="es-ES" sz="700" b="0">
                        <a:solidFill>
                          <a:schemeClr val="accent1"/>
                        </a:solidFill>
                        <a:latin typeface="+mn-lt"/>
                      </a:endParaRPr>
                    </a:p>
                  </a:txBody>
                  <a:tcPr marL="54000" marR="54000" marT="54000" marB="5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b="0">
                          <a:solidFill>
                            <a:schemeClr val="accent1"/>
                          </a:solidFill>
                        </a:rPr>
                        <a:t>4</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b="0">
                          <a:solidFill>
                            <a:schemeClr val="accent1"/>
                          </a:solidFill>
                        </a:rPr>
                        <a:t>Vulnerable</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700" kern="1200">
                          <a:solidFill>
                            <a:schemeClr val="accent1"/>
                          </a:solidFill>
                          <a:effectLst/>
                          <a:latin typeface="+mn-lt"/>
                          <a:ea typeface="+mn-ea"/>
                          <a:cs typeface="+mn-cs"/>
                        </a:rPr>
                        <a:t>Personas no dependientes para actividades de la vida diaria, </a:t>
                      </a:r>
                    </a:p>
                    <a:p>
                      <a:r>
                        <a:rPr lang="es-ES" sz="700" kern="1200">
                          <a:solidFill>
                            <a:schemeClr val="accent1"/>
                          </a:solidFill>
                          <a:effectLst/>
                          <a:latin typeface="+mn-lt"/>
                          <a:ea typeface="+mn-ea"/>
                          <a:cs typeface="+mn-cs"/>
                        </a:rPr>
                        <a:t>pero a menudo los síntomas limitan algunas actividades. </a:t>
                      </a:r>
                    </a:p>
                    <a:p>
                      <a:r>
                        <a:rPr lang="es-ES" sz="700" kern="1200">
                          <a:solidFill>
                            <a:schemeClr val="accent1"/>
                          </a:solidFill>
                          <a:effectLst/>
                          <a:latin typeface="+mn-lt"/>
                          <a:ea typeface="+mn-ea"/>
                          <a:cs typeface="+mn-cs"/>
                        </a:rPr>
                        <a:t>Suelen quejarse de "ser lento" y/o estar cansado durante el día.</a:t>
                      </a:r>
                    </a:p>
                  </a:txBody>
                  <a:tcPr marL="54000" marR="54000" marT="54000" marB="5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2481752791"/>
                  </a:ext>
                </a:extLst>
              </a:tr>
              <a:tr h="857714">
                <a:tc>
                  <a:txBody>
                    <a:bodyPr/>
                    <a:lstStyle/>
                    <a:p>
                      <a:endParaRPr lang="es-ES" sz="700" b="0">
                        <a:solidFill>
                          <a:schemeClr val="accent1"/>
                        </a:solidFill>
                        <a:latin typeface="+mn-lt"/>
                      </a:endParaRPr>
                    </a:p>
                  </a:txBody>
                  <a:tcPr marL="54000" marR="54000" marT="54000" marB="54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r>
                        <a:rPr lang="es-ES" sz="700" b="0">
                          <a:solidFill>
                            <a:schemeClr val="accent1"/>
                          </a:solidFill>
                        </a:rPr>
                        <a:t>5</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r>
                        <a:rPr lang="es-ES" sz="700" b="0">
                          <a:solidFill>
                            <a:schemeClr val="accent1"/>
                          </a:solidFill>
                        </a:rPr>
                        <a:t>Fragilidad </a:t>
                      </a:r>
                      <a:br>
                        <a:rPr lang="es-ES" sz="700" b="0">
                          <a:solidFill>
                            <a:schemeClr val="accent1"/>
                          </a:solidFill>
                        </a:rPr>
                      </a:br>
                      <a:r>
                        <a:rPr lang="es-ES" sz="700" b="0">
                          <a:solidFill>
                            <a:schemeClr val="accent1"/>
                          </a:solidFill>
                        </a:rPr>
                        <a:t>leve</a:t>
                      </a:r>
                      <a:endParaRPr lang="es-ES" sz="700" b="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r>
                        <a:rPr lang="es-ES" sz="700" kern="1200" dirty="0">
                          <a:solidFill>
                            <a:schemeClr val="accent1"/>
                          </a:solidFill>
                          <a:effectLst/>
                          <a:latin typeface="+mn-lt"/>
                          <a:ea typeface="+mn-ea"/>
                          <a:cs typeface="+mn-cs"/>
                        </a:rPr>
                        <a:t>Personas que a menudo tienen un enlentecimiento más evidente </a:t>
                      </a:r>
                    </a:p>
                    <a:p>
                      <a:r>
                        <a:rPr lang="es-ES" sz="700" kern="1200" dirty="0">
                          <a:solidFill>
                            <a:schemeClr val="accent1"/>
                          </a:solidFill>
                          <a:effectLst/>
                          <a:latin typeface="+mn-lt"/>
                          <a:ea typeface="+mn-ea"/>
                          <a:cs typeface="+mn-cs"/>
                        </a:rPr>
                        <a:t>y necesitan ayuda en actividades instrumentales de la vida diaria (economía, transporte, labores domésticas que requieren esfuerzo, medicación). Por lo general, la fragilidad leve incapacita progresivamente para salir solos de compras o a pasear, </a:t>
                      </a:r>
                    </a:p>
                    <a:p>
                      <a:r>
                        <a:rPr lang="es-ES" sz="700" kern="1200" dirty="0">
                          <a:solidFill>
                            <a:schemeClr val="accent1"/>
                          </a:solidFill>
                          <a:effectLst/>
                          <a:latin typeface="+mn-lt"/>
                          <a:ea typeface="+mn-ea"/>
                          <a:cs typeface="+mn-cs"/>
                        </a:rPr>
                        <a:t>hacer la comida o las tareas domésticas.</a:t>
                      </a:r>
                      <a:r>
                        <a:rPr lang="es-ES" sz="700" dirty="0">
                          <a:solidFill>
                            <a:schemeClr val="accent1"/>
                          </a:solidFill>
                          <a:effectLst/>
                        </a:rPr>
                        <a:t> </a:t>
                      </a:r>
                      <a:endParaRPr lang="es-ES" sz="700" b="0" dirty="0">
                        <a:solidFill>
                          <a:schemeClr val="accent1"/>
                        </a:solidFill>
                        <a:latin typeface="+mn-lt"/>
                      </a:endParaRPr>
                    </a:p>
                  </a:txBody>
                  <a:tcPr marL="54000" marR="54000" marT="54000" marB="54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02466209"/>
                  </a:ext>
                </a:extLst>
              </a:tr>
            </a:tbl>
          </a:graphicData>
        </a:graphic>
      </p:graphicFrame>
      <p:graphicFrame>
        <p:nvGraphicFramePr>
          <p:cNvPr id="25" name="Tabla 24">
            <a:extLst>
              <a:ext uri="{FF2B5EF4-FFF2-40B4-BE49-F238E27FC236}">
                <a16:creationId xmlns:a16="http://schemas.microsoft.com/office/drawing/2014/main" id="{CD978B29-C3BB-3BBE-528E-7553E8CF13FF}"/>
              </a:ext>
            </a:extLst>
          </p:cNvPr>
          <p:cNvGraphicFramePr>
            <a:graphicFrameLocks noGrp="1"/>
          </p:cNvGraphicFramePr>
          <p:nvPr>
            <p:extLst>
              <p:ext uri="{D42A27DB-BD31-4B8C-83A1-F6EECF244321}">
                <p14:modId xmlns:p14="http://schemas.microsoft.com/office/powerpoint/2010/main" val="3403762022"/>
              </p:ext>
            </p:extLst>
          </p:nvPr>
        </p:nvGraphicFramePr>
        <p:xfrm>
          <a:off x="4751388" y="1166812"/>
          <a:ext cx="4068000" cy="3239902"/>
        </p:xfrm>
        <a:graphic>
          <a:graphicData uri="http://schemas.openxmlformats.org/drawingml/2006/table">
            <a:tbl>
              <a:tblPr firstRow="1" bandRow="1">
                <a:tableStyleId>{5940675A-B579-460E-94D1-54222C63F5DA}</a:tableStyleId>
              </a:tblPr>
              <a:tblGrid>
                <a:gridCol w="360000">
                  <a:extLst>
                    <a:ext uri="{9D8B030D-6E8A-4147-A177-3AD203B41FA5}">
                      <a16:colId xmlns:a16="http://schemas.microsoft.com/office/drawing/2014/main" val="1449566864"/>
                    </a:ext>
                  </a:extLst>
                </a:gridCol>
                <a:gridCol w="180000">
                  <a:extLst>
                    <a:ext uri="{9D8B030D-6E8A-4147-A177-3AD203B41FA5}">
                      <a16:colId xmlns:a16="http://schemas.microsoft.com/office/drawing/2014/main" val="376362340"/>
                    </a:ext>
                  </a:extLst>
                </a:gridCol>
                <a:gridCol w="720000">
                  <a:extLst>
                    <a:ext uri="{9D8B030D-6E8A-4147-A177-3AD203B41FA5}">
                      <a16:colId xmlns:a16="http://schemas.microsoft.com/office/drawing/2014/main" val="570735961"/>
                    </a:ext>
                  </a:extLst>
                </a:gridCol>
                <a:gridCol w="2808000">
                  <a:extLst>
                    <a:ext uri="{9D8B030D-6E8A-4147-A177-3AD203B41FA5}">
                      <a16:colId xmlns:a16="http://schemas.microsoft.com/office/drawing/2014/main" val="1063439820"/>
                    </a:ext>
                  </a:extLst>
                </a:gridCol>
              </a:tblGrid>
              <a:tr h="687166">
                <a:tc>
                  <a:txBody>
                    <a:bodyPr/>
                    <a:lstStyle/>
                    <a:p>
                      <a:endParaRPr lang="es-ES" sz="700" b="0">
                        <a:solidFill>
                          <a:schemeClr val="accent1"/>
                        </a:solidFill>
                        <a:latin typeface="+mn-lt"/>
                      </a:endParaRPr>
                    </a:p>
                  </a:txBody>
                  <a:tcPr marL="54000" marR="54000" marT="54000" marB="5400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latin typeface="+mn-lt"/>
                        </a:rPr>
                        <a:t>6</a:t>
                      </a: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rPr>
                        <a:t>Fragilidad moderada</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kern="1200">
                          <a:solidFill>
                            <a:schemeClr val="accent1"/>
                          </a:solidFill>
                          <a:effectLst/>
                          <a:latin typeface="+mn-lt"/>
                          <a:ea typeface="+mn-ea"/>
                          <a:cs typeface="+mn-cs"/>
                        </a:rPr>
                        <a:t>Personas que necesitan ayuda en todas las actividades realizadas fuera de casa y las tareas domésticas. En casa, a menudo tienen dificultad con las escaleras, necesitan ayuda para bañarse y podrían necesitar asistencia mínima (estimulación, acompañamiento) para vestirse.</a:t>
                      </a:r>
                      <a:r>
                        <a:rPr lang="es-ES" sz="700">
                          <a:solidFill>
                            <a:schemeClr val="accent1"/>
                          </a:solidFill>
                          <a:effectLst/>
                        </a:rPr>
                        <a:t> </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7067308"/>
                  </a:ext>
                </a:extLst>
              </a:tr>
              <a:tr h="458582">
                <a:tc>
                  <a:txBody>
                    <a:bodyPr/>
                    <a:lstStyle/>
                    <a:p>
                      <a:endParaRPr lang="es-ES" sz="700" b="0">
                        <a:solidFill>
                          <a:schemeClr val="accent1"/>
                        </a:solidFill>
                        <a:latin typeface="+mn-lt"/>
                      </a:endParaRPr>
                    </a:p>
                  </a:txBody>
                  <a:tcPr marL="54000" marR="54000" marT="54000" marB="5400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latin typeface="+mn-lt"/>
                        </a:rPr>
                        <a:t>7</a:t>
                      </a: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rPr>
                        <a:t>Fragilidad grave</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kern="1200">
                          <a:solidFill>
                            <a:schemeClr val="accent1"/>
                          </a:solidFill>
                          <a:effectLst/>
                          <a:latin typeface="+mn-lt"/>
                          <a:ea typeface="+mn-ea"/>
                          <a:cs typeface="+mn-cs"/>
                        </a:rPr>
                        <a:t>Personas completamente dependientes para el cuidado personal, por cualquier causa (física o cognitiva). Aun así, parecen estables </a:t>
                      </a:r>
                    </a:p>
                    <a:p>
                      <a:r>
                        <a:rPr lang="es-ES" sz="700" kern="1200">
                          <a:solidFill>
                            <a:schemeClr val="accent1"/>
                          </a:solidFill>
                          <a:effectLst/>
                          <a:latin typeface="+mn-lt"/>
                          <a:ea typeface="+mn-ea"/>
                          <a:cs typeface="+mn-cs"/>
                        </a:rPr>
                        <a:t>y sin gran riesgo de fallecer en los siguientes 6 meses.</a:t>
                      </a:r>
                      <a:r>
                        <a:rPr lang="es-ES" sz="700">
                          <a:solidFill>
                            <a:schemeClr val="accent1"/>
                          </a:solidFill>
                          <a:effectLst/>
                        </a:rPr>
                        <a:t> </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4509611"/>
                  </a:ext>
                </a:extLst>
              </a:tr>
              <a:tr h="344290">
                <a:tc>
                  <a:txBody>
                    <a:bodyPr/>
                    <a:lstStyle/>
                    <a:p>
                      <a:endParaRPr lang="es-ES" sz="700" b="0">
                        <a:solidFill>
                          <a:schemeClr val="accent1"/>
                        </a:solidFill>
                        <a:latin typeface="+mn-lt"/>
                      </a:endParaRPr>
                    </a:p>
                  </a:txBody>
                  <a:tcPr marL="54000" marR="54000" marT="54000" marB="5400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latin typeface="+mn-lt"/>
                        </a:rPr>
                        <a:t>8</a:t>
                      </a: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rPr>
                        <a:t>Fragilidad </a:t>
                      </a:r>
                      <a:br>
                        <a:rPr lang="es-ES" sz="700" b="0">
                          <a:solidFill>
                            <a:srgbClr val="002855"/>
                          </a:solidFill>
                        </a:rPr>
                      </a:br>
                      <a:r>
                        <a:rPr lang="es-ES" sz="700" b="0">
                          <a:solidFill>
                            <a:schemeClr val="accent1"/>
                          </a:solidFill>
                        </a:rPr>
                        <a:t>muy grave</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kern="1200">
                          <a:solidFill>
                            <a:schemeClr val="accent1"/>
                          </a:solidFill>
                          <a:effectLst/>
                          <a:latin typeface="+mn-lt"/>
                          <a:ea typeface="+mn-ea"/>
                          <a:cs typeface="+mn-cs"/>
                        </a:rPr>
                        <a:t>Personas totalmente dependientes y acercándose al final de la vida. En general, no podrían recuperarse ni de una enfermedad leve.</a:t>
                      </a:r>
                      <a:r>
                        <a:rPr lang="es-ES" sz="700">
                          <a:solidFill>
                            <a:schemeClr val="accent1"/>
                          </a:solidFill>
                          <a:effectLst/>
                        </a:rPr>
                        <a:t> </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4700554"/>
                  </a:ext>
                </a:extLst>
              </a:tr>
              <a:tr h="458582">
                <a:tc>
                  <a:txBody>
                    <a:bodyPr/>
                    <a:lstStyle/>
                    <a:p>
                      <a:endParaRPr lang="es-ES" sz="700" b="0">
                        <a:solidFill>
                          <a:schemeClr val="accent1"/>
                        </a:solidFill>
                        <a:latin typeface="+mn-lt"/>
                      </a:endParaRPr>
                    </a:p>
                  </a:txBody>
                  <a:tcPr marL="54000" marR="54000" marT="54000" marB="54000">
                    <a:lnL w="12700" cmpd="sng">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latin typeface="+mn-lt"/>
                        </a:rPr>
                        <a:t>9</a:t>
                      </a: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b="0">
                          <a:solidFill>
                            <a:schemeClr val="accent1"/>
                          </a:solidFill>
                        </a:rPr>
                        <a:t>Enfermo terminal</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700" kern="1200">
                          <a:solidFill>
                            <a:schemeClr val="accent1"/>
                          </a:solidFill>
                          <a:effectLst/>
                          <a:latin typeface="+mn-lt"/>
                          <a:ea typeface="+mn-ea"/>
                          <a:cs typeface="+mn-cs"/>
                        </a:rPr>
                        <a:t>Llegando al final de la vida. Esta categoría es para personas </a:t>
                      </a:r>
                    </a:p>
                    <a:p>
                      <a:r>
                        <a:rPr lang="es-ES" sz="700" kern="1200">
                          <a:solidFill>
                            <a:schemeClr val="accent1"/>
                          </a:solidFill>
                          <a:effectLst/>
                          <a:latin typeface="+mn-lt"/>
                          <a:ea typeface="+mn-ea"/>
                          <a:cs typeface="+mn-cs"/>
                        </a:rPr>
                        <a:t>con una esperanza de vida menor de 6 meses, tengan o no signos evidentes de fragilidad.</a:t>
                      </a:r>
                      <a:r>
                        <a:rPr lang="es-ES" sz="700">
                          <a:solidFill>
                            <a:schemeClr val="accent1"/>
                          </a:solidFill>
                          <a:effectLst/>
                        </a:rPr>
                        <a:t> </a:t>
                      </a:r>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251515"/>
                  </a:ext>
                </a:extLst>
              </a:tr>
              <a:tr h="1291282">
                <a:tc gridSpan="4">
                  <a:txBody>
                    <a:bodyPr/>
                    <a:lstStyle/>
                    <a:p>
                      <a:r>
                        <a:rPr lang="es-ES" sz="900" b="1">
                          <a:solidFill>
                            <a:schemeClr val="accent1"/>
                          </a:solidFill>
                          <a:latin typeface="+mn-lt"/>
                        </a:rPr>
                        <a:t>Puntuación de fragilidad en personas con demencia</a:t>
                      </a:r>
                    </a:p>
                    <a:p>
                      <a:pPr defTabSz="685800"/>
                      <a:r>
                        <a:rPr lang="es-ES" sz="700">
                          <a:solidFill>
                            <a:schemeClr val="accent1"/>
                          </a:solidFill>
                        </a:rPr>
                        <a:t>Todo paciente con demencia se considera un paciente frágil y el grado de fragilidad se corresponde con el grado de demencia.</a:t>
                      </a:r>
                    </a:p>
                    <a:p>
                      <a:pPr marL="143510" lvl="0" indent="-71755">
                        <a:buFont typeface="Arial" panose="020B0604020202020204" pitchFamily="34" charset="0"/>
                        <a:buChar char="•"/>
                      </a:pPr>
                      <a:r>
                        <a:rPr lang="es-ES" sz="700">
                          <a:solidFill>
                            <a:schemeClr val="accent1"/>
                          </a:solidFill>
                        </a:rPr>
                        <a:t>Demencia leve (5. Fragilidad leve): síntomas comunes en demencia leve incluyen olvidar detalles de acontecimientos recientes, aunque recuerden el acontecimiento en sí, repetir la misma pregunta/historia y aislamiento social.</a:t>
                      </a:r>
                    </a:p>
                    <a:p>
                      <a:pPr marL="143510" lvl="0" indent="-71755">
                        <a:buFont typeface="Arial" panose="020B0604020202020204" pitchFamily="34" charset="0"/>
                        <a:buChar char="•"/>
                      </a:pPr>
                      <a:r>
                        <a:rPr lang="es-ES" sz="700">
                          <a:solidFill>
                            <a:schemeClr val="accent1"/>
                          </a:solidFill>
                        </a:rPr>
                        <a:t>Demencia moderada (6. Fragilidad moderada): la memoria reciente está muy deteriorada, aunque parezca que recuerdan bien los acontecimientos del pasado. Con indicaciones, pueden realizar solos sus cuidados personales.</a:t>
                      </a:r>
                    </a:p>
                    <a:p>
                      <a:pPr marL="143510" lvl="0" indent="-71755">
                        <a:buFont typeface="Arial" panose="020B0604020202020204" pitchFamily="34" charset="0"/>
                        <a:buChar char="•"/>
                      </a:pPr>
                      <a:r>
                        <a:rPr lang="es-ES" sz="700">
                          <a:solidFill>
                            <a:schemeClr val="accent1"/>
                          </a:solidFill>
                        </a:rPr>
                        <a:t>Demencia grave (7. Fragilidad grave): los cuidados personales no son posibles sin ayuda.</a:t>
                      </a:r>
                    </a:p>
                  </a:txBody>
                  <a:tcPr marL="54000" marR="54000" marT="54000" marB="5400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 sz="700" b="0">
                        <a:solidFill>
                          <a:schemeClr val="accent1"/>
                        </a:solidFill>
                        <a:latin typeface="+mn-lt"/>
                      </a:endParaRPr>
                    </a:p>
                  </a:txBody>
                  <a:tcPr marL="54000" marR="54000" marT="54000" marB="54000">
                    <a:lnL w="6350" cap="flat" cmpd="sng" algn="ctr">
                      <a:solidFill>
                        <a:schemeClr val="accent1"/>
                      </a:solidFill>
                      <a:prstDash val="solid"/>
                      <a:round/>
                      <a:headEnd type="none" w="med" len="med"/>
                      <a:tailEnd type="none" w="med" len="med"/>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2918457"/>
                  </a:ext>
                </a:extLst>
              </a:tr>
            </a:tbl>
          </a:graphicData>
        </a:graphic>
      </p:graphicFrame>
      <p:pic>
        <p:nvPicPr>
          <p:cNvPr id="31" name="Gráfico 30">
            <a:extLst>
              <a:ext uri="{FF2B5EF4-FFF2-40B4-BE49-F238E27FC236}">
                <a16:creationId xmlns:a16="http://schemas.microsoft.com/office/drawing/2014/main" id="{34F42D80-0962-7309-2E17-6257860C4C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625" y="2001585"/>
            <a:ext cx="130000" cy="360000"/>
          </a:xfrm>
          <a:prstGeom prst="rect">
            <a:avLst/>
          </a:prstGeom>
        </p:spPr>
      </p:pic>
      <p:pic>
        <p:nvPicPr>
          <p:cNvPr id="34" name="Gráfico 33">
            <a:extLst>
              <a:ext uri="{FF2B5EF4-FFF2-40B4-BE49-F238E27FC236}">
                <a16:creationId xmlns:a16="http://schemas.microsoft.com/office/drawing/2014/main" id="{298DDFBC-7781-76BC-F1EA-56BAF148F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463" y="2608934"/>
            <a:ext cx="126325" cy="360000"/>
          </a:xfrm>
          <a:prstGeom prst="rect">
            <a:avLst/>
          </a:prstGeom>
        </p:spPr>
      </p:pic>
      <p:pic>
        <p:nvPicPr>
          <p:cNvPr id="36" name="Gráfico 35">
            <a:extLst>
              <a:ext uri="{FF2B5EF4-FFF2-40B4-BE49-F238E27FC236}">
                <a16:creationId xmlns:a16="http://schemas.microsoft.com/office/drawing/2014/main" id="{00C2F27C-8F75-0F27-D784-010E8A9AE5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71" y="3096824"/>
            <a:ext cx="132308" cy="360000"/>
          </a:xfrm>
          <a:prstGeom prst="rect">
            <a:avLst/>
          </a:prstGeom>
        </p:spPr>
      </p:pic>
      <p:pic>
        <p:nvPicPr>
          <p:cNvPr id="38" name="Gráfico 37">
            <a:extLst>
              <a:ext uri="{FF2B5EF4-FFF2-40B4-BE49-F238E27FC236}">
                <a16:creationId xmlns:a16="http://schemas.microsoft.com/office/drawing/2014/main" id="{11631241-17F6-0527-8F08-7248B53F70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234" y="1490436"/>
            <a:ext cx="118782" cy="360589"/>
          </a:xfrm>
          <a:prstGeom prst="rect">
            <a:avLst/>
          </a:prstGeom>
        </p:spPr>
      </p:pic>
      <p:pic>
        <p:nvPicPr>
          <p:cNvPr id="40" name="Gráfico 39">
            <a:extLst>
              <a:ext uri="{FF2B5EF4-FFF2-40B4-BE49-F238E27FC236}">
                <a16:creationId xmlns:a16="http://schemas.microsoft.com/office/drawing/2014/main" id="{836A3E36-D34C-ADA3-EB95-7A12BF5C68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9864" y="3612398"/>
            <a:ext cx="219522" cy="306000"/>
          </a:xfrm>
          <a:prstGeom prst="rect">
            <a:avLst/>
          </a:prstGeom>
        </p:spPr>
      </p:pic>
      <p:pic>
        <p:nvPicPr>
          <p:cNvPr id="42" name="Gráfico 41">
            <a:extLst>
              <a:ext uri="{FF2B5EF4-FFF2-40B4-BE49-F238E27FC236}">
                <a16:creationId xmlns:a16="http://schemas.microsoft.com/office/drawing/2014/main" id="{086AA888-A31B-2290-B0C0-23A54C0C0D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85063" y="1220413"/>
            <a:ext cx="252183" cy="360000"/>
          </a:xfrm>
          <a:prstGeom prst="rect">
            <a:avLst/>
          </a:prstGeom>
        </p:spPr>
      </p:pic>
      <p:pic>
        <p:nvPicPr>
          <p:cNvPr id="44" name="Gráfico 43">
            <a:extLst>
              <a:ext uri="{FF2B5EF4-FFF2-40B4-BE49-F238E27FC236}">
                <a16:creationId xmlns:a16="http://schemas.microsoft.com/office/drawing/2014/main" id="{3EAACC98-BFD5-0A58-A153-CFE4D14D91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52331" y="1890820"/>
            <a:ext cx="317647" cy="324000"/>
          </a:xfrm>
          <a:prstGeom prst="rect">
            <a:avLst/>
          </a:prstGeom>
        </p:spPr>
      </p:pic>
      <p:pic>
        <p:nvPicPr>
          <p:cNvPr id="46" name="Gráfico 45">
            <a:extLst>
              <a:ext uri="{FF2B5EF4-FFF2-40B4-BE49-F238E27FC236}">
                <a16:creationId xmlns:a16="http://schemas.microsoft.com/office/drawing/2014/main" id="{7335C6B1-4C79-51ED-3510-62E6A72CE54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4737660" y="2355750"/>
            <a:ext cx="346988" cy="216000"/>
          </a:xfrm>
          <a:prstGeom prst="rect">
            <a:avLst/>
          </a:prstGeom>
        </p:spPr>
      </p:pic>
      <p:pic>
        <p:nvPicPr>
          <p:cNvPr id="48" name="Gráfico 47">
            <a:extLst>
              <a:ext uri="{FF2B5EF4-FFF2-40B4-BE49-F238E27FC236}">
                <a16:creationId xmlns:a16="http://schemas.microsoft.com/office/drawing/2014/main" id="{B87E9293-455F-E61D-1865-4D3591F0EC6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94522" y="2704053"/>
            <a:ext cx="233264" cy="288000"/>
          </a:xfrm>
          <a:prstGeom prst="rect">
            <a:avLst/>
          </a:prstGeom>
        </p:spPr>
      </p:pic>
      <p:sp>
        <p:nvSpPr>
          <p:cNvPr id="3" name="Marcador de texto 4">
            <a:extLst>
              <a:ext uri="{FF2B5EF4-FFF2-40B4-BE49-F238E27FC236}">
                <a16:creationId xmlns:a16="http://schemas.microsoft.com/office/drawing/2014/main" id="{28A2F1CB-A020-A72D-48F8-4775E1715149}"/>
              </a:ext>
            </a:extLst>
          </p:cNvPr>
          <p:cNvSpPr>
            <a:spLocks noGrp="1"/>
          </p:cNvSpPr>
          <p:nvPr>
            <p:ph type="body" sz="quarter" idx="26"/>
          </p:nvPr>
        </p:nvSpPr>
        <p:spPr>
          <a:xfrm>
            <a:off x="1245476" y="4747016"/>
            <a:ext cx="7168055" cy="396484"/>
          </a:xfrm>
        </p:spPr>
        <p:txBody>
          <a:bodyPr/>
          <a:lstStyle/>
          <a:p>
            <a:r>
              <a:rPr lang="en-US" b="0" dirty="0"/>
              <a:t>Rockwood K, </a:t>
            </a:r>
            <a:r>
              <a:rPr lang="en-US" b="0" dirty="0" err="1"/>
              <a:t>Theou</a:t>
            </a:r>
            <a:r>
              <a:rPr lang="en-US" b="0" dirty="0"/>
              <a:t> O. Using the Clinical Frailty Scale in allocating scarce health care resources. Can </a:t>
            </a:r>
            <a:r>
              <a:rPr lang="en-US" b="0" dirty="0" err="1"/>
              <a:t>Geriatr</a:t>
            </a:r>
            <a:r>
              <a:rPr lang="en-US" b="0" dirty="0"/>
              <a:t> J. 2020;23:254-259.</a:t>
            </a:r>
          </a:p>
        </p:txBody>
      </p:sp>
    </p:spTree>
    <p:extLst>
      <p:ext uri="{BB962C8B-B14F-4D97-AF65-F5344CB8AC3E}">
        <p14:creationId xmlns:p14="http://schemas.microsoft.com/office/powerpoint/2010/main" val="3088876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98FF5FE-6327-5CBA-57CB-7713A7A2AF8C}"/>
              </a:ext>
            </a:extLst>
          </p:cNvPr>
          <p:cNvSpPr>
            <a:spLocks noGrp="1"/>
          </p:cNvSpPr>
          <p:nvPr>
            <p:ph type="sldNum" sz="quarter" idx="12"/>
          </p:nvPr>
        </p:nvSpPr>
        <p:spPr/>
        <p:txBody>
          <a:bodyPr/>
          <a:lstStyle/>
          <a:p>
            <a:fld id="{E7109EF1-F99E-2846-B900-05CEFB69D20A}" type="slidenum">
              <a:rPr lang="en-US" noProof="0" smtClean="0"/>
              <a:pPr/>
              <a:t>18</a:t>
            </a:fld>
            <a:endParaRPr lang="en-US" noProof="0"/>
          </a:p>
        </p:txBody>
      </p:sp>
      <p:sp>
        <p:nvSpPr>
          <p:cNvPr id="3" name="Marcador de texto 2">
            <a:extLst>
              <a:ext uri="{FF2B5EF4-FFF2-40B4-BE49-F238E27FC236}">
                <a16:creationId xmlns:a16="http://schemas.microsoft.com/office/drawing/2014/main" id="{CF6FD605-01A5-5BF1-61B4-7C6107BADD19}"/>
              </a:ext>
            </a:extLst>
          </p:cNvPr>
          <p:cNvSpPr>
            <a:spLocks noGrp="1"/>
          </p:cNvSpPr>
          <p:nvPr>
            <p:ph type="body" sz="quarter" idx="19"/>
          </p:nvPr>
        </p:nvSpPr>
        <p:spPr/>
        <p:txBody>
          <a:bodyPr/>
          <a:lstStyle/>
          <a:p>
            <a:r>
              <a:rPr lang="es-ES" sz="2200" dirty="0">
                <a:solidFill>
                  <a:schemeClr val="accent1"/>
                </a:solidFill>
              </a:rPr>
              <a:t>APROXIMACIÓN A LA FRAGILIDAD EN AP</a:t>
            </a:r>
          </a:p>
        </p:txBody>
      </p:sp>
      <p:sp>
        <p:nvSpPr>
          <p:cNvPr id="4" name="Marcador de texto 3">
            <a:extLst>
              <a:ext uri="{FF2B5EF4-FFF2-40B4-BE49-F238E27FC236}">
                <a16:creationId xmlns:a16="http://schemas.microsoft.com/office/drawing/2014/main" id="{52799256-42F8-4EE8-DA27-386E71E99695}"/>
              </a:ext>
            </a:extLst>
          </p:cNvPr>
          <p:cNvSpPr>
            <a:spLocks noGrp="1"/>
          </p:cNvSpPr>
          <p:nvPr>
            <p:ph type="body" sz="quarter" idx="25"/>
          </p:nvPr>
        </p:nvSpPr>
        <p:spPr/>
        <p:txBody>
          <a:bodyPr/>
          <a:lstStyle/>
          <a:p>
            <a:r>
              <a:rPr lang="es-ES"/>
              <a:t>Valoración en AP: Valoración Geriátrica Integral (VGI)</a:t>
            </a:r>
          </a:p>
        </p:txBody>
      </p:sp>
      <p:sp>
        <p:nvSpPr>
          <p:cNvPr id="5" name="Marcador de texto 4">
            <a:extLst>
              <a:ext uri="{FF2B5EF4-FFF2-40B4-BE49-F238E27FC236}">
                <a16:creationId xmlns:a16="http://schemas.microsoft.com/office/drawing/2014/main" id="{1945EE95-2A57-06B0-BB55-D0498C97F488}"/>
              </a:ext>
            </a:extLst>
          </p:cNvPr>
          <p:cNvSpPr>
            <a:spLocks noGrp="1"/>
          </p:cNvSpPr>
          <p:nvPr>
            <p:ph type="body" sz="quarter" idx="26"/>
          </p:nvPr>
        </p:nvSpPr>
        <p:spPr/>
        <p:txBody>
          <a:bodyPr/>
          <a:lstStyle/>
          <a:p>
            <a:r>
              <a:rPr lang="es-ES" dirty="0">
                <a:cs typeface="Arial" panose="020B0604020202020204" pitchFamily="34" charset="0"/>
              </a:rPr>
              <a:t>Lau LK, </a:t>
            </a:r>
            <a:r>
              <a:rPr lang="es-ES" i="1" dirty="0">
                <a:cs typeface="Arial" panose="020B0604020202020204" pitchFamily="34" charset="0"/>
              </a:rPr>
              <a:t>et al</a:t>
            </a:r>
            <a:r>
              <a:rPr lang="es-ES" dirty="0">
                <a:cs typeface="Arial" panose="020B0604020202020204" pitchFamily="34" charset="0"/>
              </a:rPr>
              <a:t>. </a:t>
            </a:r>
            <a:r>
              <a:rPr lang="es-ES" dirty="0" err="1">
                <a:cs typeface="Arial" panose="020B0604020202020204" pitchFamily="34" charset="0"/>
              </a:rPr>
              <a:t>Application</a:t>
            </a:r>
            <a:r>
              <a:rPr lang="es-ES" dirty="0">
                <a:cs typeface="Arial" panose="020B0604020202020204" pitchFamily="34" charset="0"/>
              </a:rPr>
              <a:t> and </a:t>
            </a:r>
            <a:r>
              <a:rPr lang="es-ES" dirty="0" err="1">
                <a:cs typeface="Arial" panose="020B0604020202020204" pitchFamily="34" charset="0"/>
              </a:rPr>
              <a:t>implementation</a:t>
            </a:r>
            <a:r>
              <a:rPr lang="es-ES" dirty="0">
                <a:cs typeface="Arial" panose="020B0604020202020204" pitchFamily="34" charset="0"/>
              </a:rPr>
              <a:t> </a:t>
            </a:r>
            <a:r>
              <a:rPr lang="es-ES" dirty="0" err="1">
                <a:cs typeface="Arial" panose="020B0604020202020204" pitchFamily="34" charset="0"/>
              </a:rPr>
              <a:t>of</a:t>
            </a:r>
            <a:r>
              <a:rPr lang="es-ES" dirty="0">
                <a:cs typeface="Arial" panose="020B0604020202020204" pitchFamily="34" charset="0"/>
              </a:rPr>
              <a:t> </a:t>
            </a:r>
            <a:r>
              <a:rPr lang="es-ES" dirty="0" err="1">
                <a:cs typeface="Arial" panose="020B0604020202020204" pitchFamily="34" charset="0"/>
              </a:rPr>
              <a:t>brief</a:t>
            </a:r>
            <a:r>
              <a:rPr lang="es-ES" dirty="0">
                <a:cs typeface="Arial" panose="020B0604020202020204" pitchFamily="34" charset="0"/>
              </a:rPr>
              <a:t> </a:t>
            </a:r>
            <a:r>
              <a:rPr lang="es-ES" dirty="0" err="1">
                <a:cs typeface="Arial" panose="020B0604020202020204" pitchFamily="34" charset="0"/>
              </a:rPr>
              <a:t>geriatric</a:t>
            </a:r>
            <a:r>
              <a:rPr lang="es-ES" dirty="0">
                <a:cs typeface="Arial" panose="020B0604020202020204" pitchFamily="34" charset="0"/>
              </a:rPr>
              <a:t> </a:t>
            </a:r>
            <a:r>
              <a:rPr lang="es-ES" dirty="0" err="1">
                <a:cs typeface="Arial" panose="020B0604020202020204" pitchFamily="34" charset="0"/>
              </a:rPr>
              <a:t>assessment</a:t>
            </a:r>
            <a:r>
              <a:rPr lang="es-ES" dirty="0">
                <a:cs typeface="Arial" panose="020B0604020202020204" pitchFamily="34" charset="0"/>
              </a:rPr>
              <a:t> in </a:t>
            </a:r>
            <a:r>
              <a:rPr lang="es-ES" dirty="0" err="1">
                <a:cs typeface="Arial" panose="020B0604020202020204" pitchFamily="34" charset="0"/>
              </a:rPr>
              <a:t>primary</a:t>
            </a:r>
            <a:r>
              <a:rPr lang="es-ES" dirty="0">
                <a:cs typeface="Arial" panose="020B0604020202020204" pitchFamily="34" charset="0"/>
              </a:rPr>
              <a:t> care and </a:t>
            </a:r>
            <a:r>
              <a:rPr lang="es-ES" dirty="0" err="1">
                <a:cs typeface="Arial" panose="020B0604020202020204" pitchFamily="34" charset="0"/>
              </a:rPr>
              <a:t>community</a:t>
            </a:r>
            <a:r>
              <a:rPr lang="es-ES" dirty="0">
                <a:cs typeface="Arial" panose="020B0604020202020204" pitchFamily="34" charset="0"/>
              </a:rPr>
              <a:t> </a:t>
            </a:r>
            <a:r>
              <a:rPr lang="es-ES" dirty="0" err="1">
                <a:cs typeface="Arial" panose="020B0604020202020204" pitchFamily="34" charset="0"/>
              </a:rPr>
              <a:t>settings</a:t>
            </a:r>
            <a:r>
              <a:rPr lang="es-ES" dirty="0">
                <a:cs typeface="Arial" panose="020B0604020202020204" pitchFamily="34" charset="0"/>
              </a:rPr>
              <a:t>: a </a:t>
            </a:r>
            <a:r>
              <a:rPr lang="es-ES" dirty="0" err="1">
                <a:cs typeface="Arial" panose="020B0604020202020204" pitchFamily="34" charset="0"/>
              </a:rPr>
              <a:t>scoping</a:t>
            </a:r>
            <a:r>
              <a:rPr lang="es-ES" dirty="0">
                <a:cs typeface="Arial" panose="020B0604020202020204" pitchFamily="34" charset="0"/>
              </a:rPr>
              <a:t> </a:t>
            </a:r>
            <a:r>
              <a:rPr lang="es-ES" dirty="0" err="1">
                <a:cs typeface="Arial" panose="020B0604020202020204" pitchFamily="34" charset="0"/>
              </a:rPr>
              <a:t>review</a:t>
            </a:r>
            <a:r>
              <a:rPr lang="es-ES" dirty="0">
                <a:cs typeface="Arial" panose="020B0604020202020204" pitchFamily="34" charset="0"/>
              </a:rPr>
              <a:t>. BMC </a:t>
            </a:r>
            <a:r>
              <a:rPr lang="es-ES" dirty="0" err="1">
                <a:cs typeface="Arial" panose="020B0604020202020204" pitchFamily="34" charset="0"/>
              </a:rPr>
              <a:t>Geriatr</a:t>
            </a:r>
            <a:r>
              <a:rPr lang="es-ES" dirty="0">
                <a:cs typeface="Arial" panose="020B0604020202020204" pitchFamily="34" charset="0"/>
              </a:rPr>
              <a:t>. 2025;25(1):2.</a:t>
            </a:r>
          </a:p>
        </p:txBody>
      </p:sp>
      <p:cxnSp>
        <p:nvCxnSpPr>
          <p:cNvPr id="15" name="Conector recto 14">
            <a:extLst>
              <a:ext uri="{FF2B5EF4-FFF2-40B4-BE49-F238E27FC236}">
                <a16:creationId xmlns:a16="http://schemas.microsoft.com/office/drawing/2014/main" id="{4B4C5A95-24E3-010B-798E-7B66F77D061D}"/>
              </a:ext>
            </a:extLst>
          </p:cNvPr>
          <p:cNvCxnSpPr>
            <a:cxnSpLocks/>
          </p:cNvCxnSpPr>
          <p:nvPr/>
        </p:nvCxnSpPr>
        <p:spPr>
          <a:xfrm flipV="1">
            <a:off x="323850" y="1231359"/>
            <a:ext cx="0" cy="317712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upo 26">
            <a:extLst>
              <a:ext uri="{FF2B5EF4-FFF2-40B4-BE49-F238E27FC236}">
                <a16:creationId xmlns:a16="http://schemas.microsoft.com/office/drawing/2014/main" id="{62368A40-B6EF-4084-597E-0C8DCE3110B2}"/>
              </a:ext>
            </a:extLst>
          </p:cNvPr>
          <p:cNvGrpSpPr/>
          <p:nvPr/>
        </p:nvGrpSpPr>
        <p:grpSpPr>
          <a:xfrm>
            <a:off x="4407870" y="4488142"/>
            <a:ext cx="328260" cy="136246"/>
            <a:chOff x="4211960" y="4340365"/>
            <a:chExt cx="328260" cy="136246"/>
          </a:xfrm>
        </p:grpSpPr>
        <p:sp>
          <p:nvSpPr>
            <p:cNvPr id="28" name="Elipse 90">
              <a:hlinkClick r:id="rId2" action="ppaction://hlinksldjump"/>
              <a:extLst>
                <a:ext uri="{FF2B5EF4-FFF2-40B4-BE49-F238E27FC236}">
                  <a16:creationId xmlns:a16="http://schemas.microsoft.com/office/drawing/2014/main" id="{012CBC16-BB2E-C1E7-76EE-044491A16E23}"/>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9" name="Elipse 90">
              <a:hlinkClick r:id="rId3" action="ppaction://hlinksldjump"/>
              <a:extLst>
                <a:ext uri="{FF2B5EF4-FFF2-40B4-BE49-F238E27FC236}">
                  <a16:creationId xmlns:a16="http://schemas.microsoft.com/office/drawing/2014/main" id="{3906140D-8C51-14E1-3751-965EA20753AF}"/>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pSp>
        <p:nvGrpSpPr>
          <p:cNvPr id="74" name="Grupo 73">
            <a:extLst>
              <a:ext uri="{FF2B5EF4-FFF2-40B4-BE49-F238E27FC236}">
                <a16:creationId xmlns:a16="http://schemas.microsoft.com/office/drawing/2014/main" id="{697EEC28-C81E-3D13-3CFC-37C504DF7254}"/>
              </a:ext>
            </a:extLst>
          </p:cNvPr>
          <p:cNvGrpSpPr/>
          <p:nvPr/>
        </p:nvGrpSpPr>
        <p:grpSpPr>
          <a:xfrm>
            <a:off x="577515" y="2411153"/>
            <a:ext cx="3994485" cy="1997335"/>
            <a:chOff x="577515" y="2411153"/>
            <a:chExt cx="3994485" cy="1997335"/>
          </a:xfrm>
        </p:grpSpPr>
        <p:sp>
          <p:nvSpPr>
            <p:cNvPr id="16" name="Redondear rectángulo de esquina diagonal 15">
              <a:extLst>
                <a:ext uri="{FF2B5EF4-FFF2-40B4-BE49-F238E27FC236}">
                  <a16:creationId xmlns:a16="http://schemas.microsoft.com/office/drawing/2014/main" id="{4343A5F6-00BC-3C11-5B1B-3A6FF7E34EBC}"/>
                </a:ext>
              </a:extLst>
            </p:cNvPr>
            <p:cNvSpPr/>
            <p:nvPr/>
          </p:nvSpPr>
          <p:spPr>
            <a:xfrm>
              <a:off x="577516" y="2769352"/>
              <a:ext cx="3994484" cy="1154253"/>
            </a:xfrm>
            <a:prstGeom prst="round2DiagRect">
              <a:avLst>
                <a:gd name="adj1" fmla="val 6186"/>
                <a:gd name="adj2" fmla="val 0"/>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36000" rIns="91440" bIns="36000" rtlCol="0" anchor="ctr">
              <a:spAutoFit/>
            </a:bodyPr>
            <a:lstStyle/>
            <a:p>
              <a:pPr algn="ctr">
                <a:spcBef>
                  <a:spcPts val="100"/>
                </a:spcBef>
              </a:pPr>
              <a:r>
                <a:rPr lang="es-ES" sz="800" spc="-10" dirty="0">
                  <a:solidFill>
                    <a:schemeClr val="accent1"/>
                  </a:solidFill>
                  <a:latin typeface="Arial"/>
                  <a:cs typeface="Arial"/>
                </a:rPr>
                <a:t>Valorar</a:t>
              </a:r>
              <a:r>
                <a:rPr lang="es-ES" sz="800" spc="-50" dirty="0">
                  <a:solidFill>
                    <a:schemeClr val="accent1"/>
                  </a:solidFill>
                  <a:latin typeface="Arial"/>
                  <a:cs typeface="Arial"/>
                </a:rPr>
                <a:t> </a:t>
              </a:r>
              <a:r>
                <a:rPr lang="es-ES" sz="800" b="1" dirty="0">
                  <a:solidFill>
                    <a:schemeClr val="accent1"/>
                  </a:solidFill>
                  <a:latin typeface="Arial"/>
                  <a:cs typeface="Arial"/>
                </a:rPr>
                <a:t>actividades</a:t>
              </a:r>
              <a:r>
                <a:rPr lang="es-ES" sz="800" b="1" spc="-50" dirty="0">
                  <a:solidFill>
                    <a:schemeClr val="accent1"/>
                  </a:solidFill>
                  <a:latin typeface="Arial"/>
                  <a:cs typeface="Arial"/>
                </a:rPr>
                <a:t> </a:t>
              </a:r>
              <a:r>
                <a:rPr lang="es-ES" sz="800" b="1" dirty="0">
                  <a:solidFill>
                    <a:schemeClr val="accent1"/>
                  </a:solidFill>
                  <a:latin typeface="Arial"/>
                  <a:cs typeface="Arial"/>
                </a:rPr>
                <a:t>básicas</a:t>
              </a:r>
              <a:r>
                <a:rPr lang="es-ES" sz="800" b="1" spc="-10" dirty="0">
                  <a:solidFill>
                    <a:schemeClr val="accent1"/>
                  </a:solidFill>
                  <a:latin typeface="Arial"/>
                  <a:cs typeface="Arial"/>
                </a:rPr>
                <a:t> </a:t>
              </a:r>
              <a:r>
                <a:rPr lang="es-ES" sz="800" dirty="0">
                  <a:solidFill>
                    <a:schemeClr val="accent1"/>
                  </a:solidFill>
                  <a:latin typeface="Arial"/>
                  <a:cs typeface="Arial"/>
                </a:rPr>
                <a:t>de</a:t>
              </a:r>
              <a:r>
                <a:rPr lang="es-ES" sz="800" spc="-50" dirty="0">
                  <a:solidFill>
                    <a:schemeClr val="accent1"/>
                  </a:solidFill>
                  <a:latin typeface="Arial"/>
                  <a:cs typeface="Arial"/>
                </a:rPr>
                <a:t> </a:t>
              </a:r>
              <a:r>
                <a:rPr lang="es-ES" sz="800" dirty="0">
                  <a:solidFill>
                    <a:schemeClr val="accent1"/>
                  </a:solidFill>
                  <a:latin typeface="Arial"/>
                  <a:cs typeface="Arial"/>
                </a:rPr>
                <a:t>la</a:t>
              </a:r>
              <a:r>
                <a:rPr lang="es-ES" sz="800" spc="-45" dirty="0">
                  <a:solidFill>
                    <a:schemeClr val="accent1"/>
                  </a:solidFill>
                  <a:latin typeface="Arial"/>
                  <a:cs typeface="Arial"/>
                </a:rPr>
                <a:t> </a:t>
              </a:r>
              <a:r>
                <a:rPr lang="es-ES" sz="800" dirty="0">
                  <a:solidFill>
                    <a:schemeClr val="accent1"/>
                  </a:solidFill>
                  <a:latin typeface="Arial"/>
                  <a:cs typeface="Arial"/>
                </a:rPr>
                <a:t>vida</a:t>
              </a:r>
              <a:r>
                <a:rPr lang="es-ES" sz="800" spc="-50" dirty="0">
                  <a:solidFill>
                    <a:schemeClr val="accent1"/>
                  </a:solidFill>
                  <a:latin typeface="Arial"/>
                  <a:cs typeface="Arial"/>
                </a:rPr>
                <a:t> </a:t>
              </a:r>
              <a:r>
                <a:rPr lang="es-ES" sz="800" dirty="0">
                  <a:solidFill>
                    <a:schemeClr val="accent1"/>
                  </a:solidFill>
                  <a:latin typeface="Arial"/>
                  <a:cs typeface="Arial"/>
                </a:rPr>
                <a:t>diaria</a:t>
              </a:r>
            </a:p>
            <a:p>
              <a:pPr algn="ctr">
                <a:spcBef>
                  <a:spcPts val="100"/>
                </a:spcBef>
              </a:pPr>
              <a:r>
                <a:rPr lang="es-ES" sz="800" dirty="0">
                  <a:solidFill>
                    <a:srgbClr val="172F43"/>
                  </a:solidFill>
                  <a:effectLst/>
                  <a:latin typeface="Arial"/>
                  <a:cs typeface="Arial"/>
                </a:rPr>
                <a:t> </a:t>
              </a:r>
              <a:r>
                <a:rPr lang="es-ES" sz="800" dirty="0">
                  <a:solidFill>
                    <a:schemeClr val="accent1"/>
                  </a:solidFill>
                  <a:latin typeface="Arial"/>
                  <a:cs typeface="Arial"/>
                </a:rPr>
                <a:t>(ducha,</a:t>
              </a:r>
              <a:r>
                <a:rPr lang="es-ES" sz="800" spc="-55" dirty="0">
                  <a:solidFill>
                    <a:schemeClr val="accent1"/>
                  </a:solidFill>
                  <a:latin typeface="Arial"/>
                  <a:cs typeface="Arial"/>
                </a:rPr>
                <a:t> </a:t>
              </a:r>
              <a:r>
                <a:rPr lang="es-ES" sz="800" dirty="0">
                  <a:solidFill>
                    <a:schemeClr val="accent1"/>
                  </a:solidFill>
                  <a:latin typeface="Arial"/>
                  <a:cs typeface="Arial"/>
                </a:rPr>
                <a:t>vestido,</a:t>
              </a:r>
              <a:r>
                <a:rPr lang="es-ES" sz="800" spc="-50" dirty="0">
                  <a:solidFill>
                    <a:schemeClr val="accent1"/>
                  </a:solidFill>
                  <a:latin typeface="Arial"/>
                  <a:cs typeface="Arial"/>
                </a:rPr>
                <a:t> </a:t>
              </a:r>
              <a:r>
                <a:rPr lang="es-ES" sz="800" dirty="0">
                  <a:solidFill>
                    <a:schemeClr val="accent1"/>
                  </a:solidFill>
                  <a:latin typeface="Arial"/>
                  <a:cs typeface="Arial"/>
                </a:rPr>
                <a:t>WC,</a:t>
              </a:r>
              <a:r>
                <a:rPr lang="es-ES" sz="800" spc="-55" dirty="0">
                  <a:solidFill>
                    <a:schemeClr val="accent1"/>
                  </a:solidFill>
                  <a:latin typeface="Arial"/>
                  <a:cs typeface="Arial"/>
                </a:rPr>
                <a:t> </a:t>
              </a:r>
              <a:r>
                <a:rPr lang="es-ES" sz="800" dirty="0">
                  <a:solidFill>
                    <a:schemeClr val="accent1"/>
                  </a:solidFill>
                  <a:latin typeface="Arial"/>
                  <a:cs typeface="Arial"/>
                </a:rPr>
                <a:t>doble</a:t>
              </a:r>
              <a:r>
                <a:rPr lang="es-ES" sz="800" spc="-45" dirty="0">
                  <a:solidFill>
                    <a:schemeClr val="accent1"/>
                  </a:solidFill>
                  <a:latin typeface="Arial"/>
                  <a:cs typeface="Arial"/>
                </a:rPr>
                <a:t> </a:t>
              </a:r>
              <a:r>
                <a:rPr lang="es-ES" sz="800" spc="-10" dirty="0">
                  <a:solidFill>
                    <a:schemeClr val="accent1"/>
                  </a:solidFill>
                  <a:latin typeface="Arial"/>
                  <a:cs typeface="Arial"/>
                </a:rPr>
                <a:t>continencia </a:t>
              </a:r>
              <a:r>
                <a:rPr lang="es-ES" sz="800" dirty="0">
                  <a:solidFill>
                    <a:schemeClr val="accent1"/>
                  </a:solidFill>
                  <a:latin typeface="Arial"/>
                  <a:cs typeface="Arial"/>
                </a:rPr>
                <a:t>y</a:t>
              </a:r>
              <a:r>
                <a:rPr lang="es-ES" sz="800" spc="-40" dirty="0">
                  <a:solidFill>
                    <a:schemeClr val="accent1"/>
                  </a:solidFill>
                  <a:latin typeface="Arial"/>
                  <a:cs typeface="Arial"/>
                </a:rPr>
                <a:t> </a:t>
              </a:r>
              <a:r>
                <a:rPr lang="es-ES" sz="800" spc="-10" dirty="0">
                  <a:solidFill>
                    <a:schemeClr val="accent1"/>
                  </a:solidFill>
                  <a:latin typeface="Arial"/>
                  <a:cs typeface="Arial"/>
                </a:rPr>
                <a:t>comida)</a:t>
              </a:r>
            </a:p>
            <a:p>
              <a:pPr algn="ctr">
                <a:spcBef>
                  <a:spcPts val="100"/>
                </a:spcBef>
              </a:pPr>
              <a:r>
                <a:rPr lang="es-ES" sz="800" dirty="0">
                  <a:solidFill>
                    <a:srgbClr val="172F43"/>
                  </a:solidFill>
                  <a:effectLst/>
                  <a:latin typeface="Arial"/>
                  <a:cs typeface="Arial"/>
                </a:rPr>
                <a:t>↓</a:t>
              </a:r>
              <a:endParaRPr lang="es-ES" sz="800" spc="-10" dirty="0">
                <a:solidFill>
                  <a:schemeClr val="accent1"/>
                </a:solidFill>
                <a:effectLst/>
                <a:latin typeface="Arial"/>
                <a:cs typeface="Arial"/>
              </a:endParaRPr>
            </a:p>
            <a:p>
              <a:pPr algn="ctr">
                <a:spcBef>
                  <a:spcPts val="100"/>
                </a:spcBef>
              </a:pPr>
              <a:r>
                <a:rPr lang="es-ES" sz="800" dirty="0">
                  <a:solidFill>
                    <a:schemeClr val="accent1"/>
                  </a:solidFill>
                  <a:latin typeface="Arial"/>
                  <a:cs typeface="Arial"/>
                </a:rPr>
                <a:t>Índice</a:t>
              </a:r>
              <a:r>
                <a:rPr lang="es-ES" sz="800" spc="-35" dirty="0">
                  <a:solidFill>
                    <a:schemeClr val="accent1"/>
                  </a:solidFill>
                  <a:latin typeface="Arial"/>
                  <a:cs typeface="Arial"/>
                </a:rPr>
                <a:t> </a:t>
              </a:r>
              <a:r>
                <a:rPr lang="es-ES" sz="800" dirty="0">
                  <a:solidFill>
                    <a:schemeClr val="accent1"/>
                  </a:solidFill>
                  <a:latin typeface="Arial"/>
                  <a:cs typeface="Arial"/>
                </a:rPr>
                <a:t>de</a:t>
              </a:r>
              <a:r>
                <a:rPr lang="es-ES" sz="800" spc="-35" dirty="0">
                  <a:solidFill>
                    <a:schemeClr val="accent1"/>
                  </a:solidFill>
                  <a:latin typeface="Arial"/>
                  <a:cs typeface="Arial"/>
                </a:rPr>
                <a:t> </a:t>
              </a:r>
              <a:r>
                <a:rPr lang="es-ES" sz="800" b="1" dirty="0">
                  <a:solidFill>
                    <a:schemeClr val="accent1"/>
                  </a:solidFill>
                  <a:latin typeface="Arial"/>
                  <a:cs typeface="Arial"/>
                </a:rPr>
                <a:t>Katz </a:t>
              </a:r>
              <a:r>
                <a:rPr lang="es-ES" sz="800" dirty="0">
                  <a:solidFill>
                    <a:schemeClr val="accent1"/>
                  </a:solidFill>
                  <a:latin typeface="Arial"/>
                  <a:cs typeface="Arial"/>
                </a:rPr>
                <a:t>e</a:t>
              </a:r>
              <a:r>
                <a:rPr lang="es-ES" sz="800" spc="-30" dirty="0">
                  <a:solidFill>
                    <a:schemeClr val="accent1"/>
                  </a:solidFill>
                  <a:latin typeface="Arial"/>
                  <a:cs typeface="Arial"/>
                </a:rPr>
                <a:t> í</a:t>
              </a:r>
              <a:r>
                <a:rPr lang="es-ES" sz="800" dirty="0">
                  <a:solidFill>
                    <a:schemeClr val="accent1"/>
                  </a:solidFill>
                  <a:latin typeface="Arial"/>
                  <a:cs typeface="Arial"/>
                </a:rPr>
                <a:t>ndice</a:t>
              </a:r>
              <a:r>
                <a:rPr lang="es-ES" sz="800" spc="-35" dirty="0">
                  <a:solidFill>
                    <a:schemeClr val="accent1"/>
                  </a:solidFill>
                  <a:latin typeface="Arial"/>
                  <a:cs typeface="Arial"/>
                </a:rPr>
                <a:t> </a:t>
              </a:r>
              <a:r>
                <a:rPr lang="es-ES" sz="800" dirty="0">
                  <a:solidFill>
                    <a:schemeClr val="accent1"/>
                  </a:solidFill>
                  <a:latin typeface="Arial"/>
                  <a:cs typeface="Arial"/>
                </a:rPr>
                <a:t>de</a:t>
              </a:r>
              <a:r>
                <a:rPr lang="es-ES" sz="800" spc="-35" dirty="0">
                  <a:solidFill>
                    <a:schemeClr val="accent1"/>
                  </a:solidFill>
                  <a:latin typeface="Arial"/>
                  <a:cs typeface="Arial"/>
                </a:rPr>
                <a:t> </a:t>
              </a:r>
              <a:r>
                <a:rPr lang="es-ES" sz="800" b="1" dirty="0">
                  <a:solidFill>
                    <a:schemeClr val="accent1"/>
                  </a:solidFill>
                  <a:latin typeface="Arial"/>
                  <a:cs typeface="Arial"/>
                </a:rPr>
                <a:t>Barthel</a:t>
              </a:r>
              <a:br>
                <a:rPr lang="es-ES" sz="800" dirty="0">
                  <a:latin typeface="Arial" panose="020B0604020202020204" pitchFamily="34" charset="0"/>
                  <a:cs typeface="Arial" panose="020B0604020202020204" pitchFamily="34" charset="0"/>
                </a:rPr>
              </a:br>
              <a:r>
                <a:rPr lang="es-ES" sz="800" spc="-40" dirty="0">
                  <a:solidFill>
                    <a:schemeClr val="accent1"/>
                  </a:solidFill>
                  <a:latin typeface="Arial"/>
                  <a:cs typeface="Arial"/>
                </a:rPr>
                <a:t> </a:t>
              </a:r>
              <a:r>
                <a:rPr lang="es-ES" sz="800" spc="-10" dirty="0">
                  <a:solidFill>
                    <a:schemeClr val="accent1"/>
                  </a:solidFill>
                  <a:latin typeface="Arial"/>
                  <a:cs typeface="Arial"/>
                </a:rPr>
                <a:t>Valorar</a:t>
              </a:r>
              <a:r>
                <a:rPr lang="es-ES" sz="800" spc="-30" dirty="0">
                  <a:solidFill>
                    <a:schemeClr val="accent1"/>
                  </a:solidFill>
                  <a:latin typeface="Arial"/>
                  <a:cs typeface="Arial"/>
                </a:rPr>
                <a:t> </a:t>
              </a:r>
              <a:r>
                <a:rPr lang="es-ES" sz="800" b="1" dirty="0">
                  <a:solidFill>
                    <a:schemeClr val="accent1"/>
                  </a:solidFill>
                  <a:latin typeface="Arial"/>
                  <a:cs typeface="Arial"/>
                </a:rPr>
                <a:t>actividades</a:t>
              </a:r>
              <a:r>
                <a:rPr lang="es-ES" sz="800" spc="-40" dirty="0">
                  <a:solidFill>
                    <a:schemeClr val="accent1"/>
                  </a:solidFill>
                  <a:latin typeface="Arial"/>
                  <a:cs typeface="Arial"/>
                </a:rPr>
                <a:t> </a:t>
              </a:r>
              <a:r>
                <a:rPr lang="es-ES" sz="800" b="1" dirty="0">
                  <a:solidFill>
                    <a:schemeClr val="accent1"/>
                  </a:solidFill>
                  <a:latin typeface="Arial"/>
                  <a:cs typeface="Arial"/>
                </a:rPr>
                <a:t>instrumentales</a:t>
              </a:r>
              <a:r>
                <a:rPr lang="es-ES" sz="800" b="1" spc="5" dirty="0">
                  <a:solidFill>
                    <a:schemeClr val="accent1"/>
                  </a:solidFill>
                  <a:latin typeface="Arial"/>
                  <a:cs typeface="Arial"/>
                </a:rPr>
                <a:t> </a:t>
              </a:r>
              <a:r>
                <a:rPr lang="es-ES" sz="800" dirty="0">
                  <a:solidFill>
                    <a:schemeClr val="accent1"/>
                  </a:solidFill>
                  <a:latin typeface="Arial"/>
                  <a:cs typeface="Arial"/>
                </a:rPr>
                <a:t>de</a:t>
              </a:r>
              <a:r>
                <a:rPr lang="es-ES" sz="800" spc="-35" dirty="0">
                  <a:solidFill>
                    <a:schemeClr val="accent1"/>
                  </a:solidFill>
                  <a:latin typeface="Arial"/>
                  <a:cs typeface="Arial"/>
                </a:rPr>
                <a:t> </a:t>
              </a:r>
              <a:r>
                <a:rPr lang="es-ES" sz="800" dirty="0">
                  <a:solidFill>
                    <a:schemeClr val="accent1"/>
                  </a:solidFill>
                  <a:latin typeface="Arial"/>
                  <a:cs typeface="Arial"/>
                </a:rPr>
                <a:t>la</a:t>
              </a:r>
              <a:r>
                <a:rPr lang="es-ES" sz="800" spc="-35" dirty="0">
                  <a:solidFill>
                    <a:schemeClr val="accent1"/>
                  </a:solidFill>
                  <a:latin typeface="Arial"/>
                  <a:cs typeface="Arial"/>
                </a:rPr>
                <a:t> </a:t>
              </a:r>
              <a:r>
                <a:rPr lang="es-ES" sz="800" spc="-20" dirty="0">
                  <a:solidFill>
                    <a:schemeClr val="accent1"/>
                  </a:solidFill>
                  <a:latin typeface="Arial"/>
                  <a:cs typeface="Arial"/>
                </a:rPr>
                <a:t>vida d</a:t>
              </a:r>
              <a:r>
                <a:rPr lang="es-ES" sz="800" dirty="0">
                  <a:solidFill>
                    <a:schemeClr val="accent1"/>
                  </a:solidFill>
                  <a:latin typeface="Arial"/>
                  <a:cs typeface="Arial"/>
                </a:rPr>
                <a:t>iaria</a:t>
              </a:r>
              <a:r>
                <a:rPr lang="es-ES" sz="800" spc="-45" dirty="0">
                  <a:solidFill>
                    <a:schemeClr val="accent1"/>
                  </a:solidFill>
                  <a:latin typeface="Arial"/>
                  <a:cs typeface="Arial"/>
                </a:rPr>
                <a:t> </a:t>
              </a:r>
              <a:r>
                <a:rPr lang="es-ES" sz="800" dirty="0">
                  <a:solidFill>
                    <a:schemeClr val="accent1"/>
                  </a:solidFill>
                  <a:latin typeface="Arial"/>
                  <a:cs typeface="Arial"/>
                </a:rPr>
                <a:t>(control</a:t>
              </a:r>
              <a:r>
                <a:rPr lang="es-ES" sz="800" spc="-45" dirty="0">
                  <a:solidFill>
                    <a:schemeClr val="accent1"/>
                  </a:solidFill>
                  <a:latin typeface="Arial"/>
                  <a:cs typeface="Arial"/>
                </a:rPr>
                <a:t> </a:t>
              </a:r>
              <a:r>
                <a:rPr lang="es-ES" sz="800" dirty="0">
                  <a:solidFill>
                    <a:schemeClr val="accent1"/>
                  </a:solidFill>
                  <a:latin typeface="Arial"/>
                  <a:cs typeface="Arial"/>
                </a:rPr>
                <a:t>medicación,</a:t>
              </a:r>
              <a:r>
                <a:rPr lang="es-ES" sz="800" spc="-50" dirty="0">
                  <a:solidFill>
                    <a:schemeClr val="accent1"/>
                  </a:solidFill>
                  <a:latin typeface="Arial"/>
                  <a:cs typeface="Arial"/>
                </a:rPr>
                <a:t> </a:t>
              </a:r>
              <a:r>
                <a:rPr lang="es-ES" sz="800" dirty="0">
                  <a:solidFill>
                    <a:schemeClr val="accent1"/>
                  </a:solidFill>
                  <a:latin typeface="Arial"/>
                  <a:cs typeface="Arial"/>
                </a:rPr>
                <a:t>tareas</a:t>
              </a:r>
              <a:r>
                <a:rPr lang="es-ES" sz="800" spc="-45" dirty="0">
                  <a:solidFill>
                    <a:schemeClr val="accent1"/>
                  </a:solidFill>
                  <a:latin typeface="Arial"/>
                  <a:cs typeface="Arial"/>
                </a:rPr>
                <a:t> </a:t>
              </a:r>
              <a:r>
                <a:rPr lang="es-ES" sz="800" dirty="0">
                  <a:solidFill>
                    <a:schemeClr val="accent1"/>
                  </a:solidFill>
                  <a:latin typeface="Arial"/>
                  <a:cs typeface="Arial"/>
                </a:rPr>
                <a:t>domésticas,</a:t>
              </a:r>
              <a:r>
                <a:rPr lang="es-ES" sz="800" spc="-45" dirty="0">
                  <a:solidFill>
                    <a:schemeClr val="accent1"/>
                  </a:solidFill>
                  <a:latin typeface="Arial"/>
                  <a:cs typeface="Arial"/>
                </a:rPr>
                <a:t> </a:t>
              </a:r>
              <a:r>
                <a:rPr lang="es-ES" sz="800" dirty="0">
                  <a:solidFill>
                    <a:schemeClr val="accent1"/>
                  </a:solidFill>
                  <a:latin typeface="Arial"/>
                  <a:cs typeface="Arial"/>
                </a:rPr>
                <a:t>uso</a:t>
              </a:r>
              <a:r>
                <a:rPr lang="es-ES" sz="800" spc="-45" dirty="0">
                  <a:solidFill>
                    <a:schemeClr val="accent1"/>
                  </a:solidFill>
                  <a:latin typeface="Arial"/>
                  <a:cs typeface="Arial"/>
                </a:rPr>
                <a:t> </a:t>
              </a:r>
              <a:r>
                <a:rPr lang="es-ES" sz="800" dirty="0">
                  <a:solidFill>
                    <a:schemeClr val="accent1"/>
                  </a:solidFill>
                  <a:latin typeface="Arial"/>
                  <a:cs typeface="Arial"/>
                </a:rPr>
                <a:t>de</a:t>
              </a:r>
              <a:r>
                <a:rPr lang="es-ES" sz="800" spc="-45" dirty="0">
                  <a:solidFill>
                    <a:schemeClr val="accent1"/>
                  </a:solidFill>
                  <a:latin typeface="Arial"/>
                  <a:cs typeface="Arial"/>
                </a:rPr>
                <a:t> </a:t>
              </a:r>
              <a:r>
                <a:rPr lang="es-ES" sz="800" dirty="0">
                  <a:solidFill>
                    <a:schemeClr val="accent1"/>
                  </a:solidFill>
                  <a:latin typeface="Arial"/>
                  <a:cs typeface="Arial"/>
                </a:rPr>
                <a:t>transporte</a:t>
              </a:r>
              <a:r>
                <a:rPr lang="es-ES" sz="800" spc="-45" dirty="0">
                  <a:solidFill>
                    <a:schemeClr val="accent1"/>
                  </a:solidFill>
                  <a:latin typeface="Arial"/>
                  <a:cs typeface="Arial"/>
                </a:rPr>
                <a:t> </a:t>
              </a:r>
              <a:r>
                <a:rPr lang="es-ES" sz="800" spc="-10" dirty="0">
                  <a:solidFill>
                    <a:schemeClr val="accent1"/>
                  </a:solidFill>
                  <a:latin typeface="Arial"/>
                  <a:cs typeface="Arial"/>
                </a:rPr>
                <a:t>público…)</a:t>
              </a:r>
            </a:p>
            <a:p>
              <a:pPr algn="ctr">
                <a:spcBef>
                  <a:spcPts val="100"/>
                </a:spcBef>
              </a:pPr>
              <a:r>
                <a:rPr lang="es-ES" sz="800" dirty="0">
                  <a:solidFill>
                    <a:srgbClr val="172F43"/>
                  </a:solidFill>
                  <a:effectLst/>
                  <a:latin typeface="Arial"/>
                  <a:cs typeface="Arial"/>
                </a:rPr>
                <a:t>↓</a:t>
              </a:r>
              <a:endParaRPr lang="es-ES" sz="800" spc="-10" dirty="0">
                <a:solidFill>
                  <a:schemeClr val="accent1"/>
                </a:solidFill>
                <a:effectLst/>
                <a:latin typeface="Arial"/>
                <a:cs typeface="Arial"/>
              </a:endParaRPr>
            </a:p>
            <a:p>
              <a:pPr algn="ctr">
                <a:spcBef>
                  <a:spcPts val="100"/>
                </a:spcBef>
              </a:pPr>
              <a:r>
                <a:rPr lang="es-ES" sz="800" dirty="0">
                  <a:solidFill>
                    <a:schemeClr val="accent1"/>
                  </a:solidFill>
                  <a:latin typeface="Arial"/>
                  <a:cs typeface="Arial"/>
                </a:rPr>
                <a:t>Índice</a:t>
              </a:r>
              <a:r>
                <a:rPr lang="es-ES" sz="800" spc="-45" dirty="0">
                  <a:solidFill>
                    <a:schemeClr val="accent1"/>
                  </a:solidFill>
                  <a:latin typeface="Arial"/>
                  <a:cs typeface="Arial"/>
                </a:rPr>
                <a:t> </a:t>
              </a:r>
              <a:r>
                <a:rPr lang="es-ES" sz="800" dirty="0">
                  <a:solidFill>
                    <a:schemeClr val="accent1"/>
                  </a:solidFill>
                  <a:latin typeface="Arial"/>
                  <a:cs typeface="Arial"/>
                </a:rPr>
                <a:t>de</a:t>
              </a:r>
              <a:r>
                <a:rPr lang="es-ES" sz="800" spc="-45" dirty="0">
                  <a:solidFill>
                    <a:schemeClr val="accent1"/>
                  </a:solidFill>
                  <a:latin typeface="Arial"/>
                  <a:cs typeface="Arial"/>
                </a:rPr>
                <a:t> </a:t>
              </a:r>
              <a:r>
                <a:rPr lang="es-ES" sz="800" b="1" spc="-10" dirty="0">
                  <a:solidFill>
                    <a:schemeClr val="accent1"/>
                  </a:solidFill>
                  <a:latin typeface="Arial"/>
                  <a:cs typeface="Arial"/>
                </a:rPr>
                <a:t>Lawton</a:t>
              </a:r>
              <a:endParaRPr lang="es-ES" sz="800" dirty="0">
                <a:solidFill>
                  <a:schemeClr val="accent1"/>
                </a:solidFill>
                <a:latin typeface="Arial"/>
                <a:cs typeface="Arial"/>
              </a:endParaRPr>
            </a:p>
          </p:txBody>
        </p:sp>
        <p:sp>
          <p:nvSpPr>
            <p:cNvPr id="33" name="Redondear rectángulo de esquina diagonal 32">
              <a:extLst>
                <a:ext uri="{FF2B5EF4-FFF2-40B4-BE49-F238E27FC236}">
                  <a16:creationId xmlns:a16="http://schemas.microsoft.com/office/drawing/2014/main" id="{692BCBE7-6552-9D16-DA5F-6A2483BB187C}"/>
                </a:ext>
              </a:extLst>
            </p:cNvPr>
            <p:cNvSpPr/>
            <p:nvPr/>
          </p:nvSpPr>
          <p:spPr>
            <a:xfrm>
              <a:off x="577516" y="2411153"/>
              <a:ext cx="3994484" cy="233166"/>
            </a:xfrm>
            <a:prstGeom prst="round2DiagRect">
              <a:avLst>
                <a:gd name="adj1" fmla="val 6186"/>
                <a:gd name="adj2" fmla="val 0"/>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spAutoFit/>
            </a:bodyPr>
            <a:lstStyle/>
            <a:p>
              <a:pPr algn="ctr">
                <a:spcAft>
                  <a:spcPts val="1000"/>
                </a:spcAft>
              </a:pPr>
              <a:r>
                <a:rPr lang="es-ES" sz="1000" b="1">
                  <a:solidFill>
                    <a:schemeClr val="bg1"/>
                  </a:solidFill>
                  <a:uFill>
                    <a:solidFill>
                      <a:srgbClr val="000000"/>
                    </a:solidFill>
                  </a:uFill>
                  <a:latin typeface="Arial" panose="020B0604020202020204" pitchFamily="34" charset="0"/>
                  <a:cs typeface="Arial" panose="020B0604020202020204" pitchFamily="34" charset="0"/>
                </a:rPr>
                <a:t>FUNCIONAL</a:t>
              </a:r>
              <a:endParaRPr lang="es-ES" sz="1000" b="1" spc="-50">
                <a:solidFill>
                  <a:schemeClr val="bg1"/>
                </a:solidFill>
                <a:uFill>
                  <a:solidFill>
                    <a:srgbClr val="000000"/>
                  </a:solidFill>
                </a:uFill>
                <a:latin typeface="Arial" panose="020B0604020202020204" pitchFamily="34" charset="0"/>
                <a:cs typeface="Arial" panose="020B0604020202020204" pitchFamily="34" charset="0"/>
              </a:endParaRPr>
            </a:p>
          </p:txBody>
        </p:sp>
        <p:sp>
          <p:nvSpPr>
            <p:cNvPr id="34" name="Redondear rectángulo de esquina diagonal 33">
              <a:extLst>
                <a:ext uri="{FF2B5EF4-FFF2-40B4-BE49-F238E27FC236}">
                  <a16:creationId xmlns:a16="http://schemas.microsoft.com/office/drawing/2014/main" id="{08E05082-C3CC-28E8-CA70-36A4B11229BB}"/>
                </a:ext>
              </a:extLst>
            </p:cNvPr>
            <p:cNvSpPr/>
            <p:nvPr/>
          </p:nvSpPr>
          <p:spPr>
            <a:xfrm>
              <a:off x="577515" y="4048640"/>
              <a:ext cx="1710351" cy="359848"/>
            </a:xfrm>
            <a:prstGeom prst="round2DiagRect">
              <a:avLst>
                <a:gd name="adj1" fmla="val 6186"/>
                <a:gd name="adj2" fmla="val 0"/>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r>
                <a:rPr lang="es-ES" sz="900" spc="-10" dirty="0">
                  <a:solidFill>
                    <a:schemeClr val="accent1"/>
                  </a:solidFill>
                  <a:latin typeface="Arial"/>
                  <a:cs typeface="Arial"/>
                </a:rPr>
                <a:t>Valorar</a:t>
              </a:r>
              <a:r>
                <a:rPr lang="es-ES" sz="900" spc="-35" dirty="0">
                  <a:solidFill>
                    <a:schemeClr val="accent1"/>
                  </a:solidFill>
                  <a:latin typeface="Arial"/>
                  <a:cs typeface="Arial"/>
                </a:rPr>
                <a:t> </a:t>
              </a:r>
              <a:r>
                <a:rPr lang="es-ES" sz="900" b="1" dirty="0">
                  <a:solidFill>
                    <a:schemeClr val="accent1"/>
                  </a:solidFill>
                  <a:latin typeface="Arial"/>
                  <a:cs typeface="Arial"/>
                </a:rPr>
                <a:t>marcha </a:t>
              </a:r>
              <a:r>
                <a:rPr lang="es-ES" sz="900" dirty="0">
                  <a:solidFill>
                    <a:schemeClr val="accent1"/>
                  </a:solidFill>
                  <a:latin typeface="Arial"/>
                  <a:cs typeface="Arial"/>
                </a:rPr>
                <a:t>y</a:t>
              </a:r>
              <a:r>
                <a:rPr lang="es-ES" sz="900" spc="-35" dirty="0">
                  <a:solidFill>
                    <a:schemeClr val="accent1"/>
                  </a:solidFill>
                  <a:latin typeface="Arial"/>
                  <a:cs typeface="Arial"/>
                </a:rPr>
                <a:t> </a:t>
              </a:r>
              <a:r>
                <a:rPr lang="es-ES" sz="900" b="1" dirty="0">
                  <a:solidFill>
                    <a:schemeClr val="accent1"/>
                  </a:solidFill>
                  <a:latin typeface="Arial"/>
                  <a:cs typeface="Arial"/>
                </a:rPr>
                <a:t>número</a:t>
              </a:r>
              <a:r>
                <a:rPr lang="es-ES" sz="900" b="1" spc="-35" dirty="0">
                  <a:solidFill>
                    <a:schemeClr val="accent1"/>
                  </a:solidFill>
                  <a:latin typeface="Arial"/>
                  <a:cs typeface="Arial"/>
                </a:rPr>
                <a:t> </a:t>
              </a:r>
              <a:r>
                <a:rPr lang="es-ES" sz="900" b="1" dirty="0">
                  <a:solidFill>
                    <a:schemeClr val="accent1"/>
                  </a:solidFill>
                  <a:latin typeface="Arial"/>
                  <a:cs typeface="Arial"/>
                </a:rPr>
                <a:t>de</a:t>
              </a:r>
              <a:r>
                <a:rPr lang="es-ES" sz="900" b="1" spc="-35" dirty="0">
                  <a:solidFill>
                    <a:schemeClr val="accent1"/>
                  </a:solidFill>
                  <a:latin typeface="Arial"/>
                  <a:cs typeface="Arial"/>
                </a:rPr>
                <a:t> </a:t>
              </a:r>
              <a:r>
                <a:rPr lang="es-ES" sz="900" b="1" dirty="0">
                  <a:solidFill>
                    <a:schemeClr val="accent1"/>
                  </a:solidFill>
                  <a:latin typeface="Arial"/>
                  <a:cs typeface="Arial"/>
                </a:rPr>
                <a:t>caídas </a:t>
              </a:r>
              <a:r>
                <a:rPr lang="es-ES" sz="900" dirty="0">
                  <a:solidFill>
                    <a:schemeClr val="accent1"/>
                  </a:solidFill>
                  <a:latin typeface="Arial"/>
                  <a:cs typeface="Arial"/>
                </a:rPr>
                <a:t>en</a:t>
              </a:r>
              <a:r>
                <a:rPr lang="es-ES" sz="900" spc="-35" dirty="0">
                  <a:solidFill>
                    <a:schemeClr val="accent1"/>
                  </a:solidFill>
                  <a:latin typeface="Arial"/>
                  <a:cs typeface="Arial"/>
                </a:rPr>
                <a:t> </a:t>
              </a:r>
              <a:r>
                <a:rPr lang="es-ES" sz="900" dirty="0">
                  <a:solidFill>
                    <a:schemeClr val="accent1"/>
                  </a:solidFill>
                  <a:latin typeface="Arial"/>
                  <a:cs typeface="Arial"/>
                </a:rPr>
                <a:t>los</a:t>
              </a:r>
              <a:r>
                <a:rPr lang="es-ES" sz="900" spc="-35" dirty="0">
                  <a:solidFill>
                    <a:schemeClr val="accent1"/>
                  </a:solidFill>
                  <a:latin typeface="Arial"/>
                  <a:cs typeface="Arial"/>
                </a:rPr>
                <a:t> </a:t>
              </a:r>
              <a:r>
                <a:rPr lang="es-ES" sz="900" dirty="0">
                  <a:solidFill>
                    <a:schemeClr val="accent1"/>
                  </a:solidFill>
                  <a:latin typeface="Arial"/>
                  <a:cs typeface="Arial"/>
                </a:rPr>
                <a:t>últimos</a:t>
              </a:r>
              <a:r>
                <a:rPr lang="es-ES" sz="900" spc="-35" dirty="0">
                  <a:solidFill>
                    <a:schemeClr val="accent1"/>
                  </a:solidFill>
                  <a:latin typeface="Arial"/>
                  <a:cs typeface="Arial"/>
                </a:rPr>
                <a:t> </a:t>
              </a:r>
              <a:r>
                <a:rPr lang="es-ES" sz="900" b="1" dirty="0">
                  <a:solidFill>
                    <a:schemeClr val="accent1"/>
                  </a:solidFill>
                  <a:latin typeface="Arial"/>
                  <a:cs typeface="Arial"/>
                </a:rPr>
                <a:t>6</a:t>
              </a:r>
              <a:r>
                <a:rPr lang="es-ES" sz="900" b="1" spc="-30" dirty="0">
                  <a:solidFill>
                    <a:schemeClr val="accent1"/>
                  </a:solidFill>
                  <a:latin typeface="Arial"/>
                  <a:cs typeface="Arial"/>
                </a:rPr>
                <a:t> </a:t>
              </a:r>
              <a:r>
                <a:rPr lang="es-ES" sz="900" b="1" spc="-10" dirty="0">
                  <a:solidFill>
                    <a:schemeClr val="accent1"/>
                  </a:solidFill>
                  <a:latin typeface="Arial"/>
                  <a:cs typeface="Arial"/>
                </a:rPr>
                <a:t>meses</a:t>
              </a:r>
              <a:endParaRPr lang="es-ES" sz="900" dirty="0">
                <a:solidFill>
                  <a:schemeClr val="accent1"/>
                </a:solidFill>
                <a:latin typeface="Arial"/>
                <a:cs typeface="Arial"/>
              </a:endParaRPr>
            </a:p>
          </p:txBody>
        </p:sp>
        <p:sp>
          <p:nvSpPr>
            <p:cNvPr id="36" name="Redondear rectángulo de esquina diagonal 35">
              <a:extLst>
                <a:ext uri="{FF2B5EF4-FFF2-40B4-BE49-F238E27FC236}">
                  <a16:creationId xmlns:a16="http://schemas.microsoft.com/office/drawing/2014/main" id="{5C5664FF-5A9E-49F6-5E25-7A08BAD1AE1F}"/>
                </a:ext>
              </a:extLst>
            </p:cNvPr>
            <p:cNvSpPr/>
            <p:nvPr/>
          </p:nvSpPr>
          <p:spPr>
            <a:xfrm>
              <a:off x="2377440" y="4048640"/>
              <a:ext cx="2194560" cy="359848"/>
            </a:xfrm>
            <a:prstGeom prst="round2DiagRect">
              <a:avLst>
                <a:gd name="adj1" fmla="val 6186"/>
                <a:gd name="adj2" fmla="val 0"/>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nSpc>
                  <a:spcPct val="100000"/>
                </a:lnSpc>
              </a:pPr>
              <a:r>
                <a:rPr lang="es-ES" sz="900" spc="-10" dirty="0">
                  <a:solidFill>
                    <a:schemeClr val="accent1"/>
                  </a:solidFill>
                  <a:cs typeface="Tahoma"/>
                </a:rPr>
                <a:t>Valorar</a:t>
              </a:r>
              <a:r>
                <a:rPr lang="es-ES" sz="900" spc="-30" dirty="0">
                  <a:solidFill>
                    <a:schemeClr val="accent1"/>
                  </a:solidFill>
                  <a:cs typeface="Tahoma"/>
                </a:rPr>
                <a:t> s</a:t>
              </a:r>
              <a:r>
                <a:rPr lang="es-ES" sz="900" dirty="0">
                  <a:solidFill>
                    <a:schemeClr val="accent1"/>
                  </a:solidFill>
                  <a:cs typeface="Tahoma"/>
                </a:rPr>
                <a:t>índrome</a:t>
              </a:r>
              <a:r>
                <a:rPr lang="es-ES" sz="900" spc="-30" dirty="0">
                  <a:solidFill>
                    <a:schemeClr val="accent1"/>
                  </a:solidFill>
                  <a:cs typeface="Tahoma"/>
                </a:rPr>
                <a:t> </a:t>
              </a:r>
              <a:r>
                <a:rPr lang="es-ES" sz="900" dirty="0">
                  <a:solidFill>
                    <a:schemeClr val="accent1"/>
                  </a:solidFill>
                  <a:cs typeface="Tahoma"/>
                </a:rPr>
                <a:t>de</a:t>
              </a:r>
              <a:r>
                <a:rPr lang="es-ES" sz="900" spc="-25" dirty="0">
                  <a:solidFill>
                    <a:schemeClr val="accent1"/>
                  </a:solidFill>
                  <a:cs typeface="Tahoma"/>
                </a:rPr>
                <a:t> </a:t>
              </a:r>
              <a:r>
                <a:rPr lang="es-ES" sz="900" b="1" spc="-10" dirty="0">
                  <a:solidFill>
                    <a:schemeClr val="accent1"/>
                  </a:solidFill>
                  <a:cs typeface="Tahoma"/>
                </a:rPr>
                <a:t>fragilidad</a:t>
              </a:r>
              <a:r>
                <a:rPr lang="es-ES" sz="900" spc="-10" dirty="0">
                  <a:solidFill>
                    <a:schemeClr val="accent1"/>
                  </a:solidFill>
                  <a:cs typeface="Tahoma"/>
                </a:rPr>
                <a:t> </a:t>
              </a:r>
              <a:br>
                <a:rPr lang="es-ES" sz="900" spc="-10" dirty="0">
                  <a:cs typeface="Tahoma"/>
                </a:rPr>
              </a:br>
              <a:r>
                <a:rPr lang="es-ES" sz="900" dirty="0">
                  <a:solidFill>
                    <a:schemeClr val="accent1"/>
                  </a:solidFill>
                  <a:cs typeface="Tahoma"/>
                </a:rPr>
                <a:t>(Escala</a:t>
              </a:r>
              <a:r>
                <a:rPr lang="es-ES" sz="900" spc="-30" dirty="0">
                  <a:solidFill>
                    <a:schemeClr val="accent1"/>
                  </a:solidFill>
                  <a:cs typeface="Tahoma"/>
                </a:rPr>
                <a:t> </a:t>
              </a:r>
              <a:r>
                <a:rPr lang="es-ES" sz="900" b="1" dirty="0">
                  <a:solidFill>
                    <a:schemeClr val="accent1"/>
                  </a:solidFill>
                  <a:cs typeface="Tahoma"/>
                </a:rPr>
                <a:t>FRAIL</a:t>
              </a:r>
              <a:r>
                <a:rPr lang="es-ES" sz="900" dirty="0">
                  <a:solidFill>
                    <a:schemeClr val="accent1"/>
                  </a:solidFill>
                  <a:cs typeface="Tahoma"/>
                </a:rPr>
                <a:t>;</a:t>
              </a:r>
              <a:r>
                <a:rPr lang="es-ES" sz="900" spc="-30" dirty="0">
                  <a:solidFill>
                    <a:schemeClr val="accent1"/>
                  </a:solidFill>
                  <a:cs typeface="Tahoma"/>
                </a:rPr>
                <a:t> </a:t>
              </a:r>
              <a:r>
                <a:rPr lang="es-ES" sz="900" b="1" dirty="0">
                  <a:solidFill>
                    <a:schemeClr val="accent1"/>
                  </a:solidFill>
                  <a:cs typeface="Tahoma"/>
                </a:rPr>
                <a:t>CFS</a:t>
              </a:r>
              <a:r>
                <a:rPr lang="es-ES" sz="900" dirty="0">
                  <a:solidFill>
                    <a:schemeClr val="accent1"/>
                  </a:solidFill>
                  <a:cs typeface="Tahoma"/>
                </a:rPr>
                <a:t>;</a:t>
              </a:r>
              <a:r>
                <a:rPr lang="es-ES" sz="900" spc="-25" dirty="0">
                  <a:solidFill>
                    <a:schemeClr val="accent1"/>
                  </a:solidFill>
                  <a:cs typeface="Tahoma"/>
                </a:rPr>
                <a:t> </a:t>
              </a:r>
              <a:r>
                <a:rPr lang="es-ES" sz="900" b="1" dirty="0">
                  <a:solidFill>
                    <a:schemeClr val="accent1"/>
                  </a:solidFill>
                  <a:cs typeface="Tahoma"/>
                </a:rPr>
                <a:t>SPPB</a:t>
              </a:r>
              <a:r>
                <a:rPr lang="es-ES" sz="900" dirty="0">
                  <a:solidFill>
                    <a:schemeClr val="accent1"/>
                  </a:solidFill>
                  <a:cs typeface="Tahoma"/>
                </a:rPr>
                <a:t>;</a:t>
              </a:r>
              <a:r>
                <a:rPr lang="es-ES" sz="900" spc="-30" dirty="0">
                  <a:solidFill>
                    <a:schemeClr val="accent1"/>
                  </a:solidFill>
                  <a:cs typeface="Tahoma"/>
                </a:rPr>
                <a:t> </a:t>
              </a:r>
              <a:r>
                <a:rPr lang="es-ES" sz="900" b="1" dirty="0">
                  <a:solidFill>
                    <a:schemeClr val="accent1"/>
                  </a:solidFill>
                  <a:cs typeface="Tahoma"/>
                </a:rPr>
                <a:t>V.</a:t>
              </a:r>
              <a:r>
                <a:rPr lang="es-ES" sz="900" b="1" spc="-25" dirty="0">
                  <a:solidFill>
                    <a:schemeClr val="accent1"/>
                  </a:solidFill>
                  <a:cs typeface="Tahoma"/>
                </a:rPr>
                <a:t> m</a:t>
              </a:r>
              <a:r>
                <a:rPr lang="es-ES" sz="900" b="1" spc="-10" dirty="0">
                  <a:solidFill>
                    <a:schemeClr val="accent1"/>
                  </a:solidFill>
                  <a:cs typeface="Tahoma"/>
                </a:rPr>
                <a:t>archa)</a:t>
              </a:r>
              <a:endParaRPr lang="es-ES" sz="900" dirty="0">
                <a:solidFill>
                  <a:schemeClr val="accent1"/>
                </a:solidFill>
                <a:cs typeface="Tahoma"/>
              </a:endParaRPr>
            </a:p>
          </p:txBody>
        </p:sp>
        <p:cxnSp>
          <p:nvCxnSpPr>
            <p:cNvPr id="38" name="Conector recto 37">
              <a:extLst>
                <a:ext uri="{FF2B5EF4-FFF2-40B4-BE49-F238E27FC236}">
                  <a16:creationId xmlns:a16="http://schemas.microsoft.com/office/drawing/2014/main" id="{A58C682E-D120-6D10-52CD-D824176AD75C}"/>
                </a:ext>
              </a:extLst>
            </p:cNvPr>
            <p:cNvCxnSpPr>
              <a:stCxn id="33" idx="1"/>
              <a:endCxn id="16" idx="3"/>
            </p:cNvCxnSpPr>
            <p:nvPr/>
          </p:nvCxnSpPr>
          <p:spPr>
            <a:xfrm>
              <a:off x="2574758" y="2644319"/>
              <a:ext cx="0" cy="1250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Conector angular 41">
              <a:extLst>
                <a:ext uri="{FF2B5EF4-FFF2-40B4-BE49-F238E27FC236}">
                  <a16:creationId xmlns:a16="http://schemas.microsoft.com/office/drawing/2014/main" id="{528CEC4A-BAED-A2BC-80AB-1D134BB2384B}"/>
                </a:ext>
              </a:extLst>
            </p:cNvPr>
            <p:cNvCxnSpPr>
              <a:cxnSpLocks/>
              <a:stCxn id="16" idx="1"/>
              <a:endCxn id="34" idx="3"/>
            </p:cNvCxnSpPr>
            <p:nvPr/>
          </p:nvCxnSpPr>
          <p:spPr>
            <a:xfrm rot="5400000">
              <a:off x="1941208" y="3415089"/>
              <a:ext cx="125035" cy="1142067"/>
            </a:xfrm>
            <a:prstGeom prst="bentConnector3">
              <a:avLst/>
            </a:prstGeom>
            <a:ln w="12700"/>
          </p:spPr>
          <p:style>
            <a:lnRef idx="1">
              <a:schemeClr val="accent1"/>
            </a:lnRef>
            <a:fillRef idx="0">
              <a:schemeClr val="accent1"/>
            </a:fillRef>
            <a:effectRef idx="0">
              <a:schemeClr val="accent1"/>
            </a:effectRef>
            <a:fontRef idx="minor">
              <a:schemeClr val="tx1"/>
            </a:fontRef>
          </p:style>
        </p:cxnSp>
        <p:cxnSp>
          <p:nvCxnSpPr>
            <p:cNvPr id="44" name="Conector angular 43">
              <a:extLst>
                <a:ext uri="{FF2B5EF4-FFF2-40B4-BE49-F238E27FC236}">
                  <a16:creationId xmlns:a16="http://schemas.microsoft.com/office/drawing/2014/main" id="{CC7A30E1-9A56-ED96-6177-EA4E1DFDD41F}"/>
                </a:ext>
              </a:extLst>
            </p:cNvPr>
            <p:cNvCxnSpPr>
              <a:cxnSpLocks/>
              <a:stCxn id="16" idx="1"/>
              <a:endCxn id="36" idx="3"/>
            </p:cNvCxnSpPr>
            <p:nvPr/>
          </p:nvCxnSpPr>
          <p:spPr>
            <a:xfrm rot="16200000" flipH="1">
              <a:off x="2962222" y="3536141"/>
              <a:ext cx="125035" cy="899962"/>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grpSp>
      <p:grpSp>
        <p:nvGrpSpPr>
          <p:cNvPr id="73" name="Grupo 72">
            <a:extLst>
              <a:ext uri="{FF2B5EF4-FFF2-40B4-BE49-F238E27FC236}">
                <a16:creationId xmlns:a16="http://schemas.microsoft.com/office/drawing/2014/main" id="{E114C281-4461-A89D-5EBC-12C68B6891B2}"/>
              </a:ext>
            </a:extLst>
          </p:cNvPr>
          <p:cNvGrpSpPr/>
          <p:nvPr/>
        </p:nvGrpSpPr>
        <p:grpSpPr>
          <a:xfrm>
            <a:off x="4825464" y="2411153"/>
            <a:ext cx="3996104" cy="1997335"/>
            <a:chOff x="4825464" y="2411153"/>
            <a:chExt cx="3996104" cy="1997335"/>
          </a:xfrm>
        </p:grpSpPr>
        <p:sp>
          <p:nvSpPr>
            <p:cNvPr id="50" name="Redondear rectángulo de esquina diagonal 49">
              <a:extLst>
                <a:ext uri="{FF2B5EF4-FFF2-40B4-BE49-F238E27FC236}">
                  <a16:creationId xmlns:a16="http://schemas.microsoft.com/office/drawing/2014/main" id="{8C9BFB7A-4471-C40B-5198-F8650F819FA5}"/>
                </a:ext>
              </a:extLst>
            </p:cNvPr>
            <p:cNvSpPr/>
            <p:nvPr/>
          </p:nvSpPr>
          <p:spPr>
            <a:xfrm>
              <a:off x="4826274" y="2411153"/>
              <a:ext cx="3994484" cy="233166"/>
            </a:xfrm>
            <a:prstGeom prst="round2DiagRect">
              <a:avLst>
                <a:gd name="adj1" fmla="val 6186"/>
                <a:gd name="adj2" fmla="val 0"/>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spAutoFit/>
            </a:bodyPr>
            <a:lstStyle/>
            <a:p>
              <a:pPr algn="ctr">
                <a:spcAft>
                  <a:spcPts val="1000"/>
                </a:spcAft>
              </a:pPr>
              <a:r>
                <a:rPr lang="es-ES" sz="1000" b="1">
                  <a:solidFill>
                    <a:schemeClr val="bg1"/>
                  </a:solidFill>
                  <a:uFill>
                    <a:solidFill>
                      <a:srgbClr val="000000"/>
                    </a:solidFill>
                  </a:uFill>
                  <a:latin typeface="Arial" panose="020B0604020202020204" pitchFamily="34" charset="0"/>
                  <a:cs typeface="Arial" panose="020B0604020202020204" pitchFamily="34" charset="0"/>
                </a:rPr>
                <a:t>MENTAL</a:t>
              </a:r>
              <a:endParaRPr lang="es-ES" sz="1000" b="1" spc="-50">
                <a:solidFill>
                  <a:schemeClr val="bg1"/>
                </a:solidFill>
                <a:uFill>
                  <a:solidFill>
                    <a:srgbClr val="000000"/>
                  </a:solidFill>
                </a:uFill>
                <a:latin typeface="Arial" panose="020B0604020202020204" pitchFamily="34" charset="0"/>
                <a:cs typeface="Arial" panose="020B0604020202020204" pitchFamily="34" charset="0"/>
              </a:endParaRPr>
            </a:p>
          </p:txBody>
        </p:sp>
        <p:sp>
          <p:nvSpPr>
            <p:cNvPr id="51" name="Redondear rectángulo de esquina diagonal 50">
              <a:extLst>
                <a:ext uri="{FF2B5EF4-FFF2-40B4-BE49-F238E27FC236}">
                  <a16:creationId xmlns:a16="http://schemas.microsoft.com/office/drawing/2014/main" id="{60D78F40-BABF-5012-9C9F-79DB1606DEB8}"/>
                </a:ext>
              </a:extLst>
            </p:cNvPr>
            <p:cNvSpPr/>
            <p:nvPr/>
          </p:nvSpPr>
          <p:spPr>
            <a:xfrm>
              <a:off x="4825464" y="4048640"/>
              <a:ext cx="3996104" cy="359848"/>
            </a:xfrm>
            <a:prstGeom prst="round2DiagRect">
              <a:avLst>
                <a:gd name="adj1" fmla="val 6186"/>
                <a:gd name="adj2" fmla="val 0"/>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36000" rIns="0" bIns="36000" rtlCol="0" anchor="ctr">
              <a:noAutofit/>
            </a:bodyPr>
            <a:lstStyle/>
            <a:p>
              <a:pPr algn="ctr">
                <a:lnSpc>
                  <a:spcPct val="100000"/>
                </a:lnSpc>
                <a:spcBef>
                  <a:spcPts val="100"/>
                </a:spcBef>
              </a:pPr>
              <a:r>
                <a:rPr lang="es-ES" sz="900" spc="-10">
                  <a:solidFill>
                    <a:schemeClr val="accent1"/>
                  </a:solidFill>
                  <a:latin typeface="+mj-lt"/>
                  <a:cs typeface="Tahoma"/>
                </a:rPr>
                <a:t>Valorar</a:t>
              </a:r>
              <a:r>
                <a:rPr lang="es-ES" sz="900" spc="-45">
                  <a:solidFill>
                    <a:schemeClr val="accent1"/>
                  </a:solidFill>
                  <a:latin typeface="+mj-lt"/>
                  <a:cs typeface="Tahoma"/>
                </a:rPr>
                <a:t> </a:t>
              </a:r>
              <a:r>
                <a:rPr lang="es-ES" sz="900">
                  <a:solidFill>
                    <a:schemeClr val="accent1"/>
                  </a:solidFill>
                  <a:latin typeface="+mj-lt"/>
                  <a:cs typeface="Tahoma"/>
                </a:rPr>
                <a:t>estado</a:t>
              </a:r>
              <a:r>
                <a:rPr lang="es-ES" sz="900" spc="-45">
                  <a:solidFill>
                    <a:schemeClr val="accent1"/>
                  </a:solidFill>
                  <a:latin typeface="+mj-lt"/>
                  <a:cs typeface="Tahoma"/>
                </a:rPr>
                <a:t> </a:t>
              </a:r>
              <a:r>
                <a:rPr lang="es-ES" sz="900" b="1">
                  <a:solidFill>
                    <a:schemeClr val="accent1"/>
                  </a:solidFill>
                  <a:latin typeface="+mj-lt"/>
                  <a:cs typeface="Tahoma"/>
                </a:rPr>
                <a:t>anímico</a:t>
              </a:r>
              <a:r>
                <a:rPr lang="es-ES" sz="900" b="1" spc="-5">
                  <a:solidFill>
                    <a:schemeClr val="accent1"/>
                  </a:solidFill>
                  <a:latin typeface="+mj-lt"/>
                  <a:cs typeface="Tahoma"/>
                </a:rPr>
                <a:t> </a:t>
              </a:r>
              <a:r>
                <a:rPr lang="es-ES" sz="900">
                  <a:solidFill>
                    <a:schemeClr val="accent1"/>
                  </a:solidFill>
                  <a:latin typeface="+mj-lt"/>
                  <a:cs typeface="Tahoma"/>
                </a:rPr>
                <a:t>y</a:t>
              </a:r>
              <a:r>
                <a:rPr lang="es-ES" sz="900" spc="-50">
                  <a:solidFill>
                    <a:schemeClr val="accent1"/>
                  </a:solidFill>
                  <a:latin typeface="+mj-lt"/>
                  <a:cs typeface="Tahoma"/>
                </a:rPr>
                <a:t> </a:t>
              </a:r>
              <a:r>
                <a:rPr lang="es-ES" sz="900">
                  <a:solidFill>
                    <a:schemeClr val="accent1"/>
                  </a:solidFill>
                  <a:latin typeface="+mj-lt"/>
                  <a:cs typeface="Tahoma"/>
                </a:rPr>
                <a:t>ritmo</a:t>
              </a:r>
              <a:r>
                <a:rPr lang="es-ES" sz="900" spc="-80">
                  <a:solidFill>
                    <a:schemeClr val="accent1"/>
                  </a:solidFill>
                  <a:latin typeface="+mj-lt"/>
                  <a:cs typeface="Tahoma"/>
                </a:rPr>
                <a:t> </a:t>
              </a:r>
              <a:r>
                <a:rPr lang="es-ES" sz="900" b="1" spc="-10">
                  <a:solidFill>
                    <a:schemeClr val="accent1"/>
                  </a:solidFill>
                  <a:latin typeface="+mj-lt"/>
                  <a:cs typeface="Tahoma"/>
                </a:rPr>
                <a:t>sueño-vigilia</a:t>
              </a:r>
              <a:endParaRPr lang="es-ES" sz="900">
                <a:solidFill>
                  <a:schemeClr val="accent1"/>
                </a:solidFill>
                <a:latin typeface="+mj-lt"/>
                <a:cs typeface="Tahoma"/>
              </a:endParaRPr>
            </a:p>
          </p:txBody>
        </p:sp>
        <p:sp>
          <p:nvSpPr>
            <p:cNvPr id="58" name="Redondear rectángulo de esquina diagonal 57">
              <a:extLst>
                <a:ext uri="{FF2B5EF4-FFF2-40B4-BE49-F238E27FC236}">
                  <a16:creationId xmlns:a16="http://schemas.microsoft.com/office/drawing/2014/main" id="{E702276C-0DFE-9671-4349-DC0162C9AD2A}"/>
                </a:ext>
              </a:extLst>
            </p:cNvPr>
            <p:cNvSpPr/>
            <p:nvPr/>
          </p:nvSpPr>
          <p:spPr>
            <a:xfrm>
              <a:off x="4826274" y="2706011"/>
              <a:ext cx="3994484" cy="1280935"/>
            </a:xfrm>
            <a:prstGeom prst="round2DiagRect">
              <a:avLst>
                <a:gd name="adj1" fmla="val 6186"/>
                <a:gd name="adj2" fmla="val 0"/>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36000" rIns="91440" bIns="36000" rtlCol="0" anchor="ctr">
              <a:noAutofit/>
            </a:bodyPr>
            <a:lstStyle/>
            <a:p>
              <a:pPr algn="ctr">
                <a:lnSpc>
                  <a:spcPct val="100000"/>
                </a:lnSpc>
                <a:spcBef>
                  <a:spcPts val="100"/>
                </a:spcBef>
              </a:pPr>
              <a:r>
                <a:rPr lang="es-ES" sz="800" spc="-10" dirty="0">
                  <a:solidFill>
                    <a:schemeClr val="accent1"/>
                  </a:solidFill>
                  <a:latin typeface="Arial"/>
                  <a:cs typeface="Arial"/>
                </a:rPr>
                <a:t>Valorar</a:t>
              </a:r>
              <a:r>
                <a:rPr lang="es-ES" sz="800" spc="-60" dirty="0">
                  <a:solidFill>
                    <a:schemeClr val="accent1"/>
                  </a:solidFill>
                  <a:latin typeface="Arial"/>
                  <a:cs typeface="Arial"/>
                </a:rPr>
                <a:t> </a:t>
              </a:r>
              <a:r>
                <a:rPr lang="es-ES" sz="800" dirty="0">
                  <a:solidFill>
                    <a:schemeClr val="accent1"/>
                  </a:solidFill>
                  <a:latin typeface="Arial"/>
                  <a:cs typeface="Arial"/>
                </a:rPr>
                <a:t>presencia</a:t>
              </a:r>
              <a:r>
                <a:rPr lang="es-ES" sz="800" spc="-55" dirty="0">
                  <a:solidFill>
                    <a:schemeClr val="accent1"/>
                  </a:solidFill>
                  <a:latin typeface="Arial"/>
                  <a:cs typeface="Arial"/>
                </a:rPr>
                <a:t> </a:t>
              </a:r>
              <a:r>
                <a:rPr lang="es-ES" sz="800" dirty="0">
                  <a:solidFill>
                    <a:schemeClr val="accent1"/>
                  </a:solidFill>
                  <a:latin typeface="Arial"/>
                  <a:cs typeface="Arial"/>
                </a:rPr>
                <a:t>de</a:t>
              </a:r>
              <a:r>
                <a:rPr lang="es-ES" sz="800" spc="-60" dirty="0">
                  <a:solidFill>
                    <a:schemeClr val="accent1"/>
                  </a:solidFill>
                  <a:latin typeface="Arial"/>
                  <a:cs typeface="Arial"/>
                </a:rPr>
                <a:t> </a:t>
              </a:r>
              <a:r>
                <a:rPr lang="es-ES" sz="800" b="1" dirty="0">
                  <a:solidFill>
                    <a:schemeClr val="accent1"/>
                  </a:solidFill>
                  <a:latin typeface="Arial"/>
                  <a:cs typeface="Arial"/>
                </a:rPr>
                <a:t>deterioro</a:t>
              </a:r>
              <a:r>
                <a:rPr lang="es-ES" sz="800" b="1" spc="-50" dirty="0">
                  <a:solidFill>
                    <a:schemeClr val="accent1"/>
                  </a:solidFill>
                  <a:latin typeface="Arial"/>
                  <a:cs typeface="Arial"/>
                </a:rPr>
                <a:t> </a:t>
              </a:r>
              <a:r>
                <a:rPr lang="es-ES" sz="800" b="1" dirty="0">
                  <a:solidFill>
                    <a:schemeClr val="accent1"/>
                  </a:solidFill>
                  <a:latin typeface="Arial"/>
                  <a:cs typeface="Arial"/>
                </a:rPr>
                <a:t>cognitivo</a:t>
              </a:r>
              <a:r>
                <a:rPr lang="es-ES" sz="800" b="1" spc="-25" dirty="0">
                  <a:solidFill>
                    <a:schemeClr val="accent1"/>
                  </a:solidFill>
                  <a:latin typeface="Arial"/>
                  <a:cs typeface="Arial"/>
                </a:rPr>
                <a:t> </a:t>
              </a:r>
              <a:br>
                <a:rPr lang="es-ES" sz="800" b="1" spc="-25" dirty="0">
                  <a:solidFill>
                    <a:schemeClr val="accent1"/>
                  </a:solidFill>
                  <a:latin typeface="Arial"/>
                  <a:cs typeface="Arial"/>
                </a:rPr>
              </a:br>
              <a:r>
                <a:rPr lang="es-ES" sz="800" dirty="0">
                  <a:solidFill>
                    <a:schemeClr val="accent1"/>
                  </a:solidFill>
                  <a:latin typeface="Arial"/>
                  <a:cs typeface="Arial"/>
                </a:rPr>
                <a:t>(sintomatología,</a:t>
              </a:r>
              <a:r>
                <a:rPr lang="es-ES" sz="800" spc="-60" dirty="0">
                  <a:solidFill>
                    <a:schemeClr val="accent1"/>
                  </a:solidFill>
                  <a:latin typeface="Arial"/>
                  <a:cs typeface="Arial"/>
                </a:rPr>
                <a:t> </a:t>
              </a:r>
              <a:r>
                <a:rPr lang="es-ES" sz="800" dirty="0">
                  <a:solidFill>
                    <a:schemeClr val="accent1"/>
                  </a:solidFill>
                  <a:latin typeface="Arial"/>
                  <a:cs typeface="Arial"/>
                </a:rPr>
                <a:t>cronología</a:t>
              </a:r>
              <a:r>
                <a:rPr lang="es-ES" sz="800" spc="-60" dirty="0">
                  <a:solidFill>
                    <a:schemeClr val="accent1"/>
                  </a:solidFill>
                  <a:latin typeface="Arial"/>
                  <a:cs typeface="Arial"/>
                </a:rPr>
                <a:t> </a:t>
              </a:r>
              <a:r>
                <a:rPr lang="es-ES" sz="800" dirty="0">
                  <a:solidFill>
                    <a:schemeClr val="accent1"/>
                  </a:solidFill>
                  <a:latin typeface="Arial"/>
                  <a:cs typeface="Arial"/>
                </a:rPr>
                <a:t>y</a:t>
              </a:r>
              <a:r>
                <a:rPr lang="es-ES" sz="800" spc="-60" dirty="0">
                  <a:solidFill>
                    <a:schemeClr val="accent1"/>
                  </a:solidFill>
                  <a:latin typeface="Arial"/>
                  <a:cs typeface="Arial"/>
                </a:rPr>
                <a:t> </a:t>
              </a:r>
              <a:r>
                <a:rPr lang="es-ES" sz="800" b="1" dirty="0">
                  <a:solidFill>
                    <a:schemeClr val="accent1"/>
                  </a:solidFill>
                  <a:latin typeface="Arial"/>
                  <a:cs typeface="Arial"/>
                </a:rPr>
                <a:t>repercusión</a:t>
              </a:r>
              <a:r>
                <a:rPr lang="es-ES" sz="800" b="1" spc="-55" dirty="0">
                  <a:solidFill>
                    <a:schemeClr val="accent1"/>
                  </a:solidFill>
                  <a:latin typeface="Arial"/>
                  <a:cs typeface="Arial"/>
                </a:rPr>
                <a:t> </a:t>
              </a:r>
              <a:r>
                <a:rPr lang="es-ES" sz="800" b="1" spc="-25" dirty="0">
                  <a:solidFill>
                    <a:schemeClr val="accent1"/>
                  </a:solidFill>
                  <a:latin typeface="Arial"/>
                  <a:cs typeface="Arial"/>
                </a:rPr>
                <a:t>en </a:t>
              </a:r>
              <a:r>
                <a:rPr lang="es-ES" sz="800" b="1" dirty="0">
                  <a:solidFill>
                    <a:schemeClr val="accent1"/>
                  </a:solidFill>
                  <a:latin typeface="Arial"/>
                  <a:cs typeface="Arial"/>
                </a:rPr>
                <a:t>actividades</a:t>
              </a:r>
              <a:r>
                <a:rPr lang="es-ES" sz="800" b="1" spc="-35" dirty="0">
                  <a:solidFill>
                    <a:schemeClr val="accent1"/>
                  </a:solidFill>
                  <a:latin typeface="Arial"/>
                  <a:cs typeface="Arial"/>
                </a:rPr>
                <a:t> </a:t>
              </a:r>
              <a:br>
                <a:rPr lang="es-ES" sz="800" b="1" spc="-35" dirty="0">
                  <a:solidFill>
                    <a:schemeClr val="accent1"/>
                  </a:solidFill>
                  <a:latin typeface="Arial"/>
                  <a:cs typeface="Arial"/>
                </a:rPr>
              </a:br>
              <a:r>
                <a:rPr lang="es-ES" sz="800" b="1" dirty="0">
                  <a:solidFill>
                    <a:schemeClr val="accent1"/>
                  </a:solidFill>
                  <a:latin typeface="Arial"/>
                  <a:cs typeface="Arial"/>
                </a:rPr>
                <a:t>instrumentales</a:t>
              </a:r>
              <a:r>
                <a:rPr lang="es-ES" sz="800" b="1" spc="-35" dirty="0">
                  <a:solidFill>
                    <a:schemeClr val="accent1"/>
                  </a:solidFill>
                  <a:latin typeface="Arial"/>
                  <a:cs typeface="Arial"/>
                </a:rPr>
                <a:t> </a:t>
              </a:r>
              <a:r>
                <a:rPr lang="es-ES" sz="800" b="1" dirty="0">
                  <a:solidFill>
                    <a:schemeClr val="accent1"/>
                  </a:solidFill>
                  <a:latin typeface="Arial"/>
                  <a:cs typeface="Arial"/>
                </a:rPr>
                <a:t>y</a:t>
              </a:r>
              <a:r>
                <a:rPr lang="es-ES" sz="800" b="1" spc="-30" dirty="0">
                  <a:solidFill>
                    <a:schemeClr val="accent1"/>
                  </a:solidFill>
                  <a:latin typeface="Arial"/>
                  <a:cs typeface="Arial"/>
                </a:rPr>
                <a:t> </a:t>
              </a:r>
              <a:r>
                <a:rPr lang="es-ES" sz="800" b="1" dirty="0">
                  <a:solidFill>
                    <a:schemeClr val="accent1"/>
                  </a:solidFill>
                  <a:latin typeface="Arial"/>
                  <a:cs typeface="Arial"/>
                </a:rPr>
                <a:t>básicas</a:t>
              </a:r>
              <a:r>
                <a:rPr lang="es-ES" sz="800" b="1" spc="-35" dirty="0">
                  <a:solidFill>
                    <a:schemeClr val="accent1"/>
                  </a:solidFill>
                  <a:latin typeface="Arial"/>
                  <a:cs typeface="Arial"/>
                </a:rPr>
                <a:t> </a:t>
              </a:r>
              <a:r>
                <a:rPr lang="es-ES" sz="800" b="1" dirty="0">
                  <a:solidFill>
                    <a:schemeClr val="accent1"/>
                  </a:solidFill>
                  <a:latin typeface="Arial"/>
                  <a:cs typeface="Arial"/>
                </a:rPr>
                <a:t>de</a:t>
              </a:r>
              <a:r>
                <a:rPr lang="es-ES" sz="800" b="1" spc="-30" dirty="0">
                  <a:solidFill>
                    <a:schemeClr val="accent1"/>
                  </a:solidFill>
                  <a:latin typeface="Arial"/>
                  <a:cs typeface="Arial"/>
                </a:rPr>
                <a:t> </a:t>
              </a:r>
              <a:r>
                <a:rPr lang="es-ES" sz="800" b="1" dirty="0">
                  <a:solidFill>
                    <a:schemeClr val="accent1"/>
                  </a:solidFill>
                  <a:latin typeface="Arial"/>
                  <a:cs typeface="Arial"/>
                </a:rPr>
                <a:t>la</a:t>
              </a:r>
              <a:r>
                <a:rPr lang="es-ES" sz="800" b="1" spc="-35" dirty="0">
                  <a:solidFill>
                    <a:schemeClr val="accent1"/>
                  </a:solidFill>
                  <a:latin typeface="Arial"/>
                  <a:cs typeface="Arial"/>
                </a:rPr>
                <a:t> </a:t>
              </a:r>
              <a:r>
                <a:rPr lang="es-ES" sz="800" b="1" dirty="0">
                  <a:solidFill>
                    <a:schemeClr val="accent1"/>
                  </a:solidFill>
                  <a:latin typeface="Arial"/>
                  <a:cs typeface="Arial"/>
                </a:rPr>
                <a:t>vida</a:t>
              </a:r>
              <a:r>
                <a:rPr lang="es-ES" sz="800" b="1" spc="-35" dirty="0">
                  <a:solidFill>
                    <a:schemeClr val="accent1"/>
                  </a:solidFill>
                  <a:latin typeface="Arial"/>
                  <a:cs typeface="Arial"/>
                </a:rPr>
                <a:t> </a:t>
              </a:r>
              <a:r>
                <a:rPr lang="es-ES" sz="800" b="1" spc="-10" dirty="0">
                  <a:solidFill>
                    <a:schemeClr val="accent1"/>
                  </a:solidFill>
                  <a:latin typeface="Arial"/>
                  <a:cs typeface="Arial"/>
                </a:rPr>
                <a:t>diaria</a:t>
              </a:r>
              <a:r>
                <a:rPr lang="es-ES" sz="800" spc="-10" dirty="0">
                  <a:solidFill>
                    <a:schemeClr val="accent1"/>
                  </a:solidFill>
                  <a:latin typeface="Arial"/>
                  <a:cs typeface="Arial"/>
                </a:rPr>
                <a:t>)</a:t>
              </a:r>
            </a:p>
            <a:p>
              <a:pPr algn="ctr">
                <a:spcBef>
                  <a:spcPts val="100"/>
                </a:spcBef>
              </a:pPr>
              <a:r>
                <a:rPr lang="es-ES" sz="800" dirty="0">
                  <a:solidFill>
                    <a:srgbClr val="172F43"/>
                  </a:solidFill>
                  <a:effectLst/>
                  <a:latin typeface="Arial"/>
                  <a:cs typeface="Arial"/>
                </a:rPr>
                <a:t>↓</a:t>
              </a:r>
              <a:endParaRPr lang="es-ES" sz="800" spc="-10" dirty="0">
                <a:solidFill>
                  <a:schemeClr val="accent1"/>
                </a:solidFill>
                <a:latin typeface="Arial"/>
                <a:cs typeface="Arial"/>
              </a:endParaRPr>
            </a:p>
            <a:p>
              <a:pPr algn="ctr">
                <a:lnSpc>
                  <a:spcPct val="100000"/>
                </a:lnSpc>
                <a:spcBef>
                  <a:spcPts val="100"/>
                </a:spcBef>
              </a:pPr>
              <a:r>
                <a:rPr lang="es-ES" sz="800" b="1" dirty="0">
                  <a:solidFill>
                    <a:schemeClr val="accent1"/>
                  </a:solidFill>
                  <a:latin typeface="Arial"/>
                  <a:cs typeface="Arial"/>
                </a:rPr>
                <a:t>MMSE</a:t>
              </a:r>
              <a:endParaRPr lang="es-ES" sz="800" spc="-40" dirty="0">
                <a:solidFill>
                  <a:schemeClr val="accent1"/>
                </a:solidFill>
                <a:latin typeface="Arial"/>
                <a:cs typeface="Arial"/>
              </a:endParaRPr>
            </a:p>
            <a:p>
              <a:pPr algn="ctr">
                <a:lnSpc>
                  <a:spcPct val="100000"/>
                </a:lnSpc>
                <a:spcBef>
                  <a:spcPts val="100"/>
                </a:spcBef>
              </a:pPr>
              <a:r>
                <a:rPr lang="es-ES" sz="800" dirty="0">
                  <a:solidFill>
                    <a:schemeClr val="accent1"/>
                  </a:solidFill>
                  <a:latin typeface="Arial"/>
                  <a:cs typeface="Arial"/>
                </a:rPr>
                <a:t>Establecer</a:t>
              </a:r>
              <a:r>
                <a:rPr lang="es-ES" sz="800" spc="-35" dirty="0">
                  <a:solidFill>
                    <a:schemeClr val="accent1"/>
                  </a:solidFill>
                  <a:latin typeface="Arial"/>
                  <a:cs typeface="Arial"/>
                </a:rPr>
                <a:t> </a:t>
              </a:r>
              <a:r>
                <a:rPr lang="es-ES" sz="800" b="1" dirty="0">
                  <a:solidFill>
                    <a:schemeClr val="accent1"/>
                  </a:solidFill>
                  <a:latin typeface="Arial"/>
                  <a:cs typeface="Arial"/>
                </a:rPr>
                <a:t>estadio</a:t>
              </a:r>
              <a:r>
                <a:rPr lang="es-ES" sz="800" b="1" spc="10" dirty="0">
                  <a:solidFill>
                    <a:schemeClr val="accent1"/>
                  </a:solidFill>
                  <a:latin typeface="Arial"/>
                  <a:cs typeface="Arial"/>
                </a:rPr>
                <a:t> </a:t>
              </a:r>
              <a:r>
                <a:rPr lang="es-ES" sz="800" spc="-25" dirty="0">
                  <a:solidFill>
                    <a:schemeClr val="accent1"/>
                  </a:solidFill>
                  <a:latin typeface="Arial"/>
                  <a:cs typeface="Arial"/>
                </a:rPr>
                <a:t>del </a:t>
              </a:r>
              <a:r>
                <a:rPr lang="es-ES" sz="800" dirty="0">
                  <a:solidFill>
                    <a:schemeClr val="accent1"/>
                  </a:solidFill>
                  <a:latin typeface="Arial"/>
                  <a:cs typeface="Arial"/>
                </a:rPr>
                <a:t>deterioro</a:t>
              </a:r>
              <a:r>
                <a:rPr lang="es-ES" sz="800" spc="-45" dirty="0">
                  <a:solidFill>
                    <a:schemeClr val="accent1"/>
                  </a:solidFill>
                  <a:latin typeface="Arial"/>
                  <a:cs typeface="Arial"/>
                </a:rPr>
                <a:t> </a:t>
              </a:r>
              <a:r>
                <a:rPr lang="es-ES" sz="800" dirty="0">
                  <a:solidFill>
                    <a:schemeClr val="accent1"/>
                  </a:solidFill>
                  <a:latin typeface="Arial"/>
                  <a:cs typeface="Arial"/>
                </a:rPr>
                <a:t>cognitivo</a:t>
              </a:r>
              <a:r>
                <a:rPr lang="es-ES" sz="800" spc="-40" dirty="0">
                  <a:solidFill>
                    <a:schemeClr val="accent1"/>
                  </a:solidFill>
                  <a:latin typeface="Arial"/>
                  <a:cs typeface="Arial"/>
                </a:rPr>
                <a:t> </a:t>
              </a:r>
              <a:r>
                <a:rPr lang="es-ES" sz="800" dirty="0">
                  <a:solidFill>
                    <a:schemeClr val="accent1"/>
                  </a:solidFill>
                  <a:latin typeface="Arial"/>
                  <a:cs typeface="Arial"/>
                </a:rPr>
                <a:t>en</a:t>
              </a:r>
              <a:r>
                <a:rPr lang="es-ES" sz="800" spc="-45" dirty="0">
                  <a:solidFill>
                    <a:schemeClr val="accent1"/>
                  </a:solidFill>
                  <a:latin typeface="Arial"/>
                  <a:cs typeface="Arial"/>
                </a:rPr>
                <a:t> </a:t>
              </a:r>
              <a:r>
                <a:rPr lang="es-ES" sz="800" dirty="0">
                  <a:solidFill>
                    <a:schemeClr val="accent1"/>
                  </a:solidFill>
                  <a:latin typeface="Arial"/>
                  <a:cs typeface="Arial"/>
                </a:rPr>
                <a:t>función</a:t>
              </a:r>
              <a:r>
                <a:rPr lang="es-ES" sz="800" spc="-40" dirty="0">
                  <a:solidFill>
                    <a:schemeClr val="accent1"/>
                  </a:solidFill>
                  <a:latin typeface="Arial"/>
                  <a:cs typeface="Arial"/>
                </a:rPr>
                <a:t> </a:t>
              </a:r>
              <a:r>
                <a:rPr lang="es-ES" sz="800" dirty="0">
                  <a:solidFill>
                    <a:schemeClr val="accent1"/>
                  </a:solidFill>
                  <a:latin typeface="Arial"/>
                  <a:cs typeface="Arial"/>
                </a:rPr>
                <a:t>del</a:t>
              </a:r>
              <a:r>
                <a:rPr lang="es-ES" sz="800" spc="-40" dirty="0">
                  <a:solidFill>
                    <a:schemeClr val="accent1"/>
                  </a:solidFill>
                  <a:latin typeface="Arial"/>
                  <a:cs typeface="Arial"/>
                </a:rPr>
                <a:t> </a:t>
              </a:r>
              <a:r>
                <a:rPr lang="es-ES" sz="800" dirty="0">
                  <a:solidFill>
                    <a:schemeClr val="accent1"/>
                  </a:solidFill>
                  <a:latin typeface="Arial"/>
                  <a:cs typeface="Arial"/>
                </a:rPr>
                <a:t>grado</a:t>
              </a:r>
            </a:p>
            <a:p>
              <a:pPr algn="ctr">
                <a:lnSpc>
                  <a:spcPct val="100000"/>
                </a:lnSpc>
                <a:spcBef>
                  <a:spcPts val="100"/>
                </a:spcBef>
              </a:pPr>
              <a:r>
                <a:rPr lang="es-ES" sz="800" spc="-45" dirty="0">
                  <a:solidFill>
                    <a:schemeClr val="accent1"/>
                  </a:solidFill>
                  <a:latin typeface="Arial"/>
                  <a:cs typeface="Arial"/>
                </a:rPr>
                <a:t> </a:t>
              </a:r>
              <a:r>
                <a:rPr lang="es-ES" sz="800" dirty="0">
                  <a:solidFill>
                    <a:schemeClr val="accent1"/>
                  </a:solidFill>
                  <a:latin typeface="Arial"/>
                  <a:cs typeface="Arial"/>
                </a:rPr>
                <a:t>de</a:t>
              </a:r>
              <a:r>
                <a:rPr lang="es-ES" sz="800" spc="-40" dirty="0">
                  <a:solidFill>
                    <a:schemeClr val="accent1"/>
                  </a:solidFill>
                  <a:latin typeface="Arial"/>
                  <a:cs typeface="Arial"/>
                </a:rPr>
                <a:t> </a:t>
              </a:r>
              <a:r>
                <a:rPr lang="es-ES" sz="800" dirty="0">
                  <a:solidFill>
                    <a:schemeClr val="accent1"/>
                  </a:solidFill>
                  <a:latin typeface="Arial"/>
                  <a:cs typeface="Arial"/>
                </a:rPr>
                <a:t>afectación</a:t>
              </a:r>
              <a:r>
                <a:rPr lang="es-ES" sz="800" spc="-45" dirty="0">
                  <a:solidFill>
                    <a:schemeClr val="accent1"/>
                  </a:solidFill>
                  <a:latin typeface="Arial"/>
                  <a:cs typeface="Arial"/>
                </a:rPr>
                <a:t> </a:t>
              </a:r>
              <a:r>
                <a:rPr lang="es-ES" sz="800" dirty="0">
                  <a:solidFill>
                    <a:schemeClr val="accent1"/>
                  </a:solidFill>
                  <a:latin typeface="Arial"/>
                  <a:cs typeface="Arial"/>
                </a:rPr>
                <a:t>en</a:t>
              </a:r>
              <a:r>
                <a:rPr lang="es-ES" sz="800" spc="-40" dirty="0">
                  <a:solidFill>
                    <a:schemeClr val="accent1"/>
                  </a:solidFill>
                  <a:latin typeface="Arial"/>
                  <a:cs typeface="Arial"/>
                </a:rPr>
                <a:t> </a:t>
              </a:r>
              <a:r>
                <a:rPr lang="es-ES" sz="800" dirty="0">
                  <a:solidFill>
                    <a:schemeClr val="accent1"/>
                  </a:solidFill>
                  <a:latin typeface="Arial"/>
                  <a:cs typeface="Arial"/>
                </a:rPr>
                <a:t>actividades</a:t>
              </a:r>
              <a:r>
                <a:rPr lang="es-ES" sz="800" spc="-40" dirty="0">
                  <a:solidFill>
                    <a:schemeClr val="accent1"/>
                  </a:solidFill>
                  <a:latin typeface="Arial"/>
                  <a:cs typeface="Arial"/>
                </a:rPr>
                <a:t> </a:t>
              </a:r>
              <a:r>
                <a:rPr lang="es-ES" sz="800" dirty="0">
                  <a:solidFill>
                    <a:schemeClr val="accent1"/>
                  </a:solidFill>
                  <a:latin typeface="Arial"/>
                  <a:cs typeface="Arial"/>
                </a:rPr>
                <a:t>instrumentales</a:t>
              </a:r>
              <a:r>
                <a:rPr lang="es-ES" sz="800" spc="-45" dirty="0">
                  <a:solidFill>
                    <a:schemeClr val="accent1"/>
                  </a:solidFill>
                  <a:latin typeface="Arial"/>
                  <a:cs typeface="Arial"/>
                </a:rPr>
                <a:t> </a:t>
              </a:r>
              <a:r>
                <a:rPr lang="es-ES" sz="800" dirty="0">
                  <a:solidFill>
                    <a:schemeClr val="accent1"/>
                  </a:solidFill>
                  <a:latin typeface="Arial"/>
                  <a:cs typeface="Arial"/>
                </a:rPr>
                <a:t>y</a:t>
              </a:r>
              <a:r>
                <a:rPr lang="es-ES" sz="800" spc="-45" dirty="0">
                  <a:solidFill>
                    <a:schemeClr val="accent1"/>
                  </a:solidFill>
                  <a:latin typeface="Arial"/>
                  <a:cs typeface="Arial"/>
                </a:rPr>
                <a:t> </a:t>
              </a:r>
              <a:r>
                <a:rPr lang="es-ES" sz="800" dirty="0">
                  <a:solidFill>
                    <a:schemeClr val="accent1"/>
                  </a:solidFill>
                  <a:latin typeface="Arial"/>
                  <a:cs typeface="Arial"/>
                </a:rPr>
                <a:t>básicas</a:t>
              </a:r>
              <a:r>
                <a:rPr lang="es-ES" sz="800" spc="-45" dirty="0">
                  <a:solidFill>
                    <a:schemeClr val="accent1"/>
                  </a:solidFill>
                  <a:latin typeface="Arial"/>
                  <a:cs typeface="Arial"/>
                </a:rPr>
                <a:t> </a:t>
              </a:r>
              <a:r>
                <a:rPr lang="es-ES" sz="800" dirty="0">
                  <a:solidFill>
                    <a:schemeClr val="accent1"/>
                  </a:solidFill>
                  <a:latin typeface="Arial"/>
                  <a:cs typeface="Arial"/>
                </a:rPr>
                <a:t>de</a:t>
              </a:r>
              <a:r>
                <a:rPr lang="es-ES" sz="800" spc="-40" dirty="0">
                  <a:solidFill>
                    <a:schemeClr val="accent1"/>
                  </a:solidFill>
                  <a:latin typeface="Arial"/>
                  <a:cs typeface="Arial"/>
                </a:rPr>
                <a:t> </a:t>
              </a:r>
              <a:r>
                <a:rPr lang="es-ES" sz="800" spc="-25" dirty="0">
                  <a:solidFill>
                    <a:schemeClr val="accent1"/>
                  </a:solidFill>
                  <a:latin typeface="Arial"/>
                  <a:cs typeface="Arial"/>
                </a:rPr>
                <a:t>la </a:t>
              </a:r>
              <a:r>
                <a:rPr lang="es-ES" sz="800" dirty="0">
                  <a:solidFill>
                    <a:schemeClr val="accent1"/>
                  </a:solidFill>
                  <a:latin typeface="Arial"/>
                  <a:cs typeface="Arial"/>
                </a:rPr>
                <a:t>vida</a:t>
              </a:r>
              <a:r>
                <a:rPr lang="es-ES" sz="800" spc="-50" dirty="0">
                  <a:solidFill>
                    <a:schemeClr val="accent1"/>
                  </a:solidFill>
                  <a:latin typeface="Arial"/>
                  <a:cs typeface="Arial"/>
                </a:rPr>
                <a:t> </a:t>
              </a:r>
              <a:r>
                <a:rPr lang="es-ES" sz="800" dirty="0">
                  <a:solidFill>
                    <a:schemeClr val="accent1"/>
                  </a:solidFill>
                  <a:latin typeface="Arial"/>
                  <a:cs typeface="Arial"/>
                </a:rPr>
                <a:t>diaria:</a:t>
              </a:r>
              <a:r>
                <a:rPr lang="es-ES" sz="800" spc="-55" dirty="0">
                  <a:solidFill>
                    <a:schemeClr val="accent1"/>
                  </a:solidFill>
                  <a:latin typeface="Arial"/>
                  <a:cs typeface="Arial"/>
                </a:rPr>
                <a:t> </a:t>
              </a:r>
              <a:r>
                <a:rPr lang="es-ES" sz="800" b="1" dirty="0">
                  <a:solidFill>
                    <a:schemeClr val="accent1"/>
                  </a:solidFill>
                  <a:latin typeface="Arial"/>
                  <a:cs typeface="Arial"/>
                </a:rPr>
                <a:t>leve</a:t>
              </a:r>
              <a:r>
                <a:rPr lang="es-ES" sz="800" b="1" spc="-15" dirty="0">
                  <a:solidFill>
                    <a:schemeClr val="accent1"/>
                  </a:solidFill>
                  <a:latin typeface="Arial"/>
                  <a:cs typeface="Arial"/>
                </a:rPr>
                <a:t> </a:t>
              </a:r>
              <a:r>
                <a:rPr lang="es-ES" sz="800" dirty="0">
                  <a:solidFill>
                    <a:schemeClr val="accent1"/>
                  </a:solidFill>
                  <a:latin typeface="Arial"/>
                  <a:cs typeface="Arial"/>
                </a:rPr>
                <a:t>(no</a:t>
              </a:r>
              <a:r>
                <a:rPr lang="es-ES" sz="800" spc="-50" dirty="0">
                  <a:solidFill>
                    <a:schemeClr val="accent1"/>
                  </a:solidFill>
                  <a:latin typeface="Arial"/>
                  <a:cs typeface="Arial"/>
                </a:rPr>
                <a:t> </a:t>
              </a:r>
              <a:r>
                <a:rPr lang="es-ES" sz="800" dirty="0">
                  <a:solidFill>
                    <a:schemeClr val="accent1"/>
                  </a:solidFill>
                  <a:latin typeface="Arial"/>
                  <a:cs typeface="Arial"/>
                </a:rPr>
                <a:t>afectación</a:t>
              </a:r>
              <a:r>
                <a:rPr lang="es-ES" sz="800" spc="-50" dirty="0">
                  <a:solidFill>
                    <a:schemeClr val="accent1"/>
                  </a:solidFill>
                  <a:latin typeface="Arial"/>
                  <a:cs typeface="Arial"/>
                </a:rPr>
                <a:t> </a:t>
              </a:r>
              <a:r>
                <a:rPr lang="es-ES" sz="800" dirty="0">
                  <a:solidFill>
                    <a:schemeClr val="accent1"/>
                  </a:solidFill>
                  <a:latin typeface="Arial"/>
                  <a:cs typeface="Arial"/>
                </a:rPr>
                <a:t>en</a:t>
              </a:r>
              <a:r>
                <a:rPr lang="es-ES" sz="800" spc="-50" dirty="0">
                  <a:solidFill>
                    <a:schemeClr val="accent1"/>
                  </a:solidFill>
                  <a:latin typeface="Arial"/>
                  <a:cs typeface="Arial"/>
                </a:rPr>
                <a:t> </a:t>
              </a:r>
              <a:r>
                <a:rPr lang="es-ES" sz="800" dirty="0">
                  <a:solidFill>
                    <a:schemeClr val="accent1"/>
                  </a:solidFill>
                  <a:latin typeface="Arial"/>
                  <a:cs typeface="Arial"/>
                </a:rPr>
                <a:t>ninguna</a:t>
              </a:r>
              <a:r>
                <a:rPr lang="es-ES" sz="800" spc="-50" dirty="0">
                  <a:solidFill>
                    <a:schemeClr val="accent1"/>
                  </a:solidFill>
                  <a:latin typeface="Arial"/>
                  <a:cs typeface="Arial"/>
                </a:rPr>
                <a:t> </a:t>
              </a:r>
              <a:r>
                <a:rPr lang="es-ES" sz="800" dirty="0">
                  <a:solidFill>
                    <a:schemeClr val="accent1"/>
                  </a:solidFill>
                  <a:latin typeface="Arial"/>
                  <a:cs typeface="Arial"/>
                </a:rPr>
                <a:t>actividad</a:t>
              </a:r>
              <a:r>
                <a:rPr lang="es-ES" sz="800" spc="-55" dirty="0">
                  <a:solidFill>
                    <a:schemeClr val="accent1"/>
                  </a:solidFill>
                  <a:latin typeface="Arial"/>
                  <a:cs typeface="Arial"/>
                </a:rPr>
                <a:t> </a:t>
              </a:r>
              <a:r>
                <a:rPr lang="es-ES" sz="800" dirty="0">
                  <a:solidFill>
                    <a:schemeClr val="accent1"/>
                  </a:solidFill>
                  <a:latin typeface="Arial"/>
                  <a:cs typeface="Arial"/>
                </a:rPr>
                <a:t>diaria),</a:t>
              </a:r>
              <a:r>
                <a:rPr lang="es-ES" sz="800" spc="-55" dirty="0">
                  <a:solidFill>
                    <a:schemeClr val="accent1"/>
                  </a:solidFill>
                  <a:latin typeface="Arial"/>
                  <a:cs typeface="Arial"/>
                </a:rPr>
                <a:t> </a:t>
              </a:r>
              <a:r>
                <a:rPr lang="es-ES" sz="800" b="1" dirty="0">
                  <a:solidFill>
                    <a:schemeClr val="accent1"/>
                  </a:solidFill>
                  <a:latin typeface="Arial"/>
                  <a:cs typeface="Arial"/>
                </a:rPr>
                <a:t>moderado</a:t>
              </a:r>
              <a:r>
                <a:rPr lang="es-ES" sz="800" b="1" spc="-10" dirty="0">
                  <a:solidFill>
                    <a:schemeClr val="accent1"/>
                  </a:solidFill>
                  <a:latin typeface="Arial"/>
                  <a:cs typeface="Arial"/>
                </a:rPr>
                <a:t> </a:t>
              </a:r>
              <a:r>
                <a:rPr lang="es-ES" sz="800" dirty="0">
                  <a:solidFill>
                    <a:schemeClr val="accent1"/>
                  </a:solidFill>
                  <a:latin typeface="Arial"/>
                  <a:cs typeface="Arial"/>
                </a:rPr>
                <a:t>(afectación</a:t>
              </a:r>
              <a:r>
                <a:rPr lang="es-ES" sz="800" spc="-50" dirty="0">
                  <a:solidFill>
                    <a:schemeClr val="accent1"/>
                  </a:solidFill>
                  <a:latin typeface="Arial"/>
                  <a:cs typeface="Arial"/>
                </a:rPr>
                <a:t> </a:t>
              </a:r>
              <a:r>
                <a:rPr lang="es-ES" sz="800" dirty="0">
                  <a:solidFill>
                    <a:schemeClr val="accent1"/>
                  </a:solidFill>
                  <a:latin typeface="Arial"/>
                  <a:cs typeface="Arial"/>
                </a:rPr>
                <a:t>en</a:t>
              </a:r>
              <a:r>
                <a:rPr lang="es-ES" sz="800" spc="-50" dirty="0">
                  <a:solidFill>
                    <a:schemeClr val="accent1"/>
                  </a:solidFill>
                  <a:latin typeface="Arial"/>
                  <a:cs typeface="Arial"/>
                </a:rPr>
                <a:t> </a:t>
              </a:r>
              <a:r>
                <a:rPr lang="es-ES" sz="800" spc="-10" dirty="0">
                  <a:solidFill>
                    <a:schemeClr val="accent1"/>
                  </a:solidFill>
                  <a:latin typeface="Arial"/>
                  <a:cs typeface="Arial"/>
                </a:rPr>
                <a:t>actividades </a:t>
              </a:r>
              <a:r>
                <a:rPr lang="es-ES" sz="800" dirty="0">
                  <a:solidFill>
                    <a:schemeClr val="accent1"/>
                  </a:solidFill>
                  <a:latin typeface="Arial"/>
                  <a:cs typeface="Arial"/>
                </a:rPr>
                <a:t>instrumentales)</a:t>
              </a:r>
              <a:r>
                <a:rPr lang="es-ES" sz="800" spc="-45" dirty="0">
                  <a:solidFill>
                    <a:schemeClr val="accent1"/>
                  </a:solidFill>
                  <a:latin typeface="Arial"/>
                  <a:cs typeface="Arial"/>
                </a:rPr>
                <a:t> </a:t>
              </a:r>
              <a:r>
                <a:rPr lang="es-ES" sz="800" dirty="0">
                  <a:solidFill>
                    <a:schemeClr val="accent1"/>
                  </a:solidFill>
                  <a:latin typeface="Arial"/>
                  <a:cs typeface="Arial"/>
                </a:rPr>
                <a:t>y</a:t>
              </a:r>
              <a:r>
                <a:rPr lang="es-ES" sz="800" spc="-50" dirty="0">
                  <a:solidFill>
                    <a:schemeClr val="accent1"/>
                  </a:solidFill>
                  <a:latin typeface="Arial"/>
                  <a:cs typeface="Arial"/>
                </a:rPr>
                <a:t> </a:t>
              </a:r>
              <a:r>
                <a:rPr lang="es-ES" sz="800" b="1" dirty="0">
                  <a:solidFill>
                    <a:schemeClr val="accent1"/>
                  </a:solidFill>
                  <a:latin typeface="Arial"/>
                  <a:cs typeface="Arial"/>
                </a:rPr>
                <a:t>severo </a:t>
              </a:r>
              <a:r>
                <a:rPr lang="es-ES" sz="800" dirty="0">
                  <a:solidFill>
                    <a:schemeClr val="accent1"/>
                  </a:solidFill>
                  <a:latin typeface="Arial"/>
                  <a:cs typeface="Arial"/>
                </a:rPr>
                <a:t>(afectación</a:t>
              </a:r>
              <a:r>
                <a:rPr lang="es-ES" sz="800" spc="-45" dirty="0">
                  <a:solidFill>
                    <a:schemeClr val="accent1"/>
                  </a:solidFill>
                  <a:latin typeface="Arial"/>
                  <a:cs typeface="Arial"/>
                </a:rPr>
                <a:t> </a:t>
              </a:r>
              <a:r>
                <a:rPr lang="es-ES" sz="800" dirty="0">
                  <a:solidFill>
                    <a:schemeClr val="accent1"/>
                  </a:solidFill>
                  <a:latin typeface="Arial"/>
                  <a:cs typeface="Arial"/>
                </a:rPr>
                <a:t>en</a:t>
              </a:r>
              <a:r>
                <a:rPr lang="es-ES" sz="800" spc="-40" dirty="0">
                  <a:solidFill>
                    <a:schemeClr val="accent1"/>
                  </a:solidFill>
                  <a:latin typeface="Arial"/>
                  <a:cs typeface="Arial"/>
                </a:rPr>
                <a:t> </a:t>
              </a:r>
              <a:r>
                <a:rPr lang="es-ES" sz="800" dirty="0">
                  <a:solidFill>
                    <a:schemeClr val="accent1"/>
                  </a:solidFill>
                  <a:latin typeface="Arial"/>
                  <a:cs typeface="Arial"/>
                </a:rPr>
                <a:t>actividades</a:t>
              </a:r>
              <a:r>
                <a:rPr lang="es-ES" sz="800" spc="-45" dirty="0">
                  <a:solidFill>
                    <a:schemeClr val="accent1"/>
                  </a:solidFill>
                  <a:latin typeface="Arial"/>
                  <a:cs typeface="Arial"/>
                </a:rPr>
                <a:t> </a:t>
              </a:r>
              <a:r>
                <a:rPr lang="es-ES" sz="800" spc="-10" dirty="0">
                  <a:solidFill>
                    <a:schemeClr val="accent1"/>
                  </a:solidFill>
                  <a:latin typeface="Arial"/>
                  <a:cs typeface="Arial"/>
                </a:rPr>
                <a:t>básicas)</a:t>
              </a:r>
              <a:endParaRPr lang="es-ES" sz="800" dirty="0">
                <a:solidFill>
                  <a:schemeClr val="accent1"/>
                </a:solidFill>
                <a:latin typeface="Arial"/>
                <a:cs typeface="Arial"/>
              </a:endParaRPr>
            </a:p>
          </p:txBody>
        </p:sp>
        <p:cxnSp>
          <p:nvCxnSpPr>
            <p:cNvPr id="70" name="Conector recto 69">
              <a:extLst>
                <a:ext uri="{FF2B5EF4-FFF2-40B4-BE49-F238E27FC236}">
                  <a16:creationId xmlns:a16="http://schemas.microsoft.com/office/drawing/2014/main" id="{B1B4177C-D3D4-82B4-5C9E-1D6A46A574E1}"/>
                </a:ext>
              </a:extLst>
            </p:cNvPr>
            <p:cNvCxnSpPr>
              <a:stCxn id="58" idx="3"/>
              <a:endCxn id="50" idx="1"/>
            </p:cNvCxnSpPr>
            <p:nvPr/>
          </p:nvCxnSpPr>
          <p:spPr>
            <a:xfrm flipV="1">
              <a:off x="6823516" y="2644319"/>
              <a:ext cx="0" cy="616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789B4575-D14C-4E3B-8AC4-18AE1DEDD04A}"/>
                </a:ext>
              </a:extLst>
            </p:cNvPr>
            <p:cNvCxnSpPr>
              <a:stCxn id="58" idx="1"/>
              <a:endCxn id="51" idx="3"/>
            </p:cNvCxnSpPr>
            <p:nvPr/>
          </p:nvCxnSpPr>
          <p:spPr>
            <a:xfrm>
              <a:off x="6823516" y="3986946"/>
              <a:ext cx="0" cy="6169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F028AD9B-0C2A-DD40-2589-D5CF51D80D6F}"/>
              </a:ext>
            </a:extLst>
          </p:cNvPr>
          <p:cNvGrpSpPr/>
          <p:nvPr/>
        </p:nvGrpSpPr>
        <p:grpSpPr>
          <a:xfrm>
            <a:off x="298348" y="1166813"/>
            <a:ext cx="8521802" cy="307777"/>
            <a:chOff x="298348" y="2047962"/>
            <a:chExt cx="8521802" cy="307777"/>
          </a:xfrm>
        </p:grpSpPr>
        <p:sp>
          <p:nvSpPr>
            <p:cNvPr id="7" name="CuadroTexto 6">
              <a:extLst>
                <a:ext uri="{FF2B5EF4-FFF2-40B4-BE49-F238E27FC236}">
                  <a16:creationId xmlns:a16="http://schemas.microsoft.com/office/drawing/2014/main" id="{F561EFDA-8A61-39F9-4E32-572D5D680931}"/>
                </a:ext>
              </a:extLst>
            </p:cNvPr>
            <p:cNvSpPr txBox="1"/>
            <p:nvPr/>
          </p:nvSpPr>
          <p:spPr>
            <a:xfrm>
              <a:off x="476250" y="2047962"/>
              <a:ext cx="8343900" cy="307777"/>
            </a:xfrm>
            <a:prstGeom prst="rect">
              <a:avLst/>
            </a:prstGeom>
            <a:noFill/>
          </p:spPr>
          <p:txBody>
            <a:bodyPr wrap="square" lIns="0" tIns="0" rIns="0" bIns="0" anchor="t">
              <a:spAutoFit/>
            </a:bodyPr>
            <a:lstStyle/>
            <a:p>
              <a:pPr marL="11430" marR="297815">
                <a:lnSpc>
                  <a:spcPct val="100000"/>
                </a:lnSpc>
                <a:spcBef>
                  <a:spcPts val="100"/>
                </a:spcBef>
                <a:tabLst>
                  <a:tab pos="212725" algn="l"/>
                </a:tabLst>
              </a:pPr>
              <a:r>
                <a:rPr lang="es-ES" sz="1000">
                  <a:solidFill>
                    <a:schemeClr val="accent1"/>
                  </a:solidFill>
                  <a:latin typeface="Arial"/>
                  <a:cs typeface="Arial"/>
                </a:rPr>
                <a:t>La</a:t>
              </a:r>
              <a:r>
                <a:rPr lang="es-ES" sz="1000" spc="-35">
                  <a:solidFill>
                    <a:schemeClr val="accent1"/>
                  </a:solidFill>
                  <a:latin typeface="Arial"/>
                  <a:cs typeface="Arial"/>
                </a:rPr>
                <a:t> </a:t>
              </a:r>
              <a:r>
                <a:rPr lang="es-ES" sz="1000" b="1">
                  <a:solidFill>
                    <a:schemeClr val="accent1"/>
                  </a:solidFill>
                  <a:latin typeface="Arial"/>
                  <a:cs typeface="Arial"/>
                </a:rPr>
                <a:t>Valoración</a:t>
              </a:r>
              <a:r>
                <a:rPr lang="es-ES" sz="1000" b="1" spc="15">
                  <a:solidFill>
                    <a:schemeClr val="accent1"/>
                  </a:solidFill>
                  <a:latin typeface="Arial"/>
                  <a:cs typeface="Arial"/>
                </a:rPr>
                <a:t> </a:t>
              </a:r>
              <a:r>
                <a:rPr lang="es-ES" sz="1000" b="1">
                  <a:solidFill>
                    <a:schemeClr val="accent1"/>
                  </a:solidFill>
                  <a:latin typeface="Arial"/>
                  <a:cs typeface="Arial"/>
                </a:rPr>
                <a:t>Geriátrica</a:t>
              </a:r>
              <a:r>
                <a:rPr lang="es-ES" sz="1000" b="1" spc="5">
                  <a:solidFill>
                    <a:schemeClr val="accent1"/>
                  </a:solidFill>
                  <a:latin typeface="Arial"/>
                  <a:cs typeface="Arial"/>
                </a:rPr>
                <a:t> </a:t>
              </a:r>
              <a:r>
                <a:rPr lang="es-ES" sz="1000" b="1">
                  <a:solidFill>
                    <a:schemeClr val="accent1"/>
                  </a:solidFill>
                  <a:latin typeface="Arial"/>
                  <a:cs typeface="Arial"/>
                </a:rPr>
                <a:t>Integral</a:t>
              </a:r>
              <a:r>
                <a:rPr lang="es-ES" sz="1000" b="1" spc="5">
                  <a:solidFill>
                    <a:schemeClr val="accent1"/>
                  </a:solidFill>
                  <a:latin typeface="Arial"/>
                  <a:cs typeface="Arial"/>
                </a:rPr>
                <a:t> </a:t>
              </a:r>
              <a:r>
                <a:rPr lang="es-ES" sz="1000">
                  <a:solidFill>
                    <a:schemeClr val="accent1"/>
                  </a:solidFill>
                  <a:latin typeface="Arial"/>
                  <a:cs typeface="Arial"/>
                </a:rPr>
                <a:t>(</a:t>
              </a:r>
              <a:r>
                <a:rPr lang="es-ES" sz="1000" b="1">
                  <a:solidFill>
                    <a:schemeClr val="accent1"/>
                  </a:solidFill>
                  <a:latin typeface="Arial"/>
                  <a:cs typeface="Arial"/>
                </a:rPr>
                <a:t>VGI</a:t>
              </a:r>
              <a:r>
                <a:rPr lang="es-ES" sz="1000">
                  <a:solidFill>
                    <a:schemeClr val="accent1"/>
                  </a:solidFill>
                  <a:latin typeface="Arial"/>
                  <a:cs typeface="Arial"/>
                </a:rPr>
                <a:t>)</a:t>
              </a:r>
              <a:r>
                <a:rPr lang="es-ES" sz="1000" spc="-30">
                  <a:solidFill>
                    <a:schemeClr val="accent1"/>
                  </a:solidFill>
                  <a:latin typeface="Arial"/>
                  <a:cs typeface="Arial"/>
                </a:rPr>
                <a:t> </a:t>
              </a:r>
              <a:r>
                <a:rPr lang="es-ES" sz="1000">
                  <a:solidFill>
                    <a:schemeClr val="accent1"/>
                  </a:solidFill>
                  <a:latin typeface="Arial"/>
                  <a:cs typeface="Arial"/>
                </a:rPr>
                <a:t>nos</a:t>
              </a:r>
              <a:r>
                <a:rPr lang="es-ES" sz="1000" spc="-30">
                  <a:solidFill>
                    <a:schemeClr val="accent1"/>
                  </a:solidFill>
                  <a:latin typeface="Arial"/>
                  <a:cs typeface="Arial"/>
                </a:rPr>
                <a:t> </a:t>
              </a:r>
              <a:r>
                <a:rPr lang="es-ES" sz="1000">
                  <a:solidFill>
                    <a:schemeClr val="accent1"/>
                  </a:solidFill>
                  <a:latin typeface="Arial"/>
                  <a:cs typeface="Arial"/>
                </a:rPr>
                <a:t>permite</a:t>
              </a:r>
              <a:r>
                <a:rPr lang="es-ES" sz="1000" spc="-30">
                  <a:solidFill>
                    <a:schemeClr val="accent1"/>
                  </a:solidFill>
                  <a:latin typeface="Arial"/>
                  <a:cs typeface="Arial"/>
                </a:rPr>
                <a:t> </a:t>
              </a:r>
              <a:r>
                <a:rPr lang="es-ES" sz="1000">
                  <a:solidFill>
                    <a:schemeClr val="accent1"/>
                  </a:solidFill>
                  <a:latin typeface="Arial"/>
                  <a:cs typeface="Arial"/>
                </a:rPr>
                <a:t>conocer</a:t>
              </a:r>
              <a:r>
                <a:rPr lang="es-ES" sz="1000" spc="-30">
                  <a:solidFill>
                    <a:schemeClr val="accent1"/>
                  </a:solidFill>
                  <a:latin typeface="Arial"/>
                  <a:cs typeface="Arial"/>
                </a:rPr>
                <a:t> </a:t>
              </a:r>
              <a:r>
                <a:rPr lang="es-ES" sz="1000">
                  <a:solidFill>
                    <a:schemeClr val="accent1"/>
                  </a:solidFill>
                  <a:latin typeface="Arial"/>
                  <a:cs typeface="Arial"/>
                </a:rPr>
                <a:t>de</a:t>
              </a:r>
              <a:r>
                <a:rPr lang="es-ES" sz="1000" spc="-30">
                  <a:solidFill>
                    <a:schemeClr val="accent1"/>
                  </a:solidFill>
                  <a:latin typeface="Arial"/>
                  <a:cs typeface="Arial"/>
                </a:rPr>
                <a:t> </a:t>
              </a:r>
              <a:r>
                <a:rPr lang="es-ES" sz="1000">
                  <a:solidFill>
                    <a:schemeClr val="accent1"/>
                  </a:solidFill>
                  <a:latin typeface="Arial"/>
                  <a:cs typeface="Arial"/>
                </a:rPr>
                <a:t>forma</a:t>
              </a:r>
              <a:r>
                <a:rPr lang="es-ES" sz="1000" spc="-30">
                  <a:solidFill>
                    <a:schemeClr val="accent1"/>
                  </a:solidFill>
                  <a:latin typeface="Arial"/>
                  <a:cs typeface="Arial"/>
                </a:rPr>
                <a:t> </a:t>
              </a:r>
              <a:r>
                <a:rPr lang="es-ES" sz="1000">
                  <a:solidFill>
                    <a:schemeClr val="accent1"/>
                  </a:solidFill>
                  <a:latin typeface="Arial"/>
                  <a:cs typeface="Arial"/>
                </a:rPr>
                <a:t>global</a:t>
              </a:r>
              <a:r>
                <a:rPr lang="es-ES" sz="1000" spc="-35">
                  <a:solidFill>
                    <a:schemeClr val="accent1"/>
                  </a:solidFill>
                  <a:latin typeface="Arial"/>
                  <a:cs typeface="Arial"/>
                </a:rPr>
                <a:t> </a:t>
              </a:r>
              <a:r>
                <a:rPr lang="es-ES" sz="1000">
                  <a:solidFill>
                    <a:schemeClr val="accent1"/>
                  </a:solidFill>
                  <a:latin typeface="Arial"/>
                  <a:cs typeface="Arial"/>
                </a:rPr>
                <a:t>la</a:t>
              </a:r>
              <a:r>
                <a:rPr lang="es-ES" sz="1000" spc="-30">
                  <a:solidFill>
                    <a:schemeClr val="accent1"/>
                  </a:solidFill>
                  <a:latin typeface="Arial"/>
                  <a:cs typeface="Arial"/>
                </a:rPr>
                <a:t> </a:t>
              </a:r>
              <a:r>
                <a:rPr lang="es-ES" sz="1000">
                  <a:solidFill>
                    <a:schemeClr val="accent1"/>
                  </a:solidFill>
                  <a:latin typeface="Arial"/>
                  <a:cs typeface="Arial"/>
                </a:rPr>
                <a:t>situación</a:t>
              </a:r>
              <a:r>
                <a:rPr lang="es-ES" sz="1000" spc="-30">
                  <a:solidFill>
                    <a:schemeClr val="accent1"/>
                  </a:solidFill>
                  <a:latin typeface="Arial"/>
                  <a:cs typeface="Arial"/>
                </a:rPr>
                <a:t> </a:t>
              </a:r>
              <a:r>
                <a:rPr lang="es-ES" sz="1000" spc="-10">
                  <a:solidFill>
                    <a:schemeClr val="accent1"/>
                  </a:solidFill>
                  <a:latin typeface="Arial"/>
                  <a:cs typeface="Arial"/>
                </a:rPr>
                <a:t>funcional, </a:t>
              </a:r>
              <a:r>
                <a:rPr lang="es-ES" sz="1000">
                  <a:solidFill>
                    <a:schemeClr val="accent1"/>
                  </a:solidFill>
                  <a:latin typeface="Arial"/>
                  <a:cs typeface="Arial"/>
                </a:rPr>
                <a:t>mental,</a:t>
              </a:r>
              <a:r>
                <a:rPr lang="es-ES" sz="1000" spc="-50">
                  <a:solidFill>
                    <a:schemeClr val="accent1"/>
                  </a:solidFill>
                  <a:latin typeface="Arial"/>
                  <a:cs typeface="Arial"/>
                </a:rPr>
                <a:t> </a:t>
              </a:r>
              <a:r>
                <a:rPr lang="es-ES" sz="1000">
                  <a:solidFill>
                    <a:schemeClr val="accent1"/>
                  </a:solidFill>
                  <a:latin typeface="Arial"/>
                  <a:cs typeface="Arial"/>
                </a:rPr>
                <a:t>social</a:t>
              </a:r>
              <a:r>
                <a:rPr lang="es-ES" sz="1000" spc="-40">
                  <a:solidFill>
                    <a:schemeClr val="accent1"/>
                  </a:solidFill>
                  <a:latin typeface="Arial"/>
                  <a:cs typeface="Arial"/>
                </a:rPr>
                <a:t> </a:t>
              </a:r>
              <a:r>
                <a:rPr lang="es-ES" sz="1000">
                  <a:solidFill>
                    <a:schemeClr val="accent1"/>
                  </a:solidFill>
                  <a:latin typeface="Arial"/>
                  <a:cs typeface="Arial"/>
                </a:rPr>
                <a:t>y</a:t>
              </a:r>
              <a:r>
                <a:rPr lang="es-ES" sz="1000" spc="-50">
                  <a:solidFill>
                    <a:schemeClr val="accent1"/>
                  </a:solidFill>
                  <a:latin typeface="Arial"/>
                  <a:cs typeface="Arial"/>
                </a:rPr>
                <a:t> </a:t>
              </a:r>
              <a:r>
                <a:rPr lang="es-ES" sz="1000">
                  <a:solidFill>
                    <a:schemeClr val="accent1"/>
                  </a:solidFill>
                  <a:latin typeface="Arial"/>
                  <a:cs typeface="Arial"/>
                </a:rPr>
                <a:t>nutricional</a:t>
              </a:r>
              <a:r>
                <a:rPr lang="es-ES" sz="1000" spc="-40">
                  <a:solidFill>
                    <a:schemeClr val="accent1"/>
                  </a:solidFill>
                  <a:latin typeface="Arial"/>
                  <a:cs typeface="Arial"/>
                </a:rPr>
                <a:t> </a:t>
              </a:r>
              <a:r>
                <a:rPr lang="es-ES" sz="1000">
                  <a:solidFill>
                    <a:schemeClr val="accent1"/>
                  </a:solidFill>
                  <a:latin typeface="Arial"/>
                  <a:cs typeface="Arial"/>
                </a:rPr>
                <a:t>de</a:t>
              </a:r>
              <a:r>
                <a:rPr lang="es-ES" sz="1000" spc="-45">
                  <a:solidFill>
                    <a:schemeClr val="accent1"/>
                  </a:solidFill>
                  <a:latin typeface="Arial"/>
                  <a:cs typeface="Arial"/>
                </a:rPr>
                <a:t> </a:t>
              </a:r>
              <a:r>
                <a:rPr lang="es-ES" sz="1000">
                  <a:solidFill>
                    <a:schemeClr val="accent1"/>
                  </a:solidFill>
                  <a:latin typeface="Arial"/>
                  <a:cs typeface="Arial"/>
                </a:rPr>
                <a:t>los</a:t>
              </a:r>
              <a:r>
                <a:rPr lang="es-ES" sz="1000" spc="-40">
                  <a:solidFill>
                    <a:schemeClr val="accent1"/>
                  </a:solidFill>
                  <a:latin typeface="Arial"/>
                  <a:cs typeface="Arial"/>
                </a:rPr>
                <a:t> </a:t>
              </a:r>
              <a:r>
                <a:rPr lang="es-ES" sz="1000">
                  <a:solidFill>
                    <a:schemeClr val="accent1"/>
                  </a:solidFill>
                  <a:latin typeface="Arial"/>
                  <a:cs typeface="Arial"/>
                </a:rPr>
                <a:t>adultos</a:t>
              </a:r>
              <a:r>
                <a:rPr lang="es-ES" sz="1000" spc="-45">
                  <a:solidFill>
                    <a:schemeClr val="accent1"/>
                  </a:solidFill>
                  <a:latin typeface="Arial"/>
                  <a:cs typeface="Arial"/>
                </a:rPr>
                <a:t> </a:t>
              </a:r>
              <a:r>
                <a:rPr lang="es-ES" sz="1000">
                  <a:solidFill>
                    <a:schemeClr val="accent1"/>
                  </a:solidFill>
                  <a:latin typeface="Arial"/>
                  <a:cs typeface="Arial"/>
                </a:rPr>
                <a:t>mayores,</a:t>
              </a:r>
              <a:r>
                <a:rPr lang="es-ES" sz="1000" spc="-45">
                  <a:solidFill>
                    <a:schemeClr val="accent1"/>
                  </a:solidFill>
                  <a:latin typeface="Arial"/>
                  <a:cs typeface="Arial"/>
                </a:rPr>
                <a:t> </a:t>
              </a:r>
              <a:r>
                <a:rPr lang="es-ES" sz="1000">
                  <a:solidFill>
                    <a:schemeClr val="accent1"/>
                  </a:solidFill>
                  <a:latin typeface="Arial"/>
                  <a:cs typeface="Arial"/>
                </a:rPr>
                <a:t>así</a:t>
              </a:r>
              <a:r>
                <a:rPr lang="es-ES" sz="1000" spc="-45">
                  <a:solidFill>
                    <a:schemeClr val="accent1"/>
                  </a:solidFill>
                  <a:latin typeface="Arial"/>
                  <a:cs typeface="Arial"/>
                </a:rPr>
                <a:t> </a:t>
              </a:r>
              <a:r>
                <a:rPr lang="es-ES" sz="1000">
                  <a:solidFill>
                    <a:schemeClr val="accent1"/>
                  </a:solidFill>
                  <a:latin typeface="Arial"/>
                  <a:cs typeface="Arial"/>
                </a:rPr>
                <a:t>como</a:t>
              </a:r>
              <a:r>
                <a:rPr lang="es-ES" sz="1000" spc="-45">
                  <a:solidFill>
                    <a:schemeClr val="accent1"/>
                  </a:solidFill>
                  <a:latin typeface="Arial"/>
                  <a:cs typeface="Arial"/>
                </a:rPr>
                <a:t> </a:t>
              </a:r>
              <a:r>
                <a:rPr lang="es-ES" sz="1000">
                  <a:solidFill>
                    <a:schemeClr val="accent1"/>
                  </a:solidFill>
                  <a:latin typeface="Arial"/>
                  <a:cs typeface="Arial"/>
                </a:rPr>
                <a:t>aproximarnos</a:t>
              </a:r>
              <a:r>
                <a:rPr lang="es-ES" sz="1000" spc="-45">
                  <a:solidFill>
                    <a:schemeClr val="accent1"/>
                  </a:solidFill>
                  <a:latin typeface="Arial"/>
                  <a:cs typeface="Arial"/>
                </a:rPr>
                <a:t> </a:t>
              </a:r>
              <a:r>
                <a:rPr lang="es-ES" sz="1000">
                  <a:solidFill>
                    <a:schemeClr val="accent1"/>
                  </a:solidFill>
                  <a:latin typeface="Arial"/>
                  <a:cs typeface="Arial"/>
                </a:rPr>
                <a:t>a</a:t>
              </a:r>
              <a:r>
                <a:rPr lang="es-ES" sz="1000" spc="-40">
                  <a:solidFill>
                    <a:schemeClr val="accent1"/>
                  </a:solidFill>
                  <a:latin typeface="Arial"/>
                  <a:cs typeface="Arial"/>
                </a:rPr>
                <a:t> </a:t>
              </a:r>
              <a:r>
                <a:rPr lang="es-ES" sz="1000">
                  <a:solidFill>
                    <a:schemeClr val="accent1"/>
                  </a:solidFill>
                  <a:latin typeface="Arial"/>
                  <a:cs typeface="Arial"/>
                </a:rPr>
                <a:t>la</a:t>
              </a:r>
              <a:r>
                <a:rPr lang="es-ES" sz="1000" spc="-45">
                  <a:solidFill>
                    <a:schemeClr val="accent1"/>
                  </a:solidFill>
                  <a:latin typeface="Arial"/>
                  <a:cs typeface="Arial"/>
                </a:rPr>
                <a:t> </a:t>
              </a:r>
              <a:r>
                <a:rPr lang="es-ES" sz="1000">
                  <a:solidFill>
                    <a:schemeClr val="accent1"/>
                  </a:solidFill>
                  <a:latin typeface="Arial"/>
                  <a:cs typeface="Arial"/>
                </a:rPr>
                <a:t>interacción</a:t>
              </a:r>
              <a:r>
                <a:rPr lang="es-ES" sz="1000" spc="-40">
                  <a:solidFill>
                    <a:schemeClr val="accent1"/>
                  </a:solidFill>
                  <a:latin typeface="Arial"/>
                  <a:cs typeface="Arial"/>
                </a:rPr>
                <a:t> </a:t>
              </a:r>
              <a:r>
                <a:rPr lang="es-ES" sz="1000">
                  <a:solidFill>
                    <a:schemeClr val="accent1"/>
                  </a:solidFill>
                  <a:latin typeface="Arial"/>
                  <a:cs typeface="Arial"/>
                </a:rPr>
                <a:t>entre</a:t>
              </a:r>
              <a:r>
                <a:rPr lang="es-ES" sz="1000" spc="-45">
                  <a:solidFill>
                    <a:schemeClr val="accent1"/>
                  </a:solidFill>
                  <a:latin typeface="Arial"/>
                  <a:cs typeface="Arial"/>
                </a:rPr>
                <a:t> </a:t>
              </a:r>
              <a:r>
                <a:rPr lang="es-ES" sz="1000">
                  <a:solidFill>
                    <a:schemeClr val="accent1"/>
                  </a:solidFill>
                  <a:latin typeface="Arial"/>
                  <a:cs typeface="Arial"/>
                </a:rPr>
                <a:t>estas</a:t>
              </a:r>
              <a:r>
                <a:rPr lang="es-ES" sz="1000" spc="-40">
                  <a:solidFill>
                    <a:schemeClr val="accent1"/>
                  </a:solidFill>
                  <a:latin typeface="Arial"/>
                  <a:cs typeface="Arial"/>
                </a:rPr>
                <a:t> </a:t>
              </a:r>
              <a:r>
                <a:rPr lang="es-ES" sz="1000" spc="-10">
                  <a:solidFill>
                    <a:schemeClr val="accent1"/>
                  </a:solidFill>
                  <a:latin typeface="Arial"/>
                  <a:cs typeface="Arial"/>
                </a:rPr>
                <a:t>áreas </a:t>
              </a:r>
              <a:r>
                <a:rPr lang="es-ES" sz="1000">
                  <a:solidFill>
                    <a:schemeClr val="accent1"/>
                  </a:solidFill>
                  <a:latin typeface="Arial"/>
                  <a:cs typeface="Arial"/>
                </a:rPr>
                <a:t>de</a:t>
              </a:r>
              <a:r>
                <a:rPr lang="es-ES" sz="1000" spc="-5">
                  <a:solidFill>
                    <a:schemeClr val="accent1"/>
                  </a:solidFill>
                  <a:latin typeface="Arial"/>
                  <a:cs typeface="Arial"/>
                </a:rPr>
                <a:t> </a:t>
              </a:r>
              <a:r>
                <a:rPr lang="es-ES" sz="1000" spc="-10">
                  <a:solidFill>
                    <a:schemeClr val="accent1"/>
                  </a:solidFill>
                  <a:latin typeface="Arial"/>
                  <a:cs typeface="Arial"/>
                </a:rPr>
                <a:t>valoración</a:t>
              </a:r>
              <a:endParaRPr lang="es-ES" sz="1000">
                <a:solidFill>
                  <a:schemeClr val="accent1"/>
                </a:solidFill>
                <a:latin typeface="Arial"/>
                <a:cs typeface="Arial"/>
              </a:endParaRPr>
            </a:p>
          </p:txBody>
        </p:sp>
        <p:sp>
          <p:nvSpPr>
            <p:cNvPr id="8" name="Elipse 7">
              <a:extLst>
                <a:ext uri="{FF2B5EF4-FFF2-40B4-BE49-F238E27FC236}">
                  <a16:creationId xmlns:a16="http://schemas.microsoft.com/office/drawing/2014/main" id="{564BAFDB-1E92-609A-A1F3-FFE504260526}"/>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 name="Grupo 8">
            <a:extLst>
              <a:ext uri="{FF2B5EF4-FFF2-40B4-BE49-F238E27FC236}">
                <a16:creationId xmlns:a16="http://schemas.microsoft.com/office/drawing/2014/main" id="{05D0219F-FB0E-053C-83B4-E48ACE761A03}"/>
              </a:ext>
            </a:extLst>
          </p:cNvPr>
          <p:cNvGrpSpPr/>
          <p:nvPr/>
        </p:nvGrpSpPr>
        <p:grpSpPr>
          <a:xfrm>
            <a:off x="298348" y="1581593"/>
            <a:ext cx="8521802" cy="307777"/>
            <a:chOff x="298348" y="2047962"/>
            <a:chExt cx="8521802" cy="307777"/>
          </a:xfrm>
        </p:grpSpPr>
        <p:sp>
          <p:nvSpPr>
            <p:cNvPr id="10" name="CuadroTexto 9">
              <a:extLst>
                <a:ext uri="{FF2B5EF4-FFF2-40B4-BE49-F238E27FC236}">
                  <a16:creationId xmlns:a16="http://schemas.microsoft.com/office/drawing/2014/main" id="{56848951-B268-9DA6-5267-AA1114286034}"/>
                </a:ext>
              </a:extLst>
            </p:cNvPr>
            <p:cNvSpPr txBox="1"/>
            <p:nvPr/>
          </p:nvSpPr>
          <p:spPr>
            <a:xfrm>
              <a:off x="476250" y="2047962"/>
              <a:ext cx="8343900" cy="307777"/>
            </a:xfrm>
            <a:prstGeom prst="rect">
              <a:avLst/>
            </a:prstGeom>
            <a:noFill/>
          </p:spPr>
          <p:txBody>
            <a:bodyPr wrap="square" lIns="0" tIns="0" rIns="0" bIns="0" anchor="t">
              <a:spAutoFit/>
            </a:bodyPr>
            <a:lstStyle/>
            <a:p>
              <a:r>
                <a:rPr lang="es-ES" sz="1000">
                  <a:solidFill>
                    <a:schemeClr val="accent1"/>
                  </a:solidFill>
                  <a:effectLst/>
                </a:rPr>
                <a:t>Supone el mejor </a:t>
              </a:r>
              <a:r>
                <a:rPr lang="es-ES" sz="1000" b="1">
                  <a:solidFill>
                    <a:schemeClr val="accent1"/>
                  </a:solidFill>
                  <a:effectLst/>
                </a:rPr>
                <a:t>instrumento </a:t>
              </a:r>
              <a:r>
                <a:rPr lang="es-ES" sz="1000">
                  <a:solidFill>
                    <a:schemeClr val="accent1"/>
                  </a:solidFill>
                  <a:effectLst/>
                </a:rPr>
                <a:t>para </a:t>
              </a:r>
              <a:r>
                <a:rPr lang="es-ES" sz="1000" b="1">
                  <a:solidFill>
                    <a:schemeClr val="accent1"/>
                  </a:solidFill>
                  <a:effectLst/>
                </a:rPr>
                <a:t>identificar </a:t>
              </a:r>
              <a:r>
                <a:rPr lang="es-ES" sz="1000">
                  <a:solidFill>
                    <a:schemeClr val="accent1"/>
                  </a:solidFill>
                  <a:effectLst/>
                </a:rPr>
                <a:t>y </a:t>
              </a:r>
              <a:r>
                <a:rPr lang="es-ES" sz="1000" b="1">
                  <a:solidFill>
                    <a:schemeClr val="accent1"/>
                  </a:solidFill>
                  <a:effectLst/>
                </a:rPr>
                <a:t>cuantificar </a:t>
              </a:r>
              <a:r>
                <a:rPr lang="es-ES" sz="1000">
                  <a:solidFill>
                    <a:schemeClr val="accent1"/>
                  </a:solidFill>
                  <a:effectLst/>
                </a:rPr>
                <a:t>los principales </a:t>
              </a:r>
              <a:r>
                <a:rPr lang="es-ES" sz="1000" b="1">
                  <a:solidFill>
                    <a:schemeClr val="accent1"/>
                  </a:solidFill>
                  <a:effectLst/>
                </a:rPr>
                <a:t>problemas </a:t>
              </a:r>
              <a:r>
                <a:rPr lang="es-ES" sz="1000">
                  <a:solidFill>
                    <a:schemeClr val="accent1"/>
                  </a:solidFill>
                  <a:effectLst/>
                </a:rPr>
                <a:t>de salud, </a:t>
              </a:r>
              <a:r>
                <a:rPr lang="es-ES" sz="1000" b="1">
                  <a:solidFill>
                    <a:schemeClr val="accent1"/>
                  </a:solidFill>
                  <a:effectLst/>
                </a:rPr>
                <a:t>priorizar </a:t>
              </a:r>
              <a:r>
                <a:rPr lang="es-ES" sz="1000">
                  <a:solidFill>
                    <a:schemeClr val="accent1"/>
                  </a:solidFill>
                  <a:effectLst/>
                </a:rPr>
                <a:t>las </a:t>
              </a:r>
              <a:r>
                <a:rPr lang="es-ES" sz="1000" b="1">
                  <a:solidFill>
                    <a:schemeClr val="accent1"/>
                  </a:solidFill>
                  <a:effectLst/>
                </a:rPr>
                <a:t>necesidades </a:t>
              </a:r>
              <a:r>
                <a:rPr lang="es-ES" sz="1000">
                  <a:solidFill>
                    <a:schemeClr val="accent1"/>
                  </a:solidFill>
                  <a:effectLst/>
                </a:rPr>
                <a:t>del adulto mayor </a:t>
              </a:r>
              <a:br>
                <a:rPr lang="es-ES" sz="1000">
                  <a:effectLst/>
                </a:rPr>
              </a:br>
              <a:r>
                <a:rPr lang="es-ES" sz="1000">
                  <a:solidFill>
                    <a:schemeClr val="accent1"/>
                  </a:solidFill>
                  <a:effectLst/>
                </a:rPr>
                <a:t>y establecer planes </a:t>
              </a:r>
              <a:r>
                <a:rPr lang="es-ES" sz="1000" b="1">
                  <a:solidFill>
                    <a:schemeClr val="accent1"/>
                  </a:solidFill>
                  <a:effectLst/>
                </a:rPr>
                <a:t>diagnóstico-terapéuticos </a:t>
              </a:r>
              <a:r>
                <a:rPr lang="es-ES" sz="1000" b="1" u="sng">
                  <a:solidFill>
                    <a:schemeClr val="accent1"/>
                  </a:solidFill>
                  <a:effectLst/>
                </a:rPr>
                <a:t>individualizados</a:t>
              </a:r>
              <a:endParaRPr lang="es-ES" sz="1000">
                <a:solidFill>
                  <a:schemeClr val="accent1"/>
                </a:solidFill>
                <a:effectLst/>
                <a:cs typeface="Arial"/>
              </a:endParaRPr>
            </a:p>
          </p:txBody>
        </p:sp>
        <p:sp>
          <p:nvSpPr>
            <p:cNvPr id="11" name="Elipse 10">
              <a:extLst>
                <a:ext uri="{FF2B5EF4-FFF2-40B4-BE49-F238E27FC236}">
                  <a16:creationId xmlns:a16="http://schemas.microsoft.com/office/drawing/2014/main" id="{E631353A-5565-7491-32F9-1A0587DCC2C7}"/>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2" name="Grupo 11">
            <a:extLst>
              <a:ext uri="{FF2B5EF4-FFF2-40B4-BE49-F238E27FC236}">
                <a16:creationId xmlns:a16="http://schemas.microsoft.com/office/drawing/2014/main" id="{F07B5A1A-3AE4-7655-FA06-980EE0AC902C}"/>
              </a:ext>
            </a:extLst>
          </p:cNvPr>
          <p:cNvGrpSpPr/>
          <p:nvPr/>
        </p:nvGrpSpPr>
        <p:grpSpPr>
          <a:xfrm>
            <a:off x="298348" y="1996373"/>
            <a:ext cx="8521802" cy="307777"/>
            <a:chOff x="298348" y="2047962"/>
            <a:chExt cx="8521802" cy="307777"/>
          </a:xfrm>
        </p:grpSpPr>
        <p:sp>
          <p:nvSpPr>
            <p:cNvPr id="13" name="CuadroTexto 12">
              <a:extLst>
                <a:ext uri="{FF2B5EF4-FFF2-40B4-BE49-F238E27FC236}">
                  <a16:creationId xmlns:a16="http://schemas.microsoft.com/office/drawing/2014/main" id="{AE863A2A-9D20-D881-A5B6-FE94B60F14AD}"/>
                </a:ext>
              </a:extLst>
            </p:cNvPr>
            <p:cNvSpPr txBox="1"/>
            <p:nvPr/>
          </p:nvSpPr>
          <p:spPr>
            <a:xfrm>
              <a:off x="476250" y="2047962"/>
              <a:ext cx="8343900" cy="307777"/>
            </a:xfrm>
            <a:prstGeom prst="rect">
              <a:avLst/>
            </a:prstGeom>
            <a:noFill/>
          </p:spPr>
          <p:txBody>
            <a:bodyPr wrap="square" lIns="0" tIns="0" rIns="0" bIns="0">
              <a:spAutoFit/>
            </a:bodyPr>
            <a:lstStyle/>
            <a:p>
              <a:r>
                <a:rPr lang="es-ES" sz="1000">
                  <a:solidFill>
                    <a:schemeClr val="accent1"/>
                  </a:solidFill>
                  <a:effectLst/>
                </a:rPr>
                <a:t>La </a:t>
              </a:r>
              <a:r>
                <a:rPr lang="es-ES" sz="1000" b="1">
                  <a:solidFill>
                    <a:schemeClr val="accent1"/>
                  </a:solidFill>
                  <a:effectLst/>
                </a:rPr>
                <a:t>VGI </a:t>
              </a:r>
              <a:r>
                <a:rPr lang="es-ES" sz="1000">
                  <a:solidFill>
                    <a:schemeClr val="accent1"/>
                  </a:solidFill>
                  <a:effectLst/>
                </a:rPr>
                <a:t>puede adaptarse al ámbito de </a:t>
              </a:r>
              <a:r>
                <a:rPr lang="es-ES" sz="1000" b="1">
                  <a:solidFill>
                    <a:schemeClr val="accent1"/>
                  </a:solidFill>
                  <a:effectLst/>
                </a:rPr>
                <a:t>Atención Primaria</a:t>
              </a:r>
              <a:r>
                <a:rPr lang="es-ES" sz="1000">
                  <a:solidFill>
                    <a:schemeClr val="accent1"/>
                  </a:solidFill>
                  <a:effectLst/>
                </a:rPr>
                <a:t>, de tal forma, que se valoren los principales aspectos que nos permitan obtener la mayor cantidad de información sobre el estado de salud del adulto mayor:</a:t>
              </a:r>
            </a:p>
          </p:txBody>
        </p:sp>
        <p:sp>
          <p:nvSpPr>
            <p:cNvPr id="14" name="Elipse 13">
              <a:extLst>
                <a:ext uri="{FF2B5EF4-FFF2-40B4-BE49-F238E27FC236}">
                  <a16:creationId xmlns:a16="http://schemas.microsoft.com/office/drawing/2014/main" id="{44901403-73C2-A5FA-A8D1-CF61A7E66FC7}"/>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BF273772-7235-6470-9E62-84C61B51188C}"/>
              </a:ext>
            </a:extLst>
          </p:cNvPr>
          <p:cNvGrpSpPr/>
          <p:nvPr/>
        </p:nvGrpSpPr>
        <p:grpSpPr>
          <a:xfrm>
            <a:off x="4702818" y="2352191"/>
            <a:ext cx="576000" cy="576000"/>
            <a:chOff x="323850" y="4156388"/>
            <a:chExt cx="468000" cy="468000"/>
          </a:xfrm>
        </p:grpSpPr>
        <p:sp>
          <p:nvSpPr>
            <p:cNvPr id="35" name="Elipse 34">
              <a:extLst>
                <a:ext uri="{FF2B5EF4-FFF2-40B4-BE49-F238E27FC236}">
                  <a16:creationId xmlns:a16="http://schemas.microsoft.com/office/drawing/2014/main" id="{32ED3ED7-DAAB-704A-AFEE-54625EFE9108}"/>
                </a:ext>
              </a:extLst>
            </p:cNvPr>
            <p:cNvSpPr/>
            <p:nvPr/>
          </p:nvSpPr>
          <p:spPr>
            <a:xfrm>
              <a:off x="323850" y="4156388"/>
              <a:ext cx="468000" cy="468000"/>
            </a:xfrm>
            <a:prstGeom prst="ellipse">
              <a:avLst/>
            </a:prstGeom>
            <a:solidFill>
              <a:srgbClr val="F3F4F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Gráfico 36">
              <a:extLst>
                <a:ext uri="{FF2B5EF4-FFF2-40B4-BE49-F238E27FC236}">
                  <a16:creationId xmlns:a16="http://schemas.microsoft.com/office/drawing/2014/main" id="{50448D55-32FE-F9B1-B9F3-1B11F306F3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048" y="4244997"/>
              <a:ext cx="354411" cy="287959"/>
            </a:xfrm>
            <a:prstGeom prst="rect">
              <a:avLst/>
            </a:prstGeom>
          </p:spPr>
        </p:pic>
      </p:grpSp>
      <p:grpSp>
        <p:nvGrpSpPr>
          <p:cNvPr id="41" name="Grupo 40">
            <a:extLst>
              <a:ext uri="{FF2B5EF4-FFF2-40B4-BE49-F238E27FC236}">
                <a16:creationId xmlns:a16="http://schemas.microsoft.com/office/drawing/2014/main" id="{EC65B6EB-F9A6-2B34-EDCA-5A0266986904}"/>
              </a:ext>
            </a:extLst>
          </p:cNvPr>
          <p:cNvGrpSpPr/>
          <p:nvPr/>
        </p:nvGrpSpPr>
        <p:grpSpPr>
          <a:xfrm>
            <a:off x="454332" y="2352191"/>
            <a:ext cx="576000" cy="576000"/>
            <a:chOff x="454332" y="2352191"/>
            <a:chExt cx="576000" cy="576000"/>
          </a:xfrm>
        </p:grpSpPr>
        <p:sp>
          <p:nvSpPr>
            <p:cNvPr id="18" name="Elipse 17">
              <a:extLst>
                <a:ext uri="{FF2B5EF4-FFF2-40B4-BE49-F238E27FC236}">
                  <a16:creationId xmlns:a16="http://schemas.microsoft.com/office/drawing/2014/main" id="{9A1E37A6-B486-6E69-F640-05BB172521EB}"/>
                </a:ext>
              </a:extLst>
            </p:cNvPr>
            <p:cNvSpPr/>
            <p:nvPr/>
          </p:nvSpPr>
          <p:spPr>
            <a:xfrm>
              <a:off x="454332" y="2352191"/>
              <a:ext cx="576000" cy="576000"/>
            </a:xfrm>
            <a:prstGeom prst="ellipse">
              <a:avLst/>
            </a:prstGeom>
            <a:solidFill>
              <a:srgbClr val="F3F4F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0" name="Gráfico 39">
              <a:extLst>
                <a:ext uri="{FF2B5EF4-FFF2-40B4-BE49-F238E27FC236}">
                  <a16:creationId xmlns:a16="http://schemas.microsoft.com/office/drawing/2014/main" id="{0B0C6674-71F2-8E2A-D681-9E3A443EBB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523" y="2458096"/>
              <a:ext cx="378094" cy="378094"/>
            </a:xfrm>
            <a:prstGeom prst="rect">
              <a:avLst/>
            </a:prstGeom>
          </p:spPr>
        </p:pic>
      </p:grpSp>
    </p:spTree>
    <p:extLst>
      <p:ext uri="{BB962C8B-B14F-4D97-AF65-F5344CB8AC3E}">
        <p14:creationId xmlns:p14="http://schemas.microsoft.com/office/powerpoint/2010/main" val="3164937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7232FFA-0657-BE9C-D4A2-DDEB710D5FF7}"/>
              </a:ext>
            </a:extLst>
          </p:cNvPr>
          <p:cNvSpPr>
            <a:spLocks noGrp="1"/>
          </p:cNvSpPr>
          <p:nvPr>
            <p:ph type="sldNum" sz="quarter" idx="12"/>
          </p:nvPr>
        </p:nvSpPr>
        <p:spPr/>
        <p:txBody>
          <a:bodyPr/>
          <a:lstStyle/>
          <a:p>
            <a:fld id="{E7109EF1-F99E-2846-B900-05CEFB69D20A}" type="slidenum">
              <a:rPr lang="en-US" noProof="0" smtClean="0"/>
              <a:pPr/>
              <a:t>19</a:t>
            </a:fld>
            <a:endParaRPr lang="en-US" noProof="0"/>
          </a:p>
        </p:txBody>
      </p:sp>
      <p:sp>
        <p:nvSpPr>
          <p:cNvPr id="3" name="Marcador de texto 2">
            <a:extLst>
              <a:ext uri="{FF2B5EF4-FFF2-40B4-BE49-F238E27FC236}">
                <a16:creationId xmlns:a16="http://schemas.microsoft.com/office/drawing/2014/main" id="{88037D0C-4B03-CE70-3795-EC8BAAE1C10E}"/>
              </a:ext>
            </a:extLst>
          </p:cNvPr>
          <p:cNvSpPr>
            <a:spLocks noGrp="1"/>
          </p:cNvSpPr>
          <p:nvPr>
            <p:ph type="body" sz="quarter" idx="19"/>
          </p:nvPr>
        </p:nvSpPr>
        <p:spPr/>
        <p:txBody>
          <a:bodyPr/>
          <a:lstStyle/>
          <a:p>
            <a:r>
              <a:rPr lang="es-ES" sz="2200" dirty="0">
                <a:solidFill>
                  <a:schemeClr val="accent1"/>
                </a:solidFill>
              </a:rPr>
              <a:t>APROXIMACIÓN A LA FRAGILIDAD EN AP</a:t>
            </a:r>
          </a:p>
        </p:txBody>
      </p:sp>
      <p:sp>
        <p:nvSpPr>
          <p:cNvPr id="4" name="Marcador de texto 3">
            <a:extLst>
              <a:ext uri="{FF2B5EF4-FFF2-40B4-BE49-F238E27FC236}">
                <a16:creationId xmlns:a16="http://schemas.microsoft.com/office/drawing/2014/main" id="{B31FB293-F824-00CC-C674-1E399A6085FD}"/>
              </a:ext>
            </a:extLst>
          </p:cNvPr>
          <p:cNvSpPr>
            <a:spLocks noGrp="1"/>
          </p:cNvSpPr>
          <p:nvPr>
            <p:ph type="body" sz="quarter" idx="25"/>
          </p:nvPr>
        </p:nvSpPr>
        <p:spPr/>
        <p:txBody>
          <a:bodyPr/>
          <a:lstStyle/>
          <a:p>
            <a:r>
              <a:rPr lang="es-ES"/>
              <a:t>Valoración en AP: Valoración Geriátrica Integral (VGI)</a:t>
            </a:r>
          </a:p>
        </p:txBody>
      </p:sp>
      <p:sp>
        <p:nvSpPr>
          <p:cNvPr id="5" name="Marcador de texto 4">
            <a:extLst>
              <a:ext uri="{FF2B5EF4-FFF2-40B4-BE49-F238E27FC236}">
                <a16:creationId xmlns:a16="http://schemas.microsoft.com/office/drawing/2014/main" id="{C7F654EE-81E0-0754-74F3-6F5CF62BB39A}"/>
              </a:ext>
            </a:extLst>
          </p:cNvPr>
          <p:cNvSpPr>
            <a:spLocks noGrp="1"/>
          </p:cNvSpPr>
          <p:nvPr>
            <p:ph type="body" sz="quarter" idx="26"/>
          </p:nvPr>
        </p:nvSpPr>
        <p:spPr/>
        <p:txBody>
          <a:bodyPr/>
          <a:lstStyle/>
          <a:p>
            <a:r>
              <a:rPr lang="es-ES">
                <a:latin typeface="Arial" panose="020B0604020202020204" pitchFamily="34" charset="0"/>
                <a:cs typeface="Arial" panose="020B0604020202020204" pitchFamily="34" charset="0"/>
              </a:rPr>
              <a:t>Lau LK,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Application</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implementation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brief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geriatric</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assessment</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primary</a:t>
            </a:r>
            <a:r>
              <a:rPr lang="es-ES">
                <a:latin typeface="Arial" panose="020B0604020202020204" pitchFamily="34" charset="0"/>
                <a:cs typeface="Arial" panose="020B0604020202020204" pitchFamily="34" charset="0"/>
              </a:rPr>
              <a:t> care and </a:t>
            </a:r>
            <a:r>
              <a:rPr lang="es-ES" err="1">
                <a:latin typeface="Arial" panose="020B0604020202020204" pitchFamily="34" charset="0"/>
                <a:cs typeface="Arial" panose="020B0604020202020204" pitchFamily="34" charset="0"/>
              </a:rPr>
              <a:t>community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settings</a:t>
            </a:r>
            <a:r>
              <a:rPr lang="es-ES">
                <a:latin typeface="Arial" panose="020B0604020202020204" pitchFamily="34" charset="0"/>
                <a:cs typeface="Arial" panose="020B0604020202020204" pitchFamily="34" charset="0"/>
              </a:rPr>
              <a:t>: a </a:t>
            </a:r>
            <a:r>
              <a:rPr lang="es-ES" err="1">
                <a:latin typeface="Arial" panose="020B0604020202020204" pitchFamily="34" charset="0"/>
                <a:cs typeface="Arial" panose="020B0604020202020204" pitchFamily="34" charset="0"/>
              </a:rPr>
              <a:t>scoping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review</a:t>
            </a:r>
            <a:r>
              <a:rPr lang="es-ES">
                <a:latin typeface="Arial" panose="020B0604020202020204" pitchFamily="34" charset="0"/>
                <a:cs typeface="Arial" panose="020B0604020202020204" pitchFamily="34" charset="0"/>
              </a:rPr>
              <a:t>. BMC </a:t>
            </a:r>
            <a:r>
              <a:rPr lang="es-ES" err="1">
                <a:latin typeface="Arial" panose="020B0604020202020204" pitchFamily="34" charset="0"/>
                <a:cs typeface="Arial" panose="020B0604020202020204" pitchFamily="34" charset="0"/>
              </a:rPr>
              <a:t>Geriatr</a:t>
            </a:r>
            <a:r>
              <a:rPr lang="es-ES">
                <a:latin typeface="Arial" panose="020B0604020202020204" pitchFamily="34" charset="0"/>
                <a:cs typeface="Arial" panose="020B0604020202020204" pitchFamily="34" charset="0"/>
              </a:rPr>
              <a:t>. 2025;25(1):2.</a:t>
            </a:r>
          </a:p>
        </p:txBody>
      </p:sp>
      <p:grpSp>
        <p:nvGrpSpPr>
          <p:cNvPr id="6" name="Grupo 5">
            <a:extLst>
              <a:ext uri="{FF2B5EF4-FFF2-40B4-BE49-F238E27FC236}">
                <a16:creationId xmlns:a16="http://schemas.microsoft.com/office/drawing/2014/main" id="{C8A7EE0D-2AD5-25E0-590A-C4788A849841}"/>
              </a:ext>
            </a:extLst>
          </p:cNvPr>
          <p:cNvGrpSpPr/>
          <p:nvPr/>
        </p:nvGrpSpPr>
        <p:grpSpPr>
          <a:xfrm>
            <a:off x="4407870" y="4488142"/>
            <a:ext cx="328260" cy="136246"/>
            <a:chOff x="4211960" y="4340365"/>
            <a:chExt cx="328260" cy="136246"/>
          </a:xfrm>
        </p:grpSpPr>
        <p:sp>
          <p:nvSpPr>
            <p:cNvPr id="7" name="Elipse 90">
              <a:hlinkClick r:id="rId2" action="ppaction://hlinksldjump"/>
              <a:extLst>
                <a:ext uri="{FF2B5EF4-FFF2-40B4-BE49-F238E27FC236}">
                  <a16:creationId xmlns:a16="http://schemas.microsoft.com/office/drawing/2014/main" id="{0B7BEB7E-2A85-0CD3-9B8D-FCE5330AAEB1}"/>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3" action="ppaction://hlinksldjump"/>
              <a:extLst>
                <a:ext uri="{FF2B5EF4-FFF2-40B4-BE49-F238E27FC236}">
                  <a16:creationId xmlns:a16="http://schemas.microsoft.com/office/drawing/2014/main" id="{B755C1FF-FA8D-A456-52F3-F6428E8D3535}"/>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19" name="Conector recto 18">
            <a:extLst>
              <a:ext uri="{FF2B5EF4-FFF2-40B4-BE49-F238E27FC236}">
                <a16:creationId xmlns:a16="http://schemas.microsoft.com/office/drawing/2014/main" id="{90F7F57F-DF17-A5A5-05B7-CC4D1E27C8B3}"/>
              </a:ext>
            </a:extLst>
          </p:cNvPr>
          <p:cNvCxnSpPr>
            <a:cxnSpLocks/>
          </p:cNvCxnSpPr>
          <p:nvPr/>
        </p:nvCxnSpPr>
        <p:spPr>
          <a:xfrm flipV="1">
            <a:off x="323850" y="1236738"/>
            <a:ext cx="0" cy="317175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DBE0E632-F0D8-5A10-C69F-EF28A4372F65}"/>
              </a:ext>
            </a:extLst>
          </p:cNvPr>
          <p:cNvGrpSpPr/>
          <p:nvPr/>
        </p:nvGrpSpPr>
        <p:grpSpPr>
          <a:xfrm>
            <a:off x="279730" y="1166813"/>
            <a:ext cx="8540420" cy="184666"/>
            <a:chOff x="279730" y="1166813"/>
            <a:chExt cx="8540420" cy="184666"/>
          </a:xfrm>
        </p:grpSpPr>
        <p:sp>
          <p:nvSpPr>
            <p:cNvPr id="21" name="CuadroTexto 20">
              <a:extLst>
                <a:ext uri="{FF2B5EF4-FFF2-40B4-BE49-F238E27FC236}">
                  <a16:creationId xmlns:a16="http://schemas.microsoft.com/office/drawing/2014/main" id="{2FFFA7D7-18D9-2C66-9CF6-D4CA910EF17F}"/>
                </a:ext>
              </a:extLst>
            </p:cNvPr>
            <p:cNvSpPr txBox="1"/>
            <p:nvPr/>
          </p:nvSpPr>
          <p:spPr>
            <a:xfrm>
              <a:off x="543910" y="1166813"/>
              <a:ext cx="8276240" cy="184666"/>
            </a:xfrm>
            <a:prstGeom prst="rect">
              <a:avLst/>
            </a:prstGeom>
            <a:noFill/>
          </p:spPr>
          <p:txBody>
            <a:bodyPr wrap="square" lIns="0" tIns="0" rIns="0" bIns="0">
              <a:spAutoFit/>
            </a:bodyPr>
            <a:lstStyle/>
            <a:p>
              <a:pPr marL="12700">
                <a:lnSpc>
                  <a:spcPct val="100000"/>
                </a:lnSpc>
                <a:spcBef>
                  <a:spcPts val="100"/>
                </a:spcBef>
                <a:tabLst>
                  <a:tab pos="212090" algn="l"/>
                </a:tabLst>
              </a:pPr>
              <a:r>
                <a:rPr lang="es-ES" sz="1200" b="1">
                  <a:solidFill>
                    <a:schemeClr val="accent1"/>
                  </a:solidFill>
                  <a:latin typeface="Arial" panose="020B0604020202020204" pitchFamily="34" charset="0"/>
                  <a:cs typeface="Arial" panose="020B0604020202020204" pitchFamily="34" charset="0"/>
                </a:rPr>
                <a:t>VGI</a:t>
              </a:r>
              <a:r>
                <a:rPr lang="es-ES" sz="1200" spc="-45">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adaptada</a:t>
              </a:r>
              <a:r>
                <a:rPr lang="es-ES" sz="1200" spc="-4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a</a:t>
              </a:r>
              <a:r>
                <a:rPr lang="es-ES" sz="1200" spc="-35">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Atención</a:t>
              </a:r>
              <a:r>
                <a:rPr lang="es-ES" sz="1200" spc="-40">
                  <a:solidFill>
                    <a:schemeClr val="accent1"/>
                  </a:solidFill>
                  <a:latin typeface="Arial" panose="020B0604020202020204" pitchFamily="34" charset="0"/>
                  <a:cs typeface="Arial" panose="020B0604020202020204" pitchFamily="34" charset="0"/>
                </a:rPr>
                <a:t> </a:t>
              </a:r>
              <a:r>
                <a:rPr lang="es-ES" sz="1200" spc="-10">
                  <a:solidFill>
                    <a:schemeClr val="accent1"/>
                  </a:solidFill>
                  <a:latin typeface="Arial" panose="020B0604020202020204" pitchFamily="34" charset="0"/>
                  <a:cs typeface="Arial" panose="020B0604020202020204" pitchFamily="34" charset="0"/>
                </a:rPr>
                <a:t>Primaria:</a:t>
              </a:r>
              <a:endParaRPr lang="es-ES" sz="1200">
                <a:solidFill>
                  <a:schemeClr val="accent1"/>
                </a:solidFill>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id="{D1AF2F0C-29F1-2D2E-566C-A42E070B32AF}"/>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6" name="Grupo 105">
            <a:extLst>
              <a:ext uri="{FF2B5EF4-FFF2-40B4-BE49-F238E27FC236}">
                <a16:creationId xmlns:a16="http://schemas.microsoft.com/office/drawing/2014/main" id="{EC214159-061B-9E40-98BE-4C161B890BEE}"/>
              </a:ext>
            </a:extLst>
          </p:cNvPr>
          <p:cNvGrpSpPr/>
          <p:nvPr/>
        </p:nvGrpSpPr>
        <p:grpSpPr>
          <a:xfrm>
            <a:off x="539750" y="3402593"/>
            <a:ext cx="8280402" cy="203640"/>
            <a:chOff x="539750" y="3448173"/>
            <a:chExt cx="8280402" cy="203640"/>
          </a:xfrm>
        </p:grpSpPr>
        <p:cxnSp>
          <p:nvCxnSpPr>
            <p:cNvPr id="81" name="Conector recto 80">
              <a:extLst>
                <a:ext uri="{FF2B5EF4-FFF2-40B4-BE49-F238E27FC236}">
                  <a16:creationId xmlns:a16="http://schemas.microsoft.com/office/drawing/2014/main" id="{8AFF671A-958E-FD74-9500-6B1FA2F09E32}"/>
                </a:ext>
              </a:extLst>
            </p:cNvPr>
            <p:cNvCxnSpPr>
              <a:cxnSpLocks/>
            </p:cNvCxnSpPr>
            <p:nvPr/>
          </p:nvCxnSpPr>
          <p:spPr>
            <a:xfrm flipH="1">
              <a:off x="539750" y="3448173"/>
              <a:ext cx="828040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Conector recto de flecha 81">
              <a:extLst>
                <a:ext uri="{FF2B5EF4-FFF2-40B4-BE49-F238E27FC236}">
                  <a16:creationId xmlns:a16="http://schemas.microsoft.com/office/drawing/2014/main" id="{6DDD81D4-18FA-7475-E21E-409299983357}"/>
                </a:ext>
              </a:extLst>
            </p:cNvPr>
            <p:cNvCxnSpPr>
              <a:cxnSpLocks/>
            </p:cNvCxnSpPr>
            <p:nvPr/>
          </p:nvCxnSpPr>
          <p:spPr>
            <a:xfrm>
              <a:off x="4679951" y="3455295"/>
              <a:ext cx="0" cy="196518"/>
            </a:xfrm>
            <a:prstGeom prst="straightConnector1">
              <a:avLst/>
            </a:prstGeom>
            <a:ln w="12700">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114" name="Grupo 113">
            <a:extLst>
              <a:ext uri="{FF2B5EF4-FFF2-40B4-BE49-F238E27FC236}">
                <a16:creationId xmlns:a16="http://schemas.microsoft.com/office/drawing/2014/main" id="{0ABBA75F-719F-4DFF-0503-42253E80A077}"/>
              </a:ext>
            </a:extLst>
          </p:cNvPr>
          <p:cNvGrpSpPr/>
          <p:nvPr/>
        </p:nvGrpSpPr>
        <p:grpSpPr>
          <a:xfrm>
            <a:off x="539750" y="3735498"/>
            <a:ext cx="8273226" cy="672990"/>
            <a:chOff x="539750" y="3735498"/>
            <a:chExt cx="8273226" cy="672990"/>
          </a:xfrm>
        </p:grpSpPr>
        <p:grpSp>
          <p:nvGrpSpPr>
            <p:cNvPr id="107" name="Grupo 106">
              <a:extLst>
                <a:ext uri="{FF2B5EF4-FFF2-40B4-BE49-F238E27FC236}">
                  <a16:creationId xmlns:a16="http://schemas.microsoft.com/office/drawing/2014/main" id="{847A9EA8-90AE-5133-04C4-E8AA87BB95BE}"/>
                </a:ext>
              </a:extLst>
            </p:cNvPr>
            <p:cNvGrpSpPr/>
            <p:nvPr/>
          </p:nvGrpSpPr>
          <p:grpSpPr>
            <a:xfrm>
              <a:off x="539750" y="3735498"/>
              <a:ext cx="2656800" cy="672990"/>
              <a:chOff x="539750" y="3735498"/>
              <a:chExt cx="2656800" cy="672990"/>
            </a:xfrm>
          </p:grpSpPr>
          <p:sp>
            <p:nvSpPr>
              <p:cNvPr id="100" name="Rectángulo 99">
                <a:extLst>
                  <a:ext uri="{FF2B5EF4-FFF2-40B4-BE49-F238E27FC236}">
                    <a16:creationId xmlns:a16="http://schemas.microsoft.com/office/drawing/2014/main" id="{48277015-62C0-311A-65B8-8E8A9BB2038F}"/>
                  </a:ext>
                </a:extLst>
              </p:cNvPr>
              <p:cNvSpPr/>
              <p:nvPr/>
            </p:nvSpPr>
            <p:spPr>
              <a:xfrm>
                <a:off x="539750" y="3785033"/>
                <a:ext cx="26568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lgn="ctr"/>
                <a:r>
                  <a:rPr lang="es-ES" sz="1000">
                    <a:solidFill>
                      <a:schemeClr val="accent1"/>
                    </a:solidFill>
                    <a:latin typeface="Arial"/>
                    <a:cs typeface="Arial"/>
                  </a:rPr>
                  <a:t>Conocer</a:t>
                </a:r>
                <a:r>
                  <a:rPr lang="es-ES" sz="1000" spc="-55">
                    <a:solidFill>
                      <a:schemeClr val="accent1"/>
                    </a:solidFill>
                    <a:latin typeface="Arial"/>
                    <a:cs typeface="Arial"/>
                  </a:rPr>
                  <a:t> </a:t>
                </a:r>
                <a:r>
                  <a:rPr lang="es-ES" sz="1000">
                    <a:solidFill>
                      <a:schemeClr val="accent1"/>
                    </a:solidFill>
                    <a:latin typeface="Arial"/>
                    <a:cs typeface="Arial"/>
                  </a:rPr>
                  <a:t>Situación</a:t>
                </a:r>
                <a:r>
                  <a:rPr lang="es-ES" sz="1000" spc="-50">
                    <a:solidFill>
                      <a:schemeClr val="accent1"/>
                    </a:solidFill>
                    <a:latin typeface="Arial"/>
                    <a:cs typeface="Arial"/>
                  </a:rPr>
                  <a:t> </a:t>
                </a:r>
                <a:r>
                  <a:rPr lang="es-ES" sz="1000" b="1">
                    <a:solidFill>
                      <a:schemeClr val="accent1"/>
                    </a:solidFill>
                    <a:latin typeface="Arial"/>
                    <a:cs typeface="Arial"/>
                  </a:rPr>
                  <a:t>FUNCIONAL,</a:t>
                </a:r>
                <a:r>
                  <a:rPr lang="es-ES" sz="1000" spc="-40">
                    <a:solidFill>
                      <a:schemeClr val="accent1"/>
                    </a:solidFill>
                    <a:latin typeface="Arial"/>
                    <a:cs typeface="Arial"/>
                  </a:rPr>
                  <a:t> </a:t>
                </a:r>
                <a:br>
                  <a:rPr lang="es-ES" sz="1000" spc="-40">
                    <a:latin typeface="Arial" panose="020B0604020202020204" pitchFamily="34" charset="0"/>
                    <a:cs typeface="Arial" panose="020B0604020202020204" pitchFamily="34" charset="0"/>
                  </a:rPr>
                </a:br>
                <a:r>
                  <a:rPr lang="es-ES" sz="1000" b="1">
                    <a:solidFill>
                      <a:schemeClr val="accent1"/>
                    </a:solidFill>
                    <a:latin typeface="Arial"/>
                    <a:cs typeface="Arial"/>
                  </a:rPr>
                  <a:t>COGNITIVA,</a:t>
                </a:r>
                <a:r>
                  <a:rPr lang="es-ES" sz="1000" spc="-45">
                    <a:solidFill>
                      <a:schemeClr val="accent1"/>
                    </a:solidFill>
                    <a:latin typeface="Arial"/>
                    <a:cs typeface="Arial"/>
                  </a:rPr>
                  <a:t> </a:t>
                </a:r>
                <a:r>
                  <a:rPr lang="es-ES" sz="1000" b="1">
                    <a:solidFill>
                      <a:schemeClr val="accent1"/>
                    </a:solidFill>
                    <a:latin typeface="Arial"/>
                    <a:cs typeface="Arial"/>
                  </a:rPr>
                  <a:t>SOCIAL</a:t>
                </a:r>
                <a:r>
                  <a:rPr lang="es-ES" sz="1000" b="1" spc="-10">
                    <a:solidFill>
                      <a:schemeClr val="accent1"/>
                    </a:solidFill>
                    <a:latin typeface="Arial"/>
                    <a:cs typeface="Arial"/>
                  </a:rPr>
                  <a:t> </a:t>
                </a:r>
                <a:r>
                  <a:rPr lang="es-ES" sz="1000">
                    <a:solidFill>
                      <a:schemeClr val="accent1"/>
                    </a:solidFill>
                    <a:latin typeface="Arial"/>
                    <a:cs typeface="Arial"/>
                  </a:rPr>
                  <a:t>y</a:t>
                </a:r>
                <a:r>
                  <a:rPr lang="es-ES" sz="1000" spc="-40">
                    <a:solidFill>
                      <a:schemeClr val="accent1"/>
                    </a:solidFill>
                    <a:latin typeface="Arial"/>
                    <a:cs typeface="Arial"/>
                  </a:rPr>
                  <a:t> </a:t>
                </a:r>
                <a:r>
                  <a:rPr lang="es-ES" sz="1000" b="1" spc="-10">
                    <a:solidFill>
                      <a:schemeClr val="accent1"/>
                    </a:solidFill>
                    <a:latin typeface="Arial"/>
                    <a:cs typeface="Arial"/>
                  </a:rPr>
                  <a:t>NUTRICIONAL</a:t>
                </a:r>
                <a:endParaRPr lang="es-ES" sz="1000">
                  <a:solidFill>
                    <a:schemeClr val="accent1"/>
                  </a:solidFill>
                  <a:latin typeface="Arial"/>
                  <a:cs typeface="Arial"/>
                </a:endParaRPr>
              </a:p>
            </p:txBody>
          </p:sp>
          <p:sp>
            <p:nvSpPr>
              <p:cNvPr id="101" name="Elipse 100">
                <a:extLst>
                  <a:ext uri="{FF2B5EF4-FFF2-40B4-BE49-F238E27FC236}">
                    <a16:creationId xmlns:a16="http://schemas.microsoft.com/office/drawing/2014/main" id="{AE835BB2-540F-6A48-AF60-20E0B43FD3D2}"/>
                  </a:ext>
                </a:extLst>
              </p:cNvPr>
              <p:cNvSpPr/>
              <p:nvPr/>
            </p:nvSpPr>
            <p:spPr>
              <a:xfrm>
                <a:off x="1815849" y="3735498"/>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8" name="Grupo 107">
              <a:extLst>
                <a:ext uri="{FF2B5EF4-FFF2-40B4-BE49-F238E27FC236}">
                  <a16:creationId xmlns:a16="http://schemas.microsoft.com/office/drawing/2014/main" id="{C4549E55-DBF9-6052-4E28-19EB9C435426}"/>
                </a:ext>
              </a:extLst>
            </p:cNvPr>
            <p:cNvGrpSpPr/>
            <p:nvPr/>
          </p:nvGrpSpPr>
          <p:grpSpPr>
            <a:xfrm>
              <a:off x="3347963" y="3735498"/>
              <a:ext cx="2656800" cy="672990"/>
              <a:chOff x="539750" y="3735498"/>
              <a:chExt cx="2656800" cy="672990"/>
            </a:xfrm>
          </p:grpSpPr>
          <p:sp>
            <p:nvSpPr>
              <p:cNvPr id="109" name="Rectángulo 108">
                <a:extLst>
                  <a:ext uri="{FF2B5EF4-FFF2-40B4-BE49-F238E27FC236}">
                    <a16:creationId xmlns:a16="http://schemas.microsoft.com/office/drawing/2014/main" id="{099F29AB-D4FA-C4BE-B690-1139B49765D2}"/>
                  </a:ext>
                </a:extLst>
              </p:cNvPr>
              <p:cNvSpPr/>
              <p:nvPr/>
            </p:nvSpPr>
            <p:spPr>
              <a:xfrm>
                <a:off x="539750" y="3785033"/>
                <a:ext cx="26568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lgn="ctr"/>
                <a:r>
                  <a:rPr lang="es-ES" sz="1000">
                    <a:solidFill>
                      <a:schemeClr val="accent1"/>
                    </a:solidFill>
                    <a:latin typeface="Arial" panose="020B0604020202020204" pitchFamily="34" charset="0"/>
                    <a:cs typeface="Arial" panose="020B0604020202020204" pitchFamily="34" charset="0"/>
                  </a:rPr>
                  <a:t>Conocer</a:t>
                </a:r>
                <a:r>
                  <a:rPr lang="es-ES" sz="1000" spc="-50">
                    <a:solidFill>
                      <a:schemeClr val="accent1"/>
                    </a:solidFill>
                    <a:latin typeface="Arial" panose="020B0604020202020204" pitchFamily="34" charset="0"/>
                    <a:cs typeface="Arial" panose="020B0604020202020204" pitchFamily="34" charset="0"/>
                  </a:rPr>
                  <a:t> </a:t>
                </a:r>
                <a:r>
                  <a:rPr lang="es-ES" sz="1000" b="1" spc="-50">
                    <a:solidFill>
                      <a:schemeClr val="accent1"/>
                    </a:solidFill>
                    <a:latin typeface="Arial" panose="020B0604020202020204" pitchFamily="34" charset="0"/>
                    <a:cs typeface="Arial" panose="020B0604020202020204" pitchFamily="34" charset="0"/>
                  </a:rPr>
                  <a:t>c</a:t>
                </a:r>
                <a:r>
                  <a:rPr lang="es-ES" sz="1000" b="1">
                    <a:solidFill>
                      <a:schemeClr val="accent1"/>
                    </a:solidFill>
                    <a:latin typeface="Arial" panose="020B0604020202020204" pitchFamily="34" charset="0"/>
                    <a:cs typeface="Arial" panose="020B0604020202020204" pitchFamily="34" charset="0"/>
                  </a:rPr>
                  <a:t>omorbilidad</a:t>
                </a:r>
                <a:r>
                  <a:rPr lang="es-ES" sz="1000">
                    <a:solidFill>
                      <a:schemeClr val="accent1"/>
                    </a:solidFill>
                    <a:latin typeface="Arial" panose="020B0604020202020204" pitchFamily="34" charset="0"/>
                    <a:cs typeface="Arial" panose="020B0604020202020204" pitchFamily="34" charset="0"/>
                  </a:rPr>
                  <a:t>,</a:t>
                </a:r>
                <a:r>
                  <a:rPr lang="es-ES" sz="1000" spc="-50">
                    <a:solidFill>
                      <a:schemeClr val="accent1"/>
                    </a:solidFill>
                    <a:latin typeface="Arial" panose="020B0604020202020204" pitchFamily="34" charset="0"/>
                    <a:cs typeface="Arial" panose="020B0604020202020204" pitchFamily="34" charset="0"/>
                  </a:rPr>
                  <a:t> </a:t>
                </a:r>
                <a:r>
                  <a:rPr lang="es-ES" sz="1000" b="1" spc="-50">
                    <a:solidFill>
                      <a:schemeClr val="accent1"/>
                    </a:solidFill>
                    <a:latin typeface="Arial" panose="020B0604020202020204" pitchFamily="34" charset="0"/>
                    <a:cs typeface="Arial" panose="020B0604020202020204" pitchFamily="34" charset="0"/>
                  </a:rPr>
                  <a:t>p</a:t>
                </a:r>
                <a:r>
                  <a:rPr lang="es-ES" sz="1000" b="1">
                    <a:solidFill>
                      <a:schemeClr val="accent1"/>
                    </a:solidFill>
                    <a:latin typeface="Arial" panose="020B0604020202020204" pitchFamily="34" charset="0"/>
                    <a:cs typeface="Arial" panose="020B0604020202020204" pitchFamily="34" charset="0"/>
                  </a:rPr>
                  <a:t>olifarmacia</a:t>
                </a:r>
                <a:r>
                  <a:rPr lang="es-ES" sz="1000">
                    <a:solidFill>
                      <a:schemeClr val="accent1"/>
                    </a:solidFill>
                    <a:latin typeface="Arial" panose="020B0604020202020204" pitchFamily="34" charset="0"/>
                    <a:cs typeface="Arial" panose="020B0604020202020204" pitchFamily="34" charset="0"/>
                  </a:rPr>
                  <a:t>,</a:t>
                </a:r>
                <a:r>
                  <a:rPr lang="es-ES" sz="1000" spc="-50">
                    <a:solidFill>
                      <a:schemeClr val="accent1"/>
                    </a:solidFill>
                    <a:latin typeface="Arial" panose="020B0604020202020204" pitchFamily="34" charset="0"/>
                    <a:cs typeface="Arial" panose="020B0604020202020204" pitchFamily="34" charset="0"/>
                  </a:rPr>
                  <a:t> </a:t>
                </a:r>
                <a:br>
                  <a:rPr lang="es-ES" sz="1000" spc="-50">
                    <a:solidFill>
                      <a:schemeClr val="accent1"/>
                    </a:solidFill>
                    <a:latin typeface="Arial" panose="020B0604020202020204" pitchFamily="34" charset="0"/>
                    <a:cs typeface="Arial" panose="020B0604020202020204" pitchFamily="34" charset="0"/>
                  </a:rPr>
                </a:br>
                <a:r>
                  <a:rPr lang="es-ES" sz="1000" b="1" spc="-50">
                    <a:solidFill>
                      <a:schemeClr val="accent1"/>
                    </a:solidFill>
                    <a:latin typeface="Arial" panose="020B0604020202020204" pitchFamily="34" charset="0"/>
                    <a:cs typeface="Arial" panose="020B0604020202020204" pitchFamily="34" charset="0"/>
                  </a:rPr>
                  <a:t>síndromes</a:t>
                </a:r>
                <a:r>
                  <a:rPr lang="es-ES" sz="1000" b="1" spc="-45">
                    <a:solidFill>
                      <a:schemeClr val="accent1"/>
                    </a:solidFill>
                    <a:latin typeface="Arial" panose="020B0604020202020204" pitchFamily="34" charset="0"/>
                    <a:cs typeface="Arial" panose="020B0604020202020204" pitchFamily="34" charset="0"/>
                  </a:rPr>
                  <a:t> g</a:t>
                </a:r>
                <a:r>
                  <a:rPr lang="es-ES" sz="1000" b="1">
                    <a:solidFill>
                      <a:schemeClr val="accent1"/>
                    </a:solidFill>
                    <a:latin typeface="Arial" panose="020B0604020202020204" pitchFamily="34" charset="0"/>
                    <a:cs typeface="Arial" panose="020B0604020202020204" pitchFamily="34" charset="0"/>
                  </a:rPr>
                  <a:t>eriátricos</a:t>
                </a:r>
                <a:r>
                  <a:rPr lang="es-ES" sz="1000" b="1" spc="-10">
                    <a:solidFill>
                      <a:schemeClr val="accent1"/>
                    </a:solidFill>
                    <a:latin typeface="Arial" panose="020B0604020202020204" pitchFamily="34" charset="0"/>
                    <a:cs typeface="Arial" panose="020B0604020202020204" pitchFamily="34" charset="0"/>
                  </a:rPr>
                  <a:t> </a:t>
                </a:r>
                <a:r>
                  <a:rPr lang="es-ES" sz="1000">
                    <a:solidFill>
                      <a:schemeClr val="accent1"/>
                    </a:solidFill>
                    <a:latin typeface="Arial" panose="020B0604020202020204" pitchFamily="34" charset="0"/>
                    <a:cs typeface="Arial" panose="020B0604020202020204" pitchFamily="34" charset="0"/>
                  </a:rPr>
                  <a:t>más</a:t>
                </a:r>
                <a:r>
                  <a:rPr lang="es-ES" sz="1000" spc="-50">
                    <a:solidFill>
                      <a:schemeClr val="accent1"/>
                    </a:solidFill>
                    <a:latin typeface="Arial" panose="020B0604020202020204" pitchFamily="34" charset="0"/>
                    <a:cs typeface="Arial" panose="020B0604020202020204" pitchFamily="34" charset="0"/>
                  </a:rPr>
                  <a:t> </a:t>
                </a:r>
                <a:r>
                  <a:rPr lang="es-ES" sz="1000" spc="-10">
                    <a:solidFill>
                      <a:schemeClr val="accent1"/>
                    </a:solidFill>
                    <a:latin typeface="Arial" panose="020B0604020202020204" pitchFamily="34" charset="0"/>
                    <a:cs typeface="Arial" panose="020B0604020202020204" pitchFamily="34" charset="0"/>
                  </a:rPr>
                  <a:t>importantes</a:t>
                </a:r>
              </a:p>
            </p:txBody>
          </p:sp>
          <p:sp>
            <p:nvSpPr>
              <p:cNvPr id="110" name="Elipse 109">
                <a:extLst>
                  <a:ext uri="{FF2B5EF4-FFF2-40B4-BE49-F238E27FC236}">
                    <a16:creationId xmlns:a16="http://schemas.microsoft.com/office/drawing/2014/main" id="{7544C694-A532-0823-B061-DCFE2E1377F8}"/>
                  </a:ext>
                </a:extLst>
              </p:cNvPr>
              <p:cNvSpPr/>
              <p:nvPr/>
            </p:nvSpPr>
            <p:spPr>
              <a:xfrm>
                <a:off x="1815849" y="3735498"/>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11" name="Grupo 110">
              <a:extLst>
                <a:ext uri="{FF2B5EF4-FFF2-40B4-BE49-F238E27FC236}">
                  <a16:creationId xmlns:a16="http://schemas.microsoft.com/office/drawing/2014/main" id="{EE431B31-6178-02B0-845D-B19ECD2C8DAC}"/>
                </a:ext>
              </a:extLst>
            </p:cNvPr>
            <p:cNvGrpSpPr/>
            <p:nvPr/>
          </p:nvGrpSpPr>
          <p:grpSpPr>
            <a:xfrm>
              <a:off x="6156176" y="3735498"/>
              <a:ext cx="2656800" cy="672990"/>
              <a:chOff x="539750" y="3735498"/>
              <a:chExt cx="2656800" cy="672990"/>
            </a:xfrm>
          </p:grpSpPr>
          <p:sp>
            <p:nvSpPr>
              <p:cNvPr id="112" name="Rectángulo 111">
                <a:extLst>
                  <a:ext uri="{FF2B5EF4-FFF2-40B4-BE49-F238E27FC236}">
                    <a16:creationId xmlns:a16="http://schemas.microsoft.com/office/drawing/2014/main" id="{09E6FE37-A57E-F73A-4559-3730F18AB44F}"/>
                  </a:ext>
                </a:extLst>
              </p:cNvPr>
              <p:cNvSpPr/>
              <p:nvPr/>
            </p:nvSpPr>
            <p:spPr>
              <a:xfrm>
                <a:off x="539750" y="3785033"/>
                <a:ext cx="26568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lgn="ctr"/>
                <a:r>
                  <a:rPr lang="es-ES" sz="1000">
                    <a:solidFill>
                      <a:schemeClr val="accent1"/>
                    </a:solidFill>
                    <a:latin typeface="Arial" panose="020B0604020202020204" pitchFamily="34" charset="0"/>
                    <a:cs typeface="Arial" panose="020B0604020202020204" pitchFamily="34" charset="0"/>
                  </a:rPr>
                  <a:t>Aproximar</a:t>
                </a:r>
                <a:r>
                  <a:rPr lang="es-ES" sz="1000" spc="-55">
                    <a:solidFill>
                      <a:schemeClr val="accent1"/>
                    </a:solidFill>
                    <a:latin typeface="Arial" panose="020B0604020202020204" pitchFamily="34" charset="0"/>
                    <a:cs typeface="Arial" panose="020B0604020202020204" pitchFamily="34" charset="0"/>
                  </a:rPr>
                  <a:t> </a:t>
                </a:r>
                <a:r>
                  <a:rPr lang="es-ES" sz="1000" b="1" spc="-55">
                    <a:solidFill>
                      <a:schemeClr val="accent1"/>
                    </a:solidFill>
                    <a:uFill>
                      <a:solidFill>
                        <a:srgbClr val="000000"/>
                      </a:solidFill>
                    </a:uFill>
                    <a:latin typeface="Arial" panose="020B0604020202020204" pitchFamily="34" charset="0"/>
                    <a:cs typeface="Arial" panose="020B0604020202020204" pitchFamily="34" charset="0"/>
                  </a:rPr>
                  <a:t>p</a:t>
                </a:r>
                <a:r>
                  <a:rPr lang="es-ES" sz="1000" b="1">
                    <a:solidFill>
                      <a:schemeClr val="accent1"/>
                    </a:solidFill>
                    <a:uFill>
                      <a:solidFill>
                        <a:srgbClr val="000000"/>
                      </a:solidFill>
                    </a:uFill>
                    <a:latin typeface="Arial" panose="020B0604020202020204" pitchFamily="34" charset="0"/>
                    <a:cs typeface="Arial" panose="020B0604020202020204" pitchFamily="34" charset="0"/>
                  </a:rPr>
                  <a:t>ronóstico</a:t>
                </a:r>
                <a:r>
                  <a:rPr lang="es-ES" sz="1000" b="1" spc="-45">
                    <a:solidFill>
                      <a:schemeClr val="accent1"/>
                    </a:solidFill>
                    <a:uFill>
                      <a:solidFill>
                        <a:srgbClr val="000000"/>
                      </a:solidFill>
                    </a:uFill>
                    <a:latin typeface="Arial" panose="020B0604020202020204" pitchFamily="34" charset="0"/>
                    <a:cs typeface="Arial" panose="020B0604020202020204" pitchFamily="34" charset="0"/>
                  </a:rPr>
                  <a:t> g</a:t>
                </a:r>
                <a:r>
                  <a:rPr lang="es-ES" sz="1000" b="1">
                    <a:solidFill>
                      <a:schemeClr val="accent1"/>
                    </a:solidFill>
                    <a:uFill>
                      <a:solidFill>
                        <a:srgbClr val="000000"/>
                      </a:solidFill>
                    </a:uFill>
                    <a:latin typeface="Arial" panose="020B0604020202020204" pitchFamily="34" charset="0"/>
                    <a:cs typeface="Arial" panose="020B0604020202020204" pitchFamily="34" charset="0"/>
                  </a:rPr>
                  <a:t>lobal</a:t>
                </a:r>
                <a:r>
                  <a:rPr lang="es-ES" sz="1000" b="1" spc="-10">
                    <a:solidFill>
                      <a:schemeClr val="accent1"/>
                    </a:solidFill>
                    <a:uFill>
                      <a:solidFill>
                        <a:srgbClr val="000000"/>
                      </a:solidFill>
                    </a:uFill>
                    <a:latin typeface="Arial" panose="020B0604020202020204" pitchFamily="34" charset="0"/>
                    <a:cs typeface="Arial" panose="020B0604020202020204" pitchFamily="34" charset="0"/>
                  </a:rPr>
                  <a:t> </a:t>
                </a:r>
                <a:br>
                  <a:rPr lang="es-ES" sz="1000" b="1" spc="-10">
                    <a:solidFill>
                      <a:schemeClr val="accent1"/>
                    </a:solidFill>
                    <a:uFill>
                      <a:solidFill>
                        <a:srgbClr val="000000"/>
                      </a:solidFill>
                    </a:uFill>
                    <a:latin typeface="Arial" panose="020B0604020202020204" pitchFamily="34" charset="0"/>
                    <a:cs typeface="Arial" panose="020B0604020202020204" pitchFamily="34" charset="0"/>
                  </a:rPr>
                </a:br>
                <a:r>
                  <a:rPr lang="es-ES" sz="1000">
                    <a:solidFill>
                      <a:schemeClr val="accent1"/>
                    </a:solidFill>
                    <a:latin typeface="Arial" panose="020B0604020202020204" pitchFamily="34" charset="0"/>
                    <a:cs typeface="Arial" panose="020B0604020202020204" pitchFamily="34" charset="0"/>
                  </a:rPr>
                  <a:t>y</a:t>
                </a:r>
                <a:r>
                  <a:rPr lang="es-ES" sz="1000" spc="-45">
                    <a:solidFill>
                      <a:schemeClr val="accent1"/>
                    </a:solidFill>
                    <a:latin typeface="Arial" panose="020B0604020202020204" pitchFamily="34" charset="0"/>
                    <a:cs typeface="Arial" panose="020B0604020202020204" pitchFamily="34" charset="0"/>
                  </a:rPr>
                  <a:t> </a:t>
                </a:r>
                <a:r>
                  <a:rPr lang="es-ES" sz="1000" b="1" spc="-45">
                    <a:solidFill>
                      <a:schemeClr val="accent1"/>
                    </a:solidFill>
                    <a:uFill>
                      <a:solidFill>
                        <a:srgbClr val="000000"/>
                      </a:solidFill>
                    </a:uFill>
                    <a:latin typeface="Arial" panose="020B0604020202020204" pitchFamily="34" charset="0"/>
                    <a:cs typeface="Arial" panose="020B0604020202020204" pitchFamily="34" charset="0"/>
                  </a:rPr>
                  <a:t>e</a:t>
                </a:r>
                <a:r>
                  <a:rPr lang="es-ES" sz="1000" b="1">
                    <a:solidFill>
                      <a:schemeClr val="accent1"/>
                    </a:solidFill>
                    <a:uFill>
                      <a:solidFill>
                        <a:srgbClr val="000000"/>
                      </a:solidFill>
                    </a:uFill>
                    <a:latin typeface="Arial" panose="020B0604020202020204" pitchFamily="34" charset="0"/>
                    <a:cs typeface="Arial" panose="020B0604020202020204" pitchFamily="34" charset="0"/>
                  </a:rPr>
                  <a:t>xpectativa</a:t>
                </a:r>
                <a:r>
                  <a:rPr lang="es-ES" sz="1000" b="1" spc="-45">
                    <a:solidFill>
                      <a:schemeClr val="accent1"/>
                    </a:solidFill>
                    <a:uFill>
                      <a:solidFill>
                        <a:srgbClr val="000000"/>
                      </a:solidFill>
                    </a:uFill>
                    <a:latin typeface="Arial" panose="020B0604020202020204" pitchFamily="34" charset="0"/>
                    <a:cs typeface="Arial" panose="020B0604020202020204" pitchFamily="34" charset="0"/>
                  </a:rPr>
                  <a:t> </a:t>
                </a:r>
                <a:r>
                  <a:rPr lang="es-ES" sz="1000" b="1">
                    <a:solidFill>
                      <a:schemeClr val="accent1"/>
                    </a:solidFill>
                    <a:uFill>
                      <a:solidFill>
                        <a:srgbClr val="000000"/>
                      </a:solidFill>
                    </a:uFill>
                    <a:latin typeface="Arial" panose="020B0604020202020204" pitchFamily="34" charset="0"/>
                    <a:cs typeface="Arial" panose="020B0604020202020204" pitchFamily="34" charset="0"/>
                  </a:rPr>
                  <a:t>de</a:t>
                </a:r>
                <a:r>
                  <a:rPr lang="es-ES" sz="1000" b="1" spc="-45">
                    <a:solidFill>
                      <a:schemeClr val="accent1"/>
                    </a:solidFill>
                    <a:uFill>
                      <a:solidFill>
                        <a:srgbClr val="000000"/>
                      </a:solidFill>
                    </a:uFill>
                    <a:latin typeface="Arial" panose="020B0604020202020204" pitchFamily="34" charset="0"/>
                    <a:cs typeface="Arial" panose="020B0604020202020204" pitchFamily="34" charset="0"/>
                  </a:rPr>
                  <a:t> </a:t>
                </a:r>
                <a:r>
                  <a:rPr lang="es-ES" sz="1000" b="1">
                    <a:solidFill>
                      <a:schemeClr val="accent1"/>
                    </a:solidFill>
                    <a:uFill>
                      <a:solidFill>
                        <a:srgbClr val="000000"/>
                      </a:solidFill>
                    </a:uFill>
                    <a:latin typeface="Arial" panose="020B0604020202020204" pitchFamily="34" charset="0"/>
                    <a:cs typeface="Arial" panose="020B0604020202020204" pitchFamily="34" charset="0"/>
                  </a:rPr>
                  <a:t>vida</a:t>
                </a:r>
                <a:r>
                  <a:rPr lang="es-ES" sz="1000" b="1" spc="-10">
                    <a:solidFill>
                      <a:schemeClr val="accent1"/>
                    </a:solidFill>
                    <a:latin typeface="Arial" panose="020B0604020202020204" pitchFamily="34" charset="0"/>
                    <a:cs typeface="Arial" panose="020B0604020202020204" pitchFamily="34" charset="0"/>
                  </a:rPr>
                  <a:t> </a:t>
                </a:r>
                <a:r>
                  <a:rPr lang="es-ES" sz="1000">
                    <a:solidFill>
                      <a:schemeClr val="accent1"/>
                    </a:solidFill>
                    <a:latin typeface="Arial" panose="020B0604020202020204" pitchFamily="34" charset="0"/>
                    <a:cs typeface="Arial" panose="020B0604020202020204" pitchFamily="34" charset="0"/>
                  </a:rPr>
                  <a:t>del</a:t>
                </a:r>
                <a:r>
                  <a:rPr lang="es-ES" sz="1000" spc="-45">
                    <a:solidFill>
                      <a:schemeClr val="accent1"/>
                    </a:solidFill>
                    <a:latin typeface="Arial" panose="020B0604020202020204" pitchFamily="34" charset="0"/>
                    <a:cs typeface="Arial" panose="020B0604020202020204" pitchFamily="34" charset="0"/>
                  </a:rPr>
                  <a:t> </a:t>
                </a:r>
                <a:r>
                  <a:rPr lang="es-ES" sz="1000" spc="-10">
                    <a:solidFill>
                      <a:schemeClr val="accent1"/>
                    </a:solidFill>
                    <a:latin typeface="Arial" panose="020B0604020202020204" pitchFamily="34" charset="0"/>
                    <a:cs typeface="Arial" panose="020B0604020202020204" pitchFamily="34" charset="0"/>
                  </a:rPr>
                  <a:t>paciente</a:t>
                </a:r>
                <a:endParaRPr lang="es-ES" sz="1000">
                  <a:solidFill>
                    <a:schemeClr val="accent1"/>
                  </a:solidFill>
                  <a:latin typeface="Arial" panose="020B0604020202020204" pitchFamily="34" charset="0"/>
                  <a:cs typeface="Arial" panose="020B0604020202020204" pitchFamily="34" charset="0"/>
                </a:endParaRPr>
              </a:p>
            </p:txBody>
          </p:sp>
          <p:sp>
            <p:nvSpPr>
              <p:cNvPr id="113" name="Elipse 112">
                <a:extLst>
                  <a:ext uri="{FF2B5EF4-FFF2-40B4-BE49-F238E27FC236}">
                    <a16:creationId xmlns:a16="http://schemas.microsoft.com/office/drawing/2014/main" id="{BC21454C-29FF-1D86-C44A-404B0E57E607}"/>
                  </a:ext>
                </a:extLst>
              </p:cNvPr>
              <p:cNvSpPr/>
              <p:nvPr/>
            </p:nvSpPr>
            <p:spPr>
              <a:xfrm>
                <a:off x="1815849" y="3735498"/>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35" name="Grupo 34">
            <a:extLst>
              <a:ext uri="{FF2B5EF4-FFF2-40B4-BE49-F238E27FC236}">
                <a16:creationId xmlns:a16="http://schemas.microsoft.com/office/drawing/2014/main" id="{809ED0B3-8B71-E98B-DD15-D92399E004EB}"/>
              </a:ext>
            </a:extLst>
          </p:cNvPr>
          <p:cNvGrpSpPr/>
          <p:nvPr/>
        </p:nvGrpSpPr>
        <p:grpSpPr>
          <a:xfrm>
            <a:off x="3311655" y="1480743"/>
            <a:ext cx="2697252" cy="1792586"/>
            <a:chOff x="3311655" y="1480743"/>
            <a:chExt cx="2697252" cy="1792586"/>
          </a:xfrm>
        </p:grpSpPr>
        <p:sp>
          <p:nvSpPr>
            <p:cNvPr id="54" name="Redondear rectángulo de una esquina 53">
              <a:extLst>
                <a:ext uri="{FF2B5EF4-FFF2-40B4-BE49-F238E27FC236}">
                  <a16:creationId xmlns:a16="http://schemas.microsoft.com/office/drawing/2014/main" id="{1FD9E8E5-C596-6A65-12F8-52BB0A6D5AB7}"/>
                </a:ext>
              </a:extLst>
            </p:cNvPr>
            <p:cNvSpPr/>
            <p:nvPr/>
          </p:nvSpPr>
          <p:spPr>
            <a:xfrm flipV="1">
              <a:off x="3350995" y="1714017"/>
              <a:ext cx="2657912" cy="1559312"/>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CuadroTexto 69">
              <a:extLst>
                <a:ext uri="{FF2B5EF4-FFF2-40B4-BE49-F238E27FC236}">
                  <a16:creationId xmlns:a16="http://schemas.microsoft.com/office/drawing/2014/main" id="{151CBEA2-7C1C-FED7-B2E6-118A5A7701CF}"/>
                </a:ext>
              </a:extLst>
            </p:cNvPr>
            <p:cNvSpPr txBox="1"/>
            <p:nvPr/>
          </p:nvSpPr>
          <p:spPr>
            <a:xfrm>
              <a:off x="3350995" y="2107691"/>
              <a:ext cx="2657912" cy="1156584"/>
            </a:xfrm>
            <a:prstGeom prst="rect">
              <a:avLst/>
            </a:prstGeom>
            <a:noFill/>
          </p:spPr>
          <p:txBody>
            <a:bodyPr wrap="square" lIns="72000" tIns="45720" rIns="72000" bIns="45720" rtlCol="0" anchor="ctr">
              <a:noAutofit/>
            </a:bodyPr>
            <a:lstStyle/>
            <a:p>
              <a:pPr marR="5080" algn="ctr">
                <a:spcBef>
                  <a:spcPts val="300"/>
                </a:spcBef>
              </a:pPr>
              <a:r>
                <a:rPr lang="es-ES" sz="1000" spc="-10" dirty="0">
                  <a:solidFill>
                    <a:schemeClr val="accent1"/>
                  </a:solidFill>
                  <a:latin typeface="Arial"/>
                  <a:cs typeface="Arial"/>
                </a:rPr>
                <a:t>Valorar</a:t>
              </a:r>
              <a:r>
                <a:rPr lang="es-ES" sz="1000" spc="-50" dirty="0">
                  <a:solidFill>
                    <a:schemeClr val="accent1"/>
                  </a:solidFill>
                  <a:latin typeface="Arial"/>
                  <a:cs typeface="Arial"/>
                </a:rPr>
                <a:t> a</a:t>
              </a:r>
              <a:r>
                <a:rPr lang="es-ES" sz="1000" dirty="0">
                  <a:solidFill>
                    <a:schemeClr val="accent1"/>
                  </a:solidFill>
                  <a:latin typeface="Arial"/>
                  <a:cs typeface="Arial"/>
                </a:rPr>
                <a:t>ctividades</a:t>
              </a:r>
              <a:r>
                <a:rPr lang="es-ES" sz="1000" spc="-50" dirty="0">
                  <a:solidFill>
                    <a:schemeClr val="accent1"/>
                  </a:solidFill>
                  <a:latin typeface="Arial"/>
                  <a:cs typeface="Arial"/>
                </a:rPr>
                <a:t> </a:t>
              </a:r>
              <a:r>
                <a:rPr lang="es-ES" sz="1000" b="1" dirty="0">
                  <a:solidFill>
                    <a:schemeClr val="accent1"/>
                  </a:solidFill>
                  <a:latin typeface="Arial"/>
                  <a:cs typeface="Arial"/>
                </a:rPr>
                <a:t>básicas</a:t>
              </a:r>
              <a:r>
                <a:rPr lang="es-ES" sz="1000" b="1" spc="-10" dirty="0">
                  <a:solidFill>
                    <a:schemeClr val="accent1"/>
                  </a:solidFill>
                  <a:latin typeface="Arial"/>
                  <a:cs typeface="Arial"/>
                </a:rPr>
                <a:t> </a:t>
              </a:r>
              <a:r>
                <a:rPr lang="es-ES" sz="1000" dirty="0">
                  <a:solidFill>
                    <a:schemeClr val="accent1"/>
                  </a:solidFill>
                  <a:latin typeface="Arial"/>
                  <a:cs typeface="Arial"/>
                </a:rPr>
                <a:t>de</a:t>
              </a:r>
              <a:r>
                <a:rPr lang="es-ES" sz="1000" spc="-50" dirty="0">
                  <a:solidFill>
                    <a:schemeClr val="accent1"/>
                  </a:solidFill>
                  <a:latin typeface="Arial"/>
                  <a:cs typeface="Arial"/>
                </a:rPr>
                <a:t> </a:t>
              </a:r>
              <a:r>
                <a:rPr lang="es-ES" sz="1000" dirty="0">
                  <a:solidFill>
                    <a:schemeClr val="accent1"/>
                  </a:solidFill>
                  <a:latin typeface="Arial"/>
                  <a:cs typeface="Arial"/>
                </a:rPr>
                <a:t>la</a:t>
              </a:r>
              <a:r>
                <a:rPr lang="es-ES" sz="1000" spc="-45" dirty="0">
                  <a:solidFill>
                    <a:schemeClr val="accent1"/>
                  </a:solidFill>
                  <a:latin typeface="Arial"/>
                  <a:cs typeface="Arial"/>
                </a:rPr>
                <a:t> v</a:t>
              </a:r>
              <a:r>
                <a:rPr lang="es-ES" sz="1000" dirty="0">
                  <a:solidFill>
                    <a:schemeClr val="accent1"/>
                  </a:solidFill>
                  <a:latin typeface="Arial"/>
                  <a:cs typeface="Arial"/>
                </a:rPr>
                <a:t>ida</a:t>
              </a:r>
              <a:r>
                <a:rPr lang="es-ES" sz="1000" spc="-50" dirty="0">
                  <a:solidFill>
                    <a:schemeClr val="accent1"/>
                  </a:solidFill>
                  <a:latin typeface="Arial"/>
                  <a:cs typeface="Arial"/>
                </a:rPr>
                <a:t> </a:t>
              </a:r>
              <a:r>
                <a:rPr lang="es-ES" sz="1000" spc="-10" dirty="0">
                  <a:solidFill>
                    <a:schemeClr val="accent1"/>
                  </a:solidFill>
                  <a:cs typeface="Tahoma"/>
                </a:rPr>
                <a:t>Valorar</a:t>
              </a:r>
              <a:r>
                <a:rPr lang="es-ES" sz="1000" spc="-30" dirty="0">
                  <a:solidFill>
                    <a:schemeClr val="accent1"/>
                  </a:solidFill>
                  <a:cs typeface="Tahoma"/>
                </a:rPr>
                <a:t> </a:t>
              </a:r>
              <a:r>
                <a:rPr lang="es-ES" sz="1000" dirty="0">
                  <a:solidFill>
                    <a:schemeClr val="accent1"/>
                  </a:solidFill>
                  <a:cs typeface="Tahoma"/>
                </a:rPr>
                <a:t>tipo</a:t>
              </a:r>
              <a:r>
                <a:rPr lang="es-ES" sz="1000" spc="-30" dirty="0">
                  <a:solidFill>
                    <a:schemeClr val="accent1"/>
                  </a:solidFill>
                  <a:cs typeface="Tahoma"/>
                </a:rPr>
                <a:t> </a:t>
              </a:r>
              <a:r>
                <a:rPr lang="es-ES" sz="1000" dirty="0">
                  <a:solidFill>
                    <a:schemeClr val="accent1"/>
                  </a:solidFill>
                  <a:cs typeface="Tahoma"/>
                </a:rPr>
                <a:t>de</a:t>
              </a:r>
              <a:r>
                <a:rPr lang="es-ES" sz="1000" spc="-25" dirty="0">
                  <a:solidFill>
                    <a:schemeClr val="accent1"/>
                  </a:solidFill>
                  <a:cs typeface="Tahoma"/>
                </a:rPr>
                <a:t> </a:t>
              </a:r>
              <a:r>
                <a:rPr lang="es-ES" sz="1000" dirty="0">
                  <a:solidFill>
                    <a:schemeClr val="accent1"/>
                  </a:solidFill>
                  <a:cs typeface="Tahoma"/>
                </a:rPr>
                <a:t>dieta,</a:t>
              </a:r>
              <a:r>
                <a:rPr lang="es-ES" sz="1000" spc="-35" dirty="0">
                  <a:solidFill>
                    <a:schemeClr val="accent1"/>
                  </a:solidFill>
                  <a:cs typeface="Tahoma"/>
                </a:rPr>
                <a:t> </a:t>
              </a:r>
              <a:r>
                <a:rPr lang="es-ES" sz="1000" dirty="0">
                  <a:solidFill>
                    <a:schemeClr val="accent1"/>
                  </a:solidFill>
                  <a:cs typeface="Tahoma"/>
                </a:rPr>
                <a:t>pérdida</a:t>
              </a:r>
              <a:r>
                <a:rPr lang="es-ES" sz="1000" spc="-30" dirty="0">
                  <a:solidFill>
                    <a:schemeClr val="accent1"/>
                  </a:solidFill>
                  <a:cs typeface="Tahoma"/>
                </a:rPr>
                <a:t> </a:t>
              </a:r>
              <a:r>
                <a:rPr lang="es-ES" sz="1000" dirty="0">
                  <a:solidFill>
                    <a:schemeClr val="accent1"/>
                  </a:solidFill>
                  <a:cs typeface="Tahoma"/>
                </a:rPr>
                <a:t>de</a:t>
              </a:r>
              <a:r>
                <a:rPr lang="es-ES" sz="1000" spc="-25" dirty="0">
                  <a:solidFill>
                    <a:schemeClr val="accent1"/>
                  </a:solidFill>
                  <a:cs typeface="Tahoma"/>
                </a:rPr>
                <a:t> </a:t>
              </a:r>
              <a:r>
                <a:rPr lang="es-ES" sz="1000" dirty="0">
                  <a:solidFill>
                    <a:schemeClr val="accent1"/>
                  </a:solidFill>
                  <a:cs typeface="Tahoma"/>
                </a:rPr>
                <a:t>peso</a:t>
              </a:r>
              <a:r>
                <a:rPr lang="es-ES" sz="1000" spc="-30" dirty="0">
                  <a:solidFill>
                    <a:schemeClr val="accent1"/>
                  </a:solidFill>
                  <a:cs typeface="Tahoma"/>
                </a:rPr>
                <a:t> </a:t>
              </a:r>
              <a:br>
                <a:rPr lang="es-ES" sz="1000" spc="-30" dirty="0">
                  <a:cs typeface="Tahoma"/>
                </a:rPr>
              </a:br>
              <a:r>
                <a:rPr lang="es-ES" sz="1000" dirty="0">
                  <a:solidFill>
                    <a:schemeClr val="accent1"/>
                  </a:solidFill>
                  <a:cs typeface="Tahoma"/>
                </a:rPr>
                <a:t>y</a:t>
              </a:r>
              <a:r>
                <a:rPr lang="es-ES" sz="1000" spc="-35" dirty="0">
                  <a:solidFill>
                    <a:schemeClr val="accent1"/>
                  </a:solidFill>
                  <a:cs typeface="Tahoma"/>
                </a:rPr>
                <a:t> </a:t>
              </a:r>
              <a:r>
                <a:rPr lang="es-ES" sz="1000" dirty="0">
                  <a:solidFill>
                    <a:schemeClr val="accent1"/>
                  </a:solidFill>
                  <a:cs typeface="Tahoma"/>
                </a:rPr>
                <a:t>estado</a:t>
              </a:r>
              <a:r>
                <a:rPr lang="es-ES" sz="1000" spc="-25" dirty="0">
                  <a:solidFill>
                    <a:schemeClr val="accent1"/>
                  </a:solidFill>
                  <a:cs typeface="Tahoma"/>
                </a:rPr>
                <a:t> </a:t>
              </a:r>
              <a:r>
                <a:rPr lang="es-ES" sz="1000" spc="-10" dirty="0">
                  <a:solidFill>
                    <a:schemeClr val="accent1"/>
                  </a:solidFill>
                  <a:cs typeface="Tahoma"/>
                </a:rPr>
                <a:t>nutricional</a:t>
              </a:r>
              <a:endParaRPr lang="es-ES" sz="1000" dirty="0">
                <a:solidFill>
                  <a:schemeClr val="accent1"/>
                </a:solidFill>
              </a:endParaRPr>
            </a:p>
            <a:p>
              <a:pPr algn="ctr">
                <a:spcBef>
                  <a:spcPts val="300"/>
                </a:spcBef>
              </a:pPr>
              <a:r>
                <a:rPr lang="es-ES" sz="1000" dirty="0">
                  <a:solidFill>
                    <a:srgbClr val="172F43"/>
                  </a:solidFill>
                  <a:effectLst/>
                  <a:latin typeface="Arial"/>
                  <a:cs typeface="Arial"/>
                </a:rPr>
                <a:t>↓</a:t>
              </a:r>
              <a:endParaRPr lang="es-ES" sz="1000" spc="-10" dirty="0">
                <a:solidFill>
                  <a:schemeClr val="accent1"/>
                </a:solidFill>
                <a:effectLst/>
                <a:latin typeface="Arial"/>
                <a:cs typeface="Arial"/>
              </a:endParaRPr>
            </a:p>
            <a:p>
              <a:pPr marR="5080" algn="ctr">
                <a:spcBef>
                  <a:spcPts val="300"/>
                </a:spcBef>
              </a:pPr>
              <a:r>
                <a:rPr lang="es-ES" sz="1000" dirty="0">
                  <a:solidFill>
                    <a:schemeClr val="accent1"/>
                  </a:solidFill>
                  <a:latin typeface="Arial"/>
                  <a:cs typeface="Arial"/>
                </a:rPr>
                <a:t>Buscar factores etiológicos de desnutrición</a:t>
              </a:r>
              <a:endParaRPr lang="es-ES" sz="1000" spc="-10" dirty="0">
                <a:solidFill>
                  <a:schemeClr val="accent1"/>
                </a:solidFill>
                <a:latin typeface="Arial"/>
                <a:cs typeface="Arial"/>
              </a:endParaRPr>
            </a:p>
          </p:txBody>
        </p:sp>
        <p:grpSp>
          <p:nvGrpSpPr>
            <p:cNvPr id="34" name="Grupo 33">
              <a:extLst>
                <a:ext uri="{FF2B5EF4-FFF2-40B4-BE49-F238E27FC236}">
                  <a16:creationId xmlns:a16="http://schemas.microsoft.com/office/drawing/2014/main" id="{C42E56D5-BE65-C323-CF55-3FE80D6ABC61}"/>
                </a:ext>
              </a:extLst>
            </p:cNvPr>
            <p:cNvGrpSpPr/>
            <p:nvPr/>
          </p:nvGrpSpPr>
          <p:grpSpPr>
            <a:xfrm>
              <a:off x="3311655" y="1480743"/>
              <a:ext cx="2692196" cy="623512"/>
              <a:chOff x="3311655" y="1480743"/>
              <a:chExt cx="2692196" cy="623512"/>
            </a:xfrm>
          </p:grpSpPr>
          <p:sp>
            <p:nvSpPr>
              <p:cNvPr id="71" name="Rectángulo redondeado 70">
                <a:extLst>
                  <a:ext uri="{FF2B5EF4-FFF2-40B4-BE49-F238E27FC236}">
                    <a16:creationId xmlns:a16="http://schemas.microsoft.com/office/drawing/2014/main" id="{3050DD4E-3341-E62E-8FDC-013039A02A7C}"/>
                  </a:ext>
                </a:extLst>
              </p:cNvPr>
              <p:cNvSpPr/>
              <p:nvPr/>
            </p:nvSpPr>
            <p:spPr>
              <a:xfrm>
                <a:off x="3506272" y="1480743"/>
                <a:ext cx="2497579" cy="623512"/>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468000" tIns="108000" rIns="108000" bIns="108000" rtlCol="0" anchor="ctr">
                <a:noAutofit/>
              </a:bodyPr>
              <a:lstStyle/>
              <a:p>
                <a:pPr marR="5080"/>
                <a:r>
                  <a:rPr lang="es-ES" sz="1000" b="1" dirty="0">
                    <a:solidFill>
                      <a:schemeClr val="bg1"/>
                    </a:solidFill>
                    <a:uFill>
                      <a:solidFill>
                        <a:srgbClr val="000000"/>
                      </a:solidFill>
                    </a:uFill>
                    <a:latin typeface="Arial" panose="020B0604020202020204" pitchFamily="34" charset="0"/>
                    <a:cs typeface="Arial" panose="020B0604020202020204" pitchFamily="34" charset="0"/>
                  </a:rPr>
                  <a:t>Nutricional</a:t>
                </a:r>
                <a:endParaRPr lang="es-ES" sz="1000" b="1" dirty="0">
                  <a:solidFill>
                    <a:schemeClr val="bg1"/>
                  </a:solidFill>
                </a:endParaRPr>
              </a:p>
            </p:txBody>
          </p:sp>
          <p:sp>
            <p:nvSpPr>
              <p:cNvPr id="17" name="Elipse 16">
                <a:extLst>
                  <a:ext uri="{FF2B5EF4-FFF2-40B4-BE49-F238E27FC236}">
                    <a16:creationId xmlns:a16="http://schemas.microsoft.com/office/drawing/2014/main" id="{4C53A7FD-B890-F22C-E252-BC47B8C38BD8}"/>
                  </a:ext>
                </a:extLst>
              </p:cNvPr>
              <p:cNvSpPr/>
              <p:nvPr/>
            </p:nvSpPr>
            <p:spPr>
              <a:xfrm>
                <a:off x="3311655" y="1540499"/>
                <a:ext cx="504000" cy="504000"/>
              </a:xfrm>
              <a:prstGeom prst="ellipse">
                <a:avLst/>
              </a:prstGeom>
              <a:solidFill>
                <a:srgbClr val="F3F4F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Gráfico 29">
                <a:extLst>
                  <a:ext uri="{FF2B5EF4-FFF2-40B4-BE49-F238E27FC236}">
                    <a16:creationId xmlns:a16="http://schemas.microsoft.com/office/drawing/2014/main" id="{8BA68642-6805-276B-793E-A69F3EEB12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7316" y="1648345"/>
                <a:ext cx="362234" cy="288309"/>
              </a:xfrm>
              <a:prstGeom prst="rect">
                <a:avLst/>
              </a:prstGeom>
            </p:spPr>
          </p:pic>
        </p:grpSp>
      </p:grpSp>
      <p:grpSp>
        <p:nvGrpSpPr>
          <p:cNvPr id="33" name="Grupo 32">
            <a:extLst>
              <a:ext uri="{FF2B5EF4-FFF2-40B4-BE49-F238E27FC236}">
                <a16:creationId xmlns:a16="http://schemas.microsoft.com/office/drawing/2014/main" id="{FAB806E4-32BE-F1EF-2B47-C6339F14D6B2}"/>
              </a:ext>
            </a:extLst>
          </p:cNvPr>
          <p:cNvGrpSpPr/>
          <p:nvPr/>
        </p:nvGrpSpPr>
        <p:grpSpPr>
          <a:xfrm>
            <a:off x="6131055" y="1480743"/>
            <a:ext cx="2686880" cy="1792586"/>
            <a:chOff x="6131055" y="1480743"/>
            <a:chExt cx="2686880" cy="1792586"/>
          </a:xfrm>
        </p:grpSpPr>
        <p:sp>
          <p:nvSpPr>
            <p:cNvPr id="73" name="Redondear rectángulo de una esquina 72">
              <a:extLst>
                <a:ext uri="{FF2B5EF4-FFF2-40B4-BE49-F238E27FC236}">
                  <a16:creationId xmlns:a16="http://schemas.microsoft.com/office/drawing/2014/main" id="{B22BF29C-B9AF-5C7F-3746-B49DBD67C686}"/>
                </a:ext>
              </a:extLst>
            </p:cNvPr>
            <p:cNvSpPr/>
            <p:nvPr/>
          </p:nvSpPr>
          <p:spPr>
            <a:xfrm flipV="1">
              <a:off x="6159208" y="1714017"/>
              <a:ext cx="2657912" cy="1559312"/>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CuadroTexto 77">
              <a:extLst>
                <a:ext uri="{FF2B5EF4-FFF2-40B4-BE49-F238E27FC236}">
                  <a16:creationId xmlns:a16="http://schemas.microsoft.com/office/drawing/2014/main" id="{FBB098A4-C36C-21A7-10F4-9B056B64FB6F}"/>
                </a:ext>
              </a:extLst>
            </p:cNvPr>
            <p:cNvSpPr txBox="1"/>
            <p:nvPr/>
          </p:nvSpPr>
          <p:spPr>
            <a:xfrm>
              <a:off x="6159208" y="2107691"/>
              <a:ext cx="2657912" cy="1156584"/>
            </a:xfrm>
            <a:prstGeom prst="rect">
              <a:avLst/>
            </a:prstGeom>
            <a:noFill/>
          </p:spPr>
          <p:txBody>
            <a:bodyPr wrap="square" lIns="72000" tIns="45720" rIns="72000" bIns="45720" rtlCol="0" anchor="ctr">
              <a:noAutofit/>
            </a:bodyPr>
            <a:lstStyle/>
            <a:p>
              <a:pPr algn="ctr"/>
              <a:r>
                <a:rPr lang="es-ES" sz="1000">
                  <a:solidFill>
                    <a:schemeClr val="accent1"/>
                  </a:solidFill>
                  <a:cs typeface="Arial"/>
                </a:rPr>
                <a:t>Es muy importante poder </a:t>
              </a:r>
              <a:br>
                <a:rPr lang="es-ES" sz="1000">
                  <a:cs typeface="Arial" panose="020B0604020202020204" pitchFamily="34" charset="0"/>
                </a:rPr>
              </a:br>
              <a:r>
                <a:rPr lang="es-ES" sz="1000">
                  <a:solidFill>
                    <a:schemeClr val="accent1"/>
                  </a:solidFill>
                  <a:cs typeface="Arial"/>
                </a:rPr>
                <a:t>valorar estos aspectos e integrarlos </a:t>
              </a:r>
              <a:br>
                <a:rPr lang="es-ES" sz="1000">
                  <a:cs typeface="Arial" panose="020B0604020202020204" pitchFamily="34" charset="0"/>
                </a:rPr>
              </a:br>
              <a:r>
                <a:rPr lang="es-ES" sz="1000">
                  <a:solidFill>
                    <a:schemeClr val="accent1"/>
                  </a:solidFill>
                  <a:cs typeface="Arial"/>
                </a:rPr>
                <a:t>en nuestro plan de cuidados; son factores que modulan el ajuste terapéutico y contribuyen de manera decisiva en el plan </a:t>
              </a:r>
              <a:br>
                <a:rPr lang="es-ES" sz="1000">
                  <a:cs typeface="Arial" panose="020B0604020202020204" pitchFamily="34" charset="0"/>
                </a:rPr>
              </a:br>
              <a:r>
                <a:rPr lang="es-ES" sz="1000">
                  <a:solidFill>
                    <a:schemeClr val="accent1"/>
                  </a:solidFill>
                  <a:cs typeface="Arial"/>
                </a:rPr>
                <a:t>diagnóstico-terapéutico </a:t>
              </a:r>
              <a:r>
                <a:rPr lang="es-ES" sz="1000" spc="-10">
                  <a:solidFill>
                    <a:schemeClr val="accent1"/>
                  </a:solidFill>
                  <a:cs typeface="Tahoma"/>
                </a:rPr>
                <a:t>final</a:t>
              </a:r>
              <a:endParaRPr lang="es-ES" sz="1000">
                <a:solidFill>
                  <a:schemeClr val="accent1"/>
                </a:solidFill>
                <a:cs typeface="Arial" panose="020B0604020202020204"/>
              </a:endParaRPr>
            </a:p>
          </p:txBody>
        </p:sp>
        <p:sp>
          <p:nvSpPr>
            <p:cNvPr id="79" name="Rectángulo redondeado 78">
              <a:extLst>
                <a:ext uri="{FF2B5EF4-FFF2-40B4-BE49-F238E27FC236}">
                  <a16:creationId xmlns:a16="http://schemas.microsoft.com/office/drawing/2014/main" id="{8402403C-5C24-90E8-53A2-CA6638F8E89E}"/>
                </a:ext>
              </a:extLst>
            </p:cNvPr>
            <p:cNvSpPr/>
            <p:nvPr/>
          </p:nvSpPr>
          <p:spPr>
            <a:xfrm>
              <a:off x="6314485" y="1480743"/>
              <a:ext cx="2503450" cy="623512"/>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468000" tIns="108000" rIns="0" bIns="108000" rtlCol="0" anchor="ctr">
              <a:noAutofit/>
            </a:bodyPr>
            <a:lstStyle/>
            <a:p>
              <a:pPr marR="5080"/>
              <a:r>
                <a:rPr lang="es-ES" sz="1000" b="1" dirty="0">
                  <a:solidFill>
                    <a:schemeClr val="bg1"/>
                  </a:solidFill>
                  <a:uFill>
                    <a:solidFill>
                      <a:srgbClr val="000000"/>
                    </a:solidFill>
                  </a:uFill>
                  <a:latin typeface="Arial"/>
                  <a:cs typeface="Arial"/>
                </a:rPr>
                <a:t>Comorbilidad,</a:t>
              </a:r>
              <a:r>
                <a:rPr lang="es-ES" sz="1000" b="1" spc="-50" dirty="0">
                  <a:solidFill>
                    <a:schemeClr val="bg1"/>
                  </a:solidFill>
                  <a:uFill>
                    <a:solidFill>
                      <a:srgbClr val="000000"/>
                    </a:solidFill>
                  </a:uFill>
                  <a:latin typeface="Arial"/>
                  <a:cs typeface="Arial"/>
                </a:rPr>
                <a:t> </a:t>
              </a:r>
              <a:r>
                <a:rPr lang="es-ES" sz="1000" b="1" dirty="0">
                  <a:solidFill>
                    <a:schemeClr val="bg1"/>
                  </a:solidFill>
                  <a:uFill>
                    <a:solidFill>
                      <a:srgbClr val="000000"/>
                    </a:solidFill>
                  </a:uFill>
                  <a:latin typeface="Arial"/>
                  <a:cs typeface="Arial"/>
                </a:rPr>
                <a:t>polifarmacia</a:t>
              </a:r>
              <a:r>
                <a:rPr lang="es-ES" sz="1000" b="1" spc="-15" dirty="0">
                  <a:solidFill>
                    <a:schemeClr val="bg1"/>
                  </a:solidFill>
                  <a:latin typeface="Arial"/>
                  <a:cs typeface="Arial"/>
                </a:rPr>
                <a:t> </a:t>
              </a:r>
              <a:br>
                <a:rPr lang="es-ES" sz="1000" b="1" spc="-15" dirty="0">
                  <a:latin typeface="Arial" panose="020B0604020202020204" pitchFamily="34" charset="0"/>
                  <a:cs typeface="Arial" panose="020B0604020202020204" pitchFamily="34" charset="0"/>
                </a:rPr>
              </a:br>
              <a:r>
                <a:rPr lang="es-ES" sz="1000" dirty="0">
                  <a:solidFill>
                    <a:schemeClr val="bg1"/>
                  </a:solidFill>
                  <a:latin typeface="Arial"/>
                  <a:cs typeface="Arial"/>
                </a:rPr>
                <a:t>y</a:t>
              </a:r>
              <a:r>
                <a:rPr lang="es-ES" sz="1000" spc="-60" dirty="0">
                  <a:solidFill>
                    <a:schemeClr val="bg1"/>
                  </a:solidFill>
                  <a:latin typeface="Arial"/>
                  <a:cs typeface="Arial"/>
                </a:rPr>
                <a:t> </a:t>
              </a:r>
              <a:r>
                <a:rPr lang="es-ES" sz="1000" dirty="0">
                  <a:solidFill>
                    <a:schemeClr val="bg1"/>
                  </a:solidFill>
                  <a:latin typeface="Arial"/>
                  <a:cs typeface="Arial"/>
                </a:rPr>
                <a:t>otros</a:t>
              </a:r>
              <a:r>
                <a:rPr lang="es-ES" sz="1000" spc="-50" dirty="0">
                  <a:solidFill>
                    <a:schemeClr val="bg1"/>
                  </a:solidFill>
                  <a:latin typeface="Arial"/>
                  <a:cs typeface="Arial"/>
                </a:rPr>
                <a:t> </a:t>
              </a:r>
              <a:r>
                <a:rPr lang="es-ES" sz="1000" b="1" dirty="0">
                  <a:solidFill>
                    <a:schemeClr val="bg1"/>
                  </a:solidFill>
                  <a:uFill>
                    <a:solidFill>
                      <a:srgbClr val="000000"/>
                    </a:solidFill>
                  </a:uFill>
                  <a:latin typeface="Arial"/>
                  <a:cs typeface="Arial"/>
                </a:rPr>
                <a:t>síndromes</a:t>
              </a:r>
              <a:r>
                <a:rPr lang="es-ES" sz="1000" b="1" spc="-50" dirty="0">
                  <a:solidFill>
                    <a:schemeClr val="bg1"/>
                  </a:solidFill>
                  <a:uFill>
                    <a:solidFill>
                      <a:srgbClr val="000000"/>
                    </a:solidFill>
                  </a:uFill>
                  <a:latin typeface="Arial"/>
                  <a:cs typeface="Arial"/>
                </a:rPr>
                <a:t> </a:t>
              </a:r>
              <a:r>
                <a:rPr lang="es-ES" sz="1000" b="1" dirty="0">
                  <a:solidFill>
                    <a:schemeClr val="bg1"/>
                  </a:solidFill>
                  <a:uFill>
                    <a:solidFill>
                      <a:srgbClr val="000000"/>
                    </a:solidFill>
                  </a:uFill>
                  <a:latin typeface="Arial"/>
                  <a:cs typeface="Arial"/>
                </a:rPr>
                <a:t>geriátricos</a:t>
              </a:r>
              <a:br>
                <a:rPr lang="es-ES" sz="1000" b="1" dirty="0">
                  <a:uFill>
                    <a:solidFill>
                      <a:srgbClr val="000000"/>
                    </a:solidFill>
                  </a:uFill>
                  <a:latin typeface="Arial" panose="020B0604020202020204" pitchFamily="34" charset="0"/>
                  <a:cs typeface="Arial" panose="020B0604020202020204" pitchFamily="34" charset="0"/>
                </a:rPr>
              </a:br>
              <a:r>
                <a:rPr lang="es-ES" sz="1000" dirty="0">
                  <a:solidFill>
                    <a:schemeClr val="bg1"/>
                  </a:solidFill>
                  <a:latin typeface="Arial"/>
                  <a:cs typeface="Arial"/>
                </a:rPr>
                <a:t>(caídas,</a:t>
              </a:r>
              <a:r>
                <a:rPr lang="es-ES" sz="1000" spc="-55" dirty="0">
                  <a:solidFill>
                    <a:schemeClr val="bg1"/>
                  </a:solidFill>
                  <a:latin typeface="Arial"/>
                  <a:cs typeface="Arial"/>
                </a:rPr>
                <a:t> </a:t>
              </a:r>
              <a:r>
                <a:rPr lang="es-ES" sz="1000" dirty="0">
                  <a:solidFill>
                    <a:schemeClr val="bg1"/>
                  </a:solidFill>
                  <a:latin typeface="Arial"/>
                  <a:cs typeface="Arial"/>
                </a:rPr>
                <a:t>desnutrición</a:t>
              </a:r>
              <a:r>
                <a:rPr lang="es-ES" sz="1000" spc="-55" dirty="0">
                  <a:solidFill>
                    <a:schemeClr val="bg1"/>
                  </a:solidFill>
                  <a:latin typeface="Arial"/>
                  <a:cs typeface="Arial"/>
                </a:rPr>
                <a:t> </a:t>
              </a:r>
              <a:r>
                <a:rPr lang="es-ES" sz="1000" dirty="0">
                  <a:solidFill>
                    <a:schemeClr val="bg1"/>
                  </a:solidFill>
                  <a:latin typeface="Arial"/>
                  <a:cs typeface="Arial"/>
                </a:rPr>
                <a:t>y</a:t>
              </a:r>
              <a:r>
                <a:rPr lang="es-ES" sz="1000" spc="-55" dirty="0">
                  <a:solidFill>
                    <a:schemeClr val="bg1"/>
                  </a:solidFill>
                  <a:latin typeface="Arial"/>
                  <a:cs typeface="Arial"/>
                </a:rPr>
                <a:t> </a:t>
              </a:r>
              <a:r>
                <a:rPr lang="es-ES" sz="1000" spc="-10" dirty="0">
                  <a:solidFill>
                    <a:schemeClr val="bg1"/>
                  </a:solidFill>
                  <a:latin typeface="Arial"/>
                  <a:cs typeface="Arial"/>
                </a:rPr>
                <a:t>sarcopenia)</a:t>
              </a:r>
              <a:endParaRPr lang="es-ES" sz="1000" b="1" dirty="0">
                <a:solidFill>
                  <a:schemeClr val="bg1"/>
                </a:solidFill>
                <a:latin typeface="Arial"/>
                <a:cs typeface="Arial"/>
              </a:endParaRPr>
            </a:p>
          </p:txBody>
        </p:sp>
        <p:sp>
          <p:nvSpPr>
            <p:cNvPr id="25" name="Elipse 24">
              <a:extLst>
                <a:ext uri="{FF2B5EF4-FFF2-40B4-BE49-F238E27FC236}">
                  <a16:creationId xmlns:a16="http://schemas.microsoft.com/office/drawing/2014/main" id="{0379E4D2-792B-DCC7-A337-1B55E10D36FF}"/>
                </a:ext>
              </a:extLst>
            </p:cNvPr>
            <p:cNvSpPr/>
            <p:nvPr/>
          </p:nvSpPr>
          <p:spPr>
            <a:xfrm>
              <a:off x="6131055" y="1540499"/>
              <a:ext cx="504000" cy="504000"/>
            </a:xfrm>
            <a:prstGeom prst="ellipse">
              <a:avLst/>
            </a:prstGeom>
            <a:solidFill>
              <a:srgbClr val="F3F4F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 name="Gráfico 31">
              <a:extLst>
                <a:ext uri="{FF2B5EF4-FFF2-40B4-BE49-F238E27FC236}">
                  <a16:creationId xmlns:a16="http://schemas.microsoft.com/office/drawing/2014/main" id="{592EED19-1C28-D832-B4EB-4964B4851D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38444" y="1607685"/>
              <a:ext cx="309231" cy="375495"/>
            </a:xfrm>
            <a:prstGeom prst="rect">
              <a:avLst/>
            </a:prstGeom>
          </p:spPr>
        </p:pic>
      </p:grpSp>
      <p:grpSp>
        <p:nvGrpSpPr>
          <p:cNvPr id="38" name="Grupo 37">
            <a:extLst>
              <a:ext uri="{FF2B5EF4-FFF2-40B4-BE49-F238E27FC236}">
                <a16:creationId xmlns:a16="http://schemas.microsoft.com/office/drawing/2014/main" id="{22FCB0C4-7224-A18A-6757-31D26AE82350}"/>
              </a:ext>
            </a:extLst>
          </p:cNvPr>
          <p:cNvGrpSpPr/>
          <p:nvPr/>
        </p:nvGrpSpPr>
        <p:grpSpPr>
          <a:xfrm>
            <a:off x="504514" y="1480743"/>
            <a:ext cx="2696180" cy="1792586"/>
            <a:chOff x="504514" y="1480743"/>
            <a:chExt cx="2696180" cy="1792586"/>
          </a:xfrm>
        </p:grpSpPr>
        <p:sp>
          <p:nvSpPr>
            <p:cNvPr id="10" name="Redondear rectángulo de una esquina 9">
              <a:extLst>
                <a:ext uri="{FF2B5EF4-FFF2-40B4-BE49-F238E27FC236}">
                  <a16:creationId xmlns:a16="http://schemas.microsoft.com/office/drawing/2014/main" id="{090D7B1C-B96E-947C-9B4C-526EE92C86E6}"/>
                </a:ext>
              </a:extLst>
            </p:cNvPr>
            <p:cNvSpPr/>
            <p:nvPr/>
          </p:nvSpPr>
          <p:spPr>
            <a:xfrm flipV="1">
              <a:off x="542782" y="1714017"/>
              <a:ext cx="2656800" cy="1559312"/>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94888370-3886-BF51-B6F8-5A29E82F9D94}"/>
                </a:ext>
              </a:extLst>
            </p:cNvPr>
            <p:cNvSpPr txBox="1"/>
            <p:nvPr/>
          </p:nvSpPr>
          <p:spPr>
            <a:xfrm>
              <a:off x="542782" y="2107691"/>
              <a:ext cx="2657912" cy="1156584"/>
            </a:xfrm>
            <a:prstGeom prst="rect">
              <a:avLst/>
            </a:prstGeom>
            <a:noFill/>
          </p:spPr>
          <p:txBody>
            <a:bodyPr wrap="square" lIns="72000" rIns="72000" rtlCol="0" anchor="ctr">
              <a:noAutofit/>
            </a:bodyPr>
            <a:lstStyle/>
            <a:p>
              <a:pPr marR="5080" algn="ctr">
                <a:spcBef>
                  <a:spcPts val="300"/>
                </a:spcBef>
              </a:pPr>
              <a:r>
                <a:rPr lang="es-ES" sz="1000" dirty="0">
                  <a:solidFill>
                    <a:schemeClr val="accent1"/>
                  </a:solidFill>
                  <a:latin typeface="Arial" panose="020B0604020202020204" pitchFamily="34" charset="0"/>
                  <a:cs typeface="Arial" panose="020B0604020202020204" pitchFamily="34" charset="0"/>
                </a:rPr>
                <a:t>Valorar situación sociofamiliar y grado </a:t>
              </a:r>
              <a:br>
                <a:rPr lang="es-ES" sz="1000" dirty="0">
                  <a:solidFill>
                    <a:schemeClr val="accent1"/>
                  </a:solidFill>
                  <a:latin typeface="Arial" panose="020B0604020202020204" pitchFamily="34" charset="0"/>
                  <a:cs typeface="Arial" panose="020B0604020202020204" pitchFamily="34" charset="0"/>
                </a:rPr>
              </a:br>
              <a:r>
                <a:rPr lang="es-ES" sz="1000" dirty="0">
                  <a:solidFill>
                    <a:schemeClr val="accent1"/>
                  </a:solidFill>
                  <a:latin typeface="Arial" panose="020B0604020202020204" pitchFamily="34" charset="0"/>
                  <a:cs typeface="Arial" panose="020B0604020202020204" pitchFamily="34" charset="0"/>
                </a:rPr>
                <a:t>de apoyo</a:t>
              </a:r>
            </a:p>
            <a:p>
              <a:pPr marR="5080" algn="ctr">
                <a:spcBef>
                  <a:spcPts val="300"/>
                </a:spcBef>
              </a:pPr>
              <a:r>
                <a:rPr lang="es-ES" sz="1000" dirty="0">
                  <a:solidFill>
                    <a:srgbClr val="172F43"/>
                  </a:solidFill>
                  <a:effectLst/>
                  <a:latin typeface="Arial" panose="020B0604020202020204" pitchFamily="34" charset="0"/>
                  <a:cs typeface="Arial" panose="020B0604020202020204" pitchFamily="34" charset="0"/>
                </a:rPr>
                <a:t>↓</a:t>
              </a:r>
              <a:endParaRPr lang="es-ES" sz="1000" dirty="0">
                <a:solidFill>
                  <a:schemeClr val="accent1"/>
                </a:solidFill>
                <a:latin typeface="Arial" panose="020B0604020202020204" pitchFamily="34" charset="0"/>
                <a:cs typeface="Arial" panose="020B0604020202020204" pitchFamily="34" charset="0"/>
              </a:endParaRPr>
            </a:p>
            <a:p>
              <a:pPr marR="5080" algn="ctr">
                <a:spcBef>
                  <a:spcPts val="300"/>
                </a:spcBef>
              </a:pPr>
              <a:r>
                <a:rPr lang="es-ES" sz="1000" dirty="0">
                  <a:solidFill>
                    <a:schemeClr val="accent1"/>
                  </a:solidFill>
                  <a:latin typeface="Arial" panose="020B0604020202020204" pitchFamily="34" charset="0"/>
                  <a:cs typeface="Arial" panose="020B0604020202020204" pitchFamily="34" charset="0"/>
                </a:rPr>
                <a:t>Importante para ajustar planes terapéuticos y conocer adherencia del paciente (sobre todo en insulinoterapia)</a:t>
              </a:r>
              <a:endParaRPr lang="es-ES" sz="1000" spc="-10" dirty="0">
                <a:solidFill>
                  <a:schemeClr val="accent1"/>
                </a:solidFill>
              </a:endParaRPr>
            </a:p>
          </p:txBody>
        </p:sp>
        <p:sp>
          <p:nvSpPr>
            <p:cNvPr id="12" name="Rectángulo redondeado 11">
              <a:extLst>
                <a:ext uri="{FF2B5EF4-FFF2-40B4-BE49-F238E27FC236}">
                  <a16:creationId xmlns:a16="http://schemas.microsoft.com/office/drawing/2014/main" id="{27577AA9-FA23-16BC-D10C-F9A54953DC5D}"/>
                </a:ext>
              </a:extLst>
            </p:cNvPr>
            <p:cNvSpPr/>
            <p:nvPr/>
          </p:nvSpPr>
          <p:spPr>
            <a:xfrm>
              <a:off x="698059" y="1480743"/>
              <a:ext cx="2498797" cy="623512"/>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468000" tIns="108000" rIns="108000" bIns="108000" rtlCol="0" anchor="ctr">
              <a:noAutofit/>
            </a:bodyPr>
            <a:lstStyle/>
            <a:p>
              <a:pPr marR="5080"/>
              <a:r>
                <a:rPr lang="es-ES" sz="1000" b="1">
                  <a:solidFill>
                    <a:schemeClr val="bg1"/>
                  </a:solidFill>
                  <a:uFill>
                    <a:solidFill>
                      <a:srgbClr val="000000"/>
                    </a:solidFill>
                  </a:uFill>
                  <a:latin typeface="Arial" panose="020B0604020202020204" pitchFamily="34" charset="0"/>
                  <a:cs typeface="Arial" panose="020B0604020202020204" pitchFamily="34" charset="0"/>
                </a:rPr>
                <a:t>Social</a:t>
              </a:r>
              <a:endParaRPr lang="es-ES" sz="1000" b="1">
                <a:solidFill>
                  <a:schemeClr val="bg1"/>
                </a:solidFill>
              </a:endParaRPr>
            </a:p>
          </p:txBody>
        </p:sp>
        <p:grpSp>
          <p:nvGrpSpPr>
            <p:cNvPr id="37" name="Grupo 36">
              <a:extLst>
                <a:ext uri="{FF2B5EF4-FFF2-40B4-BE49-F238E27FC236}">
                  <a16:creationId xmlns:a16="http://schemas.microsoft.com/office/drawing/2014/main" id="{0E0167EA-2475-EB0B-28E8-97809A7FC476}"/>
                </a:ext>
              </a:extLst>
            </p:cNvPr>
            <p:cNvGrpSpPr/>
            <p:nvPr/>
          </p:nvGrpSpPr>
          <p:grpSpPr>
            <a:xfrm>
              <a:off x="504514" y="1540499"/>
              <a:ext cx="504000" cy="504000"/>
              <a:chOff x="504514" y="1540499"/>
              <a:chExt cx="504000" cy="504000"/>
            </a:xfrm>
          </p:grpSpPr>
          <p:sp>
            <p:nvSpPr>
              <p:cNvPr id="13" name="Elipse 12">
                <a:extLst>
                  <a:ext uri="{FF2B5EF4-FFF2-40B4-BE49-F238E27FC236}">
                    <a16:creationId xmlns:a16="http://schemas.microsoft.com/office/drawing/2014/main" id="{0E61F899-BC23-15DB-B2DD-D2433D60285C}"/>
                  </a:ext>
                </a:extLst>
              </p:cNvPr>
              <p:cNvSpPr/>
              <p:nvPr/>
            </p:nvSpPr>
            <p:spPr>
              <a:xfrm>
                <a:off x="504514" y="1540499"/>
                <a:ext cx="504000" cy="504000"/>
              </a:xfrm>
              <a:prstGeom prst="ellipse">
                <a:avLst/>
              </a:prstGeom>
              <a:solidFill>
                <a:srgbClr val="F3F4F7"/>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Gráfico 35">
                <a:extLst>
                  <a:ext uri="{FF2B5EF4-FFF2-40B4-BE49-F238E27FC236}">
                    <a16:creationId xmlns:a16="http://schemas.microsoft.com/office/drawing/2014/main" id="{7AE80FFD-D778-E8E9-D0C6-230579BFC1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1564" y="1599233"/>
                <a:ext cx="289900" cy="386533"/>
              </a:xfrm>
              <a:prstGeom prst="rect">
                <a:avLst/>
              </a:prstGeom>
            </p:spPr>
          </p:pic>
        </p:grpSp>
      </p:grpSp>
    </p:spTree>
    <p:extLst>
      <p:ext uri="{BB962C8B-B14F-4D97-AF65-F5344CB8AC3E}">
        <p14:creationId xmlns:p14="http://schemas.microsoft.com/office/powerpoint/2010/main" val="402949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56A54D5E-AF66-152C-4636-654EAE44221B}"/>
              </a:ext>
            </a:extLst>
          </p:cNvPr>
          <p:cNvSpPr>
            <a:spLocks noGrp="1"/>
          </p:cNvSpPr>
          <p:nvPr>
            <p:ph type="ftr" sz="quarter" idx="11"/>
          </p:nvPr>
        </p:nvSpPr>
        <p:spPr/>
        <p:txBody>
          <a:bodyPr/>
          <a:lstStyle/>
          <a:p>
            <a:r>
              <a:rPr lang="es-ES_tradnl"/>
              <a:t>Índice</a:t>
            </a:r>
          </a:p>
        </p:txBody>
      </p:sp>
      <p:sp>
        <p:nvSpPr>
          <p:cNvPr id="19" name="Marcador de texto 3">
            <a:hlinkClick r:id="rId2" action="ppaction://hlinksldjump"/>
            <a:extLst>
              <a:ext uri="{FF2B5EF4-FFF2-40B4-BE49-F238E27FC236}">
                <a16:creationId xmlns:a16="http://schemas.microsoft.com/office/drawing/2014/main" id="{90D6CECD-5546-A652-A604-DC8AD8D2DF87}"/>
              </a:ext>
            </a:extLst>
          </p:cNvPr>
          <p:cNvSpPr txBox="1">
            <a:spLocks/>
          </p:cNvSpPr>
          <p:nvPr/>
        </p:nvSpPr>
        <p:spPr>
          <a:xfrm>
            <a:off x="3551239" y="484188"/>
            <a:ext cx="4512761" cy="565146"/>
          </a:xfrm>
          <a:prstGeom prst="rect">
            <a:avLst/>
          </a:prstGeom>
        </p:spPr>
        <p:txBody>
          <a:bodyPr wrap="square"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pPr>
            <a:r>
              <a:rPr lang="es-ES" sz="1600" b="1" dirty="0">
                <a:cs typeface="Arial"/>
              </a:rPr>
              <a:t>Aproximación a la fragilidad en Atención Primaria</a:t>
            </a:r>
            <a:endParaRPr lang="es-ES" dirty="0">
              <a:cs typeface="Arial"/>
            </a:endParaRPr>
          </a:p>
        </p:txBody>
      </p:sp>
      <p:sp>
        <p:nvSpPr>
          <p:cNvPr id="20" name="Marcador de texto 3">
            <a:hlinkClick r:id="rId3" action="ppaction://hlinksldjump"/>
            <a:extLst>
              <a:ext uri="{FF2B5EF4-FFF2-40B4-BE49-F238E27FC236}">
                <a16:creationId xmlns:a16="http://schemas.microsoft.com/office/drawing/2014/main" id="{614790B6-8A34-4E25-CF82-0C07A1DAB634}"/>
              </a:ext>
            </a:extLst>
          </p:cNvPr>
          <p:cNvSpPr txBox="1">
            <a:spLocks/>
          </p:cNvSpPr>
          <p:nvPr/>
        </p:nvSpPr>
        <p:spPr>
          <a:xfrm>
            <a:off x="3551239" y="1785232"/>
            <a:ext cx="4872037" cy="565146"/>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AutoNum type="arabicPeriod" startAt="3"/>
              <a:tabLst>
                <a:tab pos="352425" algn="l"/>
              </a:tabLst>
            </a:pPr>
            <a:r>
              <a:rPr lang="es-ES" sz="1600" b="1">
                <a:cs typeface="Arial"/>
              </a:rPr>
              <a:t>Manejo de la hipertensión arterial en el adulto mayor frágil</a:t>
            </a:r>
            <a:endParaRPr lang="es-ES">
              <a:cs typeface="Arial"/>
            </a:endParaRPr>
          </a:p>
        </p:txBody>
      </p:sp>
      <p:sp>
        <p:nvSpPr>
          <p:cNvPr id="21" name="Marcador de texto 3">
            <a:hlinkClick r:id="rId4" action="ppaction://hlinksldjump"/>
            <a:extLst>
              <a:ext uri="{FF2B5EF4-FFF2-40B4-BE49-F238E27FC236}">
                <a16:creationId xmlns:a16="http://schemas.microsoft.com/office/drawing/2014/main" id="{A9F87857-CEF6-EE76-6F13-BE142C28FD35}"/>
              </a:ext>
            </a:extLst>
          </p:cNvPr>
          <p:cNvSpPr txBox="1">
            <a:spLocks/>
          </p:cNvSpPr>
          <p:nvPr/>
        </p:nvSpPr>
        <p:spPr>
          <a:xfrm>
            <a:off x="3551239" y="1257821"/>
            <a:ext cx="4872037" cy="318924"/>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Font typeface="+mj-lt"/>
              <a:buAutoNum type="arabicPeriod" startAt="2"/>
            </a:pPr>
            <a:r>
              <a:rPr lang="es-ES" sz="1600" b="1" dirty="0">
                <a:cs typeface="Arial"/>
              </a:rPr>
              <a:t>Diabetes</a:t>
            </a:r>
            <a:r>
              <a:rPr lang="es-ES" sz="1600" b="1" spc="-40" dirty="0">
                <a:cs typeface="Arial"/>
              </a:rPr>
              <a:t> </a:t>
            </a:r>
            <a:r>
              <a:rPr lang="es-ES" sz="1600" b="1" i="1" dirty="0">
                <a:cs typeface="Arial"/>
              </a:rPr>
              <a:t>mellitus</a:t>
            </a:r>
            <a:r>
              <a:rPr lang="es-ES" sz="1600" b="1" spc="-40" dirty="0">
                <a:cs typeface="Arial"/>
              </a:rPr>
              <a:t> </a:t>
            </a:r>
            <a:r>
              <a:rPr lang="es-ES" sz="1600" b="1" dirty="0">
                <a:cs typeface="Arial"/>
              </a:rPr>
              <a:t>y</a:t>
            </a:r>
            <a:r>
              <a:rPr lang="es-ES" sz="1600" b="1" spc="-40" dirty="0">
                <a:cs typeface="Arial"/>
              </a:rPr>
              <a:t> f</a:t>
            </a:r>
            <a:r>
              <a:rPr lang="es-ES" sz="1600" b="1" spc="-10" dirty="0">
                <a:cs typeface="Arial"/>
              </a:rPr>
              <a:t>ragilidad</a:t>
            </a:r>
            <a:endParaRPr lang="es-ES" sz="1600" dirty="0">
              <a:solidFill>
                <a:srgbClr val="FF0000"/>
              </a:solidFill>
              <a:cs typeface="Arial"/>
            </a:endParaRPr>
          </a:p>
        </p:txBody>
      </p:sp>
      <p:sp>
        <p:nvSpPr>
          <p:cNvPr id="22" name="Marcador de texto 3">
            <a:hlinkClick r:id="rId5" action="ppaction://hlinksldjump"/>
            <a:extLst>
              <a:ext uri="{FF2B5EF4-FFF2-40B4-BE49-F238E27FC236}">
                <a16:creationId xmlns:a16="http://schemas.microsoft.com/office/drawing/2014/main" id="{AA079B76-A6C4-2F7B-CEFA-48A221BF336F}"/>
              </a:ext>
            </a:extLst>
          </p:cNvPr>
          <p:cNvSpPr txBox="1">
            <a:spLocks/>
          </p:cNvSpPr>
          <p:nvPr/>
        </p:nvSpPr>
        <p:spPr>
          <a:xfrm>
            <a:off x="3551239" y="2558865"/>
            <a:ext cx="4940892" cy="565146"/>
          </a:xfrm>
          <a:prstGeom prst="rect">
            <a:avLst/>
          </a:prstGeom>
        </p:spPr>
        <p:txBody>
          <a:bodyPr wrap="square"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buFont typeface="+mj-lt"/>
              <a:buAutoNum type="arabicPeriod" startAt="4"/>
              <a:tabLst>
                <a:tab pos="352425" algn="l"/>
              </a:tabLst>
            </a:pPr>
            <a:r>
              <a:rPr lang="es-ES" sz="1600" b="1" dirty="0">
                <a:cs typeface="Arial"/>
              </a:rPr>
              <a:t>Manejo de la dislipidemia en el adulto </a:t>
            </a:r>
            <a:br>
              <a:rPr lang="es-ES" sz="1600" b="1" dirty="0">
                <a:cs typeface="Arial"/>
              </a:rPr>
            </a:br>
            <a:r>
              <a:rPr lang="es-ES" sz="1600" b="1" dirty="0">
                <a:cs typeface="Arial"/>
              </a:rPr>
              <a:t>mayor frágil</a:t>
            </a:r>
            <a:endParaRPr lang="es-ES" dirty="0">
              <a:cs typeface="Arial"/>
            </a:endParaRPr>
          </a:p>
        </p:txBody>
      </p:sp>
      <p:sp>
        <p:nvSpPr>
          <p:cNvPr id="23" name="Marcador de texto 3">
            <a:hlinkClick r:id="rId6" action="ppaction://hlinksldjump"/>
            <a:extLst>
              <a:ext uri="{FF2B5EF4-FFF2-40B4-BE49-F238E27FC236}">
                <a16:creationId xmlns:a16="http://schemas.microsoft.com/office/drawing/2014/main" id="{2E8A6B51-05CA-D877-4BFA-FC7407A1C160}"/>
              </a:ext>
            </a:extLst>
          </p:cNvPr>
          <p:cNvSpPr txBox="1">
            <a:spLocks/>
          </p:cNvSpPr>
          <p:nvPr/>
        </p:nvSpPr>
        <p:spPr>
          <a:xfrm>
            <a:off x="3551239" y="3332498"/>
            <a:ext cx="4872037" cy="318924"/>
          </a:xfrm>
          <a:prstGeom prst="rect">
            <a:avLst/>
          </a:prstGeom>
        </p:spPr>
        <p:txBody>
          <a:bodyPr lIns="0" tIns="36000" rIns="0" bIns="3600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5"/>
              <a:tabLst>
                <a:tab pos="352425" algn="l"/>
              </a:tabLst>
            </a:pPr>
            <a:r>
              <a:rPr lang="es-ES" sz="1600" b="1" dirty="0">
                <a:cs typeface="Arial" panose="020B0604020202020204" pitchFamily="34" charset="0"/>
              </a:rPr>
              <a:t>Aproximación práctica: caso clínico</a:t>
            </a:r>
          </a:p>
        </p:txBody>
      </p:sp>
    </p:spTree>
    <p:extLst>
      <p:ext uri="{BB962C8B-B14F-4D97-AF65-F5344CB8AC3E}">
        <p14:creationId xmlns:p14="http://schemas.microsoft.com/office/powerpoint/2010/main" val="3869129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56A54D5E-AF66-152C-4636-654EAE44221B}"/>
              </a:ext>
            </a:extLst>
          </p:cNvPr>
          <p:cNvSpPr>
            <a:spLocks noGrp="1"/>
          </p:cNvSpPr>
          <p:nvPr>
            <p:ph type="ftr" sz="quarter" idx="11"/>
          </p:nvPr>
        </p:nvSpPr>
        <p:spPr/>
        <p:txBody>
          <a:bodyPr/>
          <a:lstStyle/>
          <a:p>
            <a:r>
              <a:rPr lang="es-ES_tradnl"/>
              <a:t>Índice</a:t>
            </a:r>
          </a:p>
        </p:txBody>
      </p:sp>
      <p:sp>
        <p:nvSpPr>
          <p:cNvPr id="8" name="Marcador de texto 3">
            <a:hlinkClick r:id="rId3" action="ppaction://hlinksldjump"/>
            <a:extLst>
              <a:ext uri="{FF2B5EF4-FFF2-40B4-BE49-F238E27FC236}">
                <a16:creationId xmlns:a16="http://schemas.microsoft.com/office/drawing/2014/main" id="{D01B318B-F4C4-B6F8-800B-4318A961278F}"/>
              </a:ext>
            </a:extLst>
          </p:cNvPr>
          <p:cNvSpPr txBox="1">
            <a:spLocks/>
          </p:cNvSpPr>
          <p:nvPr/>
        </p:nvSpPr>
        <p:spPr>
          <a:xfrm>
            <a:off x="3551239" y="4066499"/>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AutoNum type="arabicPeriod" startAt="3"/>
              <a:tabLst>
                <a:tab pos="352425" algn="l"/>
              </a:tabLst>
            </a:pPr>
            <a:r>
              <a:rPr lang="es-ES" sz="1200" b="1">
                <a:cs typeface="Arial"/>
              </a:rPr>
              <a:t>Manejo de la hipertensión arterial en el adulto mayor frágil</a:t>
            </a:r>
            <a:endParaRPr lang="es-ES">
              <a:cs typeface="Arial"/>
            </a:endParaRPr>
          </a:p>
        </p:txBody>
      </p:sp>
      <p:sp>
        <p:nvSpPr>
          <p:cNvPr id="9" name="Marcador de texto 3">
            <a:hlinkClick r:id="rId4" action="ppaction://hlinksldjump"/>
            <a:extLst>
              <a:ext uri="{FF2B5EF4-FFF2-40B4-BE49-F238E27FC236}">
                <a16:creationId xmlns:a16="http://schemas.microsoft.com/office/drawing/2014/main" id="{4D1D770F-B353-1AE9-0026-ECDDB8486F44}"/>
              </a:ext>
            </a:extLst>
          </p:cNvPr>
          <p:cNvSpPr txBox="1">
            <a:spLocks/>
          </p:cNvSpPr>
          <p:nvPr/>
        </p:nvSpPr>
        <p:spPr>
          <a:xfrm>
            <a:off x="3551239" y="4253113"/>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buFont typeface="+mj-lt"/>
              <a:buAutoNum type="arabicPeriod" startAt="4"/>
              <a:tabLst>
                <a:tab pos="352425" algn="l"/>
              </a:tabLst>
            </a:pPr>
            <a:r>
              <a:rPr lang="es-ES" sz="1200" b="1">
                <a:cs typeface="Arial"/>
              </a:rPr>
              <a:t>Manejo de la dislipidemia en el adulto mayor frágil</a:t>
            </a:r>
            <a:endParaRPr lang="es-ES">
              <a:cs typeface="Arial"/>
            </a:endParaRPr>
          </a:p>
        </p:txBody>
      </p:sp>
      <p:sp>
        <p:nvSpPr>
          <p:cNvPr id="10" name="Marcador de texto 3">
            <a:hlinkClick r:id="rId5" action="ppaction://hlinksldjump"/>
            <a:extLst>
              <a:ext uri="{FF2B5EF4-FFF2-40B4-BE49-F238E27FC236}">
                <a16:creationId xmlns:a16="http://schemas.microsoft.com/office/drawing/2014/main" id="{DB759367-A987-FFFA-4463-A6B29836F28F}"/>
              </a:ext>
            </a:extLst>
          </p:cNvPr>
          <p:cNvSpPr txBox="1">
            <a:spLocks/>
          </p:cNvSpPr>
          <p:nvPr/>
        </p:nvSpPr>
        <p:spPr>
          <a:xfrm>
            <a:off x="3551239" y="4439722"/>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5"/>
              <a:tabLst>
                <a:tab pos="352425" algn="l"/>
              </a:tabLst>
            </a:pPr>
            <a:r>
              <a:rPr lang="es-ES" sz="1200" b="1">
                <a:cs typeface="Arial" panose="020B0604020202020204" pitchFamily="34" charset="0"/>
              </a:rPr>
              <a:t>Aproximación práctica: caso clínico</a:t>
            </a:r>
          </a:p>
        </p:txBody>
      </p:sp>
      <p:sp>
        <p:nvSpPr>
          <p:cNvPr id="19" name="Marcador de texto 3">
            <a:hlinkClick r:id="rId6" action="ppaction://hlinksldjump"/>
            <a:extLst>
              <a:ext uri="{FF2B5EF4-FFF2-40B4-BE49-F238E27FC236}">
                <a16:creationId xmlns:a16="http://schemas.microsoft.com/office/drawing/2014/main" id="{56FB27F6-5B62-FEBE-7CFC-BC8AE28A0A3C}"/>
              </a:ext>
            </a:extLst>
          </p:cNvPr>
          <p:cNvSpPr txBox="1">
            <a:spLocks/>
          </p:cNvSpPr>
          <p:nvPr/>
        </p:nvSpPr>
        <p:spPr>
          <a:xfrm>
            <a:off x="3551239" y="484188"/>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pPr>
            <a:r>
              <a:rPr lang="es-ES" sz="1200" b="1" spc="-10">
                <a:cs typeface="Arial"/>
              </a:rPr>
              <a:t>Aproximación</a:t>
            </a:r>
            <a:r>
              <a:rPr lang="es-ES" sz="1200" b="1" spc="-125">
                <a:cs typeface="Arial"/>
              </a:rPr>
              <a:t> </a:t>
            </a:r>
            <a:r>
              <a:rPr lang="es-ES" sz="1200" b="1">
                <a:cs typeface="Arial"/>
              </a:rPr>
              <a:t>a</a:t>
            </a:r>
            <a:r>
              <a:rPr lang="es-ES" sz="1200" b="1" spc="-120">
                <a:cs typeface="Arial"/>
              </a:rPr>
              <a:t> </a:t>
            </a:r>
            <a:r>
              <a:rPr lang="es-ES" sz="1200" b="1">
                <a:cs typeface="Arial"/>
              </a:rPr>
              <a:t>la</a:t>
            </a:r>
            <a:r>
              <a:rPr lang="es-ES" sz="1200" b="1" spc="-125">
                <a:cs typeface="Arial"/>
              </a:rPr>
              <a:t> f</a:t>
            </a:r>
            <a:r>
              <a:rPr lang="es-ES" sz="1200" b="1" spc="-10">
                <a:cs typeface="Arial"/>
              </a:rPr>
              <a:t>ragilidad</a:t>
            </a:r>
            <a:r>
              <a:rPr lang="es-ES" sz="1200" b="1" spc="-125">
                <a:cs typeface="Arial"/>
              </a:rPr>
              <a:t> </a:t>
            </a:r>
            <a:r>
              <a:rPr lang="es-ES" sz="1200" b="1">
                <a:cs typeface="Arial"/>
              </a:rPr>
              <a:t>en</a:t>
            </a:r>
            <a:r>
              <a:rPr lang="es-ES" sz="1200" b="1" spc="-120">
                <a:cs typeface="Arial"/>
              </a:rPr>
              <a:t> </a:t>
            </a:r>
            <a:r>
              <a:rPr lang="es-ES" sz="1200" b="1">
                <a:cs typeface="Arial"/>
              </a:rPr>
              <a:t>Atención</a:t>
            </a:r>
            <a:r>
              <a:rPr lang="es-ES" sz="1200" b="1" spc="-120">
                <a:cs typeface="Arial"/>
              </a:rPr>
              <a:t> </a:t>
            </a:r>
            <a:r>
              <a:rPr lang="es-ES" sz="1200" b="1" spc="-60">
                <a:cs typeface="Arial"/>
              </a:rPr>
              <a:t>Primaria</a:t>
            </a:r>
            <a:endParaRPr lang="es-ES">
              <a:cs typeface="Arial"/>
            </a:endParaRPr>
          </a:p>
        </p:txBody>
      </p:sp>
      <p:grpSp>
        <p:nvGrpSpPr>
          <p:cNvPr id="26" name="Grupo 25">
            <a:extLst>
              <a:ext uri="{FF2B5EF4-FFF2-40B4-BE49-F238E27FC236}">
                <a16:creationId xmlns:a16="http://schemas.microsoft.com/office/drawing/2014/main" id="{181A403D-CE9A-DFEE-46B7-BC1FB747176F}"/>
              </a:ext>
            </a:extLst>
          </p:cNvPr>
          <p:cNvGrpSpPr/>
          <p:nvPr/>
        </p:nvGrpSpPr>
        <p:grpSpPr>
          <a:xfrm>
            <a:off x="3551239" y="793212"/>
            <a:ext cx="4872037" cy="3148928"/>
            <a:chOff x="3551239" y="670802"/>
            <a:chExt cx="4872037" cy="3148928"/>
          </a:xfrm>
        </p:grpSpPr>
        <p:sp>
          <p:nvSpPr>
            <p:cNvPr id="7" name="Marcador de texto 3">
              <a:hlinkClick r:id="rId7" action="ppaction://hlinksldjump"/>
              <a:extLst>
                <a:ext uri="{FF2B5EF4-FFF2-40B4-BE49-F238E27FC236}">
                  <a16:creationId xmlns:a16="http://schemas.microsoft.com/office/drawing/2014/main" id="{E620E237-8870-8D69-28A6-539897E77FB9}"/>
                </a:ext>
              </a:extLst>
            </p:cNvPr>
            <p:cNvSpPr txBox="1">
              <a:spLocks/>
            </p:cNvSpPr>
            <p:nvPr/>
          </p:nvSpPr>
          <p:spPr>
            <a:xfrm>
              <a:off x="3551239" y="670802"/>
              <a:ext cx="4872037" cy="318924"/>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Font typeface="+mj-lt"/>
                <a:buAutoNum type="arabicPeriod" startAt="2"/>
              </a:pPr>
              <a:r>
                <a:rPr lang="es-ES" sz="1600" b="1">
                  <a:solidFill>
                    <a:schemeClr val="accent2"/>
                  </a:solidFill>
                  <a:cs typeface="Arial"/>
                </a:rPr>
                <a:t>Diabetes</a:t>
              </a:r>
              <a:r>
                <a:rPr lang="es-ES" sz="1600" b="1" spc="-40">
                  <a:solidFill>
                    <a:schemeClr val="accent2"/>
                  </a:solidFill>
                  <a:cs typeface="Arial"/>
                </a:rPr>
                <a:t> </a:t>
              </a:r>
              <a:r>
                <a:rPr lang="es-ES" sz="1600" b="1" i="1">
                  <a:solidFill>
                    <a:schemeClr val="accent2"/>
                  </a:solidFill>
                  <a:cs typeface="Arial"/>
                </a:rPr>
                <a:t>mellitus</a:t>
              </a:r>
              <a:r>
                <a:rPr lang="es-ES" sz="1600" b="1" spc="-40">
                  <a:solidFill>
                    <a:schemeClr val="accent2"/>
                  </a:solidFill>
                  <a:cs typeface="Arial"/>
                </a:rPr>
                <a:t> </a:t>
              </a:r>
              <a:r>
                <a:rPr lang="es-ES" sz="1600" b="1">
                  <a:solidFill>
                    <a:schemeClr val="accent2"/>
                  </a:solidFill>
                  <a:cs typeface="Arial"/>
                </a:rPr>
                <a:t>y</a:t>
              </a:r>
              <a:r>
                <a:rPr lang="es-ES" sz="1600" b="1" spc="-40">
                  <a:solidFill>
                    <a:schemeClr val="accent2"/>
                  </a:solidFill>
                  <a:cs typeface="Arial"/>
                </a:rPr>
                <a:t> f</a:t>
              </a:r>
              <a:r>
                <a:rPr lang="es-ES" sz="1600" b="1" spc="-10">
                  <a:solidFill>
                    <a:schemeClr val="accent2"/>
                  </a:solidFill>
                  <a:cs typeface="Arial"/>
                </a:rPr>
                <a:t>ragilidad</a:t>
              </a:r>
              <a:endParaRPr lang="es-ES" sz="1600">
                <a:solidFill>
                  <a:schemeClr val="accent2"/>
                </a:solidFill>
                <a:cs typeface="Arial"/>
              </a:endParaRPr>
            </a:p>
          </p:txBody>
        </p:sp>
        <p:sp>
          <p:nvSpPr>
            <p:cNvPr id="2" name="Marcador de texto 3">
              <a:hlinkClick r:id="rId8" action="ppaction://hlinksldjump"/>
              <a:extLst>
                <a:ext uri="{FF2B5EF4-FFF2-40B4-BE49-F238E27FC236}">
                  <a16:creationId xmlns:a16="http://schemas.microsoft.com/office/drawing/2014/main" id="{692D8CB0-CF94-8455-5AAD-0D3CF18F38DF}"/>
                </a:ext>
              </a:extLst>
            </p:cNvPr>
            <p:cNvSpPr txBox="1">
              <a:spLocks/>
            </p:cNvSpPr>
            <p:nvPr/>
          </p:nvSpPr>
          <p:spPr>
            <a:xfrm>
              <a:off x="3551239" y="1064819"/>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defTabSz="685800">
                <a:lnSpc>
                  <a:spcPct val="100000"/>
                </a:lnSpc>
                <a:buFont typeface="Arial" panose="020B0604020202020204" pitchFamily="34" charset="0"/>
                <a:buChar char="•"/>
              </a:pPr>
              <a:r>
                <a:rPr lang="es-ES_tradnl" sz="1000" dirty="0">
                  <a:solidFill>
                    <a:schemeClr val="bg1"/>
                  </a:solidFill>
                  <a:cs typeface="Calibri"/>
                </a:rPr>
                <a:t>Prevalencia y fisiopatología</a:t>
              </a:r>
            </a:p>
          </p:txBody>
        </p:sp>
        <p:sp>
          <p:nvSpPr>
            <p:cNvPr id="5" name="Marcador de texto 3">
              <a:hlinkClick r:id="rId9" action="ppaction://hlinksldjump"/>
              <a:extLst>
                <a:ext uri="{FF2B5EF4-FFF2-40B4-BE49-F238E27FC236}">
                  <a16:creationId xmlns:a16="http://schemas.microsoft.com/office/drawing/2014/main" id="{0D94F7FA-7326-90A2-2F7D-8EEE4AC843C2}"/>
                </a:ext>
              </a:extLst>
            </p:cNvPr>
            <p:cNvSpPr txBox="1">
              <a:spLocks/>
            </p:cNvSpPr>
            <p:nvPr/>
          </p:nvSpPr>
          <p:spPr>
            <a:xfrm>
              <a:off x="3551239" y="1309532"/>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defTabSz="685800">
                <a:lnSpc>
                  <a:spcPct val="100000"/>
                </a:lnSpc>
                <a:buFont typeface="Arial" panose="020B0604020202020204" pitchFamily="34" charset="0"/>
                <a:buChar char="•"/>
              </a:pPr>
              <a:r>
                <a:rPr lang="es-ES_tradnl" sz="1000">
                  <a:solidFill>
                    <a:schemeClr val="bg1"/>
                  </a:solidFill>
                  <a:cs typeface="Calibri"/>
                </a:rPr>
                <a:t>Relación bidireccional</a:t>
              </a:r>
            </a:p>
          </p:txBody>
        </p:sp>
        <p:sp>
          <p:nvSpPr>
            <p:cNvPr id="6" name="Marcador de texto 3">
              <a:hlinkClick r:id="rId10" action="ppaction://hlinksldjump"/>
              <a:extLst>
                <a:ext uri="{FF2B5EF4-FFF2-40B4-BE49-F238E27FC236}">
                  <a16:creationId xmlns:a16="http://schemas.microsoft.com/office/drawing/2014/main" id="{C3D28488-E978-B921-A56A-078E2BD73AA1}"/>
                </a:ext>
              </a:extLst>
            </p:cNvPr>
            <p:cNvSpPr txBox="1">
              <a:spLocks/>
            </p:cNvSpPr>
            <p:nvPr/>
          </p:nvSpPr>
          <p:spPr>
            <a:xfrm>
              <a:off x="3551239" y="1554245"/>
              <a:ext cx="4872037" cy="153888"/>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5775" marR="5080" indent="-233680" defTabSz="685800">
                <a:lnSpc>
                  <a:spcPct val="100000"/>
                </a:lnSpc>
                <a:buFont typeface="Arial" panose="020B0604020202020204" pitchFamily="34" charset="0"/>
                <a:buChar char="•"/>
              </a:pPr>
              <a:r>
                <a:rPr lang="es-ES_tradnl" sz="1000" dirty="0">
                  <a:cs typeface="Calibri"/>
                </a:rPr>
                <a:t>Diabetes </a:t>
              </a:r>
              <a:r>
                <a:rPr lang="es-ES_tradnl" sz="1000" i="1" dirty="0">
                  <a:cs typeface="Calibri"/>
                </a:rPr>
                <a:t>mellitus</a:t>
              </a:r>
              <a:r>
                <a:rPr lang="es-ES_tradnl" sz="1000" dirty="0">
                  <a:cs typeface="Calibri"/>
                </a:rPr>
                <a:t>, fragilidad y multimorbilidad</a:t>
              </a:r>
              <a:endParaRPr lang="es-ES" dirty="0"/>
            </a:p>
          </p:txBody>
        </p:sp>
        <p:sp>
          <p:nvSpPr>
            <p:cNvPr id="12" name="Marcador de texto 3">
              <a:hlinkClick r:id="rId11" action="ppaction://hlinksldjump"/>
              <a:extLst>
                <a:ext uri="{FF2B5EF4-FFF2-40B4-BE49-F238E27FC236}">
                  <a16:creationId xmlns:a16="http://schemas.microsoft.com/office/drawing/2014/main" id="{1E58E8C9-97B0-7B33-96D7-C1C77BF586C6}"/>
                </a:ext>
              </a:extLst>
            </p:cNvPr>
            <p:cNvSpPr txBox="1">
              <a:spLocks/>
            </p:cNvSpPr>
            <p:nvPr/>
          </p:nvSpPr>
          <p:spPr>
            <a:xfrm>
              <a:off x="3551239" y="1798958"/>
              <a:ext cx="4872037" cy="153888"/>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5775" marR="5080" indent="-233680" defTabSz="685800">
                <a:lnSpc>
                  <a:spcPct val="100000"/>
                </a:lnSpc>
                <a:buFont typeface="Arial" panose="020B0604020202020204" pitchFamily="34" charset="0"/>
                <a:buChar char="•"/>
              </a:pPr>
              <a:r>
                <a:rPr lang="es-ES_tradnl" sz="1000">
                  <a:cs typeface="Calibri"/>
                </a:rPr>
                <a:t>Diabetes </a:t>
              </a:r>
              <a:r>
                <a:rPr lang="es-ES_tradnl" sz="1000" i="1">
                  <a:cs typeface="Calibri"/>
                </a:rPr>
                <a:t>mellitus</a:t>
              </a:r>
              <a:r>
                <a:rPr lang="es-ES_tradnl" sz="1000">
                  <a:cs typeface="Calibri"/>
                </a:rPr>
                <a:t> y discapacidad</a:t>
              </a:r>
              <a:endParaRPr lang="es-ES"/>
            </a:p>
          </p:txBody>
        </p:sp>
        <p:sp>
          <p:nvSpPr>
            <p:cNvPr id="13" name="Marcador de texto 3">
              <a:hlinkClick r:id="rId12" action="ppaction://hlinksldjump"/>
              <a:extLst>
                <a:ext uri="{FF2B5EF4-FFF2-40B4-BE49-F238E27FC236}">
                  <a16:creationId xmlns:a16="http://schemas.microsoft.com/office/drawing/2014/main" id="{24FE028C-9E82-0A2E-8440-0B8E97F11466}"/>
                </a:ext>
              </a:extLst>
            </p:cNvPr>
            <p:cNvSpPr txBox="1">
              <a:spLocks/>
            </p:cNvSpPr>
            <p:nvPr/>
          </p:nvSpPr>
          <p:spPr>
            <a:xfrm>
              <a:off x="3551239" y="2043671"/>
              <a:ext cx="4872037" cy="153888"/>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5775" marR="5080" indent="-233680" defTabSz="685800">
                <a:lnSpc>
                  <a:spcPct val="100000"/>
                </a:lnSpc>
                <a:buFont typeface="Arial" panose="020B0604020202020204" pitchFamily="34" charset="0"/>
                <a:buChar char="•"/>
              </a:pPr>
              <a:r>
                <a:rPr lang="es-ES_tradnl" sz="1000">
                  <a:cs typeface="Calibri"/>
                </a:rPr>
                <a:t>Diabetes </a:t>
              </a:r>
              <a:r>
                <a:rPr lang="es-ES_tradnl" sz="1000" i="1">
                  <a:cs typeface="Calibri"/>
                </a:rPr>
                <a:t>mellitus</a:t>
              </a:r>
              <a:r>
                <a:rPr lang="es-ES_tradnl" sz="1000">
                  <a:cs typeface="Calibri"/>
                </a:rPr>
                <a:t> como paradigma de enfermedad crónica </a:t>
              </a:r>
              <a:endParaRPr lang="es-ES"/>
            </a:p>
          </p:txBody>
        </p:sp>
        <p:sp>
          <p:nvSpPr>
            <p:cNvPr id="14" name="Marcador de texto 3">
              <a:hlinkClick r:id="rId13" action="ppaction://hlinksldjump"/>
              <a:extLst>
                <a:ext uri="{FF2B5EF4-FFF2-40B4-BE49-F238E27FC236}">
                  <a16:creationId xmlns:a16="http://schemas.microsoft.com/office/drawing/2014/main" id="{1C2DBC11-6235-9B92-6794-8090A5FCCB3A}"/>
                </a:ext>
              </a:extLst>
            </p:cNvPr>
            <p:cNvSpPr txBox="1">
              <a:spLocks/>
            </p:cNvSpPr>
            <p:nvPr/>
          </p:nvSpPr>
          <p:spPr>
            <a:xfrm>
              <a:off x="3551239" y="2288384"/>
              <a:ext cx="4872037" cy="153888"/>
            </a:xfrm>
            <a:prstGeom prst="rect">
              <a:avLst/>
            </a:prstGeom>
          </p:spPr>
          <p:txBody>
            <a:bodyPr lIns="0" tIns="0" rIns="0" bIns="0">
              <a:spAutoFit/>
            </a:bodyPr>
            <a:lstStyle>
              <a:defPPr>
                <a:defRPr lang="es-ES_tradnl"/>
              </a:defPPr>
              <a:lvl1pPr marL="486000" marR="5080" indent="-234000" defTabSz="685800">
                <a:lnSpc>
                  <a:spcPct val="100000"/>
                </a:lnSpc>
                <a:spcBef>
                  <a:spcPts val="0"/>
                </a:spcBef>
                <a:buFont typeface="Arial" panose="020B0604020202020204" pitchFamily="34" charset="0"/>
                <a:buChar char="•"/>
                <a:tabLst/>
                <a:defRPr sz="1200">
                  <a:solidFill>
                    <a:schemeClr val="bg1"/>
                  </a:solidFill>
                  <a:cs typeface="Calibri"/>
                </a:defRPr>
              </a:lvl1pPr>
              <a:lvl2pPr marL="342900" indent="0" defTabSz="685800">
                <a:lnSpc>
                  <a:spcPts val="1538"/>
                </a:lnSpc>
                <a:spcBef>
                  <a:spcPts val="375"/>
                </a:spcBef>
                <a:buFont typeface="Arial" panose="020B0604020202020204" pitchFamily="34" charset="0"/>
                <a:buNone/>
                <a:defRPr sz="1538">
                  <a:solidFill>
                    <a:schemeClr val="bg1"/>
                  </a:solidFill>
                </a:defRPr>
              </a:lvl2pPr>
              <a:lvl3pPr marL="685800" indent="0" defTabSz="685800">
                <a:lnSpc>
                  <a:spcPts val="1538"/>
                </a:lnSpc>
                <a:spcBef>
                  <a:spcPts val="375"/>
                </a:spcBef>
                <a:buFont typeface="Arial" panose="020B0604020202020204" pitchFamily="34" charset="0"/>
                <a:buNone/>
                <a:defRPr sz="1538">
                  <a:solidFill>
                    <a:schemeClr val="bg1"/>
                  </a:solidFill>
                </a:defRPr>
              </a:lvl3pPr>
              <a:lvl4pPr marL="1028700" indent="0" defTabSz="685800">
                <a:lnSpc>
                  <a:spcPts val="1538"/>
                </a:lnSpc>
                <a:spcBef>
                  <a:spcPts val="375"/>
                </a:spcBef>
                <a:buFont typeface="Arial" panose="020B0604020202020204" pitchFamily="34" charset="0"/>
                <a:buNone/>
                <a:defRPr sz="1538">
                  <a:solidFill>
                    <a:schemeClr val="bg1"/>
                  </a:solidFill>
                </a:defRPr>
              </a:lvl4pPr>
              <a:lvl5pPr marL="1371600" indent="0" defTabSz="685800">
                <a:lnSpc>
                  <a:spcPts val="1538"/>
                </a:lnSpc>
                <a:spcBef>
                  <a:spcPts val="375"/>
                </a:spcBef>
                <a:buFont typeface="Arial" panose="020B0604020202020204" pitchFamily="34" charset="0"/>
                <a:buNone/>
                <a:defRPr sz="1538">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486000" marR="5080" indent="-234000" defTabSz="685800">
                <a:buFont typeface="Arial" panose="020B0604020202020204" pitchFamily="34" charset="0"/>
                <a:buChar char="•"/>
              </a:pPr>
              <a:r>
                <a:rPr lang="es-ES_tradnl" sz="1000">
                  <a:solidFill>
                    <a:schemeClr val="bg1"/>
                  </a:solidFill>
                  <a:cs typeface="Calibri"/>
                </a:rPr>
                <a:t>Abordaje integral del paciente mayor frágil con DM</a:t>
              </a:r>
            </a:p>
          </p:txBody>
        </p:sp>
        <p:sp>
          <p:nvSpPr>
            <p:cNvPr id="15" name="Marcador de texto 3">
              <a:hlinkClick r:id="rId14" action="ppaction://hlinksldjump"/>
              <a:extLst>
                <a:ext uri="{FF2B5EF4-FFF2-40B4-BE49-F238E27FC236}">
                  <a16:creationId xmlns:a16="http://schemas.microsoft.com/office/drawing/2014/main" id="{68569452-0C33-8D57-E31D-F15CF8EB1C07}"/>
                </a:ext>
              </a:extLst>
            </p:cNvPr>
            <p:cNvSpPr txBox="1">
              <a:spLocks/>
            </p:cNvSpPr>
            <p:nvPr/>
          </p:nvSpPr>
          <p:spPr>
            <a:xfrm>
              <a:off x="3551239" y="3267236"/>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defTabSz="685800">
                <a:lnSpc>
                  <a:spcPct val="100000"/>
                </a:lnSpc>
                <a:buFont typeface="Arial" panose="020B0604020202020204" pitchFamily="34" charset="0"/>
                <a:buChar char="•"/>
              </a:pPr>
              <a:r>
                <a:rPr lang="es-ES_tradnl" sz="1000" dirty="0">
                  <a:solidFill>
                    <a:schemeClr val="bg1"/>
                  </a:solidFill>
                  <a:cs typeface="Calibri"/>
                </a:rPr>
                <a:t>Manejo no farmacológico del paciente diabético con fragilidad</a:t>
              </a:r>
            </a:p>
          </p:txBody>
        </p:sp>
        <p:sp>
          <p:nvSpPr>
            <p:cNvPr id="16" name="Marcador de texto 3">
              <a:hlinkClick r:id="rId15" action="ppaction://hlinksldjump"/>
              <a:extLst>
                <a:ext uri="{FF2B5EF4-FFF2-40B4-BE49-F238E27FC236}">
                  <a16:creationId xmlns:a16="http://schemas.microsoft.com/office/drawing/2014/main" id="{5593A776-29FA-983E-4469-10E6F6AF398C}"/>
                </a:ext>
              </a:extLst>
            </p:cNvPr>
            <p:cNvSpPr txBox="1">
              <a:spLocks/>
            </p:cNvSpPr>
            <p:nvPr/>
          </p:nvSpPr>
          <p:spPr>
            <a:xfrm>
              <a:off x="3551239" y="3511953"/>
              <a:ext cx="4872037" cy="307777"/>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defTabSz="685800">
                <a:lnSpc>
                  <a:spcPct val="100000"/>
                </a:lnSpc>
                <a:buFont typeface="Arial" panose="020B0604020202020204" pitchFamily="34" charset="0"/>
                <a:buChar char="•"/>
              </a:pPr>
              <a:r>
                <a:rPr lang="es-ES_tradnl" sz="1000" dirty="0">
                  <a:solidFill>
                    <a:schemeClr val="bg1"/>
                  </a:solidFill>
                  <a:cs typeface="Calibri"/>
                </a:rPr>
                <a:t>Otros aspectos terapéuticos esenciales: simplificación, hipoglucemia, insulinoterapia</a:t>
              </a:r>
            </a:p>
          </p:txBody>
        </p:sp>
        <p:sp>
          <p:nvSpPr>
            <p:cNvPr id="23" name="Marcador de texto 3">
              <a:hlinkClick r:id="rId16" action="ppaction://hlinksldjump"/>
              <a:extLst>
                <a:ext uri="{FF2B5EF4-FFF2-40B4-BE49-F238E27FC236}">
                  <a16:creationId xmlns:a16="http://schemas.microsoft.com/office/drawing/2014/main" id="{94D65147-EE35-4150-C8DA-DDE2B91A0F34}"/>
                </a:ext>
              </a:extLst>
            </p:cNvPr>
            <p:cNvSpPr txBox="1">
              <a:spLocks/>
            </p:cNvSpPr>
            <p:nvPr/>
          </p:nvSpPr>
          <p:spPr>
            <a:xfrm>
              <a:off x="3551239" y="2533097"/>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a:lnSpc>
                  <a:spcPct val="100000"/>
                </a:lnSpc>
                <a:spcBef>
                  <a:spcPts val="600"/>
                </a:spcBef>
                <a:buFont typeface="Arial" panose="020B0604020202020204" pitchFamily="34" charset="0"/>
                <a:buChar char="•"/>
              </a:pPr>
              <a:r>
                <a:rPr lang="es-ES_tradnl" sz="1000" dirty="0">
                  <a:solidFill>
                    <a:schemeClr val="bg1"/>
                  </a:solidFill>
                  <a:cs typeface="Calibri"/>
                </a:rPr>
                <a:t>Individualización del tratamiento farmacológico de la DM2 del paciente frágil: </a:t>
              </a:r>
              <a:endParaRPr lang="es-ES" sz="1000" dirty="0">
                <a:cs typeface="Calibri"/>
              </a:endParaRPr>
            </a:p>
          </p:txBody>
        </p:sp>
        <p:sp>
          <p:nvSpPr>
            <p:cNvPr id="24" name="CuadroTexto 23">
              <a:hlinkClick r:id="rId16" action="ppaction://hlinksldjump"/>
              <a:extLst>
                <a:ext uri="{FF2B5EF4-FFF2-40B4-BE49-F238E27FC236}">
                  <a16:creationId xmlns:a16="http://schemas.microsoft.com/office/drawing/2014/main" id="{308C8B21-0C9F-D2A9-446B-664AA5427C74}"/>
                </a:ext>
              </a:extLst>
            </p:cNvPr>
            <p:cNvSpPr txBox="1"/>
            <p:nvPr/>
          </p:nvSpPr>
          <p:spPr>
            <a:xfrm>
              <a:off x="3551239" y="2755508"/>
              <a:ext cx="4572000" cy="153888"/>
            </a:xfrm>
            <a:prstGeom prst="rect">
              <a:avLst/>
            </a:prstGeom>
            <a:noFill/>
          </p:spPr>
          <p:txBody>
            <a:bodyPr wrap="square" lIns="0" tIns="0" rIns="0" bIns="0">
              <a:spAutoFit/>
            </a:bodyPr>
            <a:lstStyle/>
            <a:p>
              <a:pPr marL="703246" marR="5080" lvl="2" defTabSz="685800">
                <a:spcBef>
                  <a:spcPts val="600"/>
                </a:spcBef>
              </a:pPr>
              <a:r>
                <a:rPr lang="es-ES" sz="1000">
                  <a:solidFill>
                    <a:schemeClr val="bg1"/>
                  </a:solidFill>
                  <a:cs typeface="Calibri"/>
                </a:rPr>
                <a:t>- Según perfil clínico</a:t>
              </a:r>
            </a:p>
          </p:txBody>
        </p:sp>
        <p:sp>
          <p:nvSpPr>
            <p:cNvPr id="25" name="CuadroTexto 24">
              <a:hlinkClick r:id="rId17" action="ppaction://hlinksldjump"/>
              <a:extLst>
                <a:ext uri="{FF2B5EF4-FFF2-40B4-BE49-F238E27FC236}">
                  <a16:creationId xmlns:a16="http://schemas.microsoft.com/office/drawing/2014/main" id="{CD4A77DD-C065-0415-4968-677108BBFDF6}"/>
                </a:ext>
              </a:extLst>
            </p:cNvPr>
            <p:cNvSpPr txBox="1"/>
            <p:nvPr/>
          </p:nvSpPr>
          <p:spPr>
            <a:xfrm>
              <a:off x="3551239" y="2985353"/>
              <a:ext cx="4572000" cy="153888"/>
            </a:xfrm>
            <a:prstGeom prst="rect">
              <a:avLst/>
            </a:prstGeom>
            <a:noFill/>
          </p:spPr>
          <p:txBody>
            <a:bodyPr wrap="square" lIns="0" tIns="0" rIns="0" bIns="0">
              <a:spAutoFit/>
            </a:bodyPr>
            <a:lstStyle/>
            <a:p>
              <a:pPr marL="703246" marR="5080" lvl="2" defTabSz="685800">
                <a:spcBef>
                  <a:spcPts val="600"/>
                </a:spcBef>
              </a:pPr>
              <a:r>
                <a:rPr lang="es-ES" sz="1000">
                  <a:solidFill>
                    <a:schemeClr val="bg1"/>
                  </a:solidFill>
                  <a:cs typeface="Calibri"/>
                </a:rPr>
                <a:t>- Según fenotipo metabólico</a:t>
              </a:r>
            </a:p>
          </p:txBody>
        </p:sp>
      </p:grpSp>
    </p:spTree>
    <p:extLst>
      <p:ext uri="{BB962C8B-B14F-4D97-AF65-F5344CB8AC3E}">
        <p14:creationId xmlns:p14="http://schemas.microsoft.com/office/powerpoint/2010/main" val="63803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7232FFA-0657-BE9C-D4A2-DDEB710D5FF7}"/>
              </a:ext>
            </a:extLst>
          </p:cNvPr>
          <p:cNvSpPr>
            <a:spLocks noGrp="1"/>
          </p:cNvSpPr>
          <p:nvPr>
            <p:ph type="sldNum" sz="quarter" idx="12"/>
          </p:nvPr>
        </p:nvSpPr>
        <p:spPr/>
        <p:txBody>
          <a:bodyPr/>
          <a:lstStyle/>
          <a:p>
            <a:fld id="{E7109EF1-F99E-2846-B900-05CEFB69D20A}" type="slidenum">
              <a:rPr lang="en-US" noProof="0" smtClean="0"/>
              <a:pPr/>
              <a:t>21</a:t>
            </a:fld>
            <a:endParaRPr lang="en-US" noProof="0"/>
          </a:p>
        </p:txBody>
      </p:sp>
      <p:sp>
        <p:nvSpPr>
          <p:cNvPr id="3" name="Marcador de texto 2">
            <a:extLst>
              <a:ext uri="{FF2B5EF4-FFF2-40B4-BE49-F238E27FC236}">
                <a16:creationId xmlns:a16="http://schemas.microsoft.com/office/drawing/2014/main" id="{88037D0C-4B03-CE70-3795-EC8BAAE1C10E}"/>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B31FB293-F824-00CC-C674-1E399A6085FD}"/>
              </a:ext>
            </a:extLst>
          </p:cNvPr>
          <p:cNvSpPr>
            <a:spLocks noGrp="1"/>
          </p:cNvSpPr>
          <p:nvPr>
            <p:ph type="body" sz="quarter" idx="25"/>
          </p:nvPr>
        </p:nvSpPr>
        <p:spPr>
          <a:xfrm>
            <a:off x="323851" y="693740"/>
            <a:ext cx="8496300" cy="276999"/>
          </a:xfrm>
        </p:spPr>
        <p:txBody>
          <a:bodyPr lIns="0" tIns="0" rIns="0" bIns="0" anchor="t">
            <a:spAutoFit/>
          </a:bodyPr>
          <a:lstStyle/>
          <a:p>
            <a:r>
              <a:rPr lang="es-ES"/>
              <a:t>Prevalencia de la diabetes </a:t>
            </a:r>
            <a:r>
              <a:rPr lang="es-ES" i="1"/>
              <a:t>mellitus</a:t>
            </a:r>
            <a:r>
              <a:rPr lang="es-ES"/>
              <a:t> en función de la edad</a:t>
            </a:r>
          </a:p>
        </p:txBody>
      </p:sp>
      <p:cxnSp>
        <p:nvCxnSpPr>
          <p:cNvPr id="19" name="Conector recto 18">
            <a:extLst>
              <a:ext uri="{FF2B5EF4-FFF2-40B4-BE49-F238E27FC236}">
                <a16:creationId xmlns:a16="http://schemas.microsoft.com/office/drawing/2014/main" id="{90F7F57F-DF17-A5A5-05B7-CC4D1E27C8B3}"/>
              </a:ext>
            </a:extLst>
          </p:cNvPr>
          <p:cNvCxnSpPr>
            <a:cxnSpLocks/>
          </p:cNvCxnSpPr>
          <p:nvPr/>
        </p:nvCxnSpPr>
        <p:spPr>
          <a:xfrm flipV="1">
            <a:off x="323850" y="1242116"/>
            <a:ext cx="0" cy="31663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 name="Grupo 19">
            <a:extLst>
              <a:ext uri="{FF2B5EF4-FFF2-40B4-BE49-F238E27FC236}">
                <a16:creationId xmlns:a16="http://schemas.microsoft.com/office/drawing/2014/main" id="{DBE0E632-F0D8-5A10-C69F-EF28A4372F65}"/>
              </a:ext>
            </a:extLst>
          </p:cNvPr>
          <p:cNvGrpSpPr/>
          <p:nvPr/>
        </p:nvGrpSpPr>
        <p:grpSpPr>
          <a:xfrm>
            <a:off x="279730" y="1166813"/>
            <a:ext cx="4223051" cy="679673"/>
            <a:chOff x="279730" y="1166813"/>
            <a:chExt cx="4223051" cy="679673"/>
          </a:xfrm>
        </p:grpSpPr>
        <p:sp>
          <p:nvSpPr>
            <p:cNvPr id="21" name="CuadroTexto 20">
              <a:extLst>
                <a:ext uri="{FF2B5EF4-FFF2-40B4-BE49-F238E27FC236}">
                  <a16:creationId xmlns:a16="http://schemas.microsoft.com/office/drawing/2014/main" id="{2FFFA7D7-18D9-2C66-9CF6-D4CA910EF17F}"/>
                </a:ext>
              </a:extLst>
            </p:cNvPr>
            <p:cNvSpPr txBox="1"/>
            <p:nvPr/>
          </p:nvSpPr>
          <p:spPr>
            <a:xfrm>
              <a:off x="537025" y="1166813"/>
              <a:ext cx="3965756" cy="679673"/>
            </a:xfrm>
            <a:prstGeom prst="rect">
              <a:avLst/>
            </a:prstGeom>
            <a:noFill/>
          </p:spPr>
          <p:txBody>
            <a:bodyPr wrap="square" lIns="0" tIns="0" rIns="0" bIns="0" anchor="t">
              <a:spAutoFit/>
            </a:bodyPr>
            <a:lstStyle/>
            <a:p>
              <a:pPr>
                <a:lnSpc>
                  <a:spcPct val="100000"/>
                </a:lnSpc>
                <a:spcBef>
                  <a:spcPts val="500"/>
                </a:spcBef>
                <a:tabLst>
                  <a:tab pos="212090" algn="l"/>
                </a:tabLst>
              </a:pPr>
              <a:r>
                <a:rPr lang="es-ES" sz="1200" b="1">
                  <a:solidFill>
                    <a:schemeClr val="accent1"/>
                  </a:solidFill>
                  <a:latin typeface="Arial"/>
                  <a:cs typeface="Arial"/>
                </a:rPr>
                <a:t>Estudio </a:t>
              </a:r>
              <a:r>
                <a:rPr lang="es-ES" sz="1200" b="1">
                  <a:solidFill>
                    <a:schemeClr val="accent1"/>
                  </a:solidFill>
                  <a:latin typeface="Arial"/>
                  <a:cs typeface="Arial"/>
                  <a:hlinkClick r:id="rId2">
                    <a:extLst>
                      <a:ext uri="{A12FA001-AC4F-418D-AE19-62706E023703}">
                        <ahyp:hlinkClr xmlns:ahyp="http://schemas.microsoft.com/office/drawing/2018/hyperlinkcolor" val="tx"/>
                      </a:ext>
                    </a:extLst>
                  </a:hlinkClick>
                </a:rPr>
                <a:t>Di@bet.es</a:t>
              </a:r>
              <a:r>
                <a:rPr lang="es-ES" sz="1200" b="1">
                  <a:solidFill>
                    <a:schemeClr val="accent1"/>
                  </a:solidFill>
                  <a:latin typeface="Arial"/>
                  <a:cs typeface="Arial"/>
                </a:rPr>
                <a:t>:</a:t>
              </a:r>
            </a:p>
            <a:p>
              <a:pPr>
                <a:spcBef>
                  <a:spcPts val="500"/>
                </a:spcBef>
                <a:tabLst>
                  <a:tab pos="212090" algn="l"/>
                </a:tabLst>
              </a:pPr>
              <a:r>
                <a:rPr lang="es-ES" sz="1200">
                  <a:solidFill>
                    <a:schemeClr val="accent1"/>
                  </a:solidFill>
                  <a:latin typeface="Arial"/>
                  <a:cs typeface="Arial"/>
                </a:rPr>
                <a:t>Prevalencia total de la diabetes ajustada por edad y sexo: </a:t>
              </a:r>
              <a:r>
                <a:rPr lang="es-ES" sz="1600" b="1">
                  <a:solidFill>
                    <a:schemeClr val="accent1"/>
                  </a:solidFill>
                  <a:latin typeface="Arial"/>
                  <a:cs typeface="Arial"/>
                </a:rPr>
                <a:t>13,8 %</a:t>
              </a:r>
              <a:endParaRPr lang="es-ES" sz="1600">
                <a:solidFill>
                  <a:schemeClr val="accent1"/>
                </a:solidFill>
                <a:latin typeface="Arial"/>
                <a:cs typeface="Arial"/>
              </a:endParaRPr>
            </a:p>
          </p:txBody>
        </p:sp>
        <p:sp>
          <p:nvSpPr>
            <p:cNvPr id="22" name="Elipse 21">
              <a:extLst>
                <a:ext uri="{FF2B5EF4-FFF2-40B4-BE49-F238E27FC236}">
                  <a16:creationId xmlns:a16="http://schemas.microsoft.com/office/drawing/2014/main" id="{D1AF2F0C-29F1-2D2E-566C-A42E070B32AF}"/>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3" name="Conector recto 12">
            <a:extLst>
              <a:ext uri="{FF2B5EF4-FFF2-40B4-BE49-F238E27FC236}">
                <a16:creationId xmlns:a16="http://schemas.microsoft.com/office/drawing/2014/main" id="{AB9DAFFD-DBBF-5AA8-7832-B9762CEB25BE}"/>
              </a:ext>
            </a:extLst>
          </p:cNvPr>
          <p:cNvCxnSpPr>
            <a:cxnSpLocks/>
          </p:cNvCxnSpPr>
          <p:nvPr/>
        </p:nvCxnSpPr>
        <p:spPr>
          <a:xfrm flipV="1">
            <a:off x="4751387" y="1215223"/>
            <a:ext cx="0" cy="319326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200A0FFD-4380-6857-4498-AC8C6726796E}"/>
              </a:ext>
            </a:extLst>
          </p:cNvPr>
          <p:cNvGrpSpPr/>
          <p:nvPr/>
        </p:nvGrpSpPr>
        <p:grpSpPr>
          <a:xfrm>
            <a:off x="4707267" y="1166813"/>
            <a:ext cx="4112883" cy="433452"/>
            <a:chOff x="279730" y="1166813"/>
            <a:chExt cx="4112883" cy="433452"/>
          </a:xfrm>
        </p:grpSpPr>
        <p:sp>
          <p:nvSpPr>
            <p:cNvPr id="15" name="CuadroTexto 14">
              <a:extLst>
                <a:ext uri="{FF2B5EF4-FFF2-40B4-BE49-F238E27FC236}">
                  <a16:creationId xmlns:a16="http://schemas.microsoft.com/office/drawing/2014/main" id="{F3F6CF0D-2D58-A884-4379-915F7D1C8728}"/>
                </a:ext>
              </a:extLst>
            </p:cNvPr>
            <p:cNvSpPr txBox="1"/>
            <p:nvPr/>
          </p:nvSpPr>
          <p:spPr>
            <a:xfrm>
              <a:off x="543910" y="1166813"/>
              <a:ext cx="3848703" cy="433452"/>
            </a:xfrm>
            <a:prstGeom prst="rect">
              <a:avLst/>
            </a:prstGeom>
            <a:noFill/>
          </p:spPr>
          <p:txBody>
            <a:bodyPr wrap="square" lIns="0" tIns="0" rIns="0" bIns="0" anchor="t">
              <a:spAutoFit/>
            </a:bodyPr>
            <a:lstStyle/>
            <a:p>
              <a:pPr>
                <a:lnSpc>
                  <a:spcPct val="100000"/>
                </a:lnSpc>
                <a:spcBef>
                  <a:spcPts val="500"/>
                </a:spcBef>
              </a:pPr>
              <a:r>
                <a:rPr lang="es-ES" sz="1200" b="1">
                  <a:solidFill>
                    <a:schemeClr val="accent1"/>
                  </a:solidFill>
                  <a:latin typeface="Arial"/>
                  <a:cs typeface="Arial"/>
                </a:rPr>
                <a:t>Estudio </a:t>
              </a:r>
              <a:r>
                <a:rPr lang="es-ES" sz="1200" b="1" err="1">
                  <a:solidFill>
                    <a:schemeClr val="accent1"/>
                  </a:solidFill>
                  <a:latin typeface="Arial"/>
                  <a:cs typeface="Arial"/>
                </a:rPr>
                <a:t>Octabaix</a:t>
              </a:r>
              <a:r>
                <a:rPr lang="es-ES" sz="1200">
                  <a:solidFill>
                    <a:schemeClr val="accent1"/>
                  </a:solidFill>
                  <a:latin typeface="Arial"/>
                  <a:cs typeface="Arial"/>
                </a:rPr>
                <a:t>: </a:t>
              </a:r>
            </a:p>
            <a:p>
              <a:pPr>
                <a:lnSpc>
                  <a:spcPct val="100000"/>
                </a:lnSpc>
                <a:spcBef>
                  <a:spcPts val="500"/>
                </a:spcBef>
              </a:pPr>
              <a:r>
                <a:rPr lang="es-ES" sz="1200">
                  <a:solidFill>
                    <a:schemeClr val="accent1"/>
                  </a:solidFill>
                  <a:latin typeface="Arial"/>
                  <a:cs typeface="Arial"/>
                </a:rPr>
                <a:t>Datos obtenidos de 7 centros de Atención Primaria.</a:t>
              </a:r>
            </a:p>
          </p:txBody>
        </p:sp>
        <p:sp>
          <p:nvSpPr>
            <p:cNvPr id="16" name="Elipse 15">
              <a:extLst>
                <a:ext uri="{FF2B5EF4-FFF2-40B4-BE49-F238E27FC236}">
                  <a16:creationId xmlns:a16="http://schemas.microsoft.com/office/drawing/2014/main" id="{9CD8FC82-AC60-A305-7009-3DF47E78D39B}"/>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59" name="Gráfico 58">
            <a:extLst>
              <a:ext uri="{FF2B5EF4-FFF2-40B4-BE49-F238E27FC236}">
                <a16:creationId xmlns:a16="http://schemas.microsoft.com/office/drawing/2014/main" id="{48B704C5-3B51-211E-C6F7-8EE32854573B}"/>
              </a:ext>
            </a:extLst>
          </p:cNvPr>
          <p:cNvGraphicFramePr/>
          <p:nvPr>
            <p:extLst>
              <p:ext uri="{D42A27DB-BD31-4B8C-83A1-F6EECF244321}">
                <p14:modId xmlns:p14="http://schemas.microsoft.com/office/powerpoint/2010/main" val="2962016223"/>
              </p:ext>
            </p:extLst>
          </p:nvPr>
        </p:nvGraphicFramePr>
        <p:xfrm>
          <a:off x="539750" y="2354162"/>
          <a:ext cx="3852863" cy="1672991"/>
        </p:xfrm>
        <a:graphic>
          <a:graphicData uri="http://schemas.openxmlformats.org/drawingml/2006/chart">
            <c:chart xmlns:c="http://schemas.openxmlformats.org/drawingml/2006/chart" xmlns:r="http://schemas.openxmlformats.org/officeDocument/2006/relationships" r:id="rId3"/>
          </a:graphicData>
        </a:graphic>
      </p:graphicFrame>
      <p:sp>
        <p:nvSpPr>
          <p:cNvPr id="62" name="CuadroTexto 61">
            <a:extLst>
              <a:ext uri="{FF2B5EF4-FFF2-40B4-BE49-F238E27FC236}">
                <a16:creationId xmlns:a16="http://schemas.microsoft.com/office/drawing/2014/main" id="{5445101D-94D7-B7D9-F311-EFECF9FB86F6}"/>
              </a:ext>
            </a:extLst>
          </p:cNvPr>
          <p:cNvSpPr txBox="1"/>
          <p:nvPr/>
        </p:nvSpPr>
        <p:spPr>
          <a:xfrm>
            <a:off x="539750" y="4162267"/>
            <a:ext cx="3852863" cy="246221"/>
          </a:xfrm>
          <a:prstGeom prst="rect">
            <a:avLst/>
          </a:prstGeom>
          <a:noFill/>
        </p:spPr>
        <p:txBody>
          <a:bodyPr wrap="square" lIns="0" tIns="0" rIns="0" bIns="0">
            <a:spAutoFit/>
          </a:bodyPr>
          <a:lstStyle/>
          <a:p>
            <a:pPr marL="12700" marR="5080">
              <a:spcBef>
                <a:spcPts val="100"/>
              </a:spcBef>
            </a:pPr>
            <a:r>
              <a:rPr lang="es-ES" sz="800" dirty="0">
                <a:latin typeface="Arial" panose="020B0604020202020204" pitchFamily="34" charset="0"/>
                <a:cs typeface="Arial" panose="020B0604020202020204" pitchFamily="34" charset="0"/>
              </a:rPr>
              <a:t>Estudio </a:t>
            </a:r>
            <a:r>
              <a:rPr lang="es-ES" sz="800" u="sng" dirty="0">
                <a:uFill>
                  <a:solidFill>
                    <a:srgbClr val="6B9F25"/>
                  </a:solidFill>
                </a:u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Di@bet.es.</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Soriguer</a:t>
            </a:r>
            <a:r>
              <a:rPr lang="es-ES" sz="800" dirty="0">
                <a:latin typeface="Arial" panose="020B0604020202020204" pitchFamily="34" charset="0"/>
                <a:cs typeface="Arial" panose="020B0604020202020204" pitchFamily="34" charset="0"/>
              </a:rPr>
              <a:t> F, </a:t>
            </a:r>
            <a:r>
              <a:rPr lang="es-ES" sz="800" i="1" dirty="0">
                <a:latin typeface="Arial" panose="020B0604020202020204" pitchFamily="34" charset="0"/>
                <a:cs typeface="Arial" panose="020B0604020202020204" pitchFamily="34" charset="0"/>
              </a:rPr>
              <a:t>et al. </a:t>
            </a:r>
            <a:r>
              <a:rPr lang="es-ES" sz="800" dirty="0" err="1">
                <a:latin typeface="Arial" panose="020B0604020202020204" pitchFamily="34" charset="0"/>
                <a:cs typeface="Arial" panose="020B0604020202020204" pitchFamily="34" charset="0"/>
              </a:rPr>
              <a:t>Prevalence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of</a:t>
            </a:r>
            <a:r>
              <a:rPr lang="es-ES" sz="800" dirty="0">
                <a:latin typeface="Arial" panose="020B0604020202020204" pitchFamily="34" charset="0"/>
                <a:cs typeface="Arial" panose="020B0604020202020204" pitchFamily="34" charset="0"/>
              </a:rPr>
              <a:t> diabetes mellitus and </a:t>
            </a:r>
            <a:r>
              <a:rPr lang="es-ES" sz="800" dirty="0" err="1">
                <a:latin typeface="Arial" panose="020B0604020202020204" pitchFamily="34" charset="0"/>
                <a:cs typeface="Arial" panose="020B0604020202020204" pitchFamily="34" charset="0"/>
              </a:rPr>
              <a:t>impaired</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glucose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regulation</a:t>
            </a:r>
            <a:r>
              <a:rPr lang="es-ES" sz="800" dirty="0">
                <a:latin typeface="Arial" panose="020B0604020202020204" pitchFamily="34" charset="0"/>
                <a:cs typeface="Arial" panose="020B0604020202020204" pitchFamily="34" charset="0"/>
              </a:rPr>
              <a:t> in </a:t>
            </a:r>
            <a:r>
              <a:rPr lang="es-ES" sz="800" dirty="0" err="1">
                <a:latin typeface="Arial" panose="020B0604020202020204" pitchFamily="34" charset="0"/>
                <a:cs typeface="Arial" panose="020B0604020202020204" pitchFamily="34" charset="0"/>
              </a:rPr>
              <a:t>Spain</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the</a:t>
            </a:r>
            <a:r>
              <a:rPr lang="es-ES" sz="800" dirty="0">
                <a:latin typeface="Arial" panose="020B0604020202020204" pitchFamily="34" charset="0"/>
                <a:cs typeface="Arial" panose="020B0604020202020204" pitchFamily="34" charset="0"/>
              </a:rPr>
              <a:t> </a:t>
            </a:r>
            <a:r>
              <a:rPr lang="es-ES" sz="800" u="sng" dirty="0">
                <a:uFill>
                  <a:solidFill>
                    <a:srgbClr val="6B9F25"/>
                  </a:solidFill>
                </a:u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Di@bet.es</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Study</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Diabetologia</a:t>
            </a:r>
            <a:r>
              <a:rPr lang="es-ES" sz="800" dirty="0">
                <a:latin typeface="Arial" panose="020B0604020202020204" pitchFamily="34" charset="0"/>
                <a:cs typeface="Arial" panose="020B0604020202020204" pitchFamily="34" charset="0"/>
              </a:rPr>
              <a:t>. 2012;55(1):88-93.</a:t>
            </a:r>
          </a:p>
        </p:txBody>
      </p:sp>
      <p:sp>
        <p:nvSpPr>
          <p:cNvPr id="63" name="CuadroTexto 62">
            <a:extLst>
              <a:ext uri="{FF2B5EF4-FFF2-40B4-BE49-F238E27FC236}">
                <a16:creationId xmlns:a16="http://schemas.microsoft.com/office/drawing/2014/main" id="{349DDEED-0C85-6BF1-3DDA-8A2F16D56823}"/>
              </a:ext>
            </a:extLst>
          </p:cNvPr>
          <p:cNvSpPr txBox="1"/>
          <p:nvPr/>
        </p:nvSpPr>
        <p:spPr>
          <a:xfrm>
            <a:off x="539750" y="1987548"/>
            <a:ext cx="3852863" cy="219603"/>
          </a:xfrm>
          <a:prstGeom prst="rect">
            <a:avLst/>
          </a:prstGeom>
          <a:solidFill>
            <a:schemeClr val="bg1">
              <a:lumMod val="95000"/>
            </a:schemeClr>
          </a:solidFill>
        </p:spPr>
        <p:txBody>
          <a:bodyPr wrap="square" lIns="72000" tIns="36000" rIns="72000" bIns="36000" anchor="t">
            <a:spAutoFit/>
          </a:bodyPr>
          <a:lstStyle/>
          <a:p>
            <a:pPr marL="12700" marR="5080" algn="ctr">
              <a:lnSpc>
                <a:spcPct val="102400"/>
              </a:lnSpc>
              <a:spcBef>
                <a:spcPts val="35"/>
              </a:spcBef>
            </a:pPr>
            <a:r>
              <a:rPr lang="es-ES" sz="1000" b="1" spc="-10">
                <a:solidFill>
                  <a:schemeClr val="accent1"/>
                </a:solidFill>
                <a:cs typeface="Arial"/>
              </a:rPr>
              <a:t>Elevada</a:t>
            </a:r>
            <a:r>
              <a:rPr lang="es-ES" sz="1000" b="1" spc="-125">
                <a:solidFill>
                  <a:schemeClr val="accent1"/>
                </a:solidFill>
                <a:cs typeface="Arial"/>
              </a:rPr>
              <a:t> </a:t>
            </a:r>
            <a:r>
              <a:rPr lang="es-ES" sz="1000" b="1" spc="-10">
                <a:solidFill>
                  <a:schemeClr val="accent1"/>
                </a:solidFill>
                <a:cs typeface="Arial"/>
              </a:rPr>
              <a:t>prevalencia</a:t>
            </a:r>
            <a:r>
              <a:rPr lang="es-ES" sz="1000" b="1" spc="-105">
                <a:solidFill>
                  <a:schemeClr val="accent1"/>
                </a:solidFill>
                <a:cs typeface="Arial"/>
              </a:rPr>
              <a:t> </a:t>
            </a:r>
            <a:r>
              <a:rPr lang="es-ES" sz="1000" b="1" spc="-25">
                <a:solidFill>
                  <a:schemeClr val="accent1"/>
                </a:solidFill>
                <a:cs typeface="Arial"/>
              </a:rPr>
              <a:t>de </a:t>
            </a:r>
            <a:r>
              <a:rPr lang="es-ES" sz="1000" b="1" spc="-10">
                <a:solidFill>
                  <a:schemeClr val="accent1"/>
                </a:solidFill>
                <a:cs typeface="Arial"/>
              </a:rPr>
              <a:t>diabetes</a:t>
            </a:r>
            <a:r>
              <a:rPr lang="es-ES" sz="1000" b="1" spc="-85">
                <a:solidFill>
                  <a:schemeClr val="accent1"/>
                </a:solidFill>
                <a:cs typeface="Arial"/>
              </a:rPr>
              <a:t> </a:t>
            </a:r>
            <a:r>
              <a:rPr lang="es-ES" sz="1000" b="1">
                <a:solidFill>
                  <a:schemeClr val="accent1"/>
                </a:solidFill>
                <a:cs typeface="Arial"/>
              </a:rPr>
              <a:t>en</a:t>
            </a:r>
            <a:r>
              <a:rPr lang="es-ES" sz="1000" b="1" spc="-90">
                <a:solidFill>
                  <a:schemeClr val="accent1"/>
                </a:solidFill>
                <a:cs typeface="Arial"/>
              </a:rPr>
              <a:t> </a:t>
            </a:r>
            <a:r>
              <a:rPr lang="es-ES" sz="1000" b="1" spc="-25">
                <a:solidFill>
                  <a:schemeClr val="accent1"/>
                </a:solidFill>
                <a:cs typeface="Arial"/>
              </a:rPr>
              <a:t>los </a:t>
            </a:r>
            <a:r>
              <a:rPr lang="es-ES" sz="1000" b="1">
                <a:solidFill>
                  <a:schemeClr val="accent1"/>
                </a:solidFill>
                <a:cs typeface="Arial"/>
              </a:rPr>
              <a:t>mayores</a:t>
            </a:r>
            <a:r>
              <a:rPr lang="es-ES" sz="1000" b="1" spc="-85">
                <a:solidFill>
                  <a:schemeClr val="accent1"/>
                </a:solidFill>
                <a:cs typeface="Arial"/>
              </a:rPr>
              <a:t> </a:t>
            </a:r>
            <a:r>
              <a:rPr lang="es-ES" sz="1000" b="1">
                <a:solidFill>
                  <a:schemeClr val="accent1"/>
                </a:solidFill>
                <a:cs typeface="Arial"/>
              </a:rPr>
              <a:t>de</a:t>
            </a:r>
            <a:r>
              <a:rPr lang="es-ES" sz="1000" b="1" spc="-75">
                <a:solidFill>
                  <a:schemeClr val="accent1"/>
                </a:solidFill>
                <a:cs typeface="Arial"/>
              </a:rPr>
              <a:t> </a:t>
            </a:r>
            <a:r>
              <a:rPr lang="es-ES" sz="1000" b="1">
                <a:solidFill>
                  <a:schemeClr val="accent1"/>
                </a:solidFill>
                <a:cs typeface="Arial"/>
              </a:rPr>
              <a:t>75</a:t>
            </a:r>
            <a:r>
              <a:rPr lang="es-ES" sz="1000" b="1" spc="-60">
                <a:solidFill>
                  <a:schemeClr val="accent1"/>
                </a:solidFill>
                <a:cs typeface="Arial"/>
              </a:rPr>
              <a:t> </a:t>
            </a:r>
            <a:r>
              <a:rPr lang="es-ES" sz="1000" b="1" spc="-20">
                <a:solidFill>
                  <a:schemeClr val="accent1"/>
                </a:solidFill>
                <a:cs typeface="Arial"/>
              </a:rPr>
              <a:t>años</a:t>
            </a:r>
            <a:endParaRPr lang="es-ES" sz="1000">
              <a:solidFill>
                <a:schemeClr val="accent1"/>
              </a:solidFill>
              <a:cs typeface="Arial"/>
            </a:endParaRPr>
          </a:p>
        </p:txBody>
      </p:sp>
      <p:grpSp>
        <p:nvGrpSpPr>
          <p:cNvPr id="65" name="Grupo 64">
            <a:extLst>
              <a:ext uri="{FF2B5EF4-FFF2-40B4-BE49-F238E27FC236}">
                <a16:creationId xmlns:a16="http://schemas.microsoft.com/office/drawing/2014/main" id="{8954453C-56BE-1661-6DF8-0D2A5FFB3AF6}"/>
              </a:ext>
            </a:extLst>
          </p:cNvPr>
          <p:cNvGrpSpPr/>
          <p:nvPr/>
        </p:nvGrpSpPr>
        <p:grpSpPr>
          <a:xfrm>
            <a:off x="4975782" y="1717927"/>
            <a:ext cx="3844368" cy="693371"/>
            <a:chOff x="495887" y="1760958"/>
            <a:chExt cx="3844368" cy="693371"/>
          </a:xfrm>
        </p:grpSpPr>
        <p:sp>
          <p:nvSpPr>
            <p:cNvPr id="66" name="Redondear rectángulo de esquina diagonal 65">
              <a:extLst>
                <a:ext uri="{FF2B5EF4-FFF2-40B4-BE49-F238E27FC236}">
                  <a16:creationId xmlns:a16="http://schemas.microsoft.com/office/drawing/2014/main" id="{9F147CE0-15B7-68F9-4E17-FD216749E744}"/>
                </a:ext>
              </a:extLst>
            </p:cNvPr>
            <p:cNvSpPr/>
            <p:nvPr/>
          </p:nvSpPr>
          <p:spPr>
            <a:xfrm>
              <a:off x="636416" y="1760958"/>
              <a:ext cx="3703839" cy="693371"/>
            </a:xfrm>
            <a:prstGeom prst="round2DiagRect">
              <a:avLst/>
            </a:prstGeom>
            <a:noFill/>
            <a:ln>
              <a:solidFill>
                <a:schemeClr val="accent1">
                  <a:shade val="95000"/>
                  <a:satMod val="10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r>
                <a:rPr lang="es-ES" sz="1200">
                  <a:solidFill>
                    <a:schemeClr val="accent1"/>
                  </a:solidFill>
                  <a:latin typeface="Arial"/>
                  <a:cs typeface="Arial"/>
                </a:rPr>
                <a:t>Objetivos: describir la prevalencia de la DM </a:t>
              </a:r>
              <a:br>
                <a:rPr lang="es-ES" sz="1200">
                  <a:latin typeface="Arial" panose="020B0604020202020204" pitchFamily="34" charset="0"/>
                  <a:cs typeface="Arial" panose="020B0604020202020204" pitchFamily="34" charset="0"/>
                </a:rPr>
              </a:br>
              <a:r>
                <a:rPr lang="es-ES" sz="1200">
                  <a:solidFill>
                    <a:schemeClr val="accent1"/>
                  </a:solidFill>
                  <a:latin typeface="Arial"/>
                  <a:cs typeface="Arial"/>
                </a:rPr>
                <a:t>y los factores asociados en sujetos mayores </a:t>
              </a:r>
              <a:br>
                <a:rPr lang="es-ES" sz="1200">
                  <a:latin typeface="Arial" panose="020B0604020202020204" pitchFamily="34" charset="0"/>
                  <a:cs typeface="Arial" panose="020B0604020202020204" pitchFamily="34" charset="0"/>
                </a:rPr>
              </a:br>
              <a:r>
                <a:rPr lang="es-ES" sz="1200">
                  <a:solidFill>
                    <a:schemeClr val="accent1"/>
                  </a:solidFill>
                  <a:latin typeface="Arial"/>
                  <a:cs typeface="Arial"/>
                </a:rPr>
                <a:t>de 85 años</a:t>
              </a:r>
            </a:p>
          </p:txBody>
        </p:sp>
        <p:sp>
          <p:nvSpPr>
            <p:cNvPr id="67" name="Elipse 66">
              <a:extLst>
                <a:ext uri="{FF2B5EF4-FFF2-40B4-BE49-F238E27FC236}">
                  <a16:creationId xmlns:a16="http://schemas.microsoft.com/office/drawing/2014/main" id="{67251E59-EC56-A561-E357-2D3B105A1FFB}"/>
                </a:ext>
              </a:extLst>
            </p:cNvPr>
            <p:cNvSpPr/>
            <p:nvPr/>
          </p:nvSpPr>
          <p:spPr>
            <a:xfrm>
              <a:off x="495887" y="2021478"/>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 name="Grupo 67">
            <a:extLst>
              <a:ext uri="{FF2B5EF4-FFF2-40B4-BE49-F238E27FC236}">
                <a16:creationId xmlns:a16="http://schemas.microsoft.com/office/drawing/2014/main" id="{D73654F2-71FE-676E-5B1B-0CBEB4CD37E4}"/>
              </a:ext>
            </a:extLst>
          </p:cNvPr>
          <p:cNvGrpSpPr/>
          <p:nvPr/>
        </p:nvGrpSpPr>
        <p:grpSpPr>
          <a:xfrm>
            <a:off x="4975782" y="2528960"/>
            <a:ext cx="3844369" cy="489060"/>
            <a:chOff x="495887" y="2254178"/>
            <a:chExt cx="3844369" cy="489060"/>
          </a:xfrm>
        </p:grpSpPr>
        <p:sp>
          <p:nvSpPr>
            <p:cNvPr id="69" name="Redondear rectángulo de esquina diagonal 68">
              <a:extLst>
                <a:ext uri="{FF2B5EF4-FFF2-40B4-BE49-F238E27FC236}">
                  <a16:creationId xmlns:a16="http://schemas.microsoft.com/office/drawing/2014/main" id="{993A71DE-07BA-627D-BB84-226023C0D449}"/>
                </a:ext>
              </a:extLst>
            </p:cNvPr>
            <p:cNvSpPr/>
            <p:nvPr/>
          </p:nvSpPr>
          <p:spPr>
            <a:xfrm>
              <a:off x="636416" y="2254178"/>
              <a:ext cx="3703840" cy="489060"/>
            </a:xfrm>
            <a:prstGeom prst="round2DiagRect">
              <a:avLst/>
            </a:prstGeom>
            <a:noFill/>
            <a:ln>
              <a:solidFill>
                <a:schemeClr val="accent1">
                  <a:shade val="95000"/>
                  <a:satMod val="10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pPr>
                <a:lnSpc>
                  <a:spcPct val="100000"/>
                </a:lnSpc>
              </a:pPr>
              <a:r>
                <a:rPr lang="es-ES" sz="1200" b="1" dirty="0">
                  <a:solidFill>
                    <a:schemeClr val="accent1"/>
                  </a:solidFill>
                  <a:latin typeface="Arial"/>
                  <a:cs typeface="Arial"/>
                </a:rPr>
                <a:t>Uno de cada cuatro </a:t>
              </a:r>
              <a:r>
                <a:rPr lang="es-ES" sz="1200" dirty="0">
                  <a:solidFill>
                    <a:schemeClr val="accent1"/>
                  </a:solidFill>
                  <a:latin typeface="Arial"/>
                  <a:cs typeface="Arial"/>
                </a:rPr>
                <a:t>sujetos con </a:t>
              </a:r>
              <a:r>
                <a:rPr lang="es-ES" sz="1200" b="1" dirty="0">
                  <a:solidFill>
                    <a:schemeClr val="accent1"/>
                  </a:solidFill>
                  <a:latin typeface="Arial"/>
                  <a:cs typeface="Arial"/>
                </a:rPr>
                <a:t>edad &gt;85 años</a:t>
              </a:r>
              <a:br>
                <a:rPr lang="es-ES" sz="1200" dirty="0">
                  <a:latin typeface="Arial" panose="020B0604020202020204" pitchFamily="34" charset="0"/>
                  <a:cs typeface="Arial" panose="020B0604020202020204" pitchFamily="34" charset="0"/>
                </a:rPr>
              </a:br>
              <a:r>
                <a:rPr lang="es-ES" sz="1200" dirty="0">
                  <a:solidFill>
                    <a:schemeClr val="accent1"/>
                  </a:solidFill>
                  <a:latin typeface="Arial"/>
                  <a:cs typeface="Arial"/>
                </a:rPr>
                <a:t>eran </a:t>
              </a:r>
              <a:r>
                <a:rPr lang="es-ES" sz="1200" b="1" dirty="0">
                  <a:solidFill>
                    <a:schemeClr val="accent1"/>
                  </a:solidFill>
                  <a:latin typeface="Arial"/>
                  <a:cs typeface="Arial"/>
                </a:rPr>
                <a:t>diabéticos</a:t>
              </a:r>
            </a:p>
          </p:txBody>
        </p:sp>
        <p:sp>
          <p:nvSpPr>
            <p:cNvPr id="74" name="Elipse 73">
              <a:extLst>
                <a:ext uri="{FF2B5EF4-FFF2-40B4-BE49-F238E27FC236}">
                  <a16:creationId xmlns:a16="http://schemas.microsoft.com/office/drawing/2014/main" id="{E898A038-859D-8DC0-0298-DA7DB2143EDE}"/>
                </a:ext>
              </a:extLst>
            </p:cNvPr>
            <p:cNvSpPr/>
            <p:nvPr/>
          </p:nvSpPr>
          <p:spPr>
            <a:xfrm>
              <a:off x="495887" y="241254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5" name="Grupo 74">
            <a:extLst>
              <a:ext uri="{FF2B5EF4-FFF2-40B4-BE49-F238E27FC236}">
                <a16:creationId xmlns:a16="http://schemas.microsoft.com/office/drawing/2014/main" id="{1DCA0A5A-0612-CE3E-75F1-C18ED6932E3A}"/>
              </a:ext>
            </a:extLst>
          </p:cNvPr>
          <p:cNvGrpSpPr/>
          <p:nvPr/>
        </p:nvGrpSpPr>
        <p:grpSpPr>
          <a:xfrm>
            <a:off x="4975782" y="3135682"/>
            <a:ext cx="3844369" cy="489060"/>
            <a:chOff x="495887" y="2645243"/>
            <a:chExt cx="3844369" cy="489060"/>
          </a:xfrm>
        </p:grpSpPr>
        <p:sp>
          <p:nvSpPr>
            <p:cNvPr id="76" name="Redondear rectángulo de esquina diagonal 75">
              <a:extLst>
                <a:ext uri="{FF2B5EF4-FFF2-40B4-BE49-F238E27FC236}">
                  <a16:creationId xmlns:a16="http://schemas.microsoft.com/office/drawing/2014/main" id="{C2C8F368-C095-2EEC-D59B-6522A6EAC11D}"/>
                </a:ext>
              </a:extLst>
            </p:cNvPr>
            <p:cNvSpPr/>
            <p:nvPr/>
          </p:nvSpPr>
          <p:spPr>
            <a:xfrm>
              <a:off x="636416" y="2645243"/>
              <a:ext cx="3703840" cy="489060"/>
            </a:xfrm>
            <a:prstGeom prst="round2DiagRect">
              <a:avLst/>
            </a:prstGeom>
            <a:noFill/>
            <a:ln>
              <a:solidFill>
                <a:schemeClr val="accent1">
                  <a:shade val="95000"/>
                  <a:satMod val="10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pPr>
                <a:lnSpc>
                  <a:spcPct val="100000"/>
                </a:lnSpc>
              </a:pPr>
              <a:r>
                <a:rPr lang="es-ES" sz="1200" dirty="0">
                  <a:solidFill>
                    <a:schemeClr val="accent1"/>
                  </a:solidFill>
                  <a:latin typeface="Arial"/>
                  <a:cs typeface="Arial"/>
                </a:rPr>
                <a:t>Casi en un </a:t>
              </a:r>
              <a:r>
                <a:rPr lang="es-ES" sz="1200" b="1" dirty="0">
                  <a:solidFill>
                    <a:schemeClr val="accent1"/>
                  </a:solidFill>
                  <a:latin typeface="Arial"/>
                  <a:cs typeface="Arial"/>
                </a:rPr>
                <a:t>75 % </a:t>
              </a:r>
              <a:r>
                <a:rPr lang="es-ES" sz="1200" dirty="0">
                  <a:solidFill>
                    <a:schemeClr val="accent1"/>
                  </a:solidFill>
                  <a:latin typeface="Arial"/>
                  <a:cs typeface="Arial"/>
                </a:rPr>
                <a:t>la </a:t>
              </a:r>
              <a:r>
                <a:rPr lang="es-ES" sz="1200" b="1" dirty="0">
                  <a:solidFill>
                    <a:schemeClr val="accent1"/>
                  </a:solidFill>
                  <a:latin typeface="Arial"/>
                  <a:cs typeface="Arial"/>
                </a:rPr>
                <a:t>duración de la enfermedad</a:t>
              </a:r>
              <a:br>
                <a:rPr lang="es-ES" sz="1200" dirty="0">
                  <a:latin typeface="Arial" panose="020B0604020202020204" pitchFamily="34" charset="0"/>
                  <a:cs typeface="Arial" panose="020B0604020202020204" pitchFamily="34" charset="0"/>
                </a:rPr>
              </a:br>
              <a:r>
                <a:rPr lang="es-ES" sz="1200" dirty="0">
                  <a:solidFill>
                    <a:schemeClr val="accent1"/>
                  </a:solidFill>
                  <a:latin typeface="Arial"/>
                  <a:cs typeface="Arial"/>
                </a:rPr>
                <a:t>era </a:t>
              </a:r>
              <a:r>
                <a:rPr lang="es-ES" sz="1200" b="1" dirty="0">
                  <a:solidFill>
                    <a:schemeClr val="accent1"/>
                  </a:solidFill>
                  <a:latin typeface="Arial"/>
                  <a:cs typeface="Arial"/>
                </a:rPr>
                <a:t>menor de 10 años</a:t>
              </a:r>
            </a:p>
          </p:txBody>
        </p:sp>
        <p:sp>
          <p:nvSpPr>
            <p:cNvPr id="77" name="Elipse 76">
              <a:extLst>
                <a:ext uri="{FF2B5EF4-FFF2-40B4-BE49-F238E27FC236}">
                  <a16:creationId xmlns:a16="http://schemas.microsoft.com/office/drawing/2014/main" id="{82892FD7-7D0C-1840-BC4C-2C5864D27F50}"/>
                </a:ext>
              </a:extLst>
            </p:cNvPr>
            <p:cNvSpPr/>
            <p:nvPr/>
          </p:nvSpPr>
          <p:spPr>
            <a:xfrm>
              <a:off x="495887" y="2803608"/>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0" name="Grupo 79">
            <a:extLst>
              <a:ext uri="{FF2B5EF4-FFF2-40B4-BE49-F238E27FC236}">
                <a16:creationId xmlns:a16="http://schemas.microsoft.com/office/drawing/2014/main" id="{5B8DACCC-ED83-37C1-D97C-696E03EFA93F}"/>
              </a:ext>
            </a:extLst>
          </p:cNvPr>
          <p:cNvGrpSpPr/>
          <p:nvPr/>
        </p:nvGrpSpPr>
        <p:grpSpPr>
          <a:xfrm>
            <a:off x="4975782" y="3742404"/>
            <a:ext cx="3844369" cy="284749"/>
            <a:chOff x="495887" y="2747399"/>
            <a:chExt cx="3844369" cy="284749"/>
          </a:xfrm>
        </p:grpSpPr>
        <p:sp>
          <p:nvSpPr>
            <p:cNvPr id="83" name="Redondear rectángulo de esquina diagonal 82">
              <a:extLst>
                <a:ext uri="{FF2B5EF4-FFF2-40B4-BE49-F238E27FC236}">
                  <a16:creationId xmlns:a16="http://schemas.microsoft.com/office/drawing/2014/main" id="{86032880-E9B6-CFE7-2D97-EEF1D0924E65}"/>
                </a:ext>
              </a:extLst>
            </p:cNvPr>
            <p:cNvSpPr/>
            <p:nvPr/>
          </p:nvSpPr>
          <p:spPr>
            <a:xfrm>
              <a:off x="636416" y="2747399"/>
              <a:ext cx="3703840" cy="284749"/>
            </a:xfrm>
            <a:prstGeom prst="round2DiagRect">
              <a:avLst/>
            </a:prstGeom>
            <a:noFill/>
            <a:ln>
              <a:solidFill>
                <a:schemeClr val="accent1">
                  <a:shade val="95000"/>
                  <a:satMod val="10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pPr>
                <a:lnSpc>
                  <a:spcPct val="100000"/>
                </a:lnSpc>
              </a:pPr>
              <a:r>
                <a:rPr lang="es-ES" sz="1200">
                  <a:solidFill>
                    <a:schemeClr val="accent1"/>
                  </a:solidFill>
                  <a:latin typeface="Arial"/>
                  <a:cs typeface="Arial"/>
                </a:rPr>
                <a:t>Media duración enfermedad 5,8 años</a:t>
              </a:r>
            </a:p>
          </p:txBody>
        </p:sp>
        <p:sp>
          <p:nvSpPr>
            <p:cNvPr id="84" name="Elipse 83">
              <a:extLst>
                <a:ext uri="{FF2B5EF4-FFF2-40B4-BE49-F238E27FC236}">
                  <a16:creationId xmlns:a16="http://schemas.microsoft.com/office/drawing/2014/main" id="{61E9FC5D-6780-6184-006D-159D57C3EF17}"/>
                </a:ext>
              </a:extLst>
            </p:cNvPr>
            <p:cNvSpPr/>
            <p:nvPr/>
          </p:nvSpPr>
          <p:spPr>
            <a:xfrm>
              <a:off x="495887" y="2803608"/>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CuadroTexto 5">
            <a:extLst>
              <a:ext uri="{FF2B5EF4-FFF2-40B4-BE49-F238E27FC236}">
                <a16:creationId xmlns:a16="http://schemas.microsoft.com/office/drawing/2014/main" id="{DCF2798D-2162-A705-1408-015EC2A0442D}"/>
              </a:ext>
            </a:extLst>
          </p:cNvPr>
          <p:cNvSpPr txBox="1"/>
          <p:nvPr/>
        </p:nvSpPr>
        <p:spPr>
          <a:xfrm>
            <a:off x="4967289" y="4162267"/>
            <a:ext cx="3852862" cy="246221"/>
          </a:xfrm>
          <a:prstGeom prst="rect">
            <a:avLst/>
          </a:prstGeom>
          <a:noFill/>
        </p:spPr>
        <p:txBody>
          <a:bodyPr wrap="square" lIns="0" tIns="0" rIns="0" bIns="0">
            <a:spAutoFit/>
          </a:bodyPr>
          <a:lstStyle/>
          <a:p>
            <a:r>
              <a:rPr lang="es-ES" sz="800" dirty="0">
                <a:latin typeface="Arial" panose="020B0604020202020204" pitchFamily="34" charset="0"/>
                <a:cs typeface="Arial" panose="020B0604020202020204" pitchFamily="34" charset="0"/>
              </a:rPr>
              <a:t>Ferrer A, </a:t>
            </a:r>
            <a:r>
              <a:rPr lang="es-ES" sz="800" i="1" dirty="0">
                <a:latin typeface="Arial" panose="020B0604020202020204" pitchFamily="34" charset="0"/>
                <a:cs typeface="Arial" panose="020B0604020202020204" pitchFamily="34" charset="0"/>
              </a:rPr>
              <a:t>et al</a:t>
            </a:r>
            <a:r>
              <a:rPr lang="es-ES" sz="800" dirty="0">
                <a:latin typeface="Arial" panose="020B0604020202020204" pitchFamily="34" charset="0"/>
                <a:cs typeface="Arial" panose="020B0604020202020204" pitchFamily="34" charset="0"/>
              </a:rPr>
              <a:t>. Diabetes Mellitus: </a:t>
            </a:r>
            <a:r>
              <a:rPr lang="es-ES" sz="800" dirty="0" err="1">
                <a:latin typeface="Arial" panose="020B0604020202020204" pitchFamily="34" charset="0"/>
                <a:cs typeface="Arial" panose="020B0604020202020204" pitchFamily="34" charset="0"/>
              </a:rPr>
              <a:t>Prevalence</a:t>
            </a:r>
            <a:r>
              <a:rPr lang="es-ES" sz="800" dirty="0">
                <a:latin typeface="Arial" panose="020B0604020202020204" pitchFamily="34" charset="0"/>
                <a:cs typeface="Arial" panose="020B0604020202020204" pitchFamily="34" charset="0"/>
              </a:rPr>
              <a:t> and </a:t>
            </a:r>
            <a:r>
              <a:rPr lang="es-ES" sz="800" dirty="0" err="1">
                <a:latin typeface="Arial" panose="020B0604020202020204" pitchFamily="34" charset="0"/>
                <a:cs typeface="Arial" panose="020B0604020202020204" pitchFamily="34" charset="0"/>
              </a:rPr>
              <a:t>Effect</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of</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Morbidities</a:t>
            </a:r>
            <a:r>
              <a:rPr lang="es-ES" sz="800" dirty="0">
                <a:latin typeface="Arial" panose="020B0604020202020204" pitchFamily="34" charset="0"/>
                <a:cs typeface="Arial" panose="020B0604020202020204" pitchFamily="34" charset="0"/>
              </a:rPr>
              <a:t> in </a:t>
            </a:r>
            <a:r>
              <a:rPr lang="es-ES" sz="800" dirty="0" err="1">
                <a:latin typeface="Arial" panose="020B0604020202020204" pitchFamily="34" charset="0"/>
                <a:cs typeface="Arial" panose="020B0604020202020204" pitchFamily="34" charset="0"/>
              </a:rPr>
              <a:t>the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Oldest</a:t>
            </a:r>
            <a:r>
              <a:rPr lang="es-ES" sz="800" dirty="0">
                <a:latin typeface="Arial" panose="020B0604020202020204" pitchFamily="34" charset="0"/>
                <a:cs typeface="Arial" panose="020B0604020202020204" pitchFamily="34" charset="0"/>
              </a:rPr>
              <a:t> Old. </a:t>
            </a:r>
            <a:r>
              <a:rPr lang="es-ES" sz="800" dirty="0" err="1">
                <a:latin typeface="Arial" panose="020B0604020202020204" pitchFamily="34" charset="0"/>
                <a:cs typeface="Arial" panose="020B0604020202020204" pitchFamily="34" charset="0"/>
              </a:rPr>
              <a:t>The</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Octabaix</a:t>
            </a:r>
            <a:r>
              <a:rPr lang="es-ES" sz="800" dirty="0">
                <a:latin typeface="Arial" panose="020B0604020202020204" pitchFamily="34" charset="0"/>
                <a:cs typeface="Arial" panose="020B0604020202020204" pitchFamily="34" charset="0"/>
              </a:rPr>
              <a:t> </a:t>
            </a:r>
            <a:r>
              <a:rPr lang="es-ES" sz="800" dirty="0" err="1">
                <a:latin typeface="Arial" panose="020B0604020202020204" pitchFamily="34" charset="0"/>
                <a:cs typeface="Arial" panose="020B0604020202020204" pitchFamily="34" charset="0"/>
              </a:rPr>
              <a:t>Study</a:t>
            </a:r>
            <a:r>
              <a:rPr lang="es-ES" sz="800" dirty="0">
                <a:latin typeface="Arial" panose="020B0604020202020204" pitchFamily="34" charset="0"/>
                <a:cs typeface="Arial" panose="020B0604020202020204" pitchFamily="34" charset="0"/>
              </a:rPr>
              <a:t>. J Am </a:t>
            </a:r>
            <a:r>
              <a:rPr lang="es-ES" sz="800" dirty="0" err="1">
                <a:latin typeface="Arial" panose="020B0604020202020204" pitchFamily="34" charset="0"/>
                <a:cs typeface="Arial" panose="020B0604020202020204" pitchFamily="34" charset="0"/>
              </a:rPr>
              <a:t>Geriatr</a:t>
            </a:r>
            <a:r>
              <a:rPr lang="es-ES" sz="800" dirty="0">
                <a:latin typeface="Arial" panose="020B0604020202020204" pitchFamily="34" charset="0"/>
                <a:cs typeface="Arial" panose="020B0604020202020204" pitchFamily="34" charset="0"/>
              </a:rPr>
              <a:t> Soc. 2012; 60:462-467.</a:t>
            </a:r>
          </a:p>
        </p:txBody>
      </p:sp>
    </p:spTree>
    <p:extLst>
      <p:ext uri="{BB962C8B-B14F-4D97-AF65-F5344CB8AC3E}">
        <p14:creationId xmlns:p14="http://schemas.microsoft.com/office/powerpoint/2010/main" val="293211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7ECC1-E2EB-53DB-7D77-37B844FC75C2}"/>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2FBCD0C-AE4E-AB02-3DCF-BA42683160E1}"/>
              </a:ext>
            </a:extLst>
          </p:cNvPr>
          <p:cNvSpPr>
            <a:spLocks noGrp="1"/>
          </p:cNvSpPr>
          <p:nvPr>
            <p:ph type="sldNum" sz="quarter" idx="12"/>
          </p:nvPr>
        </p:nvSpPr>
        <p:spPr/>
        <p:txBody>
          <a:bodyPr/>
          <a:lstStyle/>
          <a:p>
            <a:fld id="{E7109EF1-F99E-2846-B900-05CEFB69D20A}" type="slidenum">
              <a:rPr lang="en-US" noProof="0" smtClean="0"/>
              <a:pPr/>
              <a:t>22</a:t>
            </a:fld>
            <a:endParaRPr lang="en-US" noProof="0"/>
          </a:p>
        </p:txBody>
      </p:sp>
      <p:sp>
        <p:nvSpPr>
          <p:cNvPr id="3" name="Marcador de texto 2">
            <a:extLst>
              <a:ext uri="{FF2B5EF4-FFF2-40B4-BE49-F238E27FC236}">
                <a16:creationId xmlns:a16="http://schemas.microsoft.com/office/drawing/2014/main" id="{796845E0-153D-733D-1A30-C1BC4412E179}"/>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F35AB62B-9E94-FC1F-D966-209E28FED23C}"/>
              </a:ext>
            </a:extLst>
          </p:cNvPr>
          <p:cNvSpPr>
            <a:spLocks noGrp="1"/>
          </p:cNvSpPr>
          <p:nvPr>
            <p:ph type="body" sz="quarter" idx="25"/>
          </p:nvPr>
        </p:nvSpPr>
        <p:spPr>
          <a:xfrm>
            <a:off x="323851" y="693740"/>
            <a:ext cx="8496300" cy="276999"/>
          </a:xfrm>
        </p:spPr>
        <p:txBody>
          <a:bodyPr>
            <a:spAutoFit/>
          </a:bodyPr>
          <a:lstStyle/>
          <a:p>
            <a:r>
              <a:rPr lang="es-ES"/>
              <a:t>Fisiopatología del adulto mayor con DM2</a:t>
            </a:r>
          </a:p>
        </p:txBody>
      </p:sp>
      <p:sp>
        <p:nvSpPr>
          <p:cNvPr id="5" name="Marcador de texto 4">
            <a:extLst>
              <a:ext uri="{FF2B5EF4-FFF2-40B4-BE49-F238E27FC236}">
                <a16:creationId xmlns:a16="http://schemas.microsoft.com/office/drawing/2014/main" id="{A9E69CD8-9DA5-9A9D-E122-D1E46EEF0CCC}"/>
              </a:ext>
            </a:extLst>
          </p:cNvPr>
          <p:cNvSpPr>
            <a:spLocks noGrp="1"/>
          </p:cNvSpPr>
          <p:nvPr>
            <p:ph type="body" sz="quarter" idx="26"/>
          </p:nvPr>
        </p:nvSpPr>
        <p:spPr/>
        <p:txBody>
          <a:bodyPr/>
          <a:lstStyle/>
          <a:p>
            <a:pPr marL="12700" marR="5080">
              <a:lnSpc>
                <a:spcPct val="100000"/>
              </a:lnSpc>
              <a:spcBef>
                <a:spcPts val="100"/>
              </a:spcBef>
            </a:pPr>
            <a:r>
              <a:rPr lang="es-ES" err="1">
                <a:latin typeface="Arial" panose="020B0604020202020204" pitchFamily="34" charset="0"/>
                <a:cs typeface="Arial" panose="020B0604020202020204" pitchFamily="34" charset="0"/>
              </a:rPr>
              <a:t>DeFronzo</a:t>
            </a:r>
            <a:r>
              <a:rPr lang="es-ES" spc="-1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RA.</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From</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triumvirate</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to</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ominous</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octet</a:t>
            </a:r>
            <a:r>
              <a:rPr lang="es-ES">
                <a:latin typeface="Arial" panose="020B0604020202020204" pitchFamily="34" charset="0"/>
                <a:cs typeface="Arial" panose="020B0604020202020204" pitchFamily="34" charset="0"/>
              </a:rPr>
              <a:t>:</a:t>
            </a:r>
            <a:r>
              <a:rPr lang="es-ES" spc="-1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a</a:t>
            </a:r>
            <a:r>
              <a:rPr lang="es-ES" spc="-1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new</a:t>
            </a:r>
            <a:r>
              <a:rPr lang="es-ES" spc="-1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paradigm</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spc="-15">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treatment</a:t>
            </a:r>
            <a:r>
              <a:rPr lang="es-ES" spc="-1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spc="-1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type</a:t>
            </a:r>
            <a:r>
              <a:rPr lang="es-ES" spc="-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2</a:t>
            </a:r>
            <a:r>
              <a:rPr lang="es-ES" spc="-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mellitus.</a:t>
            </a:r>
            <a:r>
              <a:rPr lang="es-ES" spc="-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2009;58(4):773-</a:t>
            </a:r>
            <a:r>
              <a:rPr lang="es-ES" spc="-25">
                <a:latin typeface="Arial" panose="020B0604020202020204" pitchFamily="34" charset="0"/>
                <a:cs typeface="Arial" panose="020B0604020202020204" pitchFamily="34" charset="0"/>
              </a:rPr>
              <a:t>95.</a:t>
            </a:r>
            <a:endParaRPr lang="es-ES">
              <a:latin typeface="Arial" panose="020B0604020202020204" pitchFamily="34" charset="0"/>
              <a:cs typeface="Arial" panose="020B0604020202020204" pitchFamily="34" charset="0"/>
            </a:endParaRPr>
          </a:p>
        </p:txBody>
      </p:sp>
      <p:grpSp>
        <p:nvGrpSpPr>
          <p:cNvPr id="38" name="Grupo 37">
            <a:extLst>
              <a:ext uri="{FF2B5EF4-FFF2-40B4-BE49-F238E27FC236}">
                <a16:creationId xmlns:a16="http://schemas.microsoft.com/office/drawing/2014/main" id="{800AFEC8-7B48-4B5A-923D-8C1ABE418051}"/>
              </a:ext>
            </a:extLst>
          </p:cNvPr>
          <p:cNvGrpSpPr/>
          <p:nvPr/>
        </p:nvGrpSpPr>
        <p:grpSpPr>
          <a:xfrm>
            <a:off x="323851" y="1166811"/>
            <a:ext cx="4643438" cy="527174"/>
            <a:chOff x="323850" y="1166811"/>
            <a:chExt cx="8496301" cy="527174"/>
          </a:xfrm>
        </p:grpSpPr>
        <p:sp>
          <p:nvSpPr>
            <p:cNvPr id="6" name="Redondear rectángulo de una esquina 5">
              <a:extLst>
                <a:ext uri="{FF2B5EF4-FFF2-40B4-BE49-F238E27FC236}">
                  <a16:creationId xmlns:a16="http://schemas.microsoft.com/office/drawing/2014/main" id="{41F2D464-95FB-44D8-2D3E-4146D46BD0CB}"/>
                </a:ext>
              </a:extLst>
            </p:cNvPr>
            <p:cNvSpPr/>
            <p:nvPr/>
          </p:nvSpPr>
          <p:spPr>
            <a:xfrm flipV="1">
              <a:off x="323850" y="1166811"/>
              <a:ext cx="8496299" cy="527174"/>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3F5E461E-230F-813A-56D2-151109CCFA34}"/>
                </a:ext>
              </a:extLst>
            </p:cNvPr>
            <p:cNvSpPr txBox="1"/>
            <p:nvPr/>
          </p:nvSpPr>
          <p:spPr>
            <a:xfrm>
              <a:off x="323852" y="1214955"/>
              <a:ext cx="8496299" cy="430887"/>
            </a:xfrm>
            <a:prstGeom prst="rect">
              <a:avLst/>
            </a:prstGeom>
            <a:noFill/>
          </p:spPr>
          <p:txBody>
            <a:bodyPr wrap="square" lIns="0" tIns="0" rIns="0" bIns="0" rtlCol="0">
              <a:spAutoFit/>
            </a:bodyPr>
            <a:lstStyle/>
            <a:p>
              <a:pPr marL="12700" algn="ctr">
                <a:spcBef>
                  <a:spcPts val="100"/>
                </a:spcBef>
                <a:tabLst>
                  <a:tab pos="212090" algn="l"/>
                </a:tabLst>
              </a:pPr>
              <a:r>
                <a:rPr lang="es-ES_tradnl" sz="1400" b="1" dirty="0">
                  <a:solidFill>
                    <a:schemeClr val="bg1"/>
                  </a:solidFill>
                  <a:latin typeface="Arial" panose="020B0604020202020204" pitchFamily="34" charset="0"/>
                  <a:cs typeface="Arial" panose="020B0604020202020204" pitchFamily="34" charset="0"/>
                </a:rPr>
                <a:t>La diabetes en pacientes mayores frágiles </a:t>
              </a:r>
              <a:br>
                <a:rPr lang="es-ES_tradnl" sz="1400" b="1" dirty="0">
                  <a:solidFill>
                    <a:schemeClr val="bg1"/>
                  </a:solidFill>
                  <a:latin typeface="Arial" panose="020B0604020202020204" pitchFamily="34" charset="0"/>
                  <a:cs typeface="Arial" panose="020B0604020202020204" pitchFamily="34" charset="0"/>
                </a:rPr>
              </a:br>
              <a:r>
                <a:rPr lang="es-ES_tradnl" sz="1400" b="1" dirty="0">
                  <a:solidFill>
                    <a:schemeClr val="bg1"/>
                  </a:solidFill>
                  <a:latin typeface="Arial" panose="020B0604020202020204" pitchFamily="34" charset="0"/>
                  <a:cs typeface="Arial" panose="020B0604020202020204" pitchFamily="34" charset="0"/>
                </a:rPr>
                <a:t>se caracteriza por: </a:t>
              </a:r>
            </a:p>
          </p:txBody>
        </p:sp>
      </p:grpSp>
      <p:cxnSp>
        <p:nvCxnSpPr>
          <p:cNvPr id="8" name="Conector recto 7">
            <a:extLst>
              <a:ext uri="{FF2B5EF4-FFF2-40B4-BE49-F238E27FC236}">
                <a16:creationId xmlns:a16="http://schemas.microsoft.com/office/drawing/2014/main" id="{7961AB27-AE75-897E-F768-D080A7A6A18A}"/>
              </a:ext>
            </a:extLst>
          </p:cNvPr>
          <p:cNvCxnSpPr>
            <a:cxnSpLocks/>
          </p:cNvCxnSpPr>
          <p:nvPr/>
        </p:nvCxnSpPr>
        <p:spPr>
          <a:xfrm flipV="1">
            <a:off x="323850" y="1981523"/>
            <a:ext cx="0" cy="242696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41C8112B-397A-8290-BCF0-3943BB8A5B3B}"/>
              </a:ext>
            </a:extLst>
          </p:cNvPr>
          <p:cNvGrpSpPr/>
          <p:nvPr/>
        </p:nvGrpSpPr>
        <p:grpSpPr>
          <a:xfrm>
            <a:off x="279730" y="1884261"/>
            <a:ext cx="8540420" cy="184666"/>
            <a:chOff x="279730" y="1166813"/>
            <a:chExt cx="8540420" cy="184666"/>
          </a:xfrm>
        </p:grpSpPr>
        <p:sp>
          <p:nvSpPr>
            <p:cNvPr id="14" name="CuadroTexto 13">
              <a:extLst>
                <a:ext uri="{FF2B5EF4-FFF2-40B4-BE49-F238E27FC236}">
                  <a16:creationId xmlns:a16="http://schemas.microsoft.com/office/drawing/2014/main" id="{83590F8A-61B4-A7E4-5BED-6A9B02986879}"/>
                </a:ext>
              </a:extLst>
            </p:cNvPr>
            <p:cNvSpPr txBox="1"/>
            <p:nvPr/>
          </p:nvSpPr>
          <p:spPr>
            <a:xfrm>
              <a:off x="543910" y="1166813"/>
              <a:ext cx="8276240" cy="184666"/>
            </a:xfrm>
            <a:prstGeom prst="rect">
              <a:avLst/>
            </a:prstGeom>
            <a:noFill/>
          </p:spPr>
          <p:txBody>
            <a:bodyPr wrap="square" lIns="0" tIns="0" rIns="0" bIns="0">
              <a:spAutoFit/>
            </a:bodyPr>
            <a:lstStyle/>
            <a:p>
              <a:pPr marL="38100">
                <a:lnSpc>
                  <a:spcPct val="100000"/>
                </a:lnSpc>
                <a:spcBef>
                  <a:spcPts val="910"/>
                </a:spcBef>
                <a:buClr>
                  <a:srgbClr val="9770A0"/>
                </a:buClr>
                <a:tabLst>
                  <a:tab pos="216535" algn="l"/>
                </a:tabLst>
              </a:pPr>
              <a:r>
                <a:rPr lang="es-ES_tradnl" sz="1200" dirty="0">
                  <a:solidFill>
                    <a:schemeClr val="accent1"/>
                  </a:solidFill>
                  <a:latin typeface="Arial" panose="020B0604020202020204" pitchFamily="34" charset="0"/>
                  <a:cs typeface="Arial" panose="020B0604020202020204" pitchFamily="34" charset="0"/>
                </a:rPr>
                <a:t>Atrofia</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de</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páncreas,</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lesiones</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ductales</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y</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deposición</a:t>
              </a:r>
              <a:r>
                <a:rPr lang="es-ES_tradnl" sz="1200" spc="-55" dirty="0">
                  <a:solidFill>
                    <a:schemeClr val="accent1"/>
                  </a:solidFill>
                  <a:latin typeface="Arial" panose="020B0604020202020204" pitchFamily="34" charset="0"/>
                  <a:cs typeface="Arial" panose="020B0604020202020204" pitchFamily="34" charset="0"/>
                </a:rPr>
                <a:t> </a:t>
              </a:r>
              <a:r>
                <a:rPr lang="es-ES_tradnl" sz="1200" dirty="0">
                  <a:solidFill>
                    <a:schemeClr val="accent1"/>
                  </a:solidFill>
                  <a:latin typeface="Arial" panose="020B0604020202020204" pitchFamily="34" charset="0"/>
                  <a:cs typeface="Arial" panose="020B0604020202020204" pitchFamily="34" charset="0"/>
                </a:rPr>
                <a:t>de</a:t>
              </a:r>
              <a:r>
                <a:rPr lang="es-ES_tradnl" sz="1200" spc="-55" dirty="0">
                  <a:solidFill>
                    <a:schemeClr val="accent1"/>
                  </a:solidFill>
                  <a:latin typeface="Arial" panose="020B0604020202020204" pitchFamily="34" charset="0"/>
                  <a:cs typeface="Arial" panose="020B0604020202020204" pitchFamily="34" charset="0"/>
                </a:rPr>
                <a:t> </a:t>
              </a:r>
              <a:r>
                <a:rPr lang="es-ES_tradnl" sz="1200" spc="-10" dirty="0">
                  <a:solidFill>
                    <a:schemeClr val="accent1"/>
                  </a:solidFill>
                  <a:latin typeface="Arial" panose="020B0604020202020204" pitchFamily="34" charset="0"/>
                  <a:cs typeface="Arial" panose="020B0604020202020204" pitchFamily="34" charset="0"/>
                </a:rPr>
                <a:t>amiloide</a:t>
              </a:r>
              <a:endParaRPr lang="es-ES_tradnl" sz="1200" dirty="0">
                <a:solidFill>
                  <a:schemeClr val="accent1"/>
                </a:solidFill>
                <a:latin typeface="Arial" panose="020B0604020202020204" pitchFamily="34" charset="0"/>
                <a:cs typeface="Arial" panose="020B0604020202020204" pitchFamily="34" charset="0"/>
              </a:endParaRPr>
            </a:p>
          </p:txBody>
        </p:sp>
        <p:sp>
          <p:nvSpPr>
            <p:cNvPr id="15" name="Elipse 14">
              <a:extLst>
                <a:ext uri="{FF2B5EF4-FFF2-40B4-BE49-F238E27FC236}">
                  <a16:creationId xmlns:a16="http://schemas.microsoft.com/office/drawing/2014/main" id="{6D404B5C-5E6F-00B4-BAE5-9C68C6443CEF}"/>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Grupo 16">
            <a:extLst>
              <a:ext uri="{FF2B5EF4-FFF2-40B4-BE49-F238E27FC236}">
                <a16:creationId xmlns:a16="http://schemas.microsoft.com/office/drawing/2014/main" id="{D05B6998-CFBC-D5FE-302B-74790782DEEA}"/>
              </a:ext>
            </a:extLst>
          </p:cNvPr>
          <p:cNvGrpSpPr/>
          <p:nvPr/>
        </p:nvGrpSpPr>
        <p:grpSpPr>
          <a:xfrm>
            <a:off x="279730" y="2250668"/>
            <a:ext cx="8540420" cy="184666"/>
            <a:chOff x="279730" y="1166813"/>
            <a:chExt cx="8540420" cy="184666"/>
          </a:xfrm>
        </p:grpSpPr>
        <p:sp>
          <p:nvSpPr>
            <p:cNvPr id="18" name="CuadroTexto 17">
              <a:extLst>
                <a:ext uri="{FF2B5EF4-FFF2-40B4-BE49-F238E27FC236}">
                  <a16:creationId xmlns:a16="http://schemas.microsoft.com/office/drawing/2014/main" id="{C98C2FF8-2536-CD54-022F-ACA56A31D922}"/>
                </a:ext>
              </a:extLst>
            </p:cNvPr>
            <p:cNvSpPr txBox="1"/>
            <p:nvPr/>
          </p:nvSpPr>
          <p:spPr>
            <a:xfrm>
              <a:off x="543910" y="1166813"/>
              <a:ext cx="8276240" cy="184666"/>
            </a:xfrm>
            <a:prstGeom prst="rect">
              <a:avLst/>
            </a:prstGeom>
            <a:noFill/>
          </p:spPr>
          <p:txBody>
            <a:bodyPr wrap="square" lIns="0" tIns="0" rIns="0" bIns="0">
              <a:spAutoFit/>
            </a:bodyPr>
            <a:lstStyle/>
            <a:p>
              <a:pPr marL="38100">
                <a:lnSpc>
                  <a:spcPct val="100000"/>
                </a:lnSpc>
                <a:spcBef>
                  <a:spcPts val="810"/>
                </a:spcBef>
                <a:buClr>
                  <a:srgbClr val="9770A0"/>
                </a:buClr>
                <a:tabLst>
                  <a:tab pos="216535" algn="l"/>
                </a:tabLst>
              </a:pPr>
              <a:r>
                <a:rPr lang="es-ES" sz="1200">
                  <a:solidFill>
                    <a:schemeClr val="accent1"/>
                  </a:solidFill>
                  <a:latin typeface="Arial" panose="020B0604020202020204" pitchFamily="34" charset="0"/>
                  <a:cs typeface="Arial" panose="020B0604020202020204" pitchFamily="34" charset="0"/>
                </a:rPr>
                <a:t>Producción</a:t>
              </a:r>
              <a:r>
                <a:rPr lang="es-ES" sz="1200" spc="-75">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hepática</a:t>
              </a:r>
              <a:r>
                <a:rPr lang="es-ES" sz="1200" spc="-7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de</a:t>
              </a:r>
              <a:r>
                <a:rPr lang="es-ES" sz="1200" spc="-7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glucosa</a:t>
              </a:r>
              <a:r>
                <a:rPr lang="es-ES" sz="1200" spc="-7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poco</a:t>
              </a:r>
              <a:r>
                <a:rPr lang="es-ES" sz="1200" spc="-70">
                  <a:solidFill>
                    <a:schemeClr val="accent1"/>
                  </a:solidFill>
                  <a:latin typeface="Arial" panose="020B0604020202020204" pitchFamily="34" charset="0"/>
                  <a:cs typeface="Arial" panose="020B0604020202020204" pitchFamily="34" charset="0"/>
                </a:rPr>
                <a:t> </a:t>
              </a:r>
              <a:r>
                <a:rPr lang="es-ES" sz="1200" spc="-10">
                  <a:solidFill>
                    <a:schemeClr val="accent1"/>
                  </a:solidFill>
                  <a:latin typeface="Arial" panose="020B0604020202020204" pitchFamily="34" charset="0"/>
                  <a:cs typeface="Arial" panose="020B0604020202020204" pitchFamily="34" charset="0"/>
                </a:rPr>
                <a:t>alterada</a:t>
              </a:r>
              <a:endParaRPr lang="es-ES" sz="1200">
                <a:solidFill>
                  <a:schemeClr val="accent1"/>
                </a:solidFill>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id="{DCE7344F-E219-76AD-F9E5-803D4C2FBE1C}"/>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3" name="Grupo 22">
            <a:extLst>
              <a:ext uri="{FF2B5EF4-FFF2-40B4-BE49-F238E27FC236}">
                <a16:creationId xmlns:a16="http://schemas.microsoft.com/office/drawing/2014/main" id="{9C191968-ED83-DFDB-3834-1281A5D1923D}"/>
              </a:ext>
            </a:extLst>
          </p:cNvPr>
          <p:cNvGrpSpPr/>
          <p:nvPr/>
        </p:nvGrpSpPr>
        <p:grpSpPr>
          <a:xfrm>
            <a:off x="279730" y="2617075"/>
            <a:ext cx="8540420" cy="184666"/>
            <a:chOff x="279730" y="1166813"/>
            <a:chExt cx="8540420" cy="184666"/>
          </a:xfrm>
        </p:grpSpPr>
        <p:sp>
          <p:nvSpPr>
            <p:cNvPr id="24" name="CuadroTexto 23">
              <a:extLst>
                <a:ext uri="{FF2B5EF4-FFF2-40B4-BE49-F238E27FC236}">
                  <a16:creationId xmlns:a16="http://schemas.microsoft.com/office/drawing/2014/main" id="{F1F42794-3F65-558C-0E2A-4958C877E81D}"/>
                </a:ext>
              </a:extLst>
            </p:cNvPr>
            <p:cNvSpPr txBox="1"/>
            <p:nvPr/>
          </p:nvSpPr>
          <p:spPr>
            <a:xfrm>
              <a:off x="543910" y="1166813"/>
              <a:ext cx="8276240" cy="184666"/>
            </a:xfrm>
            <a:prstGeom prst="rect">
              <a:avLst/>
            </a:prstGeom>
            <a:noFill/>
          </p:spPr>
          <p:txBody>
            <a:bodyPr wrap="square" lIns="0" tIns="0" rIns="0" bIns="0">
              <a:spAutoFit/>
            </a:bodyPr>
            <a:lstStyle/>
            <a:p>
              <a:pPr marL="38100">
                <a:lnSpc>
                  <a:spcPct val="100000"/>
                </a:lnSpc>
                <a:spcBef>
                  <a:spcPts val="810"/>
                </a:spcBef>
                <a:buClr>
                  <a:srgbClr val="9770A0"/>
                </a:buClr>
                <a:tabLst>
                  <a:tab pos="217170" algn="l"/>
                </a:tabLst>
              </a:pPr>
              <a:r>
                <a:rPr lang="es-ES" sz="1200" b="1">
                  <a:solidFill>
                    <a:schemeClr val="accent1"/>
                  </a:solidFill>
                  <a:latin typeface="Arial" panose="020B0604020202020204" pitchFamily="34" charset="0"/>
                  <a:cs typeface="Arial" panose="020B0604020202020204" pitchFamily="34" charset="0"/>
                </a:rPr>
                <a:t>Glicemias</a:t>
              </a:r>
              <a:r>
                <a:rPr lang="es-ES" sz="1200" b="1" spc="-60">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en</a:t>
              </a:r>
              <a:r>
                <a:rPr lang="es-ES" sz="1200" b="1" spc="-60">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ayunas</a:t>
              </a:r>
              <a:r>
                <a:rPr lang="es-ES" sz="1200" b="1" spc="-55">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tienden</a:t>
              </a:r>
              <a:r>
                <a:rPr lang="es-ES" sz="1200" b="1" spc="-60">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a</a:t>
              </a:r>
              <a:r>
                <a:rPr lang="es-ES" sz="1200" b="1" spc="-55">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la</a:t>
              </a:r>
              <a:r>
                <a:rPr lang="es-ES" sz="1200" b="1" spc="-60">
                  <a:solidFill>
                    <a:schemeClr val="accent1"/>
                  </a:solidFill>
                  <a:latin typeface="Arial" panose="020B0604020202020204" pitchFamily="34" charset="0"/>
                  <a:cs typeface="Arial" panose="020B0604020202020204" pitchFamily="34" charset="0"/>
                </a:rPr>
                <a:t> </a:t>
              </a:r>
              <a:r>
                <a:rPr lang="es-ES" sz="1200" b="1" spc="-10">
                  <a:solidFill>
                    <a:schemeClr val="accent1"/>
                  </a:solidFill>
                  <a:latin typeface="Arial" panose="020B0604020202020204" pitchFamily="34" charset="0"/>
                  <a:cs typeface="Arial" panose="020B0604020202020204" pitchFamily="34" charset="0"/>
                </a:rPr>
                <a:t>normalidad</a:t>
              </a:r>
              <a:endParaRPr lang="es-ES" sz="1200" b="1">
                <a:solidFill>
                  <a:schemeClr val="accent1"/>
                </a:solidFill>
                <a:latin typeface="Arial" panose="020B0604020202020204" pitchFamily="34" charset="0"/>
                <a:cs typeface="Arial" panose="020B0604020202020204" pitchFamily="34" charset="0"/>
              </a:endParaRPr>
            </a:p>
          </p:txBody>
        </p:sp>
        <p:sp>
          <p:nvSpPr>
            <p:cNvPr id="25" name="Elipse 24">
              <a:extLst>
                <a:ext uri="{FF2B5EF4-FFF2-40B4-BE49-F238E27FC236}">
                  <a16:creationId xmlns:a16="http://schemas.microsoft.com/office/drawing/2014/main" id="{AC0EE44F-F553-1A53-B2E2-311E036CD508}"/>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42CFB92C-8D57-C8D5-51C3-B80422399ABA}"/>
              </a:ext>
            </a:extLst>
          </p:cNvPr>
          <p:cNvGrpSpPr/>
          <p:nvPr/>
        </p:nvGrpSpPr>
        <p:grpSpPr>
          <a:xfrm>
            <a:off x="279730" y="2983482"/>
            <a:ext cx="8540420" cy="184666"/>
            <a:chOff x="279730" y="1166813"/>
            <a:chExt cx="8540420" cy="184666"/>
          </a:xfrm>
        </p:grpSpPr>
        <p:sp>
          <p:nvSpPr>
            <p:cNvPr id="27" name="CuadroTexto 26">
              <a:extLst>
                <a:ext uri="{FF2B5EF4-FFF2-40B4-BE49-F238E27FC236}">
                  <a16:creationId xmlns:a16="http://schemas.microsoft.com/office/drawing/2014/main" id="{07FB0722-3ADE-5813-665A-499A9870BFCD}"/>
                </a:ext>
              </a:extLst>
            </p:cNvPr>
            <p:cNvSpPr txBox="1"/>
            <p:nvPr/>
          </p:nvSpPr>
          <p:spPr>
            <a:xfrm>
              <a:off x="543910" y="1166813"/>
              <a:ext cx="8276240" cy="184666"/>
            </a:xfrm>
            <a:prstGeom prst="rect">
              <a:avLst/>
            </a:prstGeom>
            <a:noFill/>
          </p:spPr>
          <p:txBody>
            <a:bodyPr wrap="square" lIns="0" tIns="0" rIns="0" bIns="0">
              <a:spAutoFit/>
            </a:bodyPr>
            <a:lstStyle/>
            <a:p>
              <a:pPr marL="38100">
                <a:lnSpc>
                  <a:spcPct val="100000"/>
                </a:lnSpc>
                <a:spcBef>
                  <a:spcPts val="810"/>
                </a:spcBef>
                <a:buClr>
                  <a:srgbClr val="9770A0"/>
                </a:buClr>
                <a:tabLst>
                  <a:tab pos="216535" algn="l"/>
                </a:tabLst>
              </a:pPr>
              <a:r>
                <a:rPr lang="es-ES" sz="1200">
                  <a:solidFill>
                    <a:schemeClr val="accent1"/>
                  </a:solidFill>
                  <a:latin typeface="Arial" panose="020B0604020202020204" pitchFamily="34" charset="0"/>
                  <a:cs typeface="Arial" panose="020B0604020202020204" pitchFamily="34" charset="0"/>
                </a:rPr>
                <a:t>Menor</a:t>
              </a:r>
              <a:r>
                <a:rPr lang="es-ES" sz="1200" spc="-25">
                  <a:solidFill>
                    <a:schemeClr val="accent1"/>
                  </a:solidFill>
                  <a:latin typeface="Arial" panose="020B0604020202020204" pitchFamily="34" charset="0"/>
                  <a:cs typeface="Arial" panose="020B0604020202020204" pitchFamily="34" charset="0"/>
                </a:rPr>
                <a:t> </a:t>
              </a:r>
              <a:r>
                <a:rPr lang="es-ES" sz="1200" spc="-10">
                  <a:solidFill>
                    <a:schemeClr val="accent1"/>
                  </a:solidFill>
                  <a:latin typeface="Arial" panose="020B0604020202020204" pitchFamily="34" charset="0"/>
                  <a:cs typeface="Arial" panose="020B0604020202020204" pitchFamily="34" charset="0"/>
                </a:rPr>
                <a:t>resistencia</a:t>
              </a:r>
              <a:r>
                <a:rPr lang="es-ES" sz="1200" spc="-25">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a</a:t>
              </a:r>
              <a:r>
                <a:rPr lang="es-ES" sz="1200" spc="-25">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la</a:t>
              </a:r>
              <a:r>
                <a:rPr lang="es-ES" sz="1200" spc="-25">
                  <a:solidFill>
                    <a:schemeClr val="accent1"/>
                  </a:solidFill>
                  <a:latin typeface="Arial" panose="020B0604020202020204" pitchFamily="34" charset="0"/>
                  <a:cs typeface="Arial" panose="020B0604020202020204" pitchFamily="34" charset="0"/>
                </a:rPr>
                <a:t> </a:t>
              </a:r>
              <a:r>
                <a:rPr lang="es-ES" sz="1200" spc="-10">
                  <a:solidFill>
                    <a:schemeClr val="accent1"/>
                  </a:solidFill>
                  <a:latin typeface="Arial" panose="020B0604020202020204" pitchFamily="34" charset="0"/>
                  <a:cs typeface="Arial" panose="020B0604020202020204" pitchFamily="34" charset="0"/>
                </a:rPr>
                <a:t>insulina</a:t>
              </a:r>
              <a:endParaRPr lang="es-ES" sz="1200">
                <a:solidFill>
                  <a:schemeClr val="accent1"/>
                </a:solidFill>
                <a:latin typeface="Arial" panose="020B0604020202020204" pitchFamily="34" charset="0"/>
                <a:cs typeface="Arial" panose="020B0604020202020204" pitchFamily="34" charset="0"/>
              </a:endParaRPr>
            </a:p>
          </p:txBody>
        </p:sp>
        <p:sp>
          <p:nvSpPr>
            <p:cNvPr id="28" name="Elipse 27">
              <a:extLst>
                <a:ext uri="{FF2B5EF4-FFF2-40B4-BE49-F238E27FC236}">
                  <a16:creationId xmlns:a16="http://schemas.microsoft.com/office/drawing/2014/main" id="{33FE2BD5-6BCA-7309-C0DA-262A1CB08368}"/>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262F318C-7F12-F52D-52E9-945E76E3E7E0}"/>
              </a:ext>
            </a:extLst>
          </p:cNvPr>
          <p:cNvGrpSpPr/>
          <p:nvPr/>
        </p:nvGrpSpPr>
        <p:grpSpPr>
          <a:xfrm>
            <a:off x="279730" y="3349889"/>
            <a:ext cx="8540420" cy="184666"/>
            <a:chOff x="279730" y="1166813"/>
            <a:chExt cx="8540420" cy="184666"/>
          </a:xfrm>
        </p:grpSpPr>
        <p:sp>
          <p:nvSpPr>
            <p:cNvPr id="30" name="CuadroTexto 29">
              <a:extLst>
                <a:ext uri="{FF2B5EF4-FFF2-40B4-BE49-F238E27FC236}">
                  <a16:creationId xmlns:a16="http://schemas.microsoft.com/office/drawing/2014/main" id="{DAF76C84-5202-2D17-1A2B-4EFD0D320587}"/>
                </a:ext>
              </a:extLst>
            </p:cNvPr>
            <p:cNvSpPr txBox="1"/>
            <p:nvPr/>
          </p:nvSpPr>
          <p:spPr>
            <a:xfrm>
              <a:off x="543910" y="1166813"/>
              <a:ext cx="8276240" cy="184666"/>
            </a:xfrm>
            <a:prstGeom prst="rect">
              <a:avLst/>
            </a:prstGeom>
            <a:noFill/>
          </p:spPr>
          <p:txBody>
            <a:bodyPr wrap="square" lIns="0" tIns="0" rIns="0" bIns="0">
              <a:spAutoFit/>
            </a:bodyPr>
            <a:lstStyle/>
            <a:p>
              <a:pPr marL="38100">
                <a:lnSpc>
                  <a:spcPct val="100000"/>
                </a:lnSpc>
                <a:spcBef>
                  <a:spcPts val="810"/>
                </a:spcBef>
                <a:buClr>
                  <a:srgbClr val="9770A0"/>
                </a:buClr>
                <a:tabLst>
                  <a:tab pos="216535" algn="l"/>
                </a:tabLst>
              </a:pPr>
              <a:r>
                <a:rPr lang="es-ES" sz="1200">
                  <a:solidFill>
                    <a:schemeClr val="accent1"/>
                  </a:solidFill>
                  <a:latin typeface="Arial" panose="020B0604020202020204" pitchFamily="34" charset="0"/>
                  <a:cs typeface="Arial" panose="020B0604020202020204" pitchFamily="34" charset="0"/>
                </a:rPr>
                <a:t>Menor</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secreción</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de</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insulina</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posterior</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a</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carga</a:t>
              </a:r>
              <a:r>
                <a:rPr lang="es-ES" sz="1200" spc="-60">
                  <a:solidFill>
                    <a:schemeClr val="accent1"/>
                  </a:solidFill>
                  <a:latin typeface="Arial" panose="020B0604020202020204" pitchFamily="34" charset="0"/>
                  <a:cs typeface="Arial" panose="020B0604020202020204" pitchFamily="34" charset="0"/>
                </a:rPr>
                <a:t> </a:t>
              </a:r>
              <a:r>
                <a:rPr lang="es-ES" sz="1200">
                  <a:solidFill>
                    <a:schemeClr val="accent1"/>
                  </a:solidFill>
                  <a:latin typeface="Arial" panose="020B0604020202020204" pitchFamily="34" charset="0"/>
                  <a:cs typeface="Arial" panose="020B0604020202020204" pitchFamily="34" charset="0"/>
                </a:rPr>
                <a:t>de</a:t>
              </a:r>
              <a:r>
                <a:rPr lang="es-ES" sz="1200" spc="-60">
                  <a:solidFill>
                    <a:schemeClr val="accent1"/>
                  </a:solidFill>
                  <a:latin typeface="Arial" panose="020B0604020202020204" pitchFamily="34" charset="0"/>
                  <a:cs typeface="Arial" panose="020B0604020202020204" pitchFamily="34" charset="0"/>
                </a:rPr>
                <a:t> </a:t>
              </a:r>
              <a:r>
                <a:rPr lang="es-ES" sz="1200" spc="-10">
                  <a:solidFill>
                    <a:schemeClr val="accent1"/>
                  </a:solidFill>
                  <a:latin typeface="Arial" panose="020B0604020202020204" pitchFamily="34" charset="0"/>
                  <a:cs typeface="Arial" panose="020B0604020202020204" pitchFamily="34" charset="0"/>
                </a:rPr>
                <a:t>glucosa</a:t>
              </a:r>
              <a:endParaRPr lang="es-ES" sz="1200">
                <a:solidFill>
                  <a:schemeClr val="accent1"/>
                </a:solidFill>
                <a:latin typeface="Arial" panose="020B0604020202020204" pitchFamily="34" charset="0"/>
                <a:cs typeface="Arial" panose="020B0604020202020204" pitchFamily="34" charset="0"/>
              </a:endParaRPr>
            </a:p>
          </p:txBody>
        </p:sp>
        <p:sp>
          <p:nvSpPr>
            <p:cNvPr id="31" name="Elipse 30">
              <a:extLst>
                <a:ext uri="{FF2B5EF4-FFF2-40B4-BE49-F238E27FC236}">
                  <a16:creationId xmlns:a16="http://schemas.microsoft.com/office/drawing/2014/main" id="{10C23AAF-1A25-611F-7A41-6C2CDC7D0FCF}"/>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889B1A2A-F6A3-FC8E-80FA-3DB5F5F76168}"/>
              </a:ext>
            </a:extLst>
          </p:cNvPr>
          <p:cNvGrpSpPr/>
          <p:nvPr/>
        </p:nvGrpSpPr>
        <p:grpSpPr>
          <a:xfrm>
            <a:off x="279730" y="3716296"/>
            <a:ext cx="8540420" cy="184666"/>
            <a:chOff x="279730" y="1166813"/>
            <a:chExt cx="8540420" cy="184666"/>
          </a:xfrm>
        </p:grpSpPr>
        <p:sp>
          <p:nvSpPr>
            <p:cNvPr id="33" name="CuadroTexto 32">
              <a:extLst>
                <a:ext uri="{FF2B5EF4-FFF2-40B4-BE49-F238E27FC236}">
                  <a16:creationId xmlns:a16="http://schemas.microsoft.com/office/drawing/2014/main" id="{AC6F2D9E-479F-E200-DE40-57B63D8ACC86}"/>
                </a:ext>
              </a:extLst>
            </p:cNvPr>
            <p:cNvSpPr txBox="1"/>
            <p:nvPr/>
          </p:nvSpPr>
          <p:spPr>
            <a:xfrm>
              <a:off x="543910" y="1166813"/>
              <a:ext cx="8276240" cy="184666"/>
            </a:xfrm>
            <a:prstGeom prst="rect">
              <a:avLst/>
            </a:prstGeom>
            <a:noFill/>
          </p:spPr>
          <p:txBody>
            <a:bodyPr wrap="square" lIns="0" tIns="0" rIns="0" bIns="0">
              <a:spAutoFit/>
            </a:bodyPr>
            <a:lstStyle/>
            <a:p>
              <a:pPr marL="38100">
                <a:lnSpc>
                  <a:spcPct val="100000"/>
                </a:lnSpc>
                <a:spcBef>
                  <a:spcPts val="815"/>
                </a:spcBef>
                <a:buClr>
                  <a:srgbClr val="9770A0"/>
                </a:buClr>
                <a:tabLst>
                  <a:tab pos="217170" algn="l"/>
                </a:tabLst>
              </a:pPr>
              <a:r>
                <a:rPr lang="es-ES" sz="1200" b="1" spc="-10">
                  <a:solidFill>
                    <a:schemeClr val="accent1"/>
                  </a:solidFill>
                  <a:latin typeface="Arial" panose="020B0604020202020204" pitchFamily="34" charset="0"/>
                  <a:cs typeface="Arial" panose="020B0604020202020204" pitchFamily="34" charset="0"/>
                </a:rPr>
                <a:t>Hiperglicemia</a:t>
              </a:r>
              <a:r>
                <a:rPr lang="es-ES" sz="1200" b="1" spc="-60">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posprandial</a:t>
              </a:r>
              <a:r>
                <a:rPr lang="es-ES" sz="1200" b="1" spc="-60">
                  <a:solidFill>
                    <a:schemeClr val="accent1"/>
                  </a:solidFill>
                  <a:latin typeface="Arial" panose="020B0604020202020204" pitchFamily="34" charset="0"/>
                  <a:cs typeface="Arial" panose="020B0604020202020204" pitchFamily="34" charset="0"/>
                </a:rPr>
                <a:t> </a:t>
              </a:r>
              <a:r>
                <a:rPr lang="es-ES" sz="1200" b="1">
                  <a:solidFill>
                    <a:schemeClr val="accent1"/>
                  </a:solidFill>
                  <a:latin typeface="Arial" panose="020B0604020202020204" pitchFamily="34" charset="0"/>
                  <a:cs typeface="Arial" panose="020B0604020202020204" pitchFamily="34" charset="0"/>
                </a:rPr>
                <a:t>muy</a:t>
              </a:r>
              <a:r>
                <a:rPr lang="es-ES" sz="1200" b="1" spc="-60">
                  <a:solidFill>
                    <a:schemeClr val="accent1"/>
                  </a:solidFill>
                  <a:latin typeface="Arial" panose="020B0604020202020204" pitchFamily="34" charset="0"/>
                  <a:cs typeface="Arial" panose="020B0604020202020204" pitchFamily="34" charset="0"/>
                </a:rPr>
                <a:t> </a:t>
              </a:r>
              <a:r>
                <a:rPr lang="es-ES" sz="1200" b="1" spc="-10">
                  <a:solidFill>
                    <a:schemeClr val="accent1"/>
                  </a:solidFill>
                  <a:latin typeface="Arial" panose="020B0604020202020204" pitchFamily="34" charset="0"/>
                  <a:cs typeface="Arial" panose="020B0604020202020204" pitchFamily="34" charset="0"/>
                </a:rPr>
                <a:t>significativa</a:t>
              </a:r>
              <a:endParaRPr lang="es-ES" sz="1200">
                <a:solidFill>
                  <a:schemeClr val="accent1"/>
                </a:solidFill>
                <a:latin typeface="Arial" panose="020B0604020202020204" pitchFamily="34" charset="0"/>
                <a:cs typeface="Arial" panose="020B0604020202020204" pitchFamily="34" charset="0"/>
              </a:endParaRPr>
            </a:p>
          </p:txBody>
        </p:sp>
        <p:sp>
          <p:nvSpPr>
            <p:cNvPr id="34" name="Elipse 33">
              <a:extLst>
                <a:ext uri="{FF2B5EF4-FFF2-40B4-BE49-F238E27FC236}">
                  <a16:creationId xmlns:a16="http://schemas.microsoft.com/office/drawing/2014/main" id="{D3B0E15B-913B-21C6-73AD-D6961B4FD0B0}"/>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B97DD3A3-BC34-DD1B-6BD8-B48B5C1225DF}"/>
              </a:ext>
            </a:extLst>
          </p:cNvPr>
          <p:cNvGrpSpPr/>
          <p:nvPr/>
        </p:nvGrpSpPr>
        <p:grpSpPr>
          <a:xfrm>
            <a:off x="279730" y="4082701"/>
            <a:ext cx="4687558" cy="369332"/>
            <a:chOff x="279730" y="1166813"/>
            <a:chExt cx="4687558" cy="369332"/>
          </a:xfrm>
        </p:grpSpPr>
        <p:sp>
          <p:nvSpPr>
            <p:cNvPr id="36" name="CuadroTexto 35">
              <a:extLst>
                <a:ext uri="{FF2B5EF4-FFF2-40B4-BE49-F238E27FC236}">
                  <a16:creationId xmlns:a16="http://schemas.microsoft.com/office/drawing/2014/main" id="{CFB7B47C-A873-2697-00FA-31E697090CB2}"/>
                </a:ext>
              </a:extLst>
            </p:cNvPr>
            <p:cNvSpPr txBox="1"/>
            <p:nvPr/>
          </p:nvSpPr>
          <p:spPr>
            <a:xfrm>
              <a:off x="543910" y="1166813"/>
              <a:ext cx="4423378" cy="369332"/>
            </a:xfrm>
            <a:prstGeom prst="rect">
              <a:avLst/>
            </a:prstGeom>
            <a:noFill/>
          </p:spPr>
          <p:txBody>
            <a:bodyPr wrap="square" lIns="0" tIns="0" rIns="0" bIns="0" anchor="t">
              <a:spAutoFit/>
            </a:bodyPr>
            <a:lstStyle/>
            <a:p>
              <a:pPr marL="38100">
                <a:lnSpc>
                  <a:spcPct val="100000"/>
                </a:lnSpc>
                <a:spcBef>
                  <a:spcPts val="810"/>
                </a:spcBef>
                <a:buClr>
                  <a:srgbClr val="9770A0"/>
                </a:buClr>
                <a:tabLst>
                  <a:tab pos="217170" algn="l"/>
                </a:tabLst>
              </a:pPr>
              <a:r>
                <a:rPr lang="es-ES" sz="1200" b="1" dirty="0">
                  <a:solidFill>
                    <a:schemeClr val="accent1"/>
                  </a:solidFill>
                  <a:latin typeface="Arial"/>
                  <a:cs typeface="Arial"/>
                </a:rPr>
                <a:t>Menor</a:t>
              </a:r>
              <a:r>
                <a:rPr lang="es-ES" sz="1200" b="1" spc="-55" dirty="0">
                  <a:solidFill>
                    <a:schemeClr val="accent1"/>
                  </a:solidFill>
                  <a:latin typeface="Arial"/>
                  <a:cs typeface="Arial"/>
                </a:rPr>
                <a:t> c</a:t>
              </a:r>
              <a:r>
                <a:rPr lang="es-ES" sz="1200" b="1" dirty="0">
                  <a:solidFill>
                    <a:schemeClr val="accent1"/>
                  </a:solidFill>
                  <a:latin typeface="Arial"/>
                  <a:cs typeface="Arial"/>
                </a:rPr>
                <a:t>ontribución</a:t>
              </a:r>
              <a:r>
                <a:rPr lang="es-ES" sz="1200" b="1" spc="-55" dirty="0">
                  <a:solidFill>
                    <a:schemeClr val="accent1"/>
                  </a:solidFill>
                  <a:latin typeface="Arial"/>
                  <a:cs typeface="Arial"/>
                </a:rPr>
                <a:t> </a:t>
              </a:r>
              <a:r>
                <a:rPr lang="es-ES" sz="1200" b="1" spc="-10" dirty="0">
                  <a:solidFill>
                    <a:schemeClr val="accent1"/>
                  </a:solidFill>
                  <a:latin typeface="Arial"/>
                  <a:cs typeface="Arial"/>
                </a:rPr>
                <a:t>relativa</a:t>
              </a:r>
              <a:r>
                <a:rPr lang="es-ES" sz="1200" b="1" spc="-50" dirty="0">
                  <a:solidFill>
                    <a:schemeClr val="accent1"/>
                  </a:solidFill>
                  <a:latin typeface="Arial"/>
                  <a:cs typeface="Arial"/>
                </a:rPr>
                <a:t> </a:t>
              </a:r>
              <a:r>
                <a:rPr lang="es-ES" sz="1200" b="1" dirty="0">
                  <a:solidFill>
                    <a:schemeClr val="accent1"/>
                  </a:solidFill>
                  <a:latin typeface="Arial"/>
                  <a:cs typeface="Arial"/>
                </a:rPr>
                <a:t>de</a:t>
              </a:r>
              <a:r>
                <a:rPr lang="es-ES" sz="1200" b="1" spc="-55" dirty="0">
                  <a:solidFill>
                    <a:schemeClr val="accent1"/>
                  </a:solidFill>
                  <a:latin typeface="Arial"/>
                  <a:cs typeface="Arial"/>
                </a:rPr>
                <a:t> </a:t>
              </a:r>
              <a:r>
                <a:rPr lang="es-ES" sz="1200" b="1" dirty="0">
                  <a:solidFill>
                    <a:schemeClr val="accent1"/>
                  </a:solidFill>
                  <a:latin typeface="Arial"/>
                  <a:cs typeface="Arial"/>
                </a:rPr>
                <a:t>la</a:t>
              </a:r>
              <a:r>
                <a:rPr lang="es-ES" sz="1200" b="1" spc="-55" dirty="0">
                  <a:solidFill>
                    <a:schemeClr val="accent1"/>
                  </a:solidFill>
                  <a:latin typeface="Arial"/>
                  <a:cs typeface="Arial"/>
                </a:rPr>
                <a:t> g</a:t>
              </a:r>
              <a:r>
                <a:rPr lang="es-ES" sz="1200" b="1" dirty="0">
                  <a:solidFill>
                    <a:schemeClr val="accent1"/>
                  </a:solidFill>
                  <a:latin typeface="Arial"/>
                  <a:cs typeface="Arial"/>
                </a:rPr>
                <a:t>lucemia</a:t>
              </a:r>
              <a:r>
                <a:rPr lang="es-ES" sz="1200" b="1" spc="-50" dirty="0">
                  <a:solidFill>
                    <a:schemeClr val="accent1"/>
                  </a:solidFill>
                  <a:latin typeface="Arial"/>
                  <a:cs typeface="Arial"/>
                </a:rPr>
                <a:t> </a:t>
              </a:r>
              <a:r>
                <a:rPr lang="es-ES" sz="1200" b="1" dirty="0">
                  <a:solidFill>
                    <a:schemeClr val="accent1"/>
                  </a:solidFill>
                  <a:latin typeface="Arial"/>
                  <a:cs typeface="Arial"/>
                </a:rPr>
                <a:t>basal</a:t>
              </a:r>
              <a:r>
                <a:rPr lang="es-ES" sz="1200" b="1" spc="-55" dirty="0">
                  <a:solidFill>
                    <a:schemeClr val="accent1"/>
                  </a:solidFill>
                  <a:latin typeface="Arial"/>
                  <a:cs typeface="Arial"/>
                </a:rPr>
                <a:t> </a:t>
              </a:r>
              <a:r>
                <a:rPr lang="es-ES" sz="1200" b="1" dirty="0">
                  <a:solidFill>
                    <a:schemeClr val="accent1"/>
                  </a:solidFill>
                  <a:latin typeface="Arial"/>
                  <a:cs typeface="Arial"/>
                </a:rPr>
                <a:t>respecto</a:t>
              </a:r>
              <a:r>
                <a:rPr lang="es-ES" sz="1200" b="1" spc="-50" dirty="0">
                  <a:solidFill>
                    <a:schemeClr val="accent1"/>
                  </a:solidFill>
                  <a:latin typeface="Arial"/>
                  <a:cs typeface="Arial"/>
                </a:rPr>
                <a:t> </a:t>
              </a:r>
              <a:br>
                <a:rPr lang="es-ES" sz="1200" b="1" spc="-50" dirty="0">
                  <a:solidFill>
                    <a:schemeClr val="accent1"/>
                  </a:solidFill>
                  <a:latin typeface="Arial"/>
                  <a:cs typeface="Arial"/>
                </a:rPr>
              </a:br>
              <a:r>
                <a:rPr lang="es-ES" sz="1200" b="1" dirty="0">
                  <a:solidFill>
                    <a:schemeClr val="accent1"/>
                  </a:solidFill>
                  <a:latin typeface="Arial"/>
                  <a:cs typeface="Arial"/>
                </a:rPr>
                <a:t>de</a:t>
              </a:r>
              <a:r>
                <a:rPr lang="es-ES" sz="1200" b="1" spc="-55" dirty="0">
                  <a:solidFill>
                    <a:schemeClr val="accent1"/>
                  </a:solidFill>
                  <a:latin typeface="Arial"/>
                  <a:cs typeface="Arial"/>
                </a:rPr>
                <a:t> </a:t>
              </a:r>
              <a:r>
                <a:rPr lang="es-ES" sz="1200" b="1" dirty="0">
                  <a:solidFill>
                    <a:schemeClr val="accent1"/>
                  </a:solidFill>
                  <a:latin typeface="Arial"/>
                  <a:cs typeface="Arial"/>
                </a:rPr>
                <a:t>la</a:t>
              </a:r>
              <a:r>
                <a:rPr lang="es-ES" sz="1200" b="1" spc="-55" dirty="0">
                  <a:solidFill>
                    <a:schemeClr val="accent1"/>
                  </a:solidFill>
                  <a:latin typeface="Arial"/>
                  <a:cs typeface="Arial"/>
                </a:rPr>
                <a:t> </a:t>
              </a:r>
              <a:r>
                <a:rPr lang="es-ES" sz="1200" b="1" spc="-10" dirty="0">
                  <a:solidFill>
                    <a:schemeClr val="accent1"/>
                  </a:solidFill>
                  <a:latin typeface="Arial"/>
                  <a:cs typeface="Arial"/>
                </a:rPr>
                <a:t>postprandial</a:t>
              </a:r>
              <a:endParaRPr lang="es-ES" sz="1200" dirty="0">
                <a:solidFill>
                  <a:schemeClr val="accent1"/>
                </a:solidFill>
                <a:latin typeface="Arial"/>
                <a:cs typeface="Arial"/>
              </a:endParaRPr>
            </a:p>
          </p:txBody>
        </p:sp>
        <p:sp>
          <p:nvSpPr>
            <p:cNvPr id="37" name="Elipse 36">
              <a:extLst>
                <a:ext uri="{FF2B5EF4-FFF2-40B4-BE49-F238E27FC236}">
                  <a16:creationId xmlns:a16="http://schemas.microsoft.com/office/drawing/2014/main" id="{FDB4B1E9-35F4-B4FB-18A9-8D89849D1FF2}"/>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9" name="Imagen 8">
            <a:extLst>
              <a:ext uri="{FF2B5EF4-FFF2-40B4-BE49-F238E27FC236}">
                <a16:creationId xmlns:a16="http://schemas.microsoft.com/office/drawing/2014/main" id="{EEBCD39E-F0F6-8173-888B-4E9F21A508CD}"/>
              </a:ext>
            </a:extLst>
          </p:cNvPr>
          <p:cNvPicPr>
            <a:picLocks noChangeAspect="1"/>
          </p:cNvPicPr>
          <p:nvPr/>
        </p:nvPicPr>
        <p:blipFill>
          <a:blip r:embed="rId2"/>
          <a:srcRect l="12646" t="9621" r="34979" b="2924"/>
          <a:stretch/>
        </p:blipFill>
        <p:spPr>
          <a:xfrm flipV="1">
            <a:off x="5253790" y="1166813"/>
            <a:ext cx="3566360" cy="3243671"/>
          </a:xfrm>
          <a:prstGeom prst="round1Rect">
            <a:avLst>
              <a:gd name="adj" fmla="val 7765"/>
            </a:avLst>
          </a:prstGeom>
          <a:ln w="12700">
            <a:solidFill>
              <a:schemeClr val="accent1"/>
            </a:solidFill>
          </a:ln>
        </p:spPr>
      </p:pic>
    </p:spTree>
    <p:extLst>
      <p:ext uri="{BB962C8B-B14F-4D97-AF65-F5344CB8AC3E}">
        <p14:creationId xmlns:p14="http://schemas.microsoft.com/office/powerpoint/2010/main" val="3620981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C5671-E278-2490-7E0F-821227912427}"/>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AA4D67C-EA8C-D701-E2F2-C7FD57538369}"/>
              </a:ext>
            </a:extLst>
          </p:cNvPr>
          <p:cNvSpPr>
            <a:spLocks noGrp="1"/>
          </p:cNvSpPr>
          <p:nvPr>
            <p:ph type="sldNum" sz="quarter" idx="12"/>
          </p:nvPr>
        </p:nvSpPr>
        <p:spPr/>
        <p:txBody>
          <a:bodyPr/>
          <a:lstStyle/>
          <a:p>
            <a:fld id="{E7109EF1-F99E-2846-B900-05CEFB69D20A}" type="slidenum">
              <a:rPr lang="en-US" noProof="0" smtClean="0"/>
              <a:pPr/>
              <a:t>23</a:t>
            </a:fld>
            <a:endParaRPr lang="en-US" noProof="0"/>
          </a:p>
        </p:txBody>
      </p:sp>
      <p:sp>
        <p:nvSpPr>
          <p:cNvPr id="3" name="Marcador de texto 2">
            <a:extLst>
              <a:ext uri="{FF2B5EF4-FFF2-40B4-BE49-F238E27FC236}">
                <a16:creationId xmlns:a16="http://schemas.microsoft.com/office/drawing/2014/main" id="{6735ED20-CA00-0511-C731-7BCFB1DF571B}"/>
              </a:ext>
            </a:extLst>
          </p:cNvPr>
          <p:cNvSpPr>
            <a:spLocks noGrp="1"/>
          </p:cNvSpPr>
          <p:nvPr>
            <p:ph type="body" sz="quarter" idx="19"/>
          </p:nvPr>
        </p:nvSpPr>
        <p:spPr/>
        <p:txBody>
          <a:bodyPr/>
          <a:lstStyle/>
          <a:p>
            <a:pPr marL="12700">
              <a:lnSpc>
                <a:spcPct val="100000"/>
              </a:lnSpc>
              <a:spcBef>
                <a:spcPts val="100"/>
              </a:spcBef>
            </a:pPr>
            <a:r>
              <a:rPr lang="es-ES" sz="1900" dirty="0">
                <a:latin typeface="Arial" panose="020B0604020202020204" pitchFamily="34" charset="0"/>
                <a:cs typeface="Arial" panose="020B0604020202020204" pitchFamily="34" charset="0"/>
              </a:rPr>
              <a:t>DIABETES</a:t>
            </a:r>
            <a:r>
              <a:rPr lang="es-ES" sz="1900" spc="-110" dirty="0">
                <a:latin typeface="Arial" panose="020B0604020202020204" pitchFamily="34" charset="0"/>
                <a:cs typeface="Arial" panose="020B0604020202020204" pitchFamily="34" charset="0"/>
              </a:rPr>
              <a:t> </a:t>
            </a:r>
            <a:r>
              <a:rPr lang="es-ES" sz="1900" i="1" dirty="0">
                <a:latin typeface="Arial" panose="020B0604020202020204" pitchFamily="34" charset="0"/>
                <a:cs typeface="Arial" panose="020B0604020202020204" pitchFamily="34" charset="0"/>
              </a:rPr>
              <a:t>MELLITUS</a:t>
            </a:r>
            <a:r>
              <a:rPr lang="es-ES" sz="1900" spc="-105" dirty="0">
                <a:latin typeface="Arial" panose="020B0604020202020204" pitchFamily="34" charset="0"/>
                <a:cs typeface="Arial" panose="020B0604020202020204" pitchFamily="34" charset="0"/>
              </a:rPr>
              <a:t> </a:t>
            </a:r>
            <a:r>
              <a:rPr lang="es-ES" sz="1900" dirty="0">
                <a:latin typeface="Arial" panose="020B0604020202020204" pitchFamily="34" charset="0"/>
                <a:cs typeface="Arial" panose="020B0604020202020204" pitchFamily="34" charset="0"/>
              </a:rPr>
              <a:t>Y</a:t>
            </a:r>
            <a:r>
              <a:rPr lang="es-ES" sz="1900" spc="-105" dirty="0">
                <a:latin typeface="Arial" panose="020B0604020202020204" pitchFamily="34" charset="0"/>
                <a:cs typeface="Arial" panose="020B0604020202020204" pitchFamily="34" charset="0"/>
              </a:rPr>
              <a:t> </a:t>
            </a:r>
            <a:r>
              <a:rPr lang="es-ES" sz="1900" dirty="0">
                <a:latin typeface="Arial" panose="020B0604020202020204" pitchFamily="34" charset="0"/>
                <a:cs typeface="Arial" panose="020B0604020202020204" pitchFamily="34" charset="0"/>
              </a:rPr>
              <a:t>FRAGILIDAD:</a:t>
            </a:r>
            <a:r>
              <a:rPr lang="es-ES" sz="1900" spc="-105" dirty="0">
                <a:latin typeface="Arial" panose="020B0604020202020204" pitchFamily="34" charset="0"/>
                <a:cs typeface="Arial" panose="020B0604020202020204" pitchFamily="34" charset="0"/>
              </a:rPr>
              <a:t> </a:t>
            </a:r>
            <a:r>
              <a:rPr lang="es-ES" sz="1900" dirty="0">
                <a:latin typeface="Arial" panose="020B0604020202020204" pitchFamily="34" charset="0"/>
                <a:cs typeface="Arial" panose="020B0604020202020204" pitchFamily="34" charset="0"/>
              </a:rPr>
              <a:t>RELACIÓN</a:t>
            </a:r>
            <a:r>
              <a:rPr lang="es-ES" sz="1900" spc="-105" dirty="0">
                <a:latin typeface="Arial" panose="020B0604020202020204" pitchFamily="34" charset="0"/>
                <a:cs typeface="Arial" panose="020B0604020202020204" pitchFamily="34" charset="0"/>
              </a:rPr>
              <a:t> </a:t>
            </a:r>
            <a:r>
              <a:rPr lang="es-ES" sz="1900" spc="-10" dirty="0">
                <a:latin typeface="Arial" panose="020B0604020202020204" pitchFamily="34" charset="0"/>
                <a:cs typeface="Arial" panose="020B0604020202020204" pitchFamily="34" charset="0"/>
              </a:rPr>
              <a:t>BIDIRECCIONAL</a:t>
            </a:r>
            <a:endParaRPr lang="es-ES" sz="1900" dirty="0">
              <a:latin typeface="Arial" panose="020B0604020202020204" pitchFamily="34" charset="0"/>
              <a:cs typeface="Arial" panose="020B0604020202020204" pitchFamily="34" charset="0"/>
            </a:endParaRPr>
          </a:p>
        </p:txBody>
      </p:sp>
      <p:sp>
        <p:nvSpPr>
          <p:cNvPr id="4" name="Marcador de texto 3">
            <a:extLst>
              <a:ext uri="{FF2B5EF4-FFF2-40B4-BE49-F238E27FC236}">
                <a16:creationId xmlns:a16="http://schemas.microsoft.com/office/drawing/2014/main" id="{83CB8B88-0716-6A25-8CD5-3E4A47B027C7}"/>
              </a:ext>
            </a:extLst>
          </p:cNvPr>
          <p:cNvSpPr>
            <a:spLocks noGrp="1"/>
          </p:cNvSpPr>
          <p:nvPr>
            <p:ph type="body" sz="quarter" idx="25"/>
          </p:nvPr>
        </p:nvSpPr>
        <p:spPr>
          <a:xfrm>
            <a:off x="323851" y="693740"/>
            <a:ext cx="8496300" cy="267226"/>
          </a:xfrm>
        </p:spPr>
        <p:txBody>
          <a:bodyPr/>
          <a:lstStyle/>
          <a:p>
            <a:r>
              <a:rPr lang="es-ES" b="1" dirty="0">
                <a:latin typeface="Arial" panose="020B0604020202020204" pitchFamily="34" charset="0"/>
                <a:cs typeface="Arial" panose="020B0604020202020204" pitchFamily="34" charset="0"/>
              </a:rPr>
              <a:t>¿Por qué hay más prevalencia de fragilidad en ancianos diabéticos?</a:t>
            </a:r>
            <a:endParaRPr lang="es-ES" dirty="0">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074F5B28-7634-FF76-0EA5-E2C168CADF94}"/>
              </a:ext>
            </a:extLst>
          </p:cNvPr>
          <p:cNvSpPr>
            <a:spLocks noGrp="1"/>
          </p:cNvSpPr>
          <p:nvPr>
            <p:ph type="body" sz="quarter" idx="26"/>
          </p:nvPr>
        </p:nvSpPr>
        <p:spPr/>
        <p:txBody>
          <a:bodyPr/>
          <a:lstStyle/>
          <a:p>
            <a:pPr marL="12700" marR="5080">
              <a:spcBef>
                <a:spcPts val="100"/>
              </a:spcBef>
            </a:pPr>
            <a:r>
              <a:rPr lang="es-ES" dirty="0">
                <a:latin typeface="Arial"/>
                <a:cs typeface="Arial"/>
              </a:rPr>
              <a:t>*Dimensiones ordenadas de mayor a menor relevancia para evaluar la fragilidad en la persona con DM2 en la práctica clínica.</a:t>
            </a:r>
            <a:br>
              <a:rPr lang="es-ES" dirty="0">
                <a:latin typeface="Arial" panose="020B0604020202020204" pitchFamily="34" charset="0"/>
                <a:cs typeface="Arial" panose="020B0604020202020204" pitchFamily="34" charset="0"/>
              </a:rPr>
            </a:br>
            <a:r>
              <a:rPr lang="es-ES" dirty="0" err="1">
                <a:latin typeface="Arial"/>
                <a:cs typeface="Arial"/>
              </a:rPr>
              <a:t>DeFronzo</a:t>
            </a:r>
            <a:r>
              <a:rPr lang="es-ES" spc="-15" dirty="0">
                <a:latin typeface="Arial"/>
                <a:cs typeface="Arial"/>
              </a:rPr>
              <a:t> </a:t>
            </a:r>
            <a:r>
              <a:rPr lang="es-ES" dirty="0">
                <a:latin typeface="Arial"/>
                <a:cs typeface="Arial"/>
              </a:rPr>
              <a:t>RA.</a:t>
            </a:r>
            <a:r>
              <a:rPr lang="es-ES" spc="-15" dirty="0">
                <a:latin typeface="Arial"/>
                <a:cs typeface="Arial"/>
              </a:rPr>
              <a:t> </a:t>
            </a:r>
            <a:r>
              <a:rPr lang="es-ES" dirty="0" err="1">
                <a:latin typeface="Arial"/>
                <a:cs typeface="Arial"/>
              </a:rPr>
              <a:t>From</a:t>
            </a:r>
            <a:r>
              <a:rPr lang="es-ES" spc="-15" dirty="0">
                <a:latin typeface="Arial"/>
                <a:cs typeface="Arial"/>
              </a:rPr>
              <a:t> </a:t>
            </a:r>
            <a:r>
              <a:rPr lang="es-ES" dirty="0" err="1">
                <a:latin typeface="Arial"/>
                <a:cs typeface="Arial"/>
              </a:rPr>
              <a:t>the</a:t>
            </a:r>
            <a:r>
              <a:rPr lang="es-ES" spc="-15" dirty="0">
                <a:latin typeface="Arial"/>
                <a:cs typeface="Arial"/>
              </a:rPr>
              <a:t> </a:t>
            </a:r>
            <a:r>
              <a:rPr lang="es-ES" dirty="0" err="1">
                <a:latin typeface="Arial"/>
                <a:cs typeface="Arial"/>
              </a:rPr>
              <a:t>triumvirate</a:t>
            </a:r>
            <a:r>
              <a:rPr lang="es-ES" spc="-15" dirty="0">
                <a:latin typeface="Arial"/>
                <a:cs typeface="Arial"/>
              </a:rPr>
              <a:t> </a:t>
            </a:r>
            <a:r>
              <a:rPr lang="es-ES" dirty="0" err="1">
                <a:latin typeface="Arial"/>
                <a:cs typeface="Arial"/>
              </a:rPr>
              <a:t>to</a:t>
            </a:r>
            <a:r>
              <a:rPr lang="es-ES" spc="-15" dirty="0">
                <a:latin typeface="Arial"/>
                <a:cs typeface="Arial"/>
              </a:rPr>
              <a:t> </a:t>
            </a:r>
            <a:r>
              <a:rPr lang="es-ES" dirty="0" err="1">
                <a:latin typeface="Arial"/>
                <a:cs typeface="Arial"/>
              </a:rPr>
              <a:t>the</a:t>
            </a:r>
            <a:r>
              <a:rPr lang="es-ES" spc="-15" dirty="0">
                <a:latin typeface="Arial"/>
                <a:cs typeface="Arial"/>
              </a:rPr>
              <a:t> </a:t>
            </a:r>
            <a:r>
              <a:rPr lang="es-ES" dirty="0" err="1">
                <a:latin typeface="Arial"/>
                <a:cs typeface="Arial"/>
              </a:rPr>
              <a:t>ominous</a:t>
            </a:r>
            <a:r>
              <a:rPr lang="es-ES" spc="-15" dirty="0">
                <a:latin typeface="Arial"/>
                <a:cs typeface="Arial"/>
              </a:rPr>
              <a:t> </a:t>
            </a:r>
            <a:r>
              <a:rPr lang="es-ES" dirty="0" err="1">
                <a:latin typeface="Arial"/>
                <a:cs typeface="Arial"/>
              </a:rPr>
              <a:t>octet</a:t>
            </a:r>
            <a:r>
              <a:rPr lang="es-ES" dirty="0">
                <a:latin typeface="Arial"/>
                <a:cs typeface="Arial"/>
              </a:rPr>
              <a:t>:</a:t>
            </a:r>
            <a:r>
              <a:rPr lang="es-ES" spc="-15" dirty="0">
                <a:latin typeface="Arial"/>
                <a:cs typeface="Arial"/>
              </a:rPr>
              <a:t> </a:t>
            </a:r>
            <a:r>
              <a:rPr lang="es-ES" dirty="0">
                <a:latin typeface="Arial"/>
                <a:cs typeface="Arial"/>
              </a:rPr>
              <a:t>a</a:t>
            </a:r>
            <a:r>
              <a:rPr lang="es-ES" spc="-15" dirty="0">
                <a:latin typeface="Arial"/>
                <a:cs typeface="Arial"/>
              </a:rPr>
              <a:t> </a:t>
            </a:r>
            <a:r>
              <a:rPr lang="es-ES" dirty="0">
                <a:latin typeface="Arial"/>
                <a:cs typeface="Arial"/>
              </a:rPr>
              <a:t>new</a:t>
            </a:r>
            <a:r>
              <a:rPr lang="es-ES" spc="-10" dirty="0">
                <a:latin typeface="Arial"/>
                <a:cs typeface="Arial"/>
              </a:rPr>
              <a:t> </a:t>
            </a:r>
            <a:r>
              <a:rPr lang="es-ES" dirty="0" err="1">
                <a:latin typeface="Arial"/>
                <a:cs typeface="Arial"/>
              </a:rPr>
              <a:t>paradigm</a:t>
            </a:r>
            <a:r>
              <a:rPr lang="es-ES" spc="-15" dirty="0">
                <a:latin typeface="Arial"/>
                <a:cs typeface="Arial"/>
              </a:rPr>
              <a:t> </a:t>
            </a:r>
            <a:r>
              <a:rPr lang="es-ES" dirty="0" err="1">
                <a:latin typeface="Arial"/>
                <a:cs typeface="Arial"/>
              </a:rPr>
              <a:t>for</a:t>
            </a:r>
            <a:r>
              <a:rPr lang="es-ES" spc="-15" dirty="0">
                <a:latin typeface="Arial"/>
                <a:cs typeface="Arial"/>
              </a:rPr>
              <a:t> </a:t>
            </a:r>
            <a:r>
              <a:rPr lang="es-ES" dirty="0" err="1">
                <a:latin typeface="Arial"/>
                <a:cs typeface="Arial"/>
              </a:rPr>
              <a:t>the</a:t>
            </a:r>
            <a:r>
              <a:rPr lang="es-ES" spc="-15" dirty="0">
                <a:latin typeface="Arial"/>
                <a:cs typeface="Arial"/>
              </a:rPr>
              <a:t> </a:t>
            </a:r>
            <a:r>
              <a:rPr lang="es-ES" spc="-10" dirty="0" err="1">
                <a:latin typeface="Arial"/>
                <a:cs typeface="Arial"/>
              </a:rPr>
              <a:t>treatment</a:t>
            </a:r>
            <a:r>
              <a:rPr lang="es-ES" spc="-10" dirty="0">
                <a:latin typeface="Arial"/>
                <a:cs typeface="Arial"/>
              </a:rPr>
              <a:t> </a:t>
            </a:r>
            <a:r>
              <a:rPr lang="es-ES" dirty="0" err="1">
                <a:latin typeface="Arial"/>
                <a:cs typeface="Arial"/>
              </a:rPr>
              <a:t>of</a:t>
            </a:r>
            <a:r>
              <a:rPr lang="es-ES" spc="-10" dirty="0">
                <a:latin typeface="Arial"/>
                <a:cs typeface="Arial"/>
              </a:rPr>
              <a:t> </a:t>
            </a:r>
            <a:r>
              <a:rPr lang="es-ES" dirty="0" err="1">
                <a:latin typeface="Arial"/>
                <a:cs typeface="Arial"/>
              </a:rPr>
              <a:t>type</a:t>
            </a:r>
            <a:r>
              <a:rPr lang="es-ES" spc="-5" dirty="0">
                <a:latin typeface="Arial"/>
                <a:cs typeface="Arial"/>
              </a:rPr>
              <a:t> </a:t>
            </a:r>
            <a:r>
              <a:rPr lang="es-ES" dirty="0">
                <a:latin typeface="Arial"/>
                <a:cs typeface="Arial"/>
              </a:rPr>
              <a:t>2</a:t>
            </a:r>
            <a:r>
              <a:rPr lang="es-ES" spc="-5" dirty="0">
                <a:latin typeface="Arial"/>
                <a:cs typeface="Arial"/>
              </a:rPr>
              <a:t> </a:t>
            </a:r>
            <a:r>
              <a:rPr lang="es-ES" dirty="0">
                <a:latin typeface="Arial"/>
                <a:cs typeface="Arial"/>
              </a:rPr>
              <a:t>diabetes</a:t>
            </a:r>
            <a:r>
              <a:rPr lang="es-ES" spc="-10" dirty="0">
                <a:latin typeface="Arial"/>
                <a:cs typeface="Arial"/>
              </a:rPr>
              <a:t> </a:t>
            </a:r>
            <a:r>
              <a:rPr lang="es-ES" dirty="0">
                <a:latin typeface="Arial"/>
                <a:cs typeface="Arial"/>
              </a:rPr>
              <a:t>mellitus.</a:t>
            </a:r>
            <a:r>
              <a:rPr lang="es-ES" spc="-5" dirty="0">
                <a:latin typeface="Arial"/>
                <a:cs typeface="Arial"/>
              </a:rPr>
              <a:t> </a:t>
            </a:r>
            <a:r>
              <a:rPr lang="es-ES" dirty="0">
                <a:latin typeface="Arial"/>
                <a:cs typeface="Arial"/>
              </a:rPr>
              <a:t>Diabetes.</a:t>
            </a:r>
            <a:r>
              <a:rPr lang="es-ES" spc="-5" dirty="0">
                <a:latin typeface="Arial"/>
                <a:cs typeface="Arial"/>
              </a:rPr>
              <a:t> </a:t>
            </a:r>
            <a:r>
              <a:rPr lang="es-ES" spc="-10" dirty="0">
                <a:latin typeface="Arial"/>
                <a:cs typeface="Arial"/>
              </a:rPr>
              <a:t>2009;58(4):773-</a:t>
            </a:r>
            <a:r>
              <a:rPr lang="es-ES" spc="-25" dirty="0">
                <a:latin typeface="Arial"/>
                <a:cs typeface="Arial"/>
              </a:rPr>
              <a:t>95.</a:t>
            </a:r>
            <a:endParaRPr lang="es-ES" dirty="0">
              <a:latin typeface="Arial"/>
              <a:cs typeface="Arial"/>
            </a:endParaRPr>
          </a:p>
        </p:txBody>
      </p:sp>
      <p:sp>
        <p:nvSpPr>
          <p:cNvPr id="12" name="CuadroTexto 11">
            <a:extLst>
              <a:ext uri="{FF2B5EF4-FFF2-40B4-BE49-F238E27FC236}">
                <a16:creationId xmlns:a16="http://schemas.microsoft.com/office/drawing/2014/main" id="{920CDFEE-8227-6411-5514-739A00B477DD}"/>
              </a:ext>
            </a:extLst>
          </p:cNvPr>
          <p:cNvSpPr txBox="1"/>
          <p:nvPr/>
        </p:nvSpPr>
        <p:spPr>
          <a:xfrm>
            <a:off x="323851" y="1166812"/>
            <a:ext cx="3757332" cy="760959"/>
          </a:xfrm>
          <a:prstGeom prst="rect">
            <a:avLst/>
          </a:prstGeom>
          <a:solidFill>
            <a:schemeClr val="bg1">
              <a:lumMod val="95000"/>
            </a:schemeClr>
          </a:solidFill>
        </p:spPr>
        <p:txBody>
          <a:bodyPr wrap="square" lIns="144000" tIns="72000" rIns="144000" bIns="72000" anchor="t">
            <a:spAutoFit/>
          </a:bodyPr>
          <a:lstStyle/>
          <a:p>
            <a:r>
              <a:rPr lang="es-ES" sz="1000" b="1" dirty="0">
                <a:solidFill>
                  <a:schemeClr val="accent1"/>
                </a:solidFill>
                <a:latin typeface="Arial"/>
                <a:cs typeface="Arial"/>
              </a:rPr>
              <a:t>Las personas con DM2 presentan una prevalencia </a:t>
            </a:r>
            <a:br>
              <a:rPr lang="es-ES" sz="1000" b="1" dirty="0">
                <a:latin typeface="Arial" panose="020B0604020202020204" pitchFamily="34" charset="0"/>
                <a:cs typeface="Arial" panose="020B0604020202020204" pitchFamily="34" charset="0"/>
              </a:rPr>
            </a:br>
            <a:r>
              <a:rPr lang="es-ES" sz="1000" b="1" dirty="0">
                <a:solidFill>
                  <a:schemeClr val="accent1"/>
                </a:solidFill>
                <a:latin typeface="Arial"/>
                <a:cs typeface="Arial"/>
              </a:rPr>
              <a:t>de fragilidad 3 - 5 veces mayor que la población sin DM2, </a:t>
            </a:r>
            <a:br>
              <a:rPr lang="es-ES" sz="1000" b="1" dirty="0">
                <a:latin typeface="Arial" panose="020B0604020202020204" pitchFamily="34" charset="0"/>
                <a:cs typeface="Arial" panose="020B0604020202020204" pitchFamily="34" charset="0"/>
              </a:rPr>
            </a:br>
            <a:r>
              <a:rPr lang="es-ES" sz="1000" b="1" dirty="0">
                <a:solidFill>
                  <a:schemeClr val="accent1"/>
                </a:solidFill>
                <a:latin typeface="Arial"/>
                <a:cs typeface="Arial"/>
              </a:rPr>
              <a:t>lo que exige su evaluación sistemática en la práctica </a:t>
            </a:r>
            <a:br>
              <a:rPr lang="es-ES" sz="1000" b="1" dirty="0">
                <a:latin typeface="Arial" panose="020B0604020202020204" pitchFamily="34" charset="0"/>
                <a:cs typeface="Arial" panose="020B0604020202020204" pitchFamily="34" charset="0"/>
              </a:rPr>
            </a:br>
            <a:r>
              <a:rPr lang="es-ES" sz="1000" b="1" dirty="0">
                <a:solidFill>
                  <a:schemeClr val="accent1"/>
                </a:solidFill>
                <a:latin typeface="Arial"/>
                <a:cs typeface="Arial"/>
              </a:rPr>
              <a:t>clínica habitual.</a:t>
            </a:r>
          </a:p>
        </p:txBody>
      </p:sp>
      <p:sp>
        <p:nvSpPr>
          <p:cNvPr id="7" name="CuadroTexto 6">
            <a:extLst>
              <a:ext uri="{FF2B5EF4-FFF2-40B4-BE49-F238E27FC236}">
                <a16:creationId xmlns:a16="http://schemas.microsoft.com/office/drawing/2014/main" id="{1C016A82-3E76-6734-16DE-9B2F4A3DAF9A}"/>
              </a:ext>
            </a:extLst>
          </p:cNvPr>
          <p:cNvSpPr txBox="1"/>
          <p:nvPr/>
        </p:nvSpPr>
        <p:spPr>
          <a:xfrm>
            <a:off x="323850" y="2328362"/>
            <a:ext cx="2486585" cy="2133918"/>
          </a:xfrm>
          <a:prstGeom prst="rect">
            <a:avLst/>
          </a:prstGeom>
          <a:noFill/>
        </p:spPr>
        <p:txBody>
          <a:bodyPr wrap="square" lIns="0" tIns="0" rIns="0" bIns="0">
            <a:spAutoFit/>
          </a:bodyPr>
          <a:lstStyle/>
          <a:p>
            <a:pPr>
              <a:spcBef>
                <a:spcPts val="1000"/>
              </a:spcBef>
            </a:pPr>
            <a:r>
              <a:rPr lang="es-ES" sz="1600" b="1" dirty="0">
                <a:solidFill>
                  <a:schemeClr val="accent1"/>
                </a:solidFill>
                <a:latin typeface="Arial" panose="020B0604020202020204" pitchFamily="34" charset="0"/>
                <a:cs typeface="Arial" panose="020B0604020202020204" pitchFamily="34" charset="0"/>
              </a:rPr>
              <a:t>La fragilidad en la persona con DM2</a:t>
            </a:r>
          </a:p>
          <a:p>
            <a:pPr>
              <a:spcBef>
                <a:spcPts val="1000"/>
              </a:spcBef>
            </a:pPr>
            <a:r>
              <a:rPr lang="es-ES" sz="1000" b="0" dirty="0">
                <a:solidFill>
                  <a:schemeClr val="accent1"/>
                </a:solidFill>
                <a:latin typeface="Arial" panose="020B0604020202020204" pitchFamily="34" charset="0"/>
                <a:cs typeface="Arial" panose="020B0604020202020204" pitchFamily="34" charset="0"/>
              </a:rPr>
              <a:t>La fragilidad en la persona con DM2 es un </a:t>
            </a:r>
            <a:r>
              <a:rPr lang="es-ES" sz="1000" b="1" dirty="0">
                <a:solidFill>
                  <a:schemeClr val="accent1"/>
                </a:solidFill>
                <a:latin typeface="Arial" panose="020B0604020202020204" pitchFamily="34" charset="0"/>
                <a:cs typeface="Arial" panose="020B0604020202020204" pitchFamily="34" charset="0"/>
              </a:rPr>
              <a:t>estadio en el que se combinan factores </a:t>
            </a:r>
            <a:br>
              <a:rPr lang="es-ES" sz="1000" b="1" dirty="0">
                <a:solidFill>
                  <a:schemeClr val="accent1"/>
                </a:solidFill>
                <a:latin typeface="Arial" panose="020B0604020202020204" pitchFamily="34" charset="0"/>
                <a:cs typeface="Arial" panose="020B0604020202020204" pitchFamily="34" charset="0"/>
              </a:rPr>
            </a:br>
            <a:r>
              <a:rPr lang="es-ES" sz="1000" b="1" dirty="0">
                <a:solidFill>
                  <a:schemeClr val="accent1"/>
                </a:solidFill>
                <a:latin typeface="Arial" panose="020B0604020202020204" pitchFamily="34" charset="0"/>
                <a:cs typeface="Arial" panose="020B0604020202020204" pitchFamily="34" charset="0"/>
              </a:rPr>
              <a:t>de riesgo intrínsecos y extrínsecos</a:t>
            </a:r>
            <a:r>
              <a:rPr lang="es-ES" sz="1000" b="0" dirty="0">
                <a:solidFill>
                  <a:schemeClr val="accent1"/>
                </a:solidFill>
                <a:latin typeface="Arial" panose="020B0604020202020204" pitchFamily="34" charset="0"/>
                <a:cs typeface="Arial" panose="020B0604020202020204" pitchFamily="34" charset="0"/>
              </a:rPr>
              <a:t> </a:t>
            </a:r>
            <a:br>
              <a:rPr lang="es-ES" sz="1000" b="0" dirty="0">
                <a:solidFill>
                  <a:schemeClr val="accent1"/>
                </a:solidFill>
                <a:latin typeface="Arial" panose="020B0604020202020204" pitchFamily="34" charset="0"/>
                <a:cs typeface="Arial" panose="020B0604020202020204" pitchFamily="34" charset="0"/>
              </a:rPr>
            </a:br>
            <a:r>
              <a:rPr lang="es-ES" sz="1000" b="0" dirty="0">
                <a:solidFill>
                  <a:schemeClr val="accent1"/>
                </a:solidFill>
                <a:latin typeface="Arial" panose="020B0604020202020204" pitchFamily="34" charset="0"/>
                <a:cs typeface="Arial" panose="020B0604020202020204" pitchFamily="34" charset="0"/>
              </a:rPr>
              <a:t>que la hacen </a:t>
            </a:r>
            <a:r>
              <a:rPr lang="es-ES" sz="1000" b="1" dirty="0">
                <a:solidFill>
                  <a:schemeClr val="accent1"/>
                </a:solidFill>
                <a:latin typeface="Arial" panose="020B0604020202020204" pitchFamily="34" charset="0"/>
                <a:cs typeface="Arial" panose="020B0604020202020204" pitchFamily="34" charset="0"/>
              </a:rPr>
              <a:t>vulnerable a un deterioro </a:t>
            </a:r>
            <a:br>
              <a:rPr lang="es-ES" sz="1000" b="1" dirty="0">
                <a:solidFill>
                  <a:schemeClr val="accent1"/>
                </a:solidFill>
                <a:latin typeface="Arial" panose="020B0604020202020204" pitchFamily="34" charset="0"/>
                <a:cs typeface="Arial" panose="020B0604020202020204" pitchFamily="34" charset="0"/>
              </a:rPr>
            </a:br>
            <a:r>
              <a:rPr lang="es-ES" sz="1000" b="1" dirty="0">
                <a:solidFill>
                  <a:schemeClr val="accent1"/>
                </a:solidFill>
                <a:latin typeface="Arial" panose="020B0604020202020204" pitchFamily="34" charset="0"/>
                <a:cs typeface="Arial" panose="020B0604020202020204" pitchFamily="34" charset="0"/>
              </a:rPr>
              <a:t>funcional o cognitivo</a:t>
            </a:r>
            <a:r>
              <a:rPr lang="es-ES" sz="1000" b="0" dirty="0">
                <a:solidFill>
                  <a:schemeClr val="accent1"/>
                </a:solidFill>
                <a:latin typeface="Arial" panose="020B0604020202020204" pitchFamily="34" charset="0"/>
                <a:cs typeface="Arial" panose="020B0604020202020204" pitchFamily="34" charset="0"/>
              </a:rPr>
              <a:t>. </a:t>
            </a:r>
          </a:p>
          <a:p>
            <a:pPr>
              <a:spcBef>
                <a:spcPts val="1000"/>
              </a:spcBef>
            </a:pPr>
            <a:r>
              <a:rPr lang="es-ES" sz="1000" b="0" dirty="0">
                <a:solidFill>
                  <a:schemeClr val="accent1"/>
                </a:solidFill>
                <a:latin typeface="Arial" panose="020B0604020202020204" pitchFamily="34" charset="0"/>
                <a:cs typeface="Arial" panose="020B0604020202020204" pitchFamily="34" charset="0"/>
              </a:rPr>
              <a:t>Su </a:t>
            </a:r>
            <a:r>
              <a:rPr lang="es-ES" sz="1000" b="1" dirty="0">
                <a:solidFill>
                  <a:schemeClr val="accent1"/>
                </a:solidFill>
                <a:latin typeface="Arial" panose="020B0604020202020204" pitchFamily="34" charset="0"/>
                <a:cs typeface="Arial" panose="020B0604020202020204" pitchFamily="34" charset="0"/>
              </a:rPr>
              <a:t>detección precoz </a:t>
            </a:r>
            <a:r>
              <a:rPr lang="es-ES" sz="1000" b="0" dirty="0">
                <a:solidFill>
                  <a:schemeClr val="accent1"/>
                </a:solidFill>
                <a:latin typeface="Arial" panose="020B0604020202020204" pitchFamily="34" charset="0"/>
                <a:cs typeface="Arial" panose="020B0604020202020204" pitchFamily="34" charset="0"/>
              </a:rPr>
              <a:t>e intervención </a:t>
            </a:r>
            <a:br>
              <a:rPr lang="es-ES" sz="1000" b="0" dirty="0">
                <a:solidFill>
                  <a:schemeClr val="accent1"/>
                </a:solidFill>
                <a:latin typeface="Arial" panose="020B0604020202020204" pitchFamily="34" charset="0"/>
                <a:cs typeface="Arial" panose="020B0604020202020204" pitchFamily="34" charset="0"/>
              </a:rPr>
            </a:br>
            <a:r>
              <a:rPr lang="es-ES" sz="1000" b="0" dirty="0">
                <a:solidFill>
                  <a:schemeClr val="accent1"/>
                </a:solidFill>
                <a:latin typeface="Arial" panose="020B0604020202020204" pitchFamily="34" charset="0"/>
                <a:cs typeface="Arial" panose="020B0604020202020204" pitchFamily="34" charset="0"/>
              </a:rPr>
              <a:t>médica pueden ayudar a </a:t>
            </a:r>
            <a:r>
              <a:rPr lang="es-ES" sz="1000" b="1" dirty="0">
                <a:solidFill>
                  <a:schemeClr val="accent1"/>
                </a:solidFill>
                <a:latin typeface="Arial" panose="020B0604020202020204" pitchFamily="34" charset="0"/>
                <a:cs typeface="Arial" panose="020B0604020202020204" pitchFamily="34" charset="0"/>
              </a:rPr>
              <a:t>revertir </a:t>
            </a:r>
            <a:br>
              <a:rPr lang="es-ES" sz="1000" b="1" dirty="0">
                <a:solidFill>
                  <a:schemeClr val="accent1"/>
                </a:solidFill>
                <a:latin typeface="Arial" panose="020B0604020202020204" pitchFamily="34" charset="0"/>
                <a:cs typeface="Arial" panose="020B0604020202020204" pitchFamily="34" charset="0"/>
              </a:rPr>
            </a:br>
            <a:r>
              <a:rPr lang="es-ES" sz="1000" b="1" dirty="0">
                <a:solidFill>
                  <a:schemeClr val="accent1"/>
                </a:solidFill>
                <a:latin typeface="Arial" panose="020B0604020202020204" pitchFamily="34" charset="0"/>
                <a:cs typeface="Arial" panose="020B0604020202020204" pitchFamily="34" charset="0"/>
              </a:rPr>
              <a:t>o enlentecer su evolución </a:t>
            </a:r>
            <a:r>
              <a:rPr lang="es-ES" sz="1000" b="0" dirty="0">
                <a:solidFill>
                  <a:schemeClr val="accent1"/>
                </a:solidFill>
                <a:latin typeface="Arial" panose="020B0604020202020204" pitchFamily="34" charset="0"/>
                <a:cs typeface="Arial" panose="020B0604020202020204" pitchFamily="34" charset="0"/>
              </a:rPr>
              <a:t>y mejorar </a:t>
            </a:r>
            <a:br>
              <a:rPr lang="es-ES" sz="1000" b="0" dirty="0">
                <a:solidFill>
                  <a:schemeClr val="accent1"/>
                </a:solidFill>
                <a:latin typeface="Arial" panose="020B0604020202020204" pitchFamily="34" charset="0"/>
                <a:cs typeface="Arial" panose="020B0604020202020204" pitchFamily="34" charset="0"/>
              </a:rPr>
            </a:br>
            <a:r>
              <a:rPr lang="es-ES" sz="1000" b="0" dirty="0">
                <a:solidFill>
                  <a:schemeClr val="accent1"/>
                </a:solidFill>
                <a:latin typeface="Arial" panose="020B0604020202020204" pitchFamily="34" charset="0"/>
                <a:cs typeface="Arial" panose="020B0604020202020204" pitchFamily="34" charset="0"/>
              </a:rPr>
              <a:t>la calidad de vida de la persona.</a:t>
            </a:r>
          </a:p>
        </p:txBody>
      </p:sp>
      <p:pic>
        <p:nvPicPr>
          <p:cNvPr id="15" name="Imagen 14">
            <a:extLst>
              <a:ext uri="{FF2B5EF4-FFF2-40B4-BE49-F238E27FC236}">
                <a16:creationId xmlns:a16="http://schemas.microsoft.com/office/drawing/2014/main" id="{16065F37-C6CF-2B0C-25D4-D0A9BFA8D5CD}"/>
              </a:ext>
            </a:extLst>
          </p:cNvPr>
          <p:cNvPicPr>
            <a:picLocks noChangeAspect="1"/>
          </p:cNvPicPr>
          <p:nvPr/>
        </p:nvPicPr>
        <p:blipFill>
          <a:blip r:embed="rId2"/>
          <a:srcRect/>
          <a:stretch/>
        </p:blipFill>
        <p:spPr>
          <a:xfrm>
            <a:off x="4444298" y="1179005"/>
            <a:ext cx="4375976" cy="3548089"/>
          </a:xfrm>
          <a:prstGeom prst="rect">
            <a:avLst/>
          </a:prstGeom>
        </p:spPr>
      </p:pic>
      <p:grpSp>
        <p:nvGrpSpPr>
          <p:cNvPr id="8" name="Grupo 7">
            <a:extLst>
              <a:ext uri="{FF2B5EF4-FFF2-40B4-BE49-F238E27FC236}">
                <a16:creationId xmlns:a16="http://schemas.microsoft.com/office/drawing/2014/main" id="{939AC243-FD66-7DF3-8B44-EE03BCB25AE5}"/>
              </a:ext>
            </a:extLst>
          </p:cNvPr>
          <p:cNvGrpSpPr/>
          <p:nvPr/>
        </p:nvGrpSpPr>
        <p:grpSpPr>
          <a:xfrm>
            <a:off x="4407870" y="4488142"/>
            <a:ext cx="328260" cy="136246"/>
            <a:chOff x="4211960" y="4340365"/>
            <a:chExt cx="328260" cy="136246"/>
          </a:xfrm>
        </p:grpSpPr>
        <p:sp>
          <p:nvSpPr>
            <p:cNvPr id="9" name="Elipse 90">
              <a:hlinkClick r:id="rId3" action="ppaction://hlinksldjump"/>
              <a:extLst>
                <a:ext uri="{FF2B5EF4-FFF2-40B4-BE49-F238E27FC236}">
                  <a16:creationId xmlns:a16="http://schemas.microsoft.com/office/drawing/2014/main" id="{2E645CA9-9108-D9D2-7C5C-7910ED0544AE}"/>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0" name="Elipse 90">
              <a:hlinkClick r:id="rId4" action="ppaction://hlinksldjump"/>
              <a:extLst>
                <a:ext uri="{FF2B5EF4-FFF2-40B4-BE49-F238E27FC236}">
                  <a16:creationId xmlns:a16="http://schemas.microsoft.com/office/drawing/2014/main" id="{A844E5EC-01FB-1143-68E9-3D706A932958}"/>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8804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7846-82D6-3413-C528-9F3EC030180D}"/>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95BEAD0-7018-951B-83EB-5E543495F601}"/>
              </a:ext>
            </a:extLst>
          </p:cNvPr>
          <p:cNvSpPr>
            <a:spLocks noGrp="1"/>
          </p:cNvSpPr>
          <p:nvPr>
            <p:ph type="sldNum" sz="quarter" idx="12"/>
          </p:nvPr>
        </p:nvSpPr>
        <p:spPr/>
        <p:txBody>
          <a:bodyPr/>
          <a:lstStyle/>
          <a:p>
            <a:fld id="{E7109EF1-F99E-2846-B900-05CEFB69D20A}" type="slidenum">
              <a:rPr lang="en-US" noProof="0" smtClean="0"/>
              <a:pPr/>
              <a:t>24</a:t>
            </a:fld>
            <a:endParaRPr lang="en-US" noProof="0"/>
          </a:p>
        </p:txBody>
      </p:sp>
      <p:sp>
        <p:nvSpPr>
          <p:cNvPr id="3" name="Marcador de texto 2">
            <a:extLst>
              <a:ext uri="{FF2B5EF4-FFF2-40B4-BE49-F238E27FC236}">
                <a16:creationId xmlns:a16="http://schemas.microsoft.com/office/drawing/2014/main" id="{7AA1B8D3-2A8B-1B04-5CC2-DC941737F5A9}"/>
              </a:ext>
            </a:extLst>
          </p:cNvPr>
          <p:cNvSpPr>
            <a:spLocks noGrp="1"/>
          </p:cNvSpPr>
          <p:nvPr>
            <p:ph type="body" sz="quarter" idx="19"/>
          </p:nvPr>
        </p:nvSpPr>
        <p:spPr/>
        <p:txBody>
          <a:bodyPr/>
          <a:lstStyle/>
          <a:p>
            <a:pPr marL="12700">
              <a:lnSpc>
                <a:spcPct val="100000"/>
              </a:lnSpc>
              <a:spcBef>
                <a:spcPts val="100"/>
              </a:spcBef>
            </a:pPr>
            <a:r>
              <a:rPr lang="es-ES" sz="1900" dirty="0">
                <a:latin typeface="Arial" panose="020B0604020202020204" pitchFamily="34" charset="0"/>
                <a:cs typeface="Arial" panose="020B0604020202020204" pitchFamily="34" charset="0"/>
              </a:rPr>
              <a:t>DIABETES</a:t>
            </a:r>
            <a:r>
              <a:rPr lang="es-ES" sz="1900" spc="-110" dirty="0">
                <a:latin typeface="Arial" panose="020B0604020202020204" pitchFamily="34" charset="0"/>
                <a:cs typeface="Arial" panose="020B0604020202020204" pitchFamily="34" charset="0"/>
              </a:rPr>
              <a:t> </a:t>
            </a:r>
            <a:r>
              <a:rPr lang="es-ES" sz="1900" i="1" dirty="0">
                <a:latin typeface="Arial" panose="020B0604020202020204" pitchFamily="34" charset="0"/>
                <a:cs typeface="Arial" panose="020B0604020202020204" pitchFamily="34" charset="0"/>
              </a:rPr>
              <a:t>MELLITUS</a:t>
            </a:r>
            <a:r>
              <a:rPr lang="es-ES" sz="1900" spc="-105" dirty="0">
                <a:latin typeface="Arial" panose="020B0604020202020204" pitchFamily="34" charset="0"/>
                <a:cs typeface="Arial" panose="020B0604020202020204" pitchFamily="34" charset="0"/>
              </a:rPr>
              <a:t> </a:t>
            </a:r>
            <a:r>
              <a:rPr lang="es-ES" sz="1900" dirty="0">
                <a:latin typeface="Arial" panose="020B0604020202020204" pitchFamily="34" charset="0"/>
                <a:cs typeface="Arial" panose="020B0604020202020204" pitchFamily="34" charset="0"/>
              </a:rPr>
              <a:t>Y</a:t>
            </a:r>
            <a:r>
              <a:rPr lang="es-ES" sz="1900" spc="-105" dirty="0">
                <a:latin typeface="Arial" panose="020B0604020202020204" pitchFamily="34" charset="0"/>
                <a:cs typeface="Arial" panose="020B0604020202020204" pitchFamily="34" charset="0"/>
              </a:rPr>
              <a:t> </a:t>
            </a:r>
            <a:r>
              <a:rPr lang="es-ES" sz="1900" dirty="0">
                <a:latin typeface="Arial" panose="020B0604020202020204" pitchFamily="34" charset="0"/>
                <a:cs typeface="Arial" panose="020B0604020202020204" pitchFamily="34" charset="0"/>
              </a:rPr>
              <a:t>FRAGILIDAD:</a:t>
            </a:r>
            <a:r>
              <a:rPr lang="es-ES" sz="1900" spc="-105" dirty="0">
                <a:latin typeface="Arial" panose="020B0604020202020204" pitchFamily="34" charset="0"/>
                <a:cs typeface="Arial" panose="020B0604020202020204" pitchFamily="34" charset="0"/>
              </a:rPr>
              <a:t> </a:t>
            </a:r>
            <a:r>
              <a:rPr lang="es-ES" sz="1900" dirty="0">
                <a:latin typeface="Arial" panose="020B0604020202020204" pitchFamily="34" charset="0"/>
                <a:cs typeface="Arial" panose="020B0604020202020204" pitchFamily="34" charset="0"/>
              </a:rPr>
              <a:t>RELACIÓN</a:t>
            </a:r>
            <a:r>
              <a:rPr lang="es-ES" sz="1900" spc="-105" dirty="0">
                <a:latin typeface="Arial" panose="020B0604020202020204" pitchFamily="34" charset="0"/>
                <a:cs typeface="Arial" panose="020B0604020202020204" pitchFamily="34" charset="0"/>
              </a:rPr>
              <a:t> </a:t>
            </a:r>
            <a:r>
              <a:rPr lang="es-ES" sz="1900" spc="-10" dirty="0">
                <a:latin typeface="Arial" panose="020B0604020202020204" pitchFamily="34" charset="0"/>
                <a:cs typeface="Arial" panose="020B0604020202020204" pitchFamily="34" charset="0"/>
              </a:rPr>
              <a:t>BIDIRECCIONAL</a:t>
            </a:r>
            <a:endParaRPr lang="es-ES" sz="1900" dirty="0">
              <a:latin typeface="Arial" panose="020B0604020202020204" pitchFamily="34" charset="0"/>
              <a:cs typeface="Arial" panose="020B0604020202020204" pitchFamily="34" charset="0"/>
            </a:endParaRPr>
          </a:p>
          <a:p>
            <a:endParaRPr lang="es-ES" dirty="0"/>
          </a:p>
        </p:txBody>
      </p:sp>
      <p:sp>
        <p:nvSpPr>
          <p:cNvPr id="5" name="Marcador de texto 4">
            <a:extLst>
              <a:ext uri="{FF2B5EF4-FFF2-40B4-BE49-F238E27FC236}">
                <a16:creationId xmlns:a16="http://schemas.microsoft.com/office/drawing/2014/main" id="{D185C085-9039-10CC-E6B4-A579277ABC02}"/>
              </a:ext>
            </a:extLst>
          </p:cNvPr>
          <p:cNvSpPr>
            <a:spLocks noGrp="1"/>
          </p:cNvSpPr>
          <p:nvPr>
            <p:ph type="body" sz="quarter" idx="26"/>
          </p:nvPr>
        </p:nvSpPr>
        <p:spPr/>
        <p:txBody>
          <a:bodyPr/>
          <a:lstStyle/>
          <a:p>
            <a:pPr marL="12700" marR="5080">
              <a:lnSpc>
                <a:spcPct val="101000"/>
              </a:lnSpc>
              <a:spcBef>
                <a:spcPts val="80"/>
              </a:spcBef>
            </a:pPr>
            <a:r>
              <a:rPr lang="es-ES" err="1">
                <a:latin typeface="Arial" panose="020B0604020202020204" pitchFamily="34" charset="0"/>
                <a:cs typeface="Arial" panose="020B0604020202020204" pitchFamily="34" charset="0"/>
              </a:rPr>
              <a:t>O’Donovan</a:t>
            </a:r>
            <a:r>
              <a:rPr lang="es-ES" spc="-2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M,</a:t>
            </a:r>
            <a:r>
              <a:rPr lang="es-ES" spc="-30">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et al.</a:t>
            </a:r>
            <a:r>
              <a:rPr lang="es-ES" i="1" spc="-3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Frailty</a:t>
            </a:r>
            <a:r>
              <a:rPr lang="es-ES" spc="-3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and</a:t>
            </a:r>
            <a:r>
              <a:rPr lang="es-ES" spc="-2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2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in</a:t>
            </a:r>
            <a:r>
              <a:rPr lang="es-ES" spc="-2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older</a:t>
            </a:r>
            <a:r>
              <a:rPr lang="es-ES" spc="-2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a:t>
            </a:r>
            <a:r>
              <a:rPr lang="es-ES" spc="-2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Overview</a:t>
            </a:r>
            <a:r>
              <a:rPr lang="es-ES" spc="-2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spc="-2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current</a:t>
            </a:r>
            <a:r>
              <a:rPr lang="es-ES" spc="-2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controversies</a:t>
            </a:r>
            <a:r>
              <a:rPr lang="es-ES" spc="-2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and</a:t>
            </a:r>
            <a:r>
              <a:rPr lang="es-ES" spc="-3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challenges</a:t>
            </a:r>
            <a:r>
              <a:rPr lang="es-ES" spc="-25">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clinical</a:t>
            </a:r>
            <a:r>
              <a:rPr lang="es-ES" spc="-4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a:t>
            </a:r>
            <a:r>
              <a:rPr lang="es-ES" spc="-4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Front</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Clin</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Healthc</a:t>
            </a:r>
            <a:r>
              <a:rPr lang="es-ES">
                <a:latin typeface="Arial" panose="020B0604020202020204" pitchFamily="34" charset="0"/>
                <a:cs typeface="Arial" panose="020B0604020202020204" pitchFamily="34" charset="0"/>
              </a:rPr>
              <a:t>.</a:t>
            </a:r>
            <a:r>
              <a:rPr lang="es-ES" spc="-4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2022</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Aug</a:t>
            </a:r>
            <a:r>
              <a:rPr lang="es-ES" spc="-4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19;3:895313.</a:t>
            </a:r>
            <a:r>
              <a:rPr lang="es-ES" spc="-4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doi:10.3389/fcdhc.2022.895313.</a:t>
            </a:r>
            <a:endParaRPr lang="es-ES">
              <a:latin typeface="Arial" panose="020B0604020202020204" pitchFamily="34" charset="0"/>
              <a:cs typeface="Arial" panose="020B0604020202020204" pitchFamily="34" charset="0"/>
            </a:endParaRPr>
          </a:p>
        </p:txBody>
      </p:sp>
      <p:sp>
        <p:nvSpPr>
          <p:cNvPr id="13" name="Marcador de texto 12">
            <a:extLst>
              <a:ext uri="{FF2B5EF4-FFF2-40B4-BE49-F238E27FC236}">
                <a16:creationId xmlns:a16="http://schemas.microsoft.com/office/drawing/2014/main" id="{45C4881A-9121-FE89-48D0-F3DF738091E7}"/>
              </a:ext>
            </a:extLst>
          </p:cNvPr>
          <p:cNvSpPr>
            <a:spLocks noGrp="1"/>
          </p:cNvSpPr>
          <p:nvPr>
            <p:ph type="body" sz="quarter" idx="25"/>
          </p:nvPr>
        </p:nvSpPr>
        <p:spPr>
          <a:xfrm>
            <a:off x="323851" y="693740"/>
            <a:ext cx="8496300" cy="261120"/>
          </a:xfrm>
        </p:spPr>
        <p:txBody>
          <a:bodyPr/>
          <a:lstStyle/>
          <a:p>
            <a:r>
              <a:rPr lang="es-ES" b="1" dirty="0">
                <a:latin typeface="Arial" panose="020B0604020202020204" pitchFamily="34" charset="0"/>
                <a:cs typeface="Arial" panose="020B0604020202020204" pitchFamily="34" charset="0"/>
              </a:rPr>
              <a:t>¿Por qué hay más prevalencia de fragilidad en ancianos diabéticos?</a:t>
            </a:r>
            <a:endParaRPr lang="es-ES" dirty="0">
              <a:latin typeface="Arial" panose="020B0604020202020204" pitchFamily="34" charset="0"/>
              <a:cs typeface="Arial" panose="020B0604020202020204" pitchFamily="34" charset="0"/>
            </a:endParaRPr>
          </a:p>
        </p:txBody>
      </p:sp>
      <p:grpSp>
        <p:nvGrpSpPr>
          <p:cNvPr id="22" name="Grupo 21">
            <a:extLst>
              <a:ext uri="{FF2B5EF4-FFF2-40B4-BE49-F238E27FC236}">
                <a16:creationId xmlns:a16="http://schemas.microsoft.com/office/drawing/2014/main" id="{A8B841A7-AA23-7BDD-DAFB-75EDAFEBFF55}"/>
              </a:ext>
            </a:extLst>
          </p:cNvPr>
          <p:cNvGrpSpPr/>
          <p:nvPr/>
        </p:nvGrpSpPr>
        <p:grpSpPr>
          <a:xfrm>
            <a:off x="4407870" y="4488142"/>
            <a:ext cx="328260" cy="136246"/>
            <a:chOff x="4211960" y="4340365"/>
            <a:chExt cx="328260" cy="136246"/>
          </a:xfrm>
        </p:grpSpPr>
        <p:sp>
          <p:nvSpPr>
            <p:cNvPr id="23" name="Elipse 90">
              <a:hlinkClick r:id="rId2" action="ppaction://hlinksldjump"/>
              <a:extLst>
                <a:ext uri="{FF2B5EF4-FFF2-40B4-BE49-F238E27FC236}">
                  <a16:creationId xmlns:a16="http://schemas.microsoft.com/office/drawing/2014/main" id="{520927B5-10FE-D91D-B708-7DE8D8280744}"/>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4" name="Elipse 90">
              <a:hlinkClick r:id="rId3" action="ppaction://hlinksldjump"/>
              <a:extLst>
                <a:ext uri="{FF2B5EF4-FFF2-40B4-BE49-F238E27FC236}">
                  <a16:creationId xmlns:a16="http://schemas.microsoft.com/office/drawing/2014/main" id="{69877E82-30FA-1269-9495-9C343085F64B}"/>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pic>
        <p:nvPicPr>
          <p:cNvPr id="25" name="Imagen 24">
            <a:extLst>
              <a:ext uri="{FF2B5EF4-FFF2-40B4-BE49-F238E27FC236}">
                <a16:creationId xmlns:a16="http://schemas.microsoft.com/office/drawing/2014/main" id="{49EC0024-71CB-3C2F-76DE-ED210650A1BB}"/>
              </a:ext>
            </a:extLst>
          </p:cNvPr>
          <p:cNvPicPr>
            <a:picLocks noChangeAspect="1"/>
          </p:cNvPicPr>
          <p:nvPr/>
        </p:nvPicPr>
        <p:blipFill>
          <a:blip r:embed="rId4"/>
          <a:srcRect l="1556" r="1556"/>
          <a:stretch/>
        </p:blipFill>
        <p:spPr>
          <a:xfrm>
            <a:off x="4392613" y="1166812"/>
            <a:ext cx="4427537" cy="3241675"/>
          </a:xfrm>
          <a:prstGeom prst="rect">
            <a:avLst/>
          </a:prstGeom>
        </p:spPr>
      </p:pic>
      <p:cxnSp>
        <p:nvCxnSpPr>
          <p:cNvPr id="26" name="Conector recto 25">
            <a:extLst>
              <a:ext uri="{FF2B5EF4-FFF2-40B4-BE49-F238E27FC236}">
                <a16:creationId xmlns:a16="http://schemas.microsoft.com/office/drawing/2014/main" id="{0F1EEF67-EF7A-E33A-0F1C-D09815F7B296}"/>
              </a:ext>
            </a:extLst>
          </p:cNvPr>
          <p:cNvCxnSpPr>
            <a:cxnSpLocks/>
          </p:cNvCxnSpPr>
          <p:nvPr/>
        </p:nvCxnSpPr>
        <p:spPr>
          <a:xfrm flipV="1">
            <a:off x="323850" y="1348252"/>
            <a:ext cx="0" cy="306023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3" name="Grupo 42">
            <a:extLst>
              <a:ext uri="{FF2B5EF4-FFF2-40B4-BE49-F238E27FC236}">
                <a16:creationId xmlns:a16="http://schemas.microsoft.com/office/drawing/2014/main" id="{3B7A571A-7C4C-A0A0-0A33-C8EBEDB31DC8}"/>
              </a:ext>
            </a:extLst>
          </p:cNvPr>
          <p:cNvGrpSpPr/>
          <p:nvPr/>
        </p:nvGrpSpPr>
        <p:grpSpPr>
          <a:xfrm>
            <a:off x="279730" y="1166813"/>
            <a:ext cx="3752520" cy="2037850"/>
            <a:chOff x="279730" y="1166813"/>
            <a:chExt cx="3752520" cy="2037850"/>
          </a:xfrm>
        </p:grpSpPr>
        <p:grpSp>
          <p:nvGrpSpPr>
            <p:cNvPr id="12" name="Grupo 11">
              <a:extLst>
                <a:ext uri="{FF2B5EF4-FFF2-40B4-BE49-F238E27FC236}">
                  <a16:creationId xmlns:a16="http://schemas.microsoft.com/office/drawing/2014/main" id="{4E674AFE-7889-3285-8747-780E942F3235}"/>
                </a:ext>
              </a:extLst>
            </p:cNvPr>
            <p:cNvGrpSpPr/>
            <p:nvPr/>
          </p:nvGrpSpPr>
          <p:grpSpPr>
            <a:xfrm>
              <a:off x="279730" y="1166813"/>
              <a:ext cx="3752520" cy="2037850"/>
              <a:chOff x="323850" y="3940488"/>
              <a:chExt cx="3752520" cy="2037850"/>
            </a:xfrm>
          </p:grpSpPr>
          <p:sp>
            <p:nvSpPr>
              <p:cNvPr id="15" name="object 4">
                <a:extLst>
                  <a:ext uri="{FF2B5EF4-FFF2-40B4-BE49-F238E27FC236}">
                    <a16:creationId xmlns:a16="http://schemas.microsoft.com/office/drawing/2014/main" id="{E0D1EDA6-392B-CD92-ADDC-4D56D0E0EBEA}"/>
                  </a:ext>
                </a:extLst>
              </p:cNvPr>
              <p:cNvSpPr txBox="1"/>
              <p:nvPr/>
            </p:nvSpPr>
            <p:spPr>
              <a:xfrm>
                <a:off x="1015671" y="3940488"/>
                <a:ext cx="3060699" cy="2037600"/>
              </a:xfrm>
              <a:prstGeom prst="rect">
                <a:avLst/>
              </a:prstGeom>
            </p:spPr>
            <p:txBody>
              <a:bodyPr vert="horz" wrap="square" lIns="0" tIns="0" rIns="0" bIns="0" rtlCol="0" anchor="t">
                <a:spAutoFit/>
              </a:bodyPr>
              <a:lstStyle/>
              <a:p>
                <a:pPr>
                  <a:spcBef>
                    <a:spcPts val="500"/>
                  </a:spcBef>
                </a:pPr>
                <a:r>
                  <a:rPr lang="es-ES" sz="1200" b="1" dirty="0">
                    <a:solidFill>
                      <a:schemeClr val="accent1"/>
                    </a:solidFill>
                    <a:effectLst/>
                    <a:latin typeface="Arial"/>
                    <a:cs typeface="Arial"/>
                  </a:rPr>
                  <a:t>Relación bidireccional</a:t>
                </a:r>
                <a:r>
                  <a:rPr lang="es-ES" sz="1200" dirty="0">
                    <a:solidFill>
                      <a:schemeClr val="accent1"/>
                    </a:solidFill>
                    <a:latin typeface="Arial"/>
                    <a:cs typeface="Arial"/>
                  </a:rPr>
                  <a:t> </a:t>
                </a:r>
                <a:endParaRPr lang="es-ES" sz="1200" dirty="0">
                  <a:solidFill>
                    <a:schemeClr val="accent1"/>
                  </a:solidFill>
                </a:endParaRPr>
              </a:p>
              <a:p>
                <a:pPr>
                  <a:spcBef>
                    <a:spcPts val="500"/>
                  </a:spcBef>
                </a:pPr>
                <a:r>
                  <a:rPr lang="es-ES" sz="1200" dirty="0">
                    <a:solidFill>
                      <a:schemeClr val="accent1"/>
                    </a:solidFill>
                    <a:effectLst/>
                    <a:latin typeface="Arial"/>
                    <a:cs typeface="Arial"/>
                  </a:rPr>
                  <a:t>La fragilidad y </a:t>
                </a:r>
                <a:r>
                  <a:rPr lang="es-ES" sz="1200" dirty="0">
                    <a:solidFill>
                      <a:schemeClr val="accent1"/>
                    </a:solidFill>
                    <a:latin typeface="Arial"/>
                    <a:cs typeface="Arial"/>
                  </a:rPr>
                  <a:t>la diabetes en</a:t>
                </a:r>
                <a:r>
                  <a:rPr lang="es-ES" sz="1200" dirty="0">
                    <a:solidFill>
                      <a:schemeClr val="accent1"/>
                    </a:solidFill>
                    <a:effectLst/>
                    <a:latin typeface="Arial"/>
                    <a:cs typeface="Arial"/>
                  </a:rPr>
                  <a:t> adultos mayores interactúan a través </a:t>
                </a:r>
                <a:br>
                  <a:rPr lang="es-ES" sz="1200" dirty="0">
                    <a:solidFill>
                      <a:schemeClr val="accent1"/>
                    </a:solidFill>
                    <a:effectLst/>
                    <a:latin typeface="Arial"/>
                    <a:cs typeface="Arial"/>
                  </a:rPr>
                </a:br>
                <a:r>
                  <a:rPr lang="es-ES" sz="1200" dirty="0">
                    <a:solidFill>
                      <a:schemeClr val="accent1"/>
                    </a:solidFill>
                    <a:effectLst/>
                    <a:latin typeface="Arial"/>
                    <a:cs typeface="Arial"/>
                  </a:rPr>
                  <a:t>de </a:t>
                </a:r>
                <a:r>
                  <a:rPr lang="es-ES" sz="1200" b="1" dirty="0">
                    <a:solidFill>
                      <a:schemeClr val="accent1"/>
                    </a:solidFill>
                    <a:effectLst/>
                    <a:latin typeface="Arial"/>
                    <a:cs typeface="Arial"/>
                  </a:rPr>
                  <a:t>mecanismos compartidos </a:t>
                </a:r>
                <a:br>
                  <a:rPr lang="es-ES" sz="1200" b="1" dirty="0">
                    <a:solidFill>
                      <a:schemeClr val="accent1"/>
                    </a:solidFill>
                    <a:effectLst/>
                    <a:latin typeface="Arial"/>
                    <a:cs typeface="Arial"/>
                  </a:rPr>
                </a:br>
                <a:r>
                  <a:rPr lang="es-ES" sz="1200" dirty="0">
                    <a:solidFill>
                      <a:schemeClr val="accent1"/>
                    </a:solidFill>
                    <a:effectLst/>
                    <a:latin typeface="Arial"/>
                    <a:cs typeface="Arial"/>
                  </a:rPr>
                  <a:t>como inflamación crónica, resistencia </a:t>
                </a:r>
                <a:br>
                  <a:rPr lang="es-ES" sz="1200" dirty="0">
                    <a:solidFill>
                      <a:schemeClr val="accent1"/>
                    </a:solidFill>
                    <a:effectLst/>
                    <a:latin typeface="Arial"/>
                    <a:cs typeface="Arial"/>
                  </a:rPr>
                </a:br>
                <a:r>
                  <a:rPr lang="es-ES" sz="1200" dirty="0">
                    <a:solidFill>
                      <a:schemeClr val="accent1"/>
                    </a:solidFill>
                    <a:effectLst/>
                    <a:latin typeface="Arial"/>
                    <a:cs typeface="Arial"/>
                  </a:rPr>
                  <a:t>a la insulina y sarcopenia.</a:t>
                </a:r>
              </a:p>
              <a:p>
                <a:pPr marL="215900" indent="-107950">
                  <a:spcBef>
                    <a:spcPts val="500"/>
                  </a:spcBef>
                  <a:buClr>
                    <a:schemeClr val="accent2"/>
                  </a:buClr>
                  <a:buFont typeface="Arial" panose="020B0604020202020204" pitchFamily="34" charset="0"/>
                  <a:buChar char="•"/>
                </a:pPr>
                <a:r>
                  <a:rPr lang="es-ES" sz="1200" dirty="0">
                    <a:solidFill>
                      <a:schemeClr val="accent1"/>
                    </a:solidFill>
                    <a:effectLst/>
                    <a:latin typeface="Helvetica Neue"/>
                  </a:rPr>
                  <a:t>La diabetes agrava la fragilidad por complicaciones metabólicas/vasculares</a:t>
                </a:r>
              </a:p>
              <a:p>
                <a:pPr marL="215900" indent="-107950">
                  <a:spcBef>
                    <a:spcPts val="500"/>
                  </a:spcBef>
                  <a:buClr>
                    <a:schemeClr val="accent2"/>
                  </a:buClr>
                  <a:buFont typeface="Arial" panose="020B0604020202020204" pitchFamily="34" charset="0"/>
                  <a:buChar char="•"/>
                </a:pPr>
                <a:r>
                  <a:rPr lang="es-ES" sz="1200" dirty="0">
                    <a:solidFill>
                      <a:schemeClr val="accent1"/>
                    </a:solidFill>
                    <a:effectLst/>
                    <a:latin typeface="Helvetica Neue"/>
                  </a:rPr>
                  <a:t>La fragilidad aumenta la vulnerabilidad </a:t>
                </a:r>
                <a:br>
                  <a:rPr lang="es-ES" sz="1200" dirty="0">
                    <a:latin typeface="Helvetica Neue"/>
                  </a:rPr>
                </a:br>
                <a:r>
                  <a:rPr lang="es-ES" sz="1200" dirty="0">
                    <a:solidFill>
                      <a:schemeClr val="accent1"/>
                    </a:solidFill>
                    <a:effectLst/>
                    <a:latin typeface="Helvetica Neue"/>
                  </a:rPr>
                  <a:t>a hipoglucemias y deterioro funcional</a:t>
                </a:r>
                <a:endParaRPr lang="es-ES" sz="1200" dirty="0">
                  <a:solidFill>
                    <a:schemeClr val="accent1"/>
                  </a:solidFill>
                  <a:effectLst/>
                  <a:latin typeface="Helvetica Neue"/>
                  <a:cs typeface="Arial" panose="020B0604020202020204" pitchFamily="34" charset="0"/>
                </a:endParaRPr>
              </a:p>
            </p:txBody>
          </p:sp>
          <p:sp>
            <p:nvSpPr>
              <p:cNvPr id="16" name="Elipse 15">
                <a:extLst>
                  <a:ext uri="{FF2B5EF4-FFF2-40B4-BE49-F238E27FC236}">
                    <a16:creationId xmlns:a16="http://schemas.microsoft.com/office/drawing/2014/main" id="{3EDF7291-486B-7B49-8F13-3DA784CED319}"/>
                  </a:ext>
                </a:extLst>
              </p:cNvPr>
              <p:cNvSpPr/>
              <p:nvPr/>
            </p:nvSpPr>
            <p:spPr>
              <a:xfrm>
                <a:off x="323850" y="3940488"/>
                <a:ext cx="468000" cy="468000"/>
              </a:xfrm>
              <a:prstGeom prst="ellipse">
                <a:avLst/>
              </a:prstGeom>
              <a:solidFill>
                <a:srgbClr val="F9FFFE"/>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8704D719-9C12-6559-BB25-EE9E7AA23685}"/>
                  </a:ext>
                </a:extLst>
              </p:cNvPr>
              <p:cNvCxnSpPr/>
              <p:nvPr/>
            </p:nvCxnSpPr>
            <p:spPr>
              <a:xfrm>
                <a:off x="903760" y="3940738"/>
                <a:ext cx="0" cy="2037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6" name="Gráfico 35">
              <a:extLst>
                <a:ext uri="{FF2B5EF4-FFF2-40B4-BE49-F238E27FC236}">
                  <a16:creationId xmlns:a16="http://schemas.microsoft.com/office/drawing/2014/main" id="{1694DE33-AA98-5D45-F1DA-D6B148F7DB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393" y="1241576"/>
              <a:ext cx="285750" cy="323850"/>
            </a:xfrm>
            <a:prstGeom prst="rect">
              <a:avLst/>
            </a:prstGeom>
          </p:spPr>
        </p:pic>
      </p:grpSp>
      <p:grpSp>
        <p:nvGrpSpPr>
          <p:cNvPr id="39" name="Grupo 38">
            <a:extLst>
              <a:ext uri="{FF2B5EF4-FFF2-40B4-BE49-F238E27FC236}">
                <a16:creationId xmlns:a16="http://schemas.microsoft.com/office/drawing/2014/main" id="{CA4B91C7-C2A6-C5FA-DEDF-F70FF0CAFF0A}"/>
              </a:ext>
            </a:extLst>
          </p:cNvPr>
          <p:cNvGrpSpPr/>
          <p:nvPr/>
        </p:nvGrpSpPr>
        <p:grpSpPr>
          <a:xfrm>
            <a:off x="279730" y="3421838"/>
            <a:ext cx="3793507" cy="986650"/>
            <a:chOff x="279730" y="3421838"/>
            <a:chExt cx="3793507" cy="986650"/>
          </a:xfrm>
        </p:grpSpPr>
        <p:grpSp>
          <p:nvGrpSpPr>
            <p:cNvPr id="19" name="Grupo 18">
              <a:extLst>
                <a:ext uri="{FF2B5EF4-FFF2-40B4-BE49-F238E27FC236}">
                  <a16:creationId xmlns:a16="http://schemas.microsoft.com/office/drawing/2014/main" id="{0344CDE9-0265-17C0-297B-E506AB780600}"/>
                </a:ext>
              </a:extLst>
            </p:cNvPr>
            <p:cNvGrpSpPr/>
            <p:nvPr/>
          </p:nvGrpSpPr>
          <p:grpSpPr>
            <a:xfrm>
              <a:off x="279730" y="3421838"/>
              <a:ext cx="3793507" cy="986650"/>
              <a:chOff x="323850" y="3940488"/>
              <a:chExt cx="3793507" cy="986650"/>
            </a:xfrm>
          </p:grpSpPr>
          <p:sp>
            <p:nvSpPr>
              <p:cNvPr id="21" name="object 4">
                <a:extLst>
                  <a:ext uri="{FF2B5EF4-FFF2-40B4-BE49-F238E27FC236}">
                    <a16:creationId xmlns:a16="http://schemas.microsoft.com/office/drawing/2014/main" id="{A15D5655-09A8-B820-656C-09B6035106E3}"/>
                  </a:ext>
                </a:extLst>
              </p:cNvPr>
              <p:cNvSpPr txBox="1"/>
              <p:nvPr/>
            </p:nvSpPr>
            <p:spPr>
              <a:xfrm>
                <a:off x="1015671" y="3940488"/>
                <a:ext cx="3101686" cy="986400"/>
              </a:xfrm>
              <a:prstGeom prst="rect">
                <a:avLst/>
              </a:prstGeom>
            </p:spPr>
            <p:txBody>
              <a:bodyPr vert="horz" wrap="square" lIns="0" tIns="0" rIns="0" bIns="0" rtlCol="0" anchor="t">
                <a:spAutoFit/>
              </a:bodyPr>
              <a:lstStyle/>
              <a:p>
                <a:pPr>
                  <a:spcBef>
                    <a:spcPts val="500"/>
                  </a:spcBef>
                </a:pPr>
                <a:r>
                  <a:rPr lang="es-ES" sz="1200" b="1" dirty="0">
                    <a:solidFill>
                      <a:schemeClr val="accent1"/>
                    </a:solidFill>
                    <a:effectLst/>
                    <a:latin typeface="Arial"/>
                    <a:cs typeface="Arial"/>
                  </a:rPr>
                  <a:t>Consecuencias críticas</a:t>
                </a:r>
              </a:p>
              <a:p>
                <a:pPr>
                  <a:spcBef>
                    <a:spcPts val="500"/>
                  </a:spcBef>
                </a:pPr>
                <a:r>
                  <a:rPr lang="es-ES" sz="1200" dirty="0">
                    <a:solidFill>
                      <a:schemeClr val="accent1"/>
                    </a:solidFill>
                    <a:effectLst/>
                    <a:latin typeface="Arial"/>
                    <a:cs typeface="Arial"/>
                  </a:rPr>
                  <a:t>Este ciclo eleva el riesgo de mortalidad </a:t>
                </a:r>
                <a:br>
                  <a:rPr lang="es-ES" sz="1200" dirty="0">
                    <a:effectLst/>
                    <a:latin typeface="Arial" panose="020B0604020202020204" pitchFamily="34" charset="0"/>
                    <a:cs typeface="Arial" panose="020B0604020202020204" pitchFamily="34" charset="0"/>
                  </a:rPr>
                </a:br>
                <a:r>
                  <a:rPr lang="es-ES" sz="1200" dirty="0">
                    <a:solidFill>
                      <a:schemeClr val="accent1"/>
                    </a:solidFill>
                    <a:effectLst/>
                    <a:latin typeface="Arial"/>
                    <a:cs typeface="Arial"/>
                  </a:rPr>
                  <a:t>(2,8 -</a:t>
                </a:r>
                <a:r>
                  <a:rPr lang="es-ES" sz="1200" dirty="0">
                    <a:solidFill>
                      <a:schemeClr val="accent1"/>
                    </a:solidFill>
                    <a:latin typeface="Arial"/>
                    <a:cs typeface="Arial"/>
                  </a:rPr>
                  <a:t> </a:t>
                </a:r>
                <a:r>
                  <a:rPr lang="es-ES" sz="1200" dirty="0">
                    <a:solidFill>
                      <a:schemeClr val="accent1"/>
                    </a:solidFill>
                    <a:effectLst/>
                    <a:latin typeface="Arial"/>
                    <a:cs typeface="Arial"/>
                  </a:rPr>
                  <a:t>7,4 veces mayor), discapacidad </a:t>
                </a:r>
                <a:br>
                  <a:rPr lang="es-ES" sz="1200" dirty="0">
                    <a:solidFill>
                      <a:schemeClr val="accent1"/>
                    </a:solidFill>
                    <a:effectLst/>
                    <a:latin typeface="Arial"/>
                    <a:cs typeface="Arial"/>
                  </a:rPr>
                </a:br>
                <a:r>
                  <a:rPr lang="es-ES" sz="1200" dirty="0">
                    <a:solidFill>
                      <a:schemeClr val="accent1"/>
                    </a:solidFill>
                    <a:effectLst/>
                    <a:latin typeface="Arial"/>
                    <a:cs typeface="Arial"/>
                  </a:rPr>
                  <a:t>y pérdida de calidad de vida, especialmente </a:t>
                </a:r>
                <a:br>
                  <a:rPr lang="es-ES" sz="1200" dirty="0">
                    <a:solidFill>
                      <a:schemeClr val="accent1"/>
                    </a:solidFill>
                    <a:effectLst/>
                    <a:latin typeface="Arial"/>
                    <a:cs typeface="Arial"/>
                  </a:rPr>
                </a:br>
                <a:r>
                  <a:rPr lang="es-ES" sz="1200" dirty="0">
                    <a:solidFill>
                      <a:schemeClr val="accent1"/>
                    </a:solidFill>
                    <a:effectLst/>
                    <a:latin typeface="Arial"/>
                    <a:cs typeface="Arial"/>
                  </a:rPr>
                  <a:t>en pacientes con comorbilidades.</a:t>
                </a:r>
              </a:p>
            </p:txBody>
          </p:sp>
          <p:sp>
            <p:nvSpPr>
              <p:cNvPr id="27" name="Elipse 26">
                <a:extLst>
                  <a:ext uri="{FF2B5EF4-FFF2-40B4-BE49-F238E27FC236}">
                    <a16:creationId xmlns:a16="http://schemas.microsoft.com/office/drawing/2014/main" id="{C9C80000-DADA-7958-707C-06813AFCF5B1}"/>
                  </a:ext>
                </a:extLst>
              </p:cNvPr>
              <p:cNvSpPr/>
              <p:nvPr/>
            </p:nvSpPr>
            <p:spPr>
              <a:xfrm>
                <a:off x="323850" y="3940488"/>
                <a:ext cx="468000" cy="468000"/>
              </a:xfrm>
              <a:prstGeom prst="ellipse">
                <a:avLst/>
              </a:prstGeom>
              <a:solidFill>
                <a:srgbClr val="F9FFFE"/>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282A80E0-CBA2-82E3-A122-018054E2122B}"/>
                  </a:ext>
                </a:extLst>
              </p:cNvPr>
              <p:cNvCxnSpPr/>
              <p:nvPr/>
            </p:nvCxnSpPr>
            <p:spPr>
              <a:xfrm>
                <a:off x="903760" y="3940738"/>
                <a:ext cx="0" cy="9864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8" name="Gráfico 37">
              <a:extLst>
                <a:ext uri="{FF2B5EF4-FFF2-40B4-BE49-F238E27FC236}">
                  <a16:creationId xmlns:a16="http://schemas.microsoft.com/office/drawing/2014/main" id="{EBAF1847-CD43-7690-683D-C1BD26555B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131" y="3501073"/>
              <a:ext cx="304800" cy="266700"/>
            </a:xfrm>
            <a:prstGeom prst="rect">
              <a:avLst/>
            </a:prstGeom>
          </p:spPr>
        </p:pic>
      </p:grpSp>
    </p:spTree>
    <p:extLst>
      <p:ext uri="{BB962C8B-B14F-4D97-AF65-F5344CB8AC3E}">
        <p14:creationId xmlns:p14="http://schemas.microsoft.com/office/powerpoint/2010/main" val="1315728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BF5A0-B31D-59F7-5AD4-F207A4E717B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FA3DD58-D7CC-BE6F-658C-A1251039D782}"/>
              </a:ext>
            </a:extLst>
          </p:cNvPr>
          <p:cNvSpPr>
            <a:spLocks noGrp="1"/>
          </p:cNvSpPr>
          <p:nvPr>
            <p:ph type="sldNum" sz="quarter" idx="12"/>
          </p:nvPr>
        </p:nvSpPr>
        <p:spPr/>
        <p:txBody>
          <a:bodyPr/>
          <a:lstStyle/>
          <a:p>
            <a:fld id="{E7109EF1-F99E-2846-B900-05CEFB69D20A}" type="slidenum">
              <a:rPr lang="en-US" noProof="0" smtClean="0"/>
              <a:pPr/>
              <a:t>25</a:t>
            </a:fld>
            <a:endParaRPr lang="en-US" noProof="0"/>
          </a:p>
        </p:txBody>
      </p:sp>
      <p:sp>
        <p:nvSpPr>
          <p:cNvPr id="3" name="Marcador de texto 2">
            <a:extLst>
              <a:ext uri="{FF2B5EF4-FFF2-40B4-BE49-F238E27FC236}">
                <a16:creationId xmlns:a16="http://schemas.microsoft.com/office/drawing/2014/main" id="{C4E1E849-5F0E-CAFE-E0A6-781BEB4398BF}"/>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303FC590-D5B4-A638-C460-4FC8E728377C}"/>
              </a:ext>
            </a:extLst>
          </p:cNvPr>
          <p:cNvSpPr>
            <a:spLocks noGrp="1"/>
          </p:cNvSpPr>
          <p:nvPr>
            <p:ph type="body" sz="quarter" idx="25"/>
          </p:nvPr>
        </p:nvSpPr>
        <p:spPr>
          <a:xfrm>
            <a:off x="323851" y="693740"/>
            <a:ext cx="8496300" cy="276999"/>
          </a:xfrm>
        </p:spPr>
        <p:txBody>
          <a:bodyPr lIns="0" tIns="0" rIns="0" bIns="0" anchor="t">
            <a:spAutoFit/>
          </a:bodyPr>
          <a:lstStyle/>
          <a:p>
            <a:pPr marL="12700">
              <a:lnSpc>
                <a:spcPct val="100000"/>
              </a:lnSpc>
              <a:spcBef>
                <a:spcPts val="100"/>
              </a:spcBef>
            </a:pPr>
            <a:r>
              <a:rPr lang="es-ES" sz="1800" b="1">
                <a:latin typeface="Arial"/>
                <a:cs typeface="Arial"/>
              </a:rPr>
              <a:t>Diabetes </a:t>
            </a:r>
            <a:r>
              <a:rPr lang="es-ES" i="1">
                <a:latin typeface="Arial"/>
                <a:cs typeface="Arial"/>
              </a:rPr>
              <a:t>mellitus</a:t>
            </a:r>
            <a:r>
              <a:rPr lang="es-ES" sz="1800" b="1">
                <a:latin typeface="Arial"/>
                <a:cs typeface="Arial"/>
              </a:rPr>
              <a:t>, </a:t>
            </a:r>
            <a:r>
              <a:rPr lang="es-ES">
                <a:latin typeface="Arial"/>
                <a:cs typeface="Arial"/>
              </a:rPr>
              <a:t>fragilidad</a:t>
            </a:r>
            <a:r>
              <a:rPr lang="es-ES" sz="1800" b="1">
                <a:latin typeface="Arial"/>
                <a:cs typeface="Arial"/>
              </a:rPr>
              <a:t> y </a:t>
            </a:r>
            <a:r>
              <a:rPr lang="es-ES">
                <a:latin typeface="Arial"/>
                <a:cs typeface="Arial"/>
              </a:rPr>
              <a:t>multimorbilidad</a:t>
            </a:r>
            <a:endParaRPr lang="es-ES" sz="1800">
              <a:latin typeface="Arial"/>
              <a:cs typeface="Arial"/>
            </a:endParaRPr>
          </a:p>
        </p:txBody>
      </p:sp>
      <p:sp>
        <p:nvSpPr>
          <p:cNvPr id="5" name="Marcador de texto 4">
            <a:extLst>
              <a:ext uri="{FF2B5EF4-FFF2-40B4-BE49-F238E27FC236}">
                <a16:creationId xmlns:a16="http://schemas.microsoft.com/office/drawing/2014/main" id="{8F956807-901C-134E-30E1-40908DB6578B}"/>
              </a:ext>
            </a:extLst>
          </p:cNvPr>
          <p:cNvSpPr>
            <a:spLocks noGrp="1"/>
          </p:cNvSpPr>
          <p:nvPr>
            <p:ph type="body" sz="quarter" idx="26"/>
          </p:nvPr>
        </p:nvSpPr>
        <p:spPr/>
        <p:txBody>
          <a:bodyPr/>
          <a:lstStyle/>
          <a:p>
            <a:pPr marL="12700" marR="5080">
              <a:lnSpc>
                <a:spcPct val="100000"/>
              </a:lnSpc>
              <a:spcBef>
                <a:spcPts val="100"/>
              </a:spcBef>
            </a:pPr>
            <a:r>
              <a:rPr lang="es-ES" err="1">
                <a:latin typeface="Arial" panose="020B0604020202020204" pitchFamily="34" charset="0"/>
                <a:cs typeface="Arial" panose="020B0604020202020204" pitchFamily="34" charset="0"/>
              </a:rPr>
              <a:t>Coughey</a:t>
            </a:r>
            <a:r>
              <a:rPr lang="es-ES">
                <a:latin typeface="Arial" panose="020B0604020202020204" pitchFamily="34" charset="0"/>
                <a:cs typeface="Arial" panose="020B0604020202020204" pitchFamily="34" charset="0"/>
              </a:rPr>
              <a:t> GE, </a:t>
            </a:r>
            <a:r>
              <a:rPr lang="es-ES" i="1">
                <a:latin typeface="Arial" panose="020B0604020202020204" pitchFamily="34" charset="0"/>
                <a:cs typeface="Arial" panose="020B0604020202020204" pitchFamily="34" charset="0"/>
              </a:rPr>
              <a:t>et al. </a:t>
            </a:r>
            <a:r>
              <a:rPr lang="es-ES" err="1">
                <a:latin typeface="Arial" panose="020B0604020202020204" pitchFamily="34" charset="0"/>
                <a:cs typeface="Arial" panose="020B0604020202020204" pitchFamily="34" charset="0"/>
              </a:rPr>
              <a:t>Comorbidity</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eldery</a:t>
            </a:r>
            <a:r>
              <a:rPr lang="es-ES">
                <a:latin typeface="Arial" panose="020B0604020202020204" pitchFamily="34" charset="0"/>
                <a:cs typeface="Arial" panose="020B0604020202020204" pitchFamily="34" charset="0"/>
              </a:rPr>
              <a:t> diabetes </a:t>
            </a:r>
            <a:r>
              <a:rPr lang="es-ES" err="1">
                <a:latin typeface="Arial" panose="020B0604020202020204" pitchFamily="34" charset="0"/>
                <a:cs typeface="Arial" panose="020B0604020202020204" pitchFamily="34" charset="0"/>
              </a:rPr>
              <a:t>patients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Identifying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potential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conflicts</a:t>
            </a:r>
            <a:r>
              <a:rPr lang="es-ES">
                <a:latin typeface="Arial" panose="020B0604020202020204" pitchFamily="34" charset="0"/>
                <a:cs typeface="Arial" panose="020B0604020202020204" pitchFamily="34" charset="0"/>
              </a:rPr>
              <a:t>. Diabetes </a:t>
            </a:r>
            <a:r>
              <a:rPr lang="es-ES" err="1">
                <a:latin typeface="Arial" panose="020B0604020202020204" pitchFamily="34" charset="0"/>
                <a:cs typeface="Arial" panose="020B0604020202020204" pitchFamily="34" charset="0"/>
              </a:rPr>
              <a:t>Research</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Clinical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2010;87(3):385-393. https://</a:t>
            </a:r>
            <a:r>
              <a:rPr lang="es-ES" err="1">
                <a:latin typeface="Arial" panose="020B0604020202020204" pitchFamily="34" charset="0"/>
                <a:cs typeface="Arial" panose="020B0604020202020204" pitchFamily="34" charset="0"/>
              </a:rPr>
              <a:t>doi.org</a:t>
            </a:r>
            <a:r>
              <a:rPr lang="es-ES">
                <a:latin typeface="Arial" panose="020B0604020202020204" pitchFamily="34" charset="0"/>
                <a:cs typeface="Arial" panose="020B0604020202020204" pitchFamily="34" charset="0"/>
              </a:rPr>
              <a:t>/10.1016/j.diabres.2009.10.019.</a:t>
            </a:r>
          </a:p>
        </p:txBody>
      </p:sp>
      <p:grpSp>
        <p:nvGrpSpPr>
          <p:cNvPr id="35" name="Grupo 34">
            <a:extLst>
              <a:ext uri="{FF2B5EF4-FFF2-40B4-BE49-F238E27FC236}">
                <a16:creationId xmlns:a16="http://schemas.microsoft.com/office/drawing/2014/main" id="{7D9E1782-D916-52C3-7ADE-70687BEFA78A}"/>
              </a:ext>
            </a:extLst>
          </p:cNvPr>
          <p:cNvGrpSpPr/>
          <p:nvPr/>
        </p:nvGrpSpPr>
        <p:grpSpPr>
          <a:xfrm>
            <a:off x="4392613" y="1166812"/>
            <a:ext cx="4427537" cy="3241675"/>
            <a:chOff x="4392613" y="1166812"/>
            <a:chExt cx="4427537" cy="3241675"/>
          </a:xfrm>
        </p:grpSpPr>
        <p:sp>
          <p:nvSpPr>
            <p:cNvPr id="33" name="Redondear rectángulo de una esquina 32">
              <a:extLst>
                <a:ext uri="{FF2B5EF4-FFF2-40B4-BE49-F238E27FC236}">
                  <a16:creationId xmlns:a16="http://schemas.microsoft.com/office/drawing/2014/main" id="{E0E3C1FC-476E-F502-6AA7-D564092DB2E7}"/>
                </a:ext>
              </a:extLst>
            </p:cNvPr>
            <p:cNvSpPr/>
            <p:nvPr/>
          </p:nvSpPr>
          <p:spPr>
            <a:xfrm flipV="1">
              <a:off x="4392613" y="1166812"/>
              <a:ext cx="4427537" cy="3241675"/>
            </a:xfrm>
            <a:prstGeom prst="round1Rect">
              <a:avLst>
                <a:gd name="adj" fmla="val 6816"/>
              </a:avLst>
            </a:prstGeom>
            <a:solidFill>
              <a:schemeClr val="bg1">
                <a:lumMod val="95000"/>
                <a:alpha val="2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 name="Imagen 33">
              <a:extLst>
                <a:ext uri="{FF2B5EF4-FFF2-40B4-BE49-F238E27FC236}">
                  <a16:creationId xmlns:a16="http://schemas.microsoft.com/office/drawing/2014/main" id="{CE2622FC-9E64-C35E-F4A7-4B9D9C2DAF98}"/>
                </a:ext>
              </a:extLst>
            </p:cNvPr>
            <p:cNvPicPr>
              <a:picLocks noChangeAspect="1"/>
            </p:cNvPicPr>
            <p:nvPr/>
          </p:nvPicPr>
          <p:blipFill>
            <a:blip r:embed="rId2"/>
            <a:srcRect/>
            <a:stretch/>
          </p:blipFill>
          <p:spPr>
            <a:xfrm>
              <a:off x="4547705" y="1529990"/>
              <a:ext cx="4117352" cy="2515318"/>
            </a:xfrm>
            <a:prstGeom prst="rect">
              <a:avLst/>
            </a:prstGeom>
          </p:spPr>
        </p:pic>
      </p:grpSp>
      <p:cxnSp>
        <p:nvCxnSpPr>
          <p:cNvPr id="36" name="Conector recto 35">
            <a:extLst>
              <a:ext uri="{FF2B5EF4-FFF2-40B4-BE49-F238E27FC236}">
                <a16:creationId xmlns:a16="http://schemas.microsoft.com/office/drawing/2014/main" id="{1567EE31-8604-D44E-DF76-93CCFFC99A47}"/>
              </a:ext>
            </a:extLst>
          </p:cNvPr>
          <p:cNvCxnSpPr>
            <a:cxnSpLocks/>
          </p:cNvCxnSpPr>
          <p:nvPr/>
        </p:nvCxnSpPr>
        <p:spPr>
          <a:xfrm flipV="1">
            <a:off x="323850" y="1242116"/>
            <a:ext cx="0" cy="219040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7" name="Grupo 36">
            <a:extLst>
              <a:ext uri="{FF2B5EF4-FFF2-40B4-BE49-F238E27FC236}">
                <a16:creationId xmlns:a16="http://schemas.microsoft.com/office/drawing/2014/main" id="{427608DC-6DF6-2BE0-901E-91AF45A7EED7}"/>
              </a:ext>
            </a:extLst>
          </p:cNvPr>
          <p:cNvGrpSpPr/>
          <p:nvPr/>
        </p:nvGrpSpPr>
        <p:grpSpPr>
          <a:xfrm>
            <a:off x="279730" y="1166813"/>
            <a:ext cx="3837910" cy="415498"/>
            <a:chOff x="279730" y="1166813"/>
            <a:chExt cx="3837910" cy="415498"/>
          </a:xfrm>
        </p:grpSpPr>
        <p:sp>
          <p:nvSpPr>
            <p:cNvPr id="38" name="CuadroTexto 37">
              <a:extLst>
                <a:ext uri="{FF2B5EF4-FFF2-40B4-BE49-F238E27FC236}">
                  <a16:creationId xmlns:a16="http://schemas.microsoft.com/office/drawing/2014/main" id="{77C6F1B4-AB42-C681-AB6A-15A3A35DAC65}"/>
                </a:ext>
              </a:extLst>
            </p:cNvPr>
            <p:cNvSpPr txBox="1"/>
            <p:nvPr/>
          </p:nvSpPr>
          <p:spPr>
            <a:xfrm>
              <a:off x="543910" y="1166813"/>
              <a:ext cx="3573730" cy="415498"/>
            </a:xfrm>
            <a:prstGeom prst="rect">
              <a:avLst/>
            </a:prstGeom>
            <a:noFill/>
          </p:spPr>
          <p:txBody>
            <a:bodyPr wrap="square" lIns="0" tIns="0" rIns="0" bIns="0" anchor="t">
              <a:spAutoFit/>
            </a:bodyPr>
            <a:lstStyle/>
            <a:p>
              <a:r>
                <a:rPr lang="es-ES" sz="900">
                  <a:solidFill>
                    <a:schemeClr val="accent1"/>
                  </a:solidFill>
                  <a:latin typeface="Arial"/>
                  <a:cs typeface="Arial"/>
                </a:rPr>
                <a:t>Este gran estudio poblacional muestra un alto nivel de comorbilidad </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y polifarmacia asociada en pacientes diabéticos australianos de edad avanzada</a:t>
              </a:r>
            </a:p>
          </p:txBody>
        </p:sp>
        <p:sp>
          <p:nvSpPr>
            <p:cNvPr id="39" name="Elipse 38">
              <a:extLst>
                <a:ext uri="{FF2B5EF4-FFF2-40B4-BE49-F238E27FC236}">
                  <a16:creationId xmlns:a16="http://schemas.microsoft.com/office/drawing/2014/main" id="{A244D7A3-0174-9D2B-273B-F58C6B72771B}"/>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Grupo 39">
            <a:extLst>
              <a:ext uri="{FF2B5EF4-FFF2-40B4-BE49-F238E27FC236}">
                <a16:creationId xmlns:a16="http://schemas.microsoft.com/office/drawing/2014/main" id="{E0673349-032B-AC4A-D6A9-56FE95809794}"/>
              </a:ext>
            </a:extLst>
          </p:cNvPr>
          <p:cNvGrpSpPr/>
          <p:nvPr/>
        </p:nvGrpSpPr>
        <p:grpSpPr>
          <a:xfrm>
            <a:off x="279730" y="1696863"/>
            <a:ext cx="3871646" cy="415498"/>
            <a:chOff x="279730" y="1166813"/>
            <a:chExt cx="3871646" cy="415498"/>
          </a:xfrm>
        </p:grpSpPr>
        <p:sp>
          <p:nvSpPr>
            <p:cNvPr id="41" name="CuadroTexto 40">
              <a:extLst>
                <a:ext uri="{FF2B5EF4-FFF2-40B4-BE49-F238E27FC236}">
                  <a16:creationId xmlns:a16="http://schemas.microsoft.com/office/drawing/2014/main" id="{6D68D1B8-DB1D-3D8E-FADA-C1CA0564D749}"/>
                </a:ext>
              </a:extLst>
            </p:cNvPr>
            <p:cNvSpPr txBox="1"/>
            <p:nvPr/>
          </p:nvSpPr>
          <p:spPr>
            <a:xfrm>
              <a:off x="543910" y="1166813"/>
              <a:ext cx="3607466" cy="415498"/>
            </a:xfrm>
            <a:prstGeom prst="rect">
              <a:avLst/>
            </a:prstGeom>
            <a:noFill/>
          </p:spPr>
          <p:txBody>
            <a:bodyPr wrap="square" lIns="0" tIns="0" rIns="0" bIns="0" anchor="t">
              <a:spAutoFit/>
            </a:bodyPr>
            <a:lstStyle/>
            <a:p>
              <a:r>
                <a:rPr lang="es-ES" sz="900">
                  <a:solidFill>
                    <a:schemeClr val="accent1"/>
                  </a:solidFill>
                  <a:latin typeface="Arial"/>
                  <a:cs typeface="Arial"/>
                </a:rPr>
                <a:t>Esto incluye tanto las comorbilidades cardiovasculares de asociación conocida con la diabetes como las enfermedades comórbidas </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no relacionadas</a:t>
              </a:r>
            </a:p>
          </p:txBody>
        </p:sp>
        <p:sp>
          <p:nvSpPr>
            <p:cNvPr id="42" name="Elipse 41">
              <a:extLst>
                <a:ext uri="{FF2B5EF4-FFF2-40B4-BE49-F238E27FC236}">
                  <a16:creationId xmlns:a16="http://schemas.microsoft.com/office/drawing/2014/main" id="{278B95BE-A5A3-24C8-3B5E-FDC8DF7DA750}"/>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 name="Grupo 42">
            <a:extLst>
              <a:ext uri="{FF2B5EF4-FFF2-40B4-BE49-F238E27FC236}">
                <a16:creationId xmlns:a16="http://schemas.microsoft.com/office/drawing/2014/main" id="{0FA52633-44F8-153D-49FF-C64338A6BC89}"/>
              </a:ext>
            </a:extLst>
          </p:cNvPr>
          <p:cNvGrpSpPr/>
          <p:nvPr/>
        </p:nvGrpSpPr>
        <p:grpSpPr>
          <a:xfrm>
            <a:off x="279730" y="2226913"/>
            <a:ext cx="3871646" cy="276999"/>
            <a:chOff x="279730" y="1166813"/>
            <a:chExt cx="3871646" cy="276999"/>
          </a:xfrm>
        </p:grpSpPr>
        <p:sp>
          <p:nvSpPr>
            <p:cNvPr id="44" name="CuadroTexto 43">
              <a:extLst>
                <a:ext uri="{FF2B5EF4-FFF2-40B4-BE49-F238E27FC236}">
                  <a16:creationId xmlns:a16="http://schemas.microsoft.com/office/drawing/2014/main" id="{565305C7-4788-9B52-9F9B-5EED4F983C77}"/>
                </a:ext>
              </a:extLst>
            </p:cNvPr>
            <p:cNvSpPr txBox="1"/>
            <p:nvPr/>
          </p:nvSpPr>
          <p:spPr>
            <a:xfrm>
              <a:off x="543910" y="1166813"/>
              <a:ext cx="3607466" cy="276999"/>
            </a:xfrm>
            <a:prstGeom prst="rect">
              <a:avLst/>
            </a:prstGeom>
            <a:noFill/>
          </p:spPr>
          <p:txBody>
            <a:bodyPr wrap="square" lIns="0" tIns="0" rIns="0" bIns="0" anchor="t">
              <a:spAutoFit/>
            </a:bodyPr>
            <a:lstStyle/>
            <a:p>
              <a:r>
                <a:rPr lang="es-ES" sz="900">
                  <a:solidFill>
                    <a:schemeClr val="accent1"/>
                  </a:solidFill>
                  <a:latin typeface="Arial"/>
                  <a:cs typeface="Arial"/>
                </a:rPr>
                <a:t>En general, el 40 % de la comorbilidad pudo atribuirse a las afecciones cardiovasculares asociadas</a:t>
              </a:r>
            </a:p>
          </p:txBody>
        </p:sp>
        <p:sp>
          <p:nvSpPr>
            <p:cNvPr id="45" name="Elipse 44">
              <a:extLst>
                <a:ext uri="{FF2B5EF4-FFF2-40B4-BE49-F238E27FC236}">
                  <a16:creationId xmlns:a16="http://schemas.microsoft.com/office/drawing/2014/main" id="{39B9E1FD-5987-BB00-5AD1-3B06F4F29446}"/>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6" name="Grupo 45">
            <a:extLst>
              <a:ext uri="{FF2B5EF4-FFF2-40B4-BE49-F238E27FC236}">
                <a16:creationId xmlns:a16="http://schemas.microsoft.com/office/drawing/2014/main" id="{39FC92E6-7DA0-6FBD-6DBF-0578C0C9721A}"/>
              </a:ext>
            </a:extLst>
          </p:cNvPr>
          <p:cNvGrpSpPr/>
          <p:nvPr/>
        </p:nvGrpSpPr>
        <p:grpSpPr>
          <a:xfrm>
            <a:off x="279730" y="2618464"/>
            <a:ext cx="3871646" cy="276999"/>
            <a:chOff x="279730" y="1166813"/>
            <a:chExt cx="3871646" cy="276999"/>
          </a:xfrm>
        </p:grpSpPr>
        <p:sp>
          <p:nvSpPr>
            <p:cNvPr id="47" name="CuadroTexto 46">
              <a:extLst>
                <a:ext uri="{FF2B5EF4-FFF2-40B4-BE49-F238E27FC236}">
                  <a16:creationId xmlns:a16="http://schemas.microsoft.com/office/drawing/2014/main" id="{7C707BC1-C083-1FE8-D07B-BCFD58FD812D}"/>
                </a:ext>
              </a:extLst>
            </p:cNvPr>
            <p:cNvSpPr txBox="1"/>
            <p:nvPr/>
          </p:nvSpPr>
          <p:spPr>
            <a:xfrm>
              <a:off x="543910" y="1166813"/>
              <a:ext cx="3607466" cy="276999"/>
            </a:xfrm>
            <a:prstGeom prst="rect">
              <a:avLst/>
            </a:prstGeom>
            <a:noFill/>
          </p:spPr>
          <p:txBody>
            <a:bodyPr wrap="square" lIns="0" tIns="0" rIns="0" bIns="0" anchor="t">
              <a:spAutoFit/>
            </a:bodyPr>
            <a:lstStyle/>
            <a:p>
              <a:r>
                <a:rPr lang="es-ES" sz="900">
                  <a:solidFill>
                    <a:schemeClr val="accent1"/>
                  </a:solidFill>
                  <a:latin typeface="Arial"/>
                  <a:cs typeface="Arial"/>
                </a:rPr>
                <a:t>De 18.968 personas diabéticas, la mediana del número de comorbilidades fue de 5 (RIC 3 - 8)</a:t>
              </a:r>
            </a:p>
          </p:txBody>
        </p:sp>
        <p:sp>
          <p:nvSpPr>
            <p:cNvPr id="48" name="Elipse 47">
              <a:extLst>
                <a:ext uri="{FF2B5EF4-FFF2-40B4-BE49-F238E27FC236}">
                  <a16:creationId xmlns:a16="http://schemas.microsoft.com/office/drawing/2014/main" id="{71FC1202-CD6B-5E57-2027-B57290A5D0B6}"/>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 name="Grupo 48">
            <a:extLst>
              <a:ext uri="{FF2B5EF4-FFF2-40B4-BE49-F238E27FC236}">
                <a16:creationId xmlns:a16="http://schemas.microsoft.com/office/drawing/2014/main" id="{CDBED327-D2CE-B73B-92E5-D07DC7FC3B3E}"/>
              </a:ext>
            </a:extLst>
          </p:cNvPr>
          <p:cNvGrpSpPr/>
          <p:nvPr/>
        </p:nvGrpSpPr>
        <p:grpSpPr>
          <a:xfrm>
            <a:off x="279730" y="3010015"/>
            <a:ext cx="3871646" cy="276999"/>
            <a:chOff x="279730" y="1166813"/>
            <a:chExt cx="3871646" cy="276999"/>
          </a:xfrm>
        </p:grpSpPr>
        <p:sp>
          <p:nvSpPr>
            <p:cNvPr id="50" name="CuadroTexto 49">
              <a:extLst>
                <a:ext uri="{FF2B5EF4-FFF2-40B4-BE49-F238E27FC236}">
                  <a16:creationId xmlns:a16="http://schemas.microsoft.com/office/drawing/2014/main" id="{D93AB156-BA33-B833-79B2-B74BEE6C9D11}"/>
                </a:ext>
              </a:extLst>
            </p:cNvPr>
            <p:cNvSpPr txBox="1"/>
            <p:nvPr/>
          </p:nvSpPr>
          <p:spPr>
            <a:xfrm>
              <a:off x="543910" y="1166813"/>
              <a:ext cx="3607466" cy="276999"/>
            </a:xfrm>
            <a:prstGeom prst="rect">
              <a:avLst/>
            </a:prstGeom>
            <a:noFill/>
          </p:spPr>
          <p:txBody>
            <a:bodyPr wrap="square" lIns="0" tIns="0" rIns="0" bIns="0" anchor="t">
              <a:spAutoFit/>
            </a:bodyPr>
            <a:lstStyle/>
            <a:p>
              <a:r>
                <a:rPr lang="es-ES" sz="900">
                  <a:solidFill>
                    <a:schemeClr val="accent1"/>
                  </a:solidFill>
                  <a:latin typeface="Arial"/>
                  <a:cs typeface="Arial"/>
                </a:rPr>
                <a:t>Las enfermedades cardiovasculares asociadas fueron comorbilidades altamente prevalentes </a:t>
              </a:r>
            </a:p>
          </p:txBody>
        </p:sp>
        <p:sp>
          <p:nvSpPr>
            <p:cNvPr id="51" name="Elipse 50">
              <a:extLst>
                <a:ext uri="{FF2B5EF4-FFF2-40B4-BE49-F238E27FC236}">
                  <a16:creationId xmlns:a16="http://schemas.microsoft.com/office/drawing/2014/main" id="{31324D5E-1024-2EDB-A9B0-6943DE60F365}"/>
                </a:ext>
              </a:extLst>
            </p:cNvPr>
            <p:cNvSpPr/>
            <p:nvPr/>
          </p:nvSpPr>
          <p:spPr>
            <a:xfrm>
              <a:off x="279730" y="11668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0" name="Grupo 59">
            <a:extLst>
              <a:ext uri="{FF2B5EF4-FFF2-40B4-BE49-F238E27FC236}">
                <a16:creationId xmlns:a16="http://schemas.microsoft.com/office/drawing/2014/main" id="{01BF6A49-EE50-A40E-40D8-910FBFF16514}"/>
              </a:ext>
            </a:extLst>
          </p:cNvPr>
          <p:cNvGrpSpPr/>
          <p:nvPr/>
        </p:nvGrpSpPr>
        <p:grpSpPr>
          <a:xfrm>
            <a:off x="323850" y="3401568"/>
            <a:ext cx="3909822" cy="1006920"/>
            <a:chOff x="323850" y="3401568"/>
            <a:chExt cx="3909822" cy="1006920"/>
          </a:xfrm>
        </p:grpSpPr>
        <p:sp>
          <p:nvSpPr>
            <p:cNvPr id="52" name="Redondear rectángulo de esquina diagonal 51">
              <a:extLst>
                <a:ext uri="{FF2B5EF4-FFF2-40B4-BE49-F238E27FC236}">
                  <a16:creationId xmlns:a16="http://schemas.microsoft.com/office/drawing/2014/main" id="{8B47267F-DEF6-9E58-78AE-370B6B755797}"/>
                </a:ext>
              </a:extLst>
            </p:cNvPr>
            <p:cNvSpPr/>
            <p:nvPr/>
          </p:nvSpPr>
          <p:spPr>
            <a:xfrm>
              <a:off x="323850" y="3401568"/>
              <a:ext cx="3909822" cy="1006920"/>
            </a:xfrm>
            <a:prstGeom prst="round2DiagRect">
              <a:avLst>
                <a:gd name="adj1" fmla="val 0"/>
                <a:gd name="adj2" fmla="val 0"/>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72000" rtlCol="0" anchor="t"/>
            <a:lstStyle/>
            <a:p>
              <a:pPr marL="12700" algn="ctr">
                <a:spcBef>
                  <a:spcPts val="300"/>
                </a:spcBef>
              </a:pPr>
              <a:r>
                <a:rPr lang="es-ES_tradnl" sz="800" b="1" u="sng" spc="-20" dirty="0">
                  <a:solidFill>
                    <a:schemeClr val="accent1"/>
                  </a:solidFill>
                  <a:latin typeface="Arial"/>
                  <a:cs typeface="Arial"/>
                </a:rPr>
                <a:t>Las comorbilidades más comunes en pacientes con DM2 &gt;65 años</a:t>
              </a:r>
            </a:p>
            <a:p>
              <a:pPr marL="215900" indent="-107950">
                <a:spcBef>
                  <a:spcPts val="800"/>
                </a:spcBef>
                <a:buClr>
                  <a:schemeClr val="accent2"/>
                </a:buClr>
                <a:buFont typeface="Arial" panose="020B0604020202020204" pitchFamily="34" charset="0"/>
                <a:buChar char="•"/>
              </a:pPr>
              <a:r>
                <a:rPr lang="es-ES" sz="800" dirty="0">
                  <a:solidFill>
                    <a:schemeClr val="accent1"/>
                  </a:solidFill>
                  <a:latin typeface="Arial"/>
                  <a:cs typeface="Arial"/>
                </a:rPr>
                <a:t>&gt;60 % hipertensión arterial</a:t>
              </a:r>
            </a:p>
            <a:p>
              <a:pPr marL="215900" indent="-107950">
                <a:spcBef>
                  <a:spcPts val="300"/>
                </a:spcBef>
                <a:buClr>
                  <a:schemeClr val="accent2"/>
                </a:buClr>
                <a:buFont typeface="Arial" panose="020B0604020202020204" pitchFamily="34" charset="0"/>
                <a:buChar char="•"/>
              </a:pPr>
              <a:r>
                <a:rPr lang="es-ES" sz="800" dirty="0">
                  <a:solidFill>
                    <a:schemeClr val="accent1"/>
                  </a:solidFill>
                  <a:latin typeface="Arial"/>
                  <a:cs typeface="Arial"/>
                </a:rPr>
                <a:t>&gt;60 % hiperlipidemia</a:t>
              </a:r>
            </a:p>
            <a:p>
              <a:pPr marL="215900" indent="-107950">
                <a:spcBef>
                  <a:spcPts val="300"/>
                </a:spcBef>
                <a:buClr>
                  <a:schemeClr val="accent2"/>
                </a:buClr>
                <a:buFont typeface="Arial" panose="020B0604020202020204" pitchFamily="34" charset="0"/>
                <a:buChar char="•"/>
              </a:pPr>
              <a:r>
                <a:rPr lang="es-ES" sz="800" dirty="0">
                  <a:solidFill>
                    <a:schemeClr val="accent1"/>
                  </a:solidFill>
                  <a:latin typeface="Arial"/>
                  <a:cs typeface="Arial"/>
                </a:rPr>
                <a:t>46 % reflujo gastroesofágico</a:t>
              </a:r>
            </a:p>
            <a:p>
              <a:pPr marL="215900" indent="-107950">
                <a:spcBef>
                  <a:spcPts val="300"/>
                </a:spcBef>
                <a:buClr>
                  <a:schemeClr val="accent2"/>
                </a:buClr>
                <a:buFont typeface="Arial" panose="020B0604020202020204" pitchFamily="34" charset="0"/>
                <a:buChar char="•"/>
              </a:pPr>
              <a:r>
                <a:rPr lang="es-ES" sz="800" dirty="0">
                  <a:solidFill>
                    <a:schemeClr val="accent1"/>
                  </a:solidFill>
                  <a:latin typeface="Arial"/>
                  <a:cs typeface="Arial"/>
                </a:rPr>
                <a:t>25 % depresión</a:t>
              </a:r>
            </a:p>
          </p:txBody>
        </p:sp>
        <p:sp>
          <p:nvSpPr>
            <p:cNvPr id="59" name="CuadroTexto 58">
              <a:extLst>
                <a:ext uri="{FF2B5EF4-FFF2-40B4-BE49-F238E27FC236}">
                  <a16:creationId xmlns:a16="http://schemas.microsoft.com/office/drawing/2014/main" id="{69F36831-EE3B-C0F8-7866-3294E14A857F}"/>
                </a:ext>
              </a:extLst>
            </p:cNvPr>
            <p:cNvSpPr txBox="1"/>
            <p:nvPr/>
          </p:nvSpPr>
          <p:spPr>
            <a:xfrm>
              <a:off x="2148177" y="3696574"/>
              <a:ext cx="2022606" cy="407804"/>
            </a:xfrm>
            <a:prstGeom prst="rect">
              <a:avLst/>
            </a:prstGeom>
            <a:noFill/>
          </p:spPr>
          <p:txBody>
            <a:bodyPr wrap="square" lIns="0" tIns="0" rIns="0" bIns="0">
              <a:spAutoFit/>
            </a:bodyPr>
            <a:lstStyle/>
            <a:p>
              <a:pPr marL="216000" indent="-108000">
                <a:spcBef>
                  <a:spcPts val="300"/>
                </a:spcBef>
                <a:buClr>
                  <a:schemeClr val="accent2"/>
                </a:buClr>
                <a:buFont typeface="Arial" panose="020B0604020202020204" pitchFamily="34" charset="0"/>
                <a:buChar char="•"/>
              </a:pPr>
              <a:r>
                <a:rPr lang="es-ES" sz="800">
                  <a:solidFill>
                    <a:schemeClr val="accent1"/>
                  </a:solidFill>
                  <a:latin typeface="Arial" panose="020B0604020202020204" pitchFamily="34" charset="0"/>
                  <a:cs typeface="Arial" panose="020B0604020202020204" pitchFamily="34" charset="0"/>
                </a:rPr>
                <a:t>20 % enfermedad crónica de las vías respiratorias o dolor crónico</a:t>
              </a:r>
            </a:p>
            <a:p>
              <a:pPr marL="216000" indent="-108000">
                <a:spcBef>
                  <a:spcPts val="300"/>
                </a:spcBef>
                <a:buClr>
                  <a:schemeClr val="accent2"/>
                </a:buClr>
                <a:buFont typeface="Arial" panose="020B0604020202020204" pitchFamily="34" charset="0"/>
                <a:buChar char="•"/>
              </a:pPr>
              <a:r>
                <a:rPr lang="es-ES" sz="800">
                  <a:solidFill>
                    <a:schemeClr val="accent1"/>
                  </a:solidFill>
                  <a:latin typeface="Arial" panose="020B0604020202020204" pitchFamily="34" charset="0"/>
                  <a:cs typeface="Arial" panose="020B0604020202020204" pitchFamily="34" charset="0"/>
                </a:rPr>
                <a:t>15 % insuficiencia cardíaca o dolor</a:t>
              </a:r>
            </a:p>
          </p:txBody>
        </p:sp>
      </p:grpSp>
      <p:grpSp>
        <p:nvGrpSpPr>
          <p:cNvPr id="70" name="Grupo 69">
            <a:extLst>
              <a:ext uri="{FF2B5EF4-FFF2-40B4-BE49-F238E27FC236}">
                <a16:creationId xmlns:a16="http://schemas.microsoft.com/office/drawing/2014/main" id="{4D472917-12D1-94D2-D779-D4F8ECD523CC}"/>
              </a:ext>
            </a:extLst>
          </p:cNvPr>
          <p:cNvGrpSpPr/>
          <p:nvPr/>
        </p:nvGrpSpPr>
        <p:grpSpPr>
          <a:xfrm>
            <a:off x="4407870" y="4488142"/>
            <a:ext cx="328260" cy="136246"/>
            <a:chOff x="4211960" y="4340365"/>
            <a:chExt cx="328260" cy="136246"/>
          </a:xfrm>
        </p:grpSpPr>
        <p:sp>
          <p:nvSpPr>
            <p:cNvPr id="71" name="Elipse 90">
              <a:hlinkClick r:id="rId3" action="ppaction://hlinksldjump"/>
              <a:extLst>
                <a:ext uri="{FF2B5EF4-FFF2-40B4-BE49-F238E27FC236}">
                  <a16:creationId xmlns:a16="http://schemas.microsoft.com/office/drawing/2014/main" id="{D82D4808-A782-9747-1273-84387B4B812E}"/>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72" name="Elipse 90">
              <a:hlinkClick r:id="rId4" action="ppaction://hlinksldjump"/>
              <a:extLst>
                <a:ext uri="{FF2B5EF4-FFF2-40B4-BE49-F238E27FC236}">
                  <a16:creationId xmlns:a16="http://schemas.microsoft.com/office/drawing/2014/main" id="{B5216F91-D003-F612-C90E-9F1A46FCD8A0}"/>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9889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BF5A0-B31D-59F7-5AD4-F207A4E717B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FA3DD58-D7CC-BE6F-658C-A1251039D782}"/>
              </a:ext>
            </a:extLst>
          </p:cNvPr>
          <p:cNvSpPr>
            <a:spLocks noGrp="1"/>
          </p:cNvSpPr>
          <p:nvPr>
            <p:ph type="sldNum" sz="quarter" idx="12"/>
          </p:nvPr>
        </p:nvSpPr>
        <p:spPr/>
        <p:txBody>
          <a:bodyPr/>
          <a:lstStyle/>
          <a:p>
            <a:fld id="{E7109EF1-F99E-2846-B900-05CEFB69D20A}" type="slidenum">
              <a:rPr lang="en-US" noProof="0" smtClean="0"/>
              <a:pPr/>
              <a:t>26</a:t>
            </a:fld>
            <a:endParaRPr lang="en-US" noProof="0"/>
          </a:p>
        </p:txBody>
      </p:sp>
      <p:sp>
        <p:nvSpPr>
          <p:cNvPr id="3" name="Marcador de texto 2">
            <a:extLst>
              <a:ext uri="{FF2B5EF4-FFF2-40B4-BE49-F238E27FC236}">
                <a16:creationId xmlns:a16="http://schemas.microsoft.com/office/drawing/2014/main" id="{C4E1E849-5F0E-CAFE-E0A6-781BEB4398BF}"/>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303FC590-D5B4-A638-C460-4FC8E728377C}"/>
              </a:ext>
            </a:extLst>
          </p:cNvPr>
          <p:cNvSpPr>
            <a:spLocks noGrp="1"/>
          </p:cNvSpPr>
          <p:nvPr>
            <p:ph type="body" sz="quarter" idx="25"/>
          </p:nvPr>
        </p:nvSpPr>
        <p:spPr>
          <a:xfrm>
            <a:off x="323851" y="693740"/>
            <a:ext cx="8496300" cy="276999"/>
          </a:xfrm>
        </p:spPr>
        <p:txBody>
          <a:bodyPr lIns="0" tIns="0" rIns="0" bIns="0" anchor="t">
            <a:spAutoFit/>
          </a:bodyPr>
          <a:lstStyle/>
          <a:p>
            <a:pPr marL="12700">
              <a:lnSpc>
                <a:spcPct val="100000"/>
              </a:lnSpc>
              <a:spcBef>
                <a:spcPts val="100"/>
              </a:spcBef>
            </a:pPr>
            <a:r>
              <a:rPr lang="es-ES" sz="1800" b="1">
                <a:latin typeface="Arial"/>
                <a:cs typeface="Arial"/>
              </a:rPr>
              <a:t>Diabetes </a:t>
            </a:r>
            <a:r>
              <a:rPr lang="es-ES" i="1">
                <a:latin typeface="Arial"/>
                <a:cs typeface="Arial"/>
              </a:rPr>
              <a:t>mellitus</a:t>
            </a:r>
            <a:r>
              <a:rPr lang="es-ES" sz="1800" b="1">
                <a:latin typeface="Arial"/>
                <a:cs typeface="Arial"/>
              </a:rPr>
              <a:t>, </a:t>
            </a:r>
            <a:r>
              <a:rPr lang="es-ES">
                <a:latin typeface="Arial"/>
                <a:cs typeface="Arial"/>
              </a:rPr>
              <a:t>fragilidad</a:t>
            </a:r>
            <a:r>
              <a:rPr lang="es-ES" sz="1800" b="1">
                <a:latin typeface="Arial"/>
                <a:cs typeface="Arial"/>
              </a:rPr>
              <a:t> y </a:t>
            </a:r>
            <a:r>
              <a:rPr lang="es-ES">
                <a:latin typeface="Arial"/>
                <a:cs typeface="Arial"/>
              </a:rPr>
              <a:t>multimorbilidad</a:t>
            </a:r>
            <a:endParaRPr lang="es-ES" sz="1800">
              <a:latin typeface="Arial"/>
              <a:cs typeface="Arial"/>
            </a:endParaRPr>
          </a:p>
        </p:txBody>
      </p:sp>
      <p:sp>
        <p:nvSpPr>
          <p:cNvPr id="5" name="Marcador de texto 4">
            <a:extLst>
              <a:ext uri="{FF2B5EF4-FFF2-40B4-BE49-F238E27FC236}">
                <a16:creationId xmlns:a16="http://schemas.microsoft.com/office/drawing/2014/main" id="{8F956807-901C-134E-30E1-40908DB6578B}"/>
              </a:ext>
            </a:extLst>
          </p:cNvPr>
          <p:cNvSpPr>
            <a:spLocks noGrp="1"/>
          </p:cNvSpPr>
          <p:nvPr>
            <p:ph type="body" sz="quarter" idx="26"/>
          </p:nvPr>
        </p:nvSpPr>
        <p:spPr/>
        <p:txBody>
          <a:bodyPr/>
          <a:lstStyle/>
          <a:p>
            <a:pPr marL="12700" marR="5080">
              <a:spcBef>
                <a:spcPts val="100"/>
              </a:spcBef>
            </a:pPr>
            <a:r>
              <a:rPr lang="es-ES">
                <a:latin typeface="Arial" panose="020B0604020202020204" pitchFamily="34" charset="0"/>
                <a:cs typeface="Arial" panose="020B0604020202020204" pitchFamily="34" charset="0"/>
              </a:rPr>
              <a:t>McCoy RG,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Association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Cumulative </a:t>
            </a:r>
            <a:r>
              <a:rPr lang="es-ES" err="1">
                <a:latin typeface="Arial" panose="020B0604020202020204" pitchFamily="34" charset="0"/>
                <a:cs typeface="Arial" panose="020B0604020202020204" pitchFamily="34" charset="0"/>
              </a:rPr>
              <a:t>Multimorbidity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Glycemic</a:t>
            </a:r>
            <a:r>
              <a:rPr lang="es-ES">
                <a:latin typeface="Arial" panose="020B0604020202020204" pitchFamily="34" charset="0"/>
                <a:cs typeface="Arial" panose="020B0604020202020204" pitchFamily="34" charset="0"/>
              </a:rPr>
              <a:t> Control, and </a:t>
            </a:r>
            <a:r>
              <a:rPr lang="es-ES" err="1">
                <a:latin typeface="Arial" panose="020B0604020202020204" pitchFamily="34" charset="0"/>
                <a:cs typeface="Arial" panose="020B0604020202020204" pitchFamily="34" charset="0"/>
              </a:rPr>
              <a:t>Medication</a:t>
            </a:r>
            <a:r>
              <a:rPr lang="es-ES">
                <a:latin typeface="Arial" panose="020B0604020202020204" pitchFamily="34" charset="0"/>
                <a:cs typeface="Arial" panose="020B0604020202020204" pitchFamily="34" charset="0"/>
              </a:rPr>
              <a:t> Use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Hypoglycemia</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Related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Emergency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Department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Visits</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Hospitalizations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Among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Diabetes. JAMA </a:t>
            </a:r>
            <a:r>
              <a:rPr lang="es-ES" err="1">
                <a:latin typeface="Arial" panose="020B0604020202020204" pitchFamily="34" charset="0"/>
                <a:cs typeface="Arial" panose="020B0604020202020204" pitchFamily="34" charset="0"/>
              </a:rPr>
              <a:t>Netw</a:t>
            </a:r>
            <a:r>
              <a:rPr lang="es-ES">
                <a:latin typeface="Arial" panose="020B0604020202020204" pitchFamily="34" charset="0"/>
                <a:cs typeface="Arial" panose="020B0604020202020204" pitchFamily="34" charset="0"/>
              </a:rPr>
              <a:t> Open. 2020.</a:t>
            </a:r>
          </a:p>
        </p:txBody>
      </p:sp>
      <p:grpSp>
        <p:nvGrpSpPr>
          <p:cNvPr id="58" name="Grupo 57">
            <a:extLst>
              <a:ext uri="{FF2B5EF4-FFF2-40B4-BE49-F238E27FC236}">
                <a16:creationId xmlns:a16="http://schemas.microsoft.com/office/drawing/2014/main" id="{D8750E53-3424-2E92-31E1-F2B020D3F118}"/>
              </a:ext>
            </a:extLst>
          </p:cNvPr>
          <p:cNvGrpSpPr/>
          <p:nvPr/>
        </p:nvGrpSpPr>
        <p:grpSpPr>
          <a:xfrm>
            <a:off x="4571999" y="1166811"/>
            <a:ext cx="4248150" cy="3241675"/>
            <a:chOff x="4571999" y="1166811"/>
            <a:chExt cx="4248150" cy="3241675"/>
          </a:xfrm>
        </p:grpSpPr>
        <p:sp>
          <p:nvSpPr>
            <p:cNvPr id="6" name="Redondear rectángulo de una esquina 5">
              <a:extLst>
                <a:ext uri="{FF2B5EF4-FFF2-40B4-BE49-F238E27FC236}">
                  <a16:creationId xmlns:a16="http://schemas.microsoft.com/office/drawing/2014/main" id="{978AF382-2898-A366-059A-DF6F156A0231}"/>
                </a:ext>
              </a:extLst>
            </p:cNvPr>
            <p:cNvSpPr/>
            <p:nvPr/>
          </p:nvSpPr>
          <p:spPr>
            <a:xfrm flipV="1">
              <a:off x="4571999" y="1166811"/>
              <a:ext cx="4248150" cy="3241675"/>
            </a:xfrm>
            <a:prstGeom prst="round1Rect">
              <a:avLst>
                <a:gd name="adj" fmla="val 6816"/>
              </a:avLst>
            </a:prstGeom>
            <a:solidFill>
              <a:schemeClr val="bg1">
                <a:lumMod val="95000"/>
                <a:alpha val="2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1" name="Gráfico 10">
              <a:extLst>
                <a:ext uri="{FF2B5EF4-FFF2-40B4-BE49-F238E27FC236}">
                  <a16:creationId xmlns:a16="http://schemas.microsoft.com/office/drawing/2014/main" id="{3ADE34CA-F67D-953E-25B3-1600292C9342}"/>
                </a:ext>
              </a:extLst>
            </p:cNvPr>
            <p:cNvGraphicFramePr/>
            <p:nvPr>
              <p:extLst>
                <p:ext uri="{D42A27DB-BD31-4B8C-83A1-F6EECF244321}">
                  <p14:modId xmlns:p14="http://schemas.microsoft.com/office/powerpoint/2010/main" val="697276738"/>
                </p:ext>
              </p:extLst>
            </p:nvPr>
          </p:nvGraphicFramePr>
          <p:xfrm>
            <a:off x="4638674" y="1761928"/>
            <a:ext cx="4114800" cy="2603716"/>
          </p:xfrm>
          <a:graphic>
            <a:graphicData uri="http://schemas.openxmlformats.org/drawingml/2006/chart">
              <c:chart xmlns:c="http://schemas.openxmlformats.org/drawingml/2006/chart" xmlns:r="http://schemas.openxmlformats.org/officeDocument/2006/relationships" r:id="rId2"/>
            </a:graphicData>
          </a:graphic>
        </p:graphicFrame>
        <p:sp>
          <p:nvSpPr>
            <p:cNvPr id="15" name="CuadroTexto 14">
              <a:extLst>
                <a:ext uri="{FF2B5EF4-FFF2-40B4-BE49-F238E27FC236}">
                  <a16:creationId xmlns:a16="http://schemas.microsoft.com/office/drawing/2014/main" id="{0CEB5E99-6EC6-2292-4D88-25303855EE1E}"/>
                </a:ext>
              </a:extLst>
            </p:cNvPr>
            <p:cNvSpPr txBox="1"/>
            <p:nvPr/>
          </p:nvSpPr>
          <p:spPr>
            <a:xfrm>
              <a:off x="4572000" y="1166813"/>
              <a:ext cx="4248149" cy="646331"/>
            </a:xfrm>
            <a:prstGeom prst="rect">
              <a:avLst/>
            </a:prstGeom>
            <a:noFill/>
          </p:spPr>
          <p:txBody>
            <a:bodyPr wrap="square">
              <a:spAutoFit/>
            </a:bodyPr>
            <a:lstStyle/>
            <a:p>
              <a:pPr marL="12700" marR="5080" algn="ctr">
                <a:spcBef>
                  <a:spcPts val="219"/>
                </a:spcBef>
              </a:pPr>
              <a:r>
                <a:rPr lang="es-ES" sz="1200" b="1">
                  <a:solidFill>
                    <a:schemeClr val="accent1"/>
                  </a:solidFill>
                  <a:cs typeface="Arial MT"/>
                </a:rPr>
                <a:t>Tasas de hipoglucemia relacionada con visitas </a:t>
              </a:r>
              <a:br>
                <a:rPr lang="es-ES" sz="1200" b="1">
                  <a:solidFill>
                    <a:schemeClr val="accent1"/>
                  </a:solidFill>
                  <a:cs typeface="Arial MT"/>
                </a:rPr>
              </a:br>
              <a:r>
                <a:rPr lang="es-ES" sz="1200" b="1">
                  <a:solidFill>
                    <a:schemeClr val="accent1"/>
                  </a:solidFill>
                  <a:cs typeface="Arial MT"/>
                </a:rPr>
                <a:t>a urgencias y hospitalizaciones. </a:t>
              </a:r>
              <a:br>
                <a:rPr lang="es-ES" sz="1200" b="1">
                  <a:solidFill>
                    <a:schemeClr val="accent1"/>
                  </a:solidFill>
                  <a:cs typeface="Arial MT"/>
                </a:rPr>
              </a:br>
              <a:r>
                <a:rPr lang="es-ES" sz="1200" b="1">
                  <a:solidFill>
                    <a:schemeClr val="accent1"/>
                  </a:solidFill>
                  <a:cs typeface="Arial MT"/>
                </a:rPr>
                <a:t>Tasa estratificada según comorbilidades totales</a:t>
              </a:r>
            </a:p>
          </p:txBody>
        </p:sp>
      </p:grpSp>
      <p:sp>
        <p:nvSpPr>
          <p:cNvPr id="18" name="Marcador de texto 3">
            <a:extLst>
              <a:ext uri="{FF2B5EF4-FFF2-40B4-BE49-F238E27FC236}">
                <a16:creationId xmlns:a16="http://schemas.microsoft.com/office/drawing/2014/main" id="{363E028A-6B3D-BF51-21B3-8982F28B7169}"/>
              </a:ext>
            </a:extLst>
          </p:cNvPr>
          <p:cNvSpPr txBox="1">
            <a:spLocks/>
          </p:cNvSpPr>
          <p:nvPr/>
        </p:nvSpPr>
        <p:spPr>
          <a:xfrm>
            <a:off x="323850" y="1162763"/>
            <a:ext cx="4068762" cy="473074"/>
          </a:xfrm>
          <a:prstGeom prst="rect">
            <a:avLst/>
          </a:prstGeom>
        </p:spPr>
        <p:txBody>
          <a:bodyPr lIns="0" tIns="0" rIns="0" bIns="0">
            <a:no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pPr marL="12700" algn="ctr">
              <a:spcBef>
                <a:spcPts val="100"/>
              </a:spcBef>
            </a:pPr>
            <a:r>
              <a:rPr lang="es-ES" sz="1400" b="1" u="sng">
                <a:solidFill>
                  <a:schemeClr val="accent1"/>
                </a:solidFill>
                <a:uFill>
                  <a:solidFill>
                    <a:srgbClr val="0E5772"/>
                  </a:solidFill>
                </a:uFill>
                <a:latin typeface="Arial"/>
                <a:cs typeface="Arial"/>
              </a:rPr>
              <a:t>ALTA COMORBILIDAD:</a:t>
            </a:r>
          </a:p>
          <a:p>
            <a:pPr marL="12700" algn="ctr">
              <a:spcBef>
                <a:spcPts val="100"/>
              </a:spcBef>
            </a:pPr>
            <a:r>
              <a:rPr lang="es-ES" sz="1400" b="0">
                <a:solidFill>
                  <a:schemeClr val="accent1"/>
                </a:solidFill>
                <a:uFill>
                  <a:solidFill>
                    <a:srgbClr val="0E5772"/>
                  </a:solidFill>
                </a:uFill>
                <a:latin typeface="Arial"/>
                <a:cs typeface="Arial"/>
              </a:rPr>
              <a:t>DIFERENCIAS SEGÚN  EL NIVEL ASISTENCIAL</a:t>
            </a:r>
            <a:endParaRPr lang="es-ES" sz="1400" b="0">
              <a:solidFill>
                <a:schemeClr val="accent1"/>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32BBD3C1-E387-59FC-BEF0-1B0AB881B3DE}"/>
              </a:ext>
            </a:extLst>
          </p:cNvPr>
          <p:cNvSpPr txBox="1"/>
          <p:nvPr/>
        </p:nvSpPr>
        <p:spPr>
          <a:xfrm>
            <a:off x="323850" y="1878486"/>
            <a:ext cx="4068763" cy="626701"/>
          </a:xfrm>
          <a:prstGeom prst="rect">
            <a:avLst/>
          </a:prstGeom>
          <a:solidFill>
            <a:schemeClr val="bg1">
              <a:lumMod val="95000"/>
            </a:schemeClr>
          </a:solidFill>
        </p:spPr>
        <p:txBody>
          <a:bodyPr wrap="square" lIns="0" tIns="36000" rIns="0" bIns="36000">
            <a:spAutoFit/>
          </a:bodyPr>
          <a:lstStyle/>
          <a:p>
            <a:pPr algn="ctr">
              <a:lnSpc>
                <a:spcPct val="100000"/>
              </a:lnSpc>
            </a:pPr>
            <a:r>
              <a:rPr lang="es-ES" sz="1200">
                <a:solidFill>
                  <a:schemeClr val="accent1"/>
                </a:solidFill>
                <a:cs typeface="Arial" panose="020B0604020202020204" pitchFamily="34" charset="0"/>
              </a:rPr>
              <a:t>MAYOR NÚMERO DE COMORBILIDADES</a:t>
            </a:r>
          </a:p>
          <a:p>
            <a:pPr algn="ctr">
              <a:lnSpc>
                <a:spcPct val="100000"/>
              </a:lnSpc>
            </a:pPr>
            <a:r>
              <a:rPr lang="es-ES" sz="1200">
                <a:solidFill>
                  <a:schemeClr val="accent1"/>
                </a:solidFill>
                <a:cs typeface="Arial" panose="020B0604020202020204" pitchFamily="34" charset="0"/>
              </a:rPr>
              <a:t>-</a:t>
            </a:r>
          </a:p>
          <a:p>
            <a:pPr algn="ctr">
              <a:lnSpc>
                <a:spcPct val="100000"/>
              </a:lnSpc>
            </a:pPr>
            <a:r>
              <a:rPr lang="es-ES" sz="1200">
                <a:solidFill>
                  <a:schemeClr val="accent1"/>
                </a:solidFill>
                <a:cs typeface="Arial MT"/>
              </a:rPr>
              <a:t>MAYOR RIESGO DE HIPOGLUCEMIAS</a:t>
            </a:r>
            <a:endParaRPr lang="es-ES" sz="1200">
              <a:solidFill>
                <a:schemeClr val="accent1"/>
              </a:solidFill>
              <a:cs typeface="Arial" panose="020B0604020202020204" pitchFamily="34" charset="0"/>
            </a:endParaRPr>
          </a:p>
        </p:txBody>
      </p:sp>
      <p:grpSp>
        <p:nvGrpSpPr>
          <p:cNvPr id="66" name="Grupo 65">
            <a:extLst>
              <a:ext uri="{FF2B5EF4-FFF2-40B4-BE49-F238E27FC236}">
                <a16:creationId xmlns:a16="http://schemas.microsoft.com/office/drawing/2014/main" id="{51F90639-AF08-CB5C-38E4-CFEAB626B053}"/>
              </a:ext>
            </a:extLst>
          </p:cNvPr>
          <p:cNvGrpSpPr/>
          <p:nvPr/>
        </p:nvGrpSpPr>
        <p:grpSpPr>
          <a:xfrm>
            <a:off x="432231" y="2747836"/>
            <a:ext cx="3852000" cy="1660652"/>
            <a:chOff x="432231" y="2747836"/>
            <a:chExt cx="3852000" cy="1660652"/>
          </a:xfrm>
        </p:grpSpPr>
        <p:sp>
          <p:nvSpPr>
            <p:cNvPr id="24" name="Redondear rectángulo de esquina diagonal 23">
              <a:extLst>
                <a:ext uri="{FF2B5EF4-FFF2-40B4-BE49-F238E27FC236}">
                  <a16:creationId xmlns:a16="http://schemas.microsoft.com/office/drawing/2014/main" id="{6D9A007C-59D3-01B5-B3F4-76C6B1A8A4E5}"/>
                </a:ext>
              </a:extLst>
            </p:cNvPr>
            <p:cNvSpPr/>
            <p:nvPr/>
          </p:nvSpPr>
          <p:spPr>
            <a:xfrm>
              <a:off x="432231" y="2747836"/>
              <a:ext cx="3852000" cy="331134"/>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lnSpc>
                  <a:spcPct val="100000"/>
                </a:lnSpc>
              </a:pPr>
              <a:r>
                <a:rPr lang="es-ES" sz="1000" spc="-10">
                  <a:cs typeface="Arial"/>
                </a:rPr>
                <a:t>Estudio de cohorte de 201.705 adultos con DM</a:t>
              </a:r>
              <a:endParaRPr lang="es-ES" sz="1000">
                <a:cs typeface="Arial" panose="020B0604020202020204" pitchFamily="34" charset="0"/>
              </a:endParaRPr>
            </a:p>
          </p:txBody>
        </p:sp>
        <p:sp>
          <p:nvSpPr>
            <p:cNvPr id="27" name="Redondear rectángulo de esquina diagonal 26">
              <a:extLst>
                <a:ext uri="{FF2B5EF4-FFF2-40B4-BE49-F238E27FC236}">
                  <a16:creationId xmlns:a16="http://schemas.microsoft.com/office/drawing/2014/main" id="{F3EC7DFA-4DA9-4512-EF5B-2C5C5D67791E}"/>
                </a:ext>
              </a:extLst>
            </p:cNvPr>
            <p:cNvSpPr/>
            <p:nvPr/>
          </p:nvSpPr>
          <p:spPr>
            <a:xfrm>
              <a:off x="432231" y="3242335"/>
              <a:ext cx="3852000" cy="501394"/>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lnSpc>
                  <a:spcPct val="100000"/>
                </a:lnSpc>
              </a:pPr>
              <a:r>
                <a:rPr lang="es-ES" sz="1000">
                  <a:cs typeface="Tahoma"/>
                </a:rPr>
                <a:t>El riesgo de visita a urgencias u hospitalización por hipoglucemia es mayor en pacientes con mayor número de comorbilidades</a:t>
              </a:r>
            </a:p>
          </p:txBody>
        </p:sp>
        <p:sp>
          <p:nvSpPr>
            <p:cNvPr id="31" name="Redondear rectángulo de esquina diagonal 30">
              <a:extLst>
                <a:ext uri="{FF2B5EF4-FFF2-40B4-BE49-F238E27FC236}">
                  <a16:creationId xmlns:a16="http://schemas.microsoft.com/office/drawing/2014/main" id="{6E412903-C3F1-64B7-6B03-15A9BCFC2BF8}"/>
                </a:ext>
              </a:extLst>
            </p:cNvPr>
            <p:cNvSpPr/>
            <p:nvPr/>
          </p:nvSpPr>
          <p:spPr>
            <a:xfrm>
              <a:off x="432231" y="3907094"/>
              <a:ext cx="3852000" cy="501394"/>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gn="ctr">
                <a:lnSpc>
                  <a:spcPct val="100000"/>
                </a:lnSpc>
              </a:pPr>
              <a:r>
                <a:rPr lang="es-ES" sz="1000">
                  <a:cs typeface="Arial" panose="020B0604020202020204" pitchFamily="34" charset="0"/>
                </a:rPr>
                <a:t>Estos pacientes se pueden beneficiar de fármacos que disminuyan el riesgo de hipoglucemias = fármacos seguros</a:t>
              </a:r>
            </a:p>
          </p:txBody>
        </p:sp>
        <p:cxnSp>
          <p:nvCxnSpPr>
            <p:cNvPr id="62" name="Conector recto de flecha 61">
              <a:extLst>
                <a:ext uri="{FF2B5EF4-FFF2-40B4-BE49-F238E27FC236}">
                  <a16:creationId xmlns:a16="http://schemas.microsoft.com/office/drawing/2014/main" id="{3AD6A7AF-1DB0-3EE2-DA79-C75D93B8B86A}"/>
                </a:ext>
              </a:extLst>
            </p:cNvPr>
            <p:cNvCxnSpPr>
              <a:stCxn id="24" idx="1"/>
              <a:endCxn id="27" idx="3"/>
            </p:cNvCxnSpPr>
            <p:nvPr/>
          </p:nvCxnSpPr>
          <p:spPr>
            <a:xfrm>
              <a:off x="2358231" y="3078970"/>
              <a:ext cx="0" cy="16336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A584F2A8-49A5-20BA-2036-719700D60917}"/>
                </a:ext>
              </a:extLst>
            </p:cNvPr>
            <p:cNvCxnSpPr>
              <a:cxnSpLocks/>
              <a:stCxn id="27" idx="1"/>
              <a:endCxn id="31" idx="3"/>
            </p:cNvCxnSpPr>
            <p:nvPr/>
          </p:nvCxnSpPr>
          <p:spPr>
            <a:xfrm>
              <a:off x="2358231" y="3743729"/>
              <a:ext cx="0" cy="163365"/>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grpSp>
        <p:nvGrpSpPr>
          <p:cNvPr id="67" name="Grupo 66">
            <a:extLst>
              <a:ext uri="{FF2B5EF4-FFF2-40B4-BE49-F238E27FC236}">
                <a16:creationId xmlns:a16="http://schemas.microsoft.com/office/drawing/2014/main" id="{5525B71B-84AB-4925-005E-72549E38D186}"/>
              </a:ext>
            </a:extLst>
          </p:cNvPr>
          <p:cNvGrpSpPr/>
          <p:nvPr/>
        </p:nvGrpSpPr>
        <p:grpSpPr>
          <a:xfrm>
            <a:off x="4407870" y="4488142"/>
            <a:ext cx="328260" cy="136246"/>
            <a:chOff x="4211960" y="4340365"/>
            <a:chExt cx="328260" cy="136246"/>
          </a:xfrm>
        </p:grpSpPr>
        <p:sp>
          <p:nvSpPr>
            <p:cNvPr id="68" name="Elipse 90">
              <a:hlinkClick r:id="rId3" action="ppaction://hlinksldjump"/>
              <a:extLst>
                <a:ext uri="{FF2B5EF4-FFF2-40B4-BE49-F238E27FC236}">
                  <a16:creationId xmlns:a16="http://schemas.microsoft.com/office/drawing/2014/main" id="{F5377C3A-1C85-2160-BE7F-A54A2EE1FF3B}"/>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69" name="Elipse 90">
              <a:hlinkClick r:id="rId4" action="ppaction://hlinksldjump"/>
              <a:extLst>
                <a:ext uri="{FF2B5EF4-FFF2-40B4-BE49-F238E27FC236}">
                  <a16:creationId xmlns:a16="http://schemas.microsoft.com/office/drawing/2014/main" id="{587AA906-EDE6-C247-C979-FD193405A3BF}"/>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0932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BF5A0-B31D-59F7-5AD4-F207A4E717B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FA3DD58-D7CC-BE6F-658C-A1251039D782}"/>
              </a:ext>
            </a:extLst>
          </p:cNvPr>
          <p:cNvSpPr>
            <a:spLocks noGrp="1"/>
          </p:cNvSpPr>
          <p:nvPr>
            <p:ph type="sldNum" sz="quarter" idx="12"/>
          </p:nvPr>
        </p:nvSpPr>
        <p:spPr/>
        <p:txBody>
          <a:bodyPr/>
          <a:lstStyle/>
          <a:p>
            <a:fld id="{E7109EF1-F99E-2846-B900-05CEFB69D20A}" type="slidenum">
              <a:rPr lang="en-US" noProof="0" smtClean="0"/>
              <a:pPr/>
              <a:t>27</a:t>
            </a:fld>
            <a:endParaRPr lang="en-US" noProof="0"/>
          </a:p>
        </p:txBody>
      </p:sp>
      <p:sp>
        <p:nvSpPr>
          <p:cNvPr id="3" name="Marcador de texto 2">
            <a:extLst>
              <a:ext uri="{FF2B5EF4-FFF2-40B4-BE49-F238E27FC236}">
                <a16:creationId xmlns:a16="http://schemas.microsoft.com/office/drawing/2014/main" id="{C4E1E849-5F0E-CAFE-E0A6-781BEB4398BF}"/>
              </a:ext>
            </a:extLst>
          </p:cNvPr>
          <p:cNvSpPr>
            <a:spLocks noGrp="1"/>
          </p:cNvSpPr>
          <p:nvPr>
            <p:ph type="body" sz="quarter" idx="19"/>
          </p:nvPr>
        </p:nvSpPr>
        <p:spPr/>
        <p:txBody>
          <a:bodyPr/>
          <a:lstStyle/>
          <a:p>
            <a:r>
              <a:rPr lang="es-ES" dirty="0"/>
              <a:t>DIABETES </a:t>
            </a:r>
            <a:r>
              <a:rPr lang="es-ES" i="1" dirty="0"/>
              <a:t>MELLITUS</a:t>
            </a:r>
            <a:r>
              <a:rPr lang="es-ES" dirty="0"/>
              <a:t> Y DISCAPACIDAD</a:t>
            </a:r>
            <a:endParaRPr lang="es-ES" baseline="30000" dirty="0">
              <a:solidFill>
                <a:srgbClr val="FF0000"/>
              </a:solidFill>
            </a:endParaRPr>
          </a:p>
        </p:txBody>
      </p:sp>
      <p:sp>
        <p:nvSpPr>
          <p:cNvPr id="5" name="Marcador de texto 4">
            <a:extLst>
              <a:ext uri="{FF2B5EF4-FFF2-40B4-BE49-F238E27FC236}">
                <a16:creationId xmlns:a16="http://schemas.microsoft.com/office/drawing/2014/main" id="{8F956807-901C-134E-30E1-40908DB6578B}"/>
              </a:ext>
            </a:extLst>
          </p:cNvPr>
          <p:cNvSpPr>
            <a:spLocks noGrp="1"/>
          </p:cNvSpPr>
          <p:nvPr>
            <p:ph type="body" sz="quarter" idx="26"/>
          </p:nvPr>
        </p:nvSpPr>
        <p:spPr/>
        <p:txBody>
          <a:bodyPr/>
          <a:lstStyle/>
          <a:p>
            <a:pPr marL="12700"/>
            <a:r>
              <a:rPr lang="es-ES" b="1">
                <a:latin typeface="Arial" panose="020B0604020202020204" pitchFamily="34" charset="0"/>
                <a:cs typeface="Arial" panose="020B0604020202020204" pitchFamily="34" charset="0"/>
              </a:rPr>
              <a:t>1. </a:t>
            </a:r>
            <a:r>
              <a:rPr lang="es-ES">
                <a:latin typeface="Arial" panose="020B0604020202020204" pitchFamily="34" charset="0"/>
                <a:cs typeface="Arial" panose="020B0604020202020204" pitchFamily="34" charset="0"/>
              </a:rPr>
              <a:t>Wong</a:t>
            </a:r>
            <a:r>
              <a:rPr lang="es-ES" spc="-1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E,</a:t>
            </a:r>
            <a:r>
              <a:rPr lang="es-ES" spc="-15">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et</a:t>
            </a:r>
            <a:r>
              <a:rPr lang="es-ES" i="1" spc="-10">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al</a:t>
            </a:r>
            <a:r>
              <a:rPr lang="es-ES">
                <a:latin typeface="Arial" panose="020B0604020202020204" pitchFamily="34" charset="0"/>
                <a:cs typeface="Arial" panose="020B0604020202020204" pitchFamily="34" charset="0"/>
              </a:rPr>
              <a:t>.</a:t>
            </a:r>
            <a:r>
              <a:rPr lang="es-ES" spc="-15">
                <a:latin typeface="Arial" panose="020B0604020202020204" pitchFamily="34" charset="0"/>
                <a:cs typeface="Arial" panose="020B0604020202020204" pitchFamily="34" charset="0"/>
              </a:rPr>
              <a:t> Diabetes and </a:t>
            </a:r>
            <a:r>
              <a:rPr lang="es-ES" spc="-15" err="1">
                <a:latin typeface="Arial" panose="020B0604020202020204" pitchFamily="34" charset="0"/>
                <a:cs typeface="Arial" panose="020B0604020202020204" pitchFamily="34" charset="0"/>
              </a:rPr>
              <a:t>risk</a:t>
            </a:r>
            <a:r>
              <a:rPr lang="es-ES" spc="-15">
                <a:latin typeface="Arial" panose="020B0604020202020204" pitchFamily="34" charset="0"/>
                <a:cs typeface="Arial" panose="020B0604020202020204" pitchFamily="34" charset="0"/>
              </a:rPr>
              <a:t> </a:t>
            </a:r>
            <a:r>
              <a:rPr lang="es-ES" spc="-15" err="1">
                <a:latin typeface="Arial" panose="020B0604020202020204" pitchFamily="34" charset="0"/>
                <a:cs typeface="Arial" panose="020B0604020202020204" pitchFamily="34" charset="0"/>
              </a:rPr>
              <a:t>of</a:t>
            </a:r>
            <a:r>
              <a:rPr lang="es-ES" spc="-15">
                <a:latin typeface="Arial" panose="020B0604020202020204" pitchFamily="34" charset="0"/>
                <a:cs typeface="Arial" panose="020B0604020202020204" pitchFamily="34" charset="0"/>
              </a:rPr>
              <a:t> </a:t>
            </a:r>
            <a:r>
              <a:rPr lang="es-ES" spc="-15" err="1">
                <a:latin typeface="Arial" panose="020B0604020202020204" pitchFamily="34" charset="0"/>
                <a:cs typeface="Arial" panose="020B0604020202020204" pitchFamily="34" charset="0"/>
              </a:rPr>
              <a:t>physical</a:t>
            </a:r>
            <a:r>
              <a:rPr lang="es-ES" spc="-15">
                <a:latin typeface="Arial" panose="020B0604020202020204" pitchFamily="34" charset="0"/>
                <a:cs typeface="Arial" panose="020B0604020202020204" pitchFamily="34" charset="0"/>
              </a:rPr>
              <a:t> </a:t>
            </a:r>
            <a:r>
              <a:rPr lang="es-ES" spc="-15" err="1">
                <a:latin typeface="Arial" panose="020B0604020202020204" pitchFamily="34" charset="0"/>
                <a:cs typeface="Arial" panose="020B0604020202020204" pitchFamily="34" charset="0"/>
              </a:rPr>
              <a:t>disability</a:t>
            </a:r>
            <a:r>
              <a:rPr lang="es-ES" spc="-15">
                <a:latin typeface="Arial" panose="020B0604020202020204" pitchFamily="34" charset="0"/>
                <a:cs typeface="Arial" panose="020B0604020202020204" pitchFamily="34" charset="0"/>
              </a:rPr>
              <a:t> in </a:t>
            </a:r>
            <a:r>
              <a:rPr lang="es-ES" spc="-15" err="1">
                <a:latin typeface="Arial" panose="020B0604020202020204" pitchFamily="34" charset="0"/>
                <a:cs typeface="Arial" panose="020B0604020202020204" pitchFamily="34" charset="0"/>
              </a:rPr>
              <a:t>adults</a:t>
            </a:r>
            <a:r>
              <a:rPr lang="es-ES" spc="-15">
                <a:latin typeface="Arial" panose="020B0604020202020204" pitchFamily="34" charset="0"/>
                <a:cs typeface="Arial" panose="020B0604020202020204" pitchFamily="34" charset="0"/>
              </a:rPr>
              <a:t>: a </a:t>
            </a:r>
            <a:r>
              <a:rPr lang="es-ES" spc="-15" err="1">
                <a:latin typeface="Arial" panose="020B0604020202020204" pitchFamily="34" charset="0"/>
                <a:cs typeface="Arial" panose="020B0604020202020204" pitchFamily="34" charset="0"/>
              </a:rPr>
              <a:t>systematic</a:t>
            </a:r>
            <a:r>
              <a:rPr lang="es-ES" spc="-15">
                <a:latin typeface="Arial" panose="020B0604020202020204" pitchFamily="34" charset="0"/>
                <a:cs typeface="Arial" panose="020B0604020202020204" pitchFamily="34" charset="0"/>
              </a:rPr>
              <a:t> </a:t>
            </a:r>
            <a:r>
              <a:rPr lang="es-ES" spc="-15" err="1">
                <a:latin typeface="Arial" panose="020B0604020202020204" pitchFamily="34" charset="0"/>
                <a:cs typeface="Arial" panose="020B0604020202020204" pitchFamily="34" charset="0"/>
              </a:rPr>
              <a:t>review</a:t>
            </a:r>
            <a:r>
              <a:rPr lang="es-ES" spc="-15">
                <a:latin typeface="Arial" panose="020B0604020202020204" pitchFamily="34" charset="0"/>
                <a:cs typeface="Arial" panose="020B0604020202020204" pitchFamily="34" charset="0"/>
              </a:rPr>
              <a:t> and meta-</a:t>
            </a:r>
            <a:r>
              <a:rPr lang="es-ES" spc="-15" err="1">
                <a:latin typeface="Arial" panose="020B0604020202020204" pitchFamily="34" charset="0"/>
                <a:cs typeface="Arial" panose="020B0604020202020204" pitchFamily="34" charset="0"/>
              </a:rPr>
              <a:t>analysis</a:t>
            </a:r>
            <a:r>
              <a:rPr lang="es-ES" err="1">
                <a:latin typeface="Arial" panose="020B0604020202020204" pitchFamily="34" charset="0"/>
                <a:cs typeface="Arial" panose="020B0604020202020204" pitchFamily="34" charset="0"/>
              </a:rPr>
              <a:t>Lancet</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1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Endocrinol</a:t>
            </a:r>
            <a:r>
              <a:rPr lang="es-ES">
                <a:latin typeface="Arial" panose="020B0604020202020204" pitchFamily="34" charset="0"/>
                <a:cs typeface="Arial" panose="020B0604020202020204" pitchFamily="34" charset="0"/>
              </a:rPr>
              <a:t>.</a:t>
            </a:r>
            <a:r>
              <a:rPr lang="es-ES" spc="-1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2013;1(2):106-</a:t>
            </a:r>
            <a:r>
              <a:rPr lang="es-ES" spc="-25">
                <a:latin typeface="Arial" panose="020B0604020202020204" pitchFamily="34" charset="0"/>
                <a:cs typeface="Arial" panose="020B0604020202020204" pitchFamily="34" charset="0"/>
              </a:rPr>
              <a:t>14. </a:t>
            </a:r>
            <a:r>
              <a:rPr lang="es-ES" b="1" spc="-10">
                <a:latin typeface="Arial" panose="020B0604020202020204" pitchFamily="34" charset="0"/>
                <a:cs typeface="Arial" panose="020B0604020202020204" pitchFamily="34" charset="0"/>
              </a:rPr>
              <a:t>2. </a:t>
            </a:r>
            <a:r>
              <a:rPr lang="es-ES" spc="-10" err="1">
                <a:latin typeface="Arial" panose="020B0604020202020204" pitchFamily="34" charset="0"/>
                <a:cs typeface="Arial" panose="020B0604020202020204" pitchFamily="34" charset="0"/>
              </a:rPr>
              <a:t>Volpato</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S,</a:t>
            </a:r>
            <a:r>
              <a:rPr lang="es-ES" spc="-10">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et</a:t>
            </a:r>
            <a:r>
              <a:rPr lang="es-ES" i="1" spc="-10">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Comorbidities</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impairments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explaining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association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between</a:t>
            </a:r>
            <a:r>
              <a:rPr lang="es-ES">
                <a:latin typeface="Arial" panose="020B0604020202020204" pitchFamily="34" charset="0"/>
                <a:cs typeface="Arial" panose="020B0604020202020204" pitchFamily="34" charset="0"/>
              </a:rPr>
              <a:t> diabetes and </a:t>
            </a:r>
            <a:r>
              <a:rPr lang="es-ES" err="1">
                <a:latin typeface="Arial" panose="020B0604020202020204" pitchFamily="34" charset="0"/>
                <a:cs typeface="Arial" panose="020B0604020202020204" pitchFamily="34" charset="0"/>
              </a:rPr>
              <a:t>lower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extremity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disability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Women's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Health</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Aging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Study</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Care.</a:t>
            </a:r>
            <a:r>
              <a:rPr lang="es-ES" spc="-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2002;25(4):678-</a:t>
            </a:r>
            <a:r>
              <a:rPr lang="es-ES">
                <a:latin typeface="Arial" panose="020B0604020202020204" pitchFamily="34" charset="0"/>
                <a:cs typeface="Arial" panose="020B0604020202020204" pitchFamily="34" charset="0"/>
              </a:rPr>
              <a:t>83</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(duplicado</a:t>
            </a:r>
            <a:r>
              <a:rPr lang="es-ES" spc="-1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en</a:t>
            </a:r>
            <a:r>
              <a:rPr lang="es-ES" spc="-10">
                <a:latin typeface="Arial" panose="020B0604020202020204" pitchFamily="34" charset="0"/>
                <a:cs typeface="Arial" panose="020B0604020202020204" pitchFamily="34" charset="0"/>
              </a:rPr>
              <a:t> resultados). </a:t>
            </a:r>
            <a:r>
              <a:rPr lang="es-ES" b="1">
                <a:latin typeface="Arial" panose="020B0604020202020204" pitchFamily="34" charset="0"/>
                <a:cs typeface="Arial" panose="020B0604020202020204" pitchFamily="34" charset="0"/>
              </a:rPr>
              <a:t>3. </a:t>
            </a:r>
            <a:r>
              <a:rPr lang="es-ES">
                <a:latin typeface="Arial" panose="020B0604020202020204" pitchFamily="34" charset="0"/>
                <a:cs typeface="Arial" panose="020B0604020202020204" pitchFamily="34" charset="0"/>
              </a:rPr>
              <a:t>Bruce</a:t>
            </a:r>
            <a:r>
              <a:rPr lang="es-ES" spc="-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DG,</a:t>
            </a:r>
            <a:r>
              <a:rPr lang="es-ES" spc="-5">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a:t>
            </a:r>
            <a:r>
              <a:rPr lang="es-ES" spc="-5">
                <a:latin typeface="Arial" panose="020B0604020202020204" pitchFamily="34" charset="0"/>
                <a:cs typeface="Arial" panose="020B0604020202020204" pitchFamily="34" charset="0"/>
              </a:rPr>
              <a:t> </a:t>
            </a:r>
            <a:r>
              <a:rPr lang="es-ES" spc="-5" err="1">
                <a:latin typeface="Arial" panose="020B0604020202020204" pitchFamily="34" charset="0"/>
                <a:cs typeface="Arial" panose="020B0604020202020204" pitchFamily="34" charset="0"/>
              </a:rPr>
              <a:t>Impact</a:t>
            </a:r>
            <a:r>
              <a:rPr lang="es-ES" spc="-5">
                <a:latin typeface="Arial" panose="020B0604020202020204" pitchFamily="34" charset="0"/>
                <a:cs typeface="Arial" panose="020B0604020202020204" pitchFamily="34" charset="0"/>
              </a:rPr>
              <a:t> </a:t>
            </a:r>
            <a:r>
              <a:rPr lang="es-ES" spc="-5" err="1">
                <a:latin typeface="Arial" panose="020B0604020202020204" pitchFamily="34" charset="0"/>
                <a:cs typeface="Arial" panose="020B0604020202020204" pitchFamily="34" charset="0"/>
              </a:rPr>
              <a:t>of</a:t>
            </a:r>
            <a:r>
              <a:rPr lang="es-ES" spc="-5">
                <a:latin typeface="Arial" panose="020B0604020202020204" pitchFamily="34" charset="0"/>
                <a:cs typeface="Arial" panose="020B0604020202020204" pitchFamily="34" charset="0"/>
              </a:rPr>
              <a:t> diabetes </a:t>
            </a:r>
            <a:r>
              <a:rPr lang="es-ES" spc="-5" err="1">
                <a:latin typeface="Arial" panose="020B0604020202020204" pitchFamily="34" charset="0"/>
                <a:cs typeface="Arial" panose="020B0604020202020204" pitchFamily="34" charset="0"/>
              </a:rPr>
              <a:t>on</a:t>
            </a:r>
            <a:r>
              <a:rPr lang="es-ES" spc="-5">
                <a:latin typeface="Arial" panose="020B0604020202020204" pitchFamily="34" charset="0"/>
                <a:cs typeface="Arial" panose="020B0604020202020204" pitchFamily="34" charset="0"/>
              </a:rPr>
              <a:t> </a:t>
            </a:r>
            <a:r>
              <a:rPr lang="es-ES" spc="-5" err="1">
                <a:latin typeface="Arial" panose="020B0604020202020204" pitchFamily="34" charset="0"/>
                <a:cs typeface="Arial" panose="020B0604020202020204" pitchFamily="34" charset="0"/>
              </a:rPr>
              <a:t>physical</a:t>
            </a:r>
            <a:r>
              <a:rPr lang="es-ES" spc="-5">
                <a:latin typeface="Arial" panose="020B0604020202020204" pitchFamily="34" charset="0"/>
                <a:cs typeface="Arial" panose="020B0604020202020204" pitchFamily="34" charset="0"/>
              </a:rPr>
              <a:t> </a:t>
            </a:r>
            <a:r>
              <a:rPr lang="es-ES" spc="-5" err="1">
                <a:latin typeface="Arial" panose="020B0604020202020204" pitchFamily="34" charset="0"/>
                <a:cs typeface="Arial" panose="020B0604020202020204" pitchFamily="34" charset="0"/>
              </a:rPr>
              <a:t>function</a:t>
            </a:r>
            <a:r>
              <a:rPr lang="es-ES" spc="-5">
                <a:latin typeface="Arial" panose="020B0604020202020204" pitchFamily="34" charset="0"/>
                <a:cs typeface="Arial" panose="020B0604020202020204" pitchFamily="34" charset="0"/>
              </a:rPr>
              <a:t> in </a:t>
            </a:r>
            <a:r>
              <a:rPr lang="es-ES" spc="-5" err="1">
                <a:latin typeface="Arial" panose="020B0604020202020204" pitchFamily="34" charset="0"/>
                <a:cs typeface="Arial" panose="020B0604020202020204" pitchFamily="34" charset="0"/>
              </a:rPr>
              <a:t>older</a:t>
            </a:r>
            <a:r>
              <a:rPr lang="es-ES" spc="-5">
                <a:latin typeface="Arial" panose="020B0604020202020204" pitchFamily="34" charset="0"/>
                <a:cs typeface="Arial" panose="020B0604020202020204" pitchFamily="34" charset="0"/>
              </a:rPr>
              <a:t> </a:t>
            </a:r>
            <a:r>
              <a:rPr lang="es-ES" spc="-5" err="1">
                <a:latin typeface="Arial" panose="020B0604020202020204" pitchFamily="34" charset="0"/>
                <a:cs typeface="Arial" panose="020B0604020202020204" pitchFamily="34" charset="0"/>
              </a:rPr>
              <a:t>people</a:t>
            </a:r>
            <a:r>
              <a:rPr lang="es-ES" spc="-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 Care.</a:t>
            </a:r>
            <a:r>
              <a:rPr lang="es-ES" spc="-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2008;31(2):233-</a:t>
            </a:r>
            <a:r>
              <a:rPr lang="es-ES" spc="-25">
                <a:latin typeface="Arial" panose="020B0604020202020204" pitchFamily="34" charset="0"/>
                <a:cs typeface="Arial" panose="020B0604020202020204" pitchFamily="34" charset="0"/>
              </a:rPr>
              <a:t>5.</a:t>
            </a:r>
            <a:endParaRPr lang="es-ES">
              <a:latin typeface="Arial" panose="020B0604020202020204" pitchFamily="34" charset="0"/>
              <a:cs typeface="Arial" panose="020B0604020202020204" pitchFamily="34" charset="0"/>
            </a:endParaRPr>
          </a:p>
        </p:txBody>
      </p:sp>
      <p:grpSp>
        <p:nvGrpSpPr>
          <p:cNvPr id="41" name="Grupo 40">
            <a:extLst>
              <a:ext uri="{FF2B5EF4-FFF2-40B4-BE49-F238E27FC236}">
                <a16:creationId xmlns:a16="http://schemas.microsoft.com/office/drawing/2014/main" id="{982F34D6-461F-295F-DF57-8E8F6D1DA4DF}"/>
              </a:ext>
            </a:extLst>
          </p:cNvPr>
          <p:cNvGrpSpPr/>
          <p:nvPr/>
        </p:nvGrpSpPr>
        <p:grpSpPr>
          <a:xfrm>
            <a:off x="4757028" y="2043756"/>
            <a:ext cx="4146748" cy="1070935"/>
            <a:chOff x="4757028" y="2043756"/>
            <a:chExt cx="4146748" cy="1070935"/>
          </a:xfrm>
        </p:grpSpPr>
        <p:grpSp>
          <p:nvGrpSpPr>
            <p:cNvPr id="28" name="Grupo 27">
              <a:extLst>
                <a:ext uri="{FF2B5EF4-FFF2-40B4-BE49-F238E27FC236}">
                  <a16:creationId xmlns:a16="http://schemas.microsoft.com/office/drawing/2014/main" id="{5538C5B4-F9C4-EEBE-ACC0-DC022AD9C1FB}"/>
                </a:ext>
              </a:extLst>
            </p:cNvPr>
            <p:cNvGrpSpPr/>
            <p:nvPr/>
          </p:nvGrpSpPr>
          <p:grpSpPr>
            <a:xfrm>
              <a:off x="4757028" y="2043756"/>
              <a:ext cx="4146748" cy="1070935"/>
              <a:chOff x="323849" y="776112"/>
              <a:chExt cx="4146748" cy="1070935"/>
            </a:xfrm>
          </p:grpSpPr>
          <p:grpSp>
            <p:nvGrpSpPr>
              <p:cNvPr id="29" name="Grupo 28">
                <a:extLst>
                  <a:ext uri="{FF2B5EF4-FFF2-40B4-BE49-F238E27FC236}">
                    <a16:creationId xmlns:a16="http://schemas.microsoft.com/office/drawing/2014/main" id="{99637E07-83FE-4391-E34D-529D74467B4A}"/>
                  </a:ext>
                </a:extLst>
              </p:cNvPr>
              <p:cNvGrpSpPr/>
              <p:nvPr/>
            </p:nvGrpSpPr>
            <p:grpSpPr>
              <a:xfrm>
                <a:off x="323849" y="776112"/>
                <a:ext cx="4063122" cy="507424"/>
                <a:chOff x="323849" y="776112"/>
                <a:chExt cx="4063122" cy="507424"/>
              </a:xfrm>
            </p:grpSpPr>
            <p:sp>
              <p:nvSpPr>
                <p:cNvPr id="31" name="Marcador de texto 3">
                  <a:extLst>
                    <a:ext uri="{FF2B5EF4-FFF2-40B4-BE49-F238E27FC236}">
                      <a16:creationId xmlns:a16="http://schemas.microsoft.com/office/drawing/2014/main" id="{5FA8E8AA-568B-E723-509C-AB15810CCD2F}"/>
                    </a:ext>
                  </a:extLst>
                </p:cNvPr>
                <p:cNvSpPr txBox="1">
                  <a:spLocks/>
                </p:cNvSpPr>
                <p:nvPr/>
              </p:nvSpPr>
              <p:spPr>
                <a:xfrm>
                  <a:off x="565264" y="896211"/>
                  <a:ext cx="3821707" cy="241980"/>
                </a:xfrm>
                <a:prstGeom prst="round1Rect">
                  <a:avLst/>
                </a:prstGeom>
                <a:solidFill>
                  <a:schemeClr val="accent1"/>
                </a:solidFill>
              </p:spPr>
              <p:txBody>
                <a:bodyPr wrap="square" lIns="432000" tIns="36000" rIns="0" bIns="36000">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000" dirty="0">
                      <a:solidFill>
                        <a:schemeClr val="bg1"/>
                      </a:solidFill>
                      <a:latin typeface="Arial" panose="020B0604020202020204" pitchFamily="34" charset="0"/>
                      <a:cs typeface="Arial" panose="020B0604020202020204" pitchFamily="34" charset="0"/>
                    </a:rPr>
                    <a:t>Calidad de vida y salud global</a:t>
                  </a:r>
                  <a:r>
                    <a:rPr lang="es-ES" sz="1100" baseline="30000" dirty="0">
                      <a:solidFill>
                        <a:schemeClr val="bg1"/>
                      </a:solidFill>
                    </a:rPr>
                    <a:t>1-3</a:t>
                  </a:r>
                  <a:endParaRPr lang="es-ES" sz="1000" dirty="0">
                    <a:solidFill>
                      <a:schemeClr val="bg1"/>
                    </a:solidFill>
                    <a:latin typeface="Arial" panose="020B0604020202020204" pitchFamily="34" charset="0"/>
                    <a:cs typeface="Arial" panose="020B0604020202020204" pitchFamily="34" charset="0"/>
                  </a:endParaRPr>
                </a:p>
              </p:txBody>
            </p:sp>
            <p:sp>
              <p:nvSpPr>
                <p:cNvPr id="32" name="Elipse 31">
                  <a:extLst>
                    <a:ext uri="{FF2B5EF4-FFF2-40B4-BE49-F238E27FC236}">
                      <a16:creationId xmlns:a16="http://schemas.microsoft.com/office/drawing/2014/main" id="{2E7387D0-AB2E-5EC5-AEB4-09A34B49AA49}"/>
                    </a:ext>
                  </a:extLst>
                </p:cNvPr>
                <p:cNvSpPr/>
                <p:nvPr/>
              </p:nvSpPr>
              <p:spPr>
                <a:xfrm>
                  <a:off x="323849" y="776112"/>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grpSp>
          <p:sp>
            <p:nvSpPr>
              <p:cNvPr id="30" name="CuadroTexto 29">
                <a:extLst>
                  <a:ext uri="{FF2B5EF4-FFF2-40B4-BE49-F238E27FC236}">
                    <a16:creationId xmlns:a16="http://schemas.microsoft.com/office/drawing/2014/main" id="{15FC7F7F-D011-D707-85AF-B70535EDB203}"/>
                  </a:ext>
                </a:extLst>
              </p:cNvPr>
              <p:cNvSpPr txBox="1"/>
              <p:nvPr/>
            </p:nvSpPr>
            <p:spPr>
              <a:xfrm>
                <a:off x="831272" y="1120319"/>
                <a:ext cx="3639325" cy="726728"/>
              </a:xfrm>
              <a:prstGeom prst="rect">
                <a:avLst/>
              </a:prstGeom>
              <a:noFill/>
            </p:spPr>
            <p:txBody>
              <a:bodyPr wrap="square" lIns="0" tIns="72000" rIns="0" bIns="0" anchor="t">
                <a:spAutoFit/>
              </a:bodyPr>
              <a:lstStyle/>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SF-36 físico: </a:t>
                </a:r>
                <a:r>
                  <a:rPr lang="es-ES" sz="1000" dirty="0">
                    <a:solidFill>
                      <a:schemeClr val="accent1"/>
                    </a:solidFill>
                    <a:latin typeface="Arial"/>
                    <a:cs typeface="Arial"/>
                  </a:rPr>
                  <a:t>puntuación 20 puntos menor en diabéticos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vs. controles (fatiga, dolor crónico).</a:t>
                </a:r>
                <a:endParaRPr lang="es-ES" dirty="0">
                  <a:solidFill>
                    <a:schemeClr val="accent1"/>
                  </a:solidFill>
                  <a:latin typeface="Arial"/>
                  <a:cs typeface="Arial"/>
                </a:endParaRPr>
              </a:p>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Hospitalizaciones frecuentes: </a:t>
                </a:r>
                <a:r>
                  <a:rPr lang="es-ES" sz="1000" dirty="0">
                    <a:solidFill>
                      <a:schemeClr val="accent1"/>
                    </a:solidFill>
                    <a:latin typeface="Arial"/>
                    <a:cs typeface="Arial"/>
                  </a:rPr>
                  <a:t>mayores tasas de úlceras, infecciones y caídas relacionadas con neuropatía/EAP.</a:t>
                </a:r>
              </a:p>
            </p:txBody>
          </p:sp>
        </p:grpSp>
        <p:pic>
          <p:nvPicPr>
            <p:cNvPr id="40" name="Gráfico 39">
              <a:extLst>
                <a:ext uri="{FF2B5EF4-FFF2-40B4-BE49-F238E27FC236}">
                  <a16:creationId xmlns:a16="http://schemas.microsoft.com/office/drawing/2014/main" id="{51F77A84-F211-0221-29E4-8B478969B9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28827" y="2152726"/>
              <a:ext cx="354411" cy="287959"/>
            </a:xfrm>
            <a:prstGeom prst="rect">
              <a:avLst/>
            </a:prstGeom>
          </p:spPr>
        </p:pic>
      </p:grpSp>
      <p:grpSp>
        <p:nvGrpSpPr>
          <p:cNvPr id="44" name="Grupo 43">
            <a:extLst>
              <a:ext uri="{FF2B5EF4-FFF2-40B4-BE49-F238E27FC236}">
                <a16:creationId xmlns:a16="http://schemas.microsoft.com/office/drawing/2014/main" id="{FAB3052A-DC89-7B81-263D-7E808E5CF23D}"/>
              </a:ext>
            </a:extLst>
          </p:cNvPr>
          <p:cNvGrpSpPr/>
          <p:nvPr/>
        </p:nvGrpSpPr>
        <p:grpSpPr>
          <a:xfrm>
            <a:off x="323849" y="703465"/>
            <a:ext cx="4317005" cy="1378712"/>
            <a:chOff x="323849" y="703465"/>
            <a:chExt cx="4317005" cy="1378712"/>
          </a:xfrm>
        </p:grpSpPr>
        <p:grpSp>
          <p:nvGrpSpPr>
            <p:cNvPr id="17" name="Grupo 16">
              <a:extLst>
                <a:ext uri="{FF2B5EF4-FFF2-40B4-BE49-F238E27FC236}">
                  <a16:creationId xmlns:a16="http://schemas.microsoft.com/office/drawing/2014/main" id="{BBE1E802-C0F1-59C7-7735-78AF2F205035}"/>
                </a:ext>
              </a:extLst>
            </p:cNvPr>
            <p:cNvGrpSpPr/>
            <p:nvPr/>
          </p:nvGrpSpPr>
          <p:grpSpPr>
            <a:xfrm>
              <a:off x="323849" y="703465"/>
              <a:ext cx="4317005" cy="1378712"/>
              <a:chOff x="323849" y="776112"/>
              <a:chExt cx="4317005" cy="1378712"/>
            </a:xfrm>
          </p:grpSpPr>
          <p:grpSp>
            <p:nvGrpSpPr>
              <p:cNvPr id="15" name="Grupo 14">
                <a:extLst>
                  <a:ext uri="{FF2B5EF4-FFF2-40B4-BE49-F238E27FC236}">
                    <a16:creationId xmlns:a16="http://schemas.microsoft.com/office/drawing/2014/main" id="{CD38E237-1366-35FF-CA85-D49505045FAA}"/>
                  </a:ext>
                </a:extLst>
              </p:cNvPr>
              <p:cNvGrpSpPr/>
              <p:nvPr/>
            </p:nvGrpSpPr>
            <p:grpSpPr>
              <a:xfrm>
                <a:off x="323849" y="776112"/>
                <a:ext cx="4317005" cy="507424"/>
                <a:chOff x="323849" y="776112"/>
                <a:chExt cx="4317005" cy="507424"/>
              </a:xfrm>
            </p:grpSpPr>
            <p:sp>
              <p:nvSpPr>
                <p:cNvPr id="13" name="Marcador de texto 3">
                  <a:extLst>
                    <a:ext uri="{FF2B5EF4-FFF2-40B4-BE49-F238E27FC236}">
                      <a16:creationId xmlns:a16="http://schemas.microsoft.com/office/drawing/2014/main" id="{88996946-6CC8-BC8D-8604-383B51E9D7D6}"/>
                    </a:ext>
                  </a:extLst>
                </p:cNvPr>
                <p:cNvSpPr txBox="1">
                  <a:spLocks/>
                </p:cNvSpPr>
                <p:nvPr/>
              </p:nvSpPr>
              <p:spPr>
                <a:xfrm>
                  <a:off x="565264" y="896211"/>
                  <a:ext cx="4075590" cy="241980"/>
                </a:xfrm>
                <a:prstGeom prst="round1Rect">
                  <a:avLst/>
                </a:prstGeom>
                <a:solidFill>
                  <a:schemeClr val="accent1"/>
                </a:solidFill>
              </p:spPr>
              <p:txBody>
                <a:bodyPr wrap="square" lIns="432000" tIns="36000" rIns="0" bIns="36000" anchor="t">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000" dirty="0">
                      <a:solidFill>
                        <a:schemeClr val="bg1"/>
                      </a:solidFill>
                      <a:latin typeface="Arial"/>
                      <a:cs typeface="Arial"/>
                    </a:rPr>
                    <a:t>Prevalencia y magnitud del riesgo</a:t>
                  </a:r>
                  <a:r>
                    <a:rPr lang="es-ES" sz="1100" baseline="30000" dirty="0">
                      <a:solidFill>
                        <a:schemeClr val="bg1"/>
                      </a:solidFill>
                    </a:rPr>
                    <a:t>1-3</a:t>
                  </a:r>
                  <a:endParaRPr lang="es-ES" sz="1000" dirty="0">
                    <a:solidFill>
                      <a:schemeClr val="bg1"/>
                    </a:solidFill>
                    <a:latin typeface="Arial"/>
                    <a:cs typeface="Arial"/>
                  </a:endParaRPr>
                </a:p>
              </p:txBody>
            </p:sp>
            <p:sp>
              <p:nvSpPr>
                <p:cNvPr id="14" name="Elipse 13">
                  <a:extLst>
                    <a:ext uri="{FF2B5EF4-FFF2-40B4-BE49-F238E27FC236}">
                      <a16:creationId xmlns:a16="http://schemas.microsoft.com/office/drawing/2014/main" id="{4AA6E567-3999-CF55-B284-6B4E87F0154D}"/>
                    </a:ext>
                  </a:extLst>
                </p:cNvPr>
                <p:cNvSpPr/>
                <p:nvPr/>
              </p:nvSpPr>
              <p:spPr>
                <a:xfrm>
                  <a:off x="323849" y="776112"/>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grpSp>
          <p:sp>
            <p:nvSpPr>
              <p:cNvPr id="16" name="CuadroTexto 15">
                <a:extLst>
                  <a:ext uri="{FF2B5EF4-FFF2-40B4-BE49-F238E27FC236}">
                    <a16:creationId xmlns:a16="http://schemas.microsoft.com/office/drawing/2014/main" id="{9362B774-C811-5096-2416-C7F04A29DEE8}"/>
                  </a:ext>
                </a:extLst>
              </p:cNvPr>
              <p:cNvSpPr txBox="1"/>
              <p:nvPr/>
            </p:nvSpPr>
            <p:spPr>
              <a:xfrm>
                <a:off x="831272" y="1120319"/>
                <a:ext cx="3809582" cy="1034505"/>
              </a:xfrm>
              <a:prstGeom prst="rect">
                <a:avLst/>
              </a:prstGeom>
              <a:noFill/>
            </p:spPr>
            <p:txBody>
              <a:bodyPr wrap="square" lIns="0" tIns="72000" rIns="0" bIns="0" anchor="t">
                <a:spAutoFit/>
              </a:bodyPr>
              <a:lstStyle/>
              <a:p>
                <a:pPr marL="287655" marR="5080" indent="-143510">
                  <a:spcBef>
                    <a:spcPts val="250"/>
                  </a:spcBef>
                  <a:buFont typeface="Courier New" panose="02070309020205020404" pitchFamily="49" charset="0"/>
                  <a:buChar char="o"/>
                </a:pPr>
                <a:r>
                  <a:rPr lang="es-ES" sz="1000" dirty="0">
                    <a:solidFill>
                      <a:schemeClr val="accent1"/>
                    </a:solidFill>
                    <a:latin typeface="Arial"/>
                    <a:cs typeface="Arial"/>
                  </a:rPr>
                  <a:t>La diabetes</a:t>
                </a:r>
                <a:r>
                  <a:rPr lang="es-ES" sz="1000" spc="5" dirty="0">
                    <a:solidFill>
                      <a:schemeClr val="accent1"/>
                    </a:solidFill>
                    <a:latin typeface="Arial"/>
                    <a:cs typeface="Arial"/>
                  </a:rPr>
                  <a:t> </a:t>
                </a:r>
                <a:r>
                  <a:rPr lang="es-ES" sz="1000" dirty="0">
                    <a:solidFill>
                      <a:schemeClr val="accent1"/>
                    </a:solidFill>
                    <a:latin typeface="Arial"/>
                    <a:cs typeface="Arial"/>
                  </a:rPr>
                  <a:t>aumenta</a:t>
                </a:r>
                <a:r>
                  <a:rPr lang="es-ES" sz="1000" spc="10" dirty="0">
                    <a:solidFill>
                      <a:schemeClr val="accent1"/>
                    </a:solidFill>
                    <a:latin typeface="Arial"/>
                    <a:cs typeface="Arial"/>
                  </a:rPr>
                  <a:t> </a:t>
                </a:r>
                <a:r>
                  <a:rPr lang="es-ES" sz="1000" spc="-10" dirty="0">
                    <a:solidFill>
                      <a:schemeClr val="accent1"/>
                    </a:solidFill>
                    <a:latin typeface="Arial"/>
                    <a:cs typeface="Arial"/>
                  </a:rPr>
                  <a:t>1,7 - </a:t>
                </a:r>
                <a:r>
                  <a:rPr lang="es-ES" sz="1000" dirty="0">
                    <a:solidFill>
                      <a:schemeClr val="accent1"/>
                    </a:solidFill>
                    <a:latin typeface="Arial"/>
                    <a:cs typeface="Arial"/>
                  </a:rPr>
                  <a:t>1,8 veces</a:t>
                </a:r>
                <a:r>
                  <a:rPr lang="es-ES" sz="1000" spc="5" dirty="0">
                    <a:solidFill>
                      <a:schemeClr val="accent1"/>
                    </a:solidFill>
                    <a:latin typeface="Arial"/>
                    <a:cs typeface="Arial"/>
                  </a:rPr>
                  <a:t> </a:t>
                </a:r>
                <a:r>
                  <a:rPr lang="es-ES" sz="1000" dirty="0">
                    <a:solidFill>
                      <a:schemeClr val="accent1"/>
                    </a:solidFill>
                    <a:latin typeface="Arial"/>
                    <a:cs typeface="Arial"/>
                  </a:rPr>
                  <a:t>el</a:t>
                </a:r>
                <a:r>
                  <a:rPr lang="es-ES" sz="1000" spc="10" dirty="0">
                    <a:solidFill>
                      <a:schemeClr val="accent1"/>
                    </a:solidFill>
                    <a:latin typeface="Arial"/>
                    <a:cs typeface="Arial"/>
                  </a:rPr>
                  <a:t> </a:t>
                </a:r>
                <a:r>
                  <a:rPr lang="es-ES" sz="1000" dirty="0">
                    <a:solidFill>
                      <a:schemeClr val="accent1"/>
                    </a:solidFill>
                    <a:latin typeface="Arial"/>
                    <a:cs typeface="Arial"/>
                  </a:rPr>
                  <a:t>riesgo</a:t>
                </a:r>
                <a:r>
                  <a:rPr lang="es-ES" sz="1000" spc="5" dirty="0">
                    <a:solidFill>
                      <a:schemeClr val="accent1"/>
                    </a:solidFill>
                    <a:latin typeface="Arial"/>
                    <a:cs typeface="Arial"/>
                  </a:rPr>
                  <a:t> </a:t>
                </a:r>
                <a:r>
                  <a:rPr lang="es-ES" sz="1000" dirty="0">
                    <a:solidFill>
                      <a:schemeClr val="accent1"/>
                    </a:solidFill>
                    <a:latin typeface="Arial"/>
                    <a:cs typeface="Arial"/>
                  </a:rPr>
                  <a:t>de</a:t>
                </a:r>
                <a:r>
                  <a:rPr lang="es-ES" sz="1000" spc="10" dirty="0">
                    <a:solidFill>
                      <a:schemeClr val="accent1"/>
                    </a:solidFill>
                    <a:latin typeface="Arial"/>
                    <a:cs typeface="Arial"/>
                  </a:rPr>
                  <a:t> </a:t>
                </a:r>
                <a:r>
                  <a:rPr lang="es-ES" sz="1000" dirty="0">
                    <a:solidFill>
                      <a:schemeClr val="accent1"/>
                    </a:solidFill>
                    <a:latin typeface="Arial"/>
                    <a:cs typeface="Arial"/>
                  </a:rPr>
                  <a:t>discapacidad</a:t>
                </a:r>
                <a:r>
                  <a:rPr lang="es-ES" sz="1000" spc="5" dirty="0">
                    <a:solidFill>
                      <a:schemeClr val="accent1"/>
                    </a:solidFill>
                    <a:latin typeface="Arial"/>
                    <a:cs typeface="Arial"/>
                  </a:rPr>
                  <a:t> </a:t>
                </a:r>
                <a:r>
                  <a:rPr lang="es-ES" sz="1000" dirty="0">
                    <a:solidFill>
                      <a:schemeClr val="accent1"/>
                    </a:solidFill>
                    <a:latin typeface="Arial"/>
                    <a:cs typeface="Arial"/>
                  </a:rPr>
                  <a:t>física</a:t>
                </a:r>
                <a:r>
                  <a:rPr lang="es-ES" sz="1000" spc="10" dirty="0">
                    <a:solidFill>
                      <a:schemeClr val="accent1"/>
                    </a:solidFill>
                    <a:latin typeface="Arial"/>
                    <a:cs typeface="Arial"/>
                  </a:rPr>
                  <a:t> </a:t>
                </a:r>
                <a:r>
                  <a:rPr lang="es-ES" sz="1000" spc="-25" dirty="0">
                    <a:solidFill>
                      <a:schemeClr val="accent1"/>
                    </a:solidFill>
                    <a:latin typeface="Arial"/>
                    <a:cs typeface="Arial"/>
                  </a:rPr>
                  <a:t>en </a:t>
                </a:r>
                <a:r>
                  <a:rPr lang="es-ES" sz="1000" dirty="0">
                    <a:solidFill>
                      <a:schemeClr val="accent1"/>
                    </a:solidFill>
                    <a:latin typeface="Arial"/>
                    <a:cs typeface="Arial"/>
                  </a:rPr>
                  <a:t>adultos</a:t>
                </a:r>
                <a:r>
                  <a:rPr lang="es-ES" sz="1000" spc="-20" dirty="0">
                    <a:solidFill>
                      <a:schemeClr val="accent1"/>
                    </a:solidFill>
                    <a:latin typeface="Arial"/>
                    <a:cs typeface="Arial"/>
                  </a:rPr>
                  <a:t> </a:t>
                </a:r>
                <a:r>
                  <a:rPr lang="es-ES" sz="1000" dirty="0">
                    <a:solidFill>
                      <a:schemeClr val="accent1"/>
                    </a:solidFill>
                    <a:latin typeface="Arial"/>
                    <a:cs typeface="Arial"/>
                  </a:rPr>
                  <a:t>mayores,</a:t>
                </a:r>
                <a:r>
                  <a:rPr lang="es-ES" sz="1000" spc="-15" dirty="0">
                    <a:solidFill>
                      <a:schemeClr val="accent1"/>
                    </a:solidFill>
                    <a:latin typeface="Arial"/>
                    <a:cs typeface="Arial"/>
                  </a:rPr>
                  <a:t> </a:t>
                </a:r>
                <a:r>
                  <a:rPr lang="es-ES" sz="1000" dirty="0">
                    <a:solidFill>
                      <a:schemeClr val="accent1"/>
                    </a:solidFill>
                    <a:latin typeface="Arial"/>
                    <a:cs typeface="Arial"/>
                  </a:rPr>
                  <a:t>especialmente</a:t>
                </a:r>
                <a:r>
                  <a:rPr lang="es-ES" sz="1000" spc="-15" dirty="0">
                    <a:solidFill>
                      <a:schemeClr val="accent1"/>
                    </a:solidFill>
                    <a:latin typeface="Arial"/>
                    <a:cs typeface="Arial"/>
                  </a:rPr>
                  <a:t> </a:t>
                </a:r>
                <a:r>
                  <a:rPr lang="es-ES" sz="1000" dirty="0">
                    <a:solidFill>
                      <a:schemeClr val="accent1"/>
                    </a:solidFill>
                    <a:latin typeface="Arial"/>
                    <a:cs typeface="Arial"/>
                  </a:rPr>
                  <a:t>en</a:t>
                </a:r>
                <a:r>
                  <a:rPr lang="es-ES" sz="1000" spc="-20" dirty="0">
                    <a:solidFill>
                      <a:schemeClr val="accent1"/>
                    </a:solidFill>
                    <a:latin typeface="Arial"/>
                    <a:cs typeface="Arial"/>
                  </a:rPr>
                  <a:t> </a:t>
                </a:r>
                <a:r>
                  <a:rPr lang="es-ES" sz="1000" dirty="0">
                    <a:solidFill>
                      <a:schemeClr val="accent1"/>
                    </a:solidFill>
                    <a:latin typeface="Arial"/>
                    <a:cs typeface="Arial"/>
                  </a:rPr>
                  <a:t>movilidad,</a:t>
                </a:r>
                <a:r>
                  <a:rPr lang="es-ES" sz="1000" spc="-15" dirty="0">
                    <a:solidFill>
                      <a:schemeClr val="accent1"/>
                    </a:solidFill>
                    <a:latin typeface="Arial"/>
                    <a:cs typeface="Arial"/>
                  </a:rPr>
                  <a:t> </a:t>
                </a:r>
                <a:r>
                  <a:rPr lang="es-ES" sz="1000" dirty="0">
                    <a:solidFill>
                      <a:schemeClr val="accent1"/>
                    </a:solidFill>
                    <a:latin typeface="Arial"/>
                    <a:cs typeface="Arial"/>
                  </a:rPr>
                  <a:t>actividades</a:t>
                </a:r>
                <a:r>
                  <a:rPr lang="es-ES" sz="1000" spc="-15" dirty="0">
                    <a:solidFill>
                      <a:schemeClr val="accent1"/>
                    </a:solidFill>
                    <a:latin typeface="Arial"/>
                    <a:cs typeface="Arial"/>
                  </a:rPr>
                  <a:t> </a:t>
                </a:r>
                <a:r>
                  <a:rPr lang="es-ES" sz="1000" spc="-10" dirty="0">
                    <a:solidFill>
                      <a:schemeClr val="accent1"/>
                    </a:solidFill>
                    <a:latin typeface="Arial"/>
                    <a:cs typeface="Arial"/>
                  </a:rPr>
                  <a:t>básicas (ABVD)</a:t>
                </a:r>
                <a:r>
                  <a:rPr lang="es-ES" sz="1000" spc="-30" dirty="0">
                    <a:solidFill>
                      <a:schemeClr val="accent1"/>
                    </a:solidFill>
                    <a:latin typeface="Arial"/>
                    <a:cs typeface="Arial"/>
                  </a:rPr>
                  <a:t> </a:t>
                </a:r>
                <a:r>
                  <a:rPr lang="es-ES" sz="1000" dirty="0">
                    <a:solidFill>
                      <a:schemeClr val="accent1"/>
                    </a:solidFill>
                    <a:latin typeface="Arial"/>
                    <a:cs typeface="Arial"/>
                  </a:rPr>
                  <a:t>e</a:t>
                </a:r>
                <a:r>
                  <a:rPr lang="es-ES" sz="1000" spc="-30" dirty="0">
                    <a:solidFill>
                      <a:schemeClr val="accent1"/>
                    </a:solidFill>
                    <a:latin typeface="Arial"/>
                    <a:cs typeface="Arial"/>
                  </a:rPr>
                  <a:t> </a:t>
                </a:r>
                <a:r>
                  <a:rPr lang="es-ES" sz="1000" dirty="0">
                    <a:solidFill>
                      <a:schemeClr val="accent1"/>
                    </a:solidFill>
                    <a:latin typeface="Arial"/>
                    <a:cs typeface="Arial"/>
                  </a:rPr>
                  <a:t>instrumentales</a:t>
                </a:r>
                <a:r>
                  <a:rPr lang="es-ES" sz="1000" spc="-30" dirty="0">
                    <a:solidFill>
                      <a:schemeClr val="accent1"/>
                    </a:solidFill>
                    <a:latin typeface="Arial"/>
                    <a:cs typeface="Arial"/>
                  </a:rPr>
                  <a:t> </a:t>
                </a:r>
                <a:r>
                  <a:rPr lang="es-ES" sz="1000" spc="-10" dirty="0">
                    <a:solidFill>
                      <a:schemeClr val="accent1"/>
                    </a:solidFill>
                    <a:latin typeface="Arial"/>
                    <a:cs typeface="Arial"/>
                  </a:rPr>
                  <a:t>(AIVD).</a:t>
                </a:r>
                <a:endParaRPr lang="es-ES" dirty="0">
                  <a:solidFill>
                    <a:schemeClr val="accent1"/>
                  </a:solidFill>
                  <a:latin typeface="Arial"/>
                  <a:cs typeface="Arial"/>
                </a:endParaRPr>
              </a:p>
              <a:p>
                <a:pPr marL="287655" marR="5080" indent="-143510">
                  <a:spcBef>
                    <a:spcPts val="250"/>
                  </a:spcBef>
                  <a:buFont typeface="Courier New" panose="02070309020205020404" pitchFamily="49" charset="0"/>
                  <a:buChar char="o"/>
                </a:pPr>
                <a:r>
                  <a:rPr lang="es-ES" sz="1000" dirty="0">
                    <a:solidFill>
                      <a:schemeClr val="accent1"/>
                    </a:solidFill>
                    <a:latin typeface="Arial"/>
                    <a:cs typeface="Arial"/>
                  </a:rPr>
                  <a:t>Las mujeres</a:t>
                </a:r>
                <a:r>
                  <a:rPr lang="es-ES" sz="1000" spc="-5" dirty="0">
                    <a:solidFill>
                      <a:schemeClr val="accent1"/>
                    </a:solidFill>
                    <a:latin typeface="Arial"/>
                    <a:cs typeface="Arial"/>
                  </a:rPr>
                  <a:t> </a:t>
                </a:r>
                <a:r>
                  <a:rPr lang="es-ES" sz="1000" dirty="0">
                    <a:solidFill>
                      <a:schemeClr val="accent1"/>
                    </a:solidFill>
                    <a:latin typeface="Arial"/>
                    <a:cs typeface="Arial"/>
                  </a:rPr>
                  <a:t>diabéticas mayores tienen 2,3 veces más riesgo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de</a:t>
                </a:r>
                <a:r>
                  <a:rPr lang="es-ES" sz="1000" spc="-5" dirty="0">
                    <a:solidFill>
                      <a:schemeClr val="accent1"/>
                    </a:solidFill>
                    <a:latin typeface="Arial"/>
                    <a:cs typeface="Arial"/>
                  </a:rPr>
                  <a:t> </a:t>
                </a:r>
                <a:r>
                  <a:rPr lang="es-ES" sz="1000" spc="-10" dirty="0">
                    <a:solidFill>
                      <a:schemeClr val="accent1"/>
                    </a:solidFill>
                    <a:latin typeface="Arial"/>
                    <a:cs typeface="Arial"/>
                  </a:rPr>
                  <a:t>limitación </a:t>
                </a:r>
                <a:r>
                  <a:rPr lang="es-ES" sz="1000" dirty="0">
                    <a:solidFill>
                      <a:schemeClr val="accent1"/>
                    </a:solidFill>
                    <a:latin typeface="Arial"/>
                    <a:cs typeface="Arial"/>
                  </a:rPr>
                  <a:t>severa</a:t>
                </a:r>
                <a:r>
                  <a:rPr lang="es-ES" sz="1000" spc="-10" dirty="0">
                    <a:solidFill>
                      <a:schemeClr val="accent1"/>
                    </a:solidFill>
                    <a:latin typeface="Arial"/>
                    <a:cs typeface="Arial"/>
                  </a:rPr>
                  <a:t> </a:t>
                </a:r>
                <a:r>
                  <a:rPr lang="es-ES" sz="1000" dirty="0">
                    <a:solidFill>
                      <a:schemeClr val="accent1"/>
                    </a:solidFill>
                    <a:latin typeface="Arial"/>
                    <a:cs typeface="Arial"/>
                  </a:rPr>
                  <a:t>al</a:t>
                </a:r>
                <a:r>
                  <a:rPr lang="es-ES" sz="1000" spc="-5" dirty="0">
                    <a:solidFill>
                      <a:schemeClr val="accent1"/>
                    </a:solidFill>
                    <a:latin typeface="Arial"/>
                    <a:cs typeface="Arial"/>
                  </a:rPr>
                  <a:t> </a:t>
                </a:r>
                <a:r>
                  <a:rPr lang="es-ES" sz="1000" dirty="0">
                    <a:solidFill>
                      <a:schemeClr val="accent1"/>
                    </a:solidFill>
                    <a:latin typeface="Arial"/>
                    <a:cs typeface="Arial"/>
                  </a:rPr>
                  <a:t>caminar</a:t>
                </a:r>
                <a:r>
                  <a:rPr lang="es-ES" sz="1000" spc="-5" dirty="0">
                    <a:solidFill>
                      <a:schemeClr val="accent1"/>
                    </a:solidFill>
                    <a:latin typeface="Arial"/>
                    <a:cs typeface="Arial"/>
                  </a:rPr>
                  <a:t> </a:t>
                </a:r>
                <a:r>
                  <a:rPr lang="es-ES" sz="1000" dirty="0">
                    <a:solidFill>
                      <a:schemeClr val="accent1"/>
                    </a:solidFill>
                    <a:latin typeface="Arial"/>
                    <a:cs typeface="Arial"/>
                  </a:rPr>
                  <a:t>vs. las</a:t>
                </a:r>
                <a:r>
                  <a:rPr lang="es-ES" sz="1000" spc="-5" dirty="0">
                    <a:solidFill>
                      <a:schemeClr val="accent1"/>
                    </a:solidFill>
                    <a:latin typeface="Arial"/>
                    <a:cs typeface="Arial"/>
                  </a:rPr>
                  <a:t> </a:t>
                </a:r>
                <a:r>
                  <a:rPr lang="es-ES" sz="1000" dirty="0">
                    <a:solidFill>
                      <a:schemeClr val="accent1"/>
                    </a:solidFill>
                    <a:latin typeface="Arial"/>
                    <a:cs typeface="Arial"/>
                  </a:rPr>
                  <a:t>no</a:t>
                </a:r>
                <a:r>
                  <a:rPr lang="es-ES" sz="1000" spc="-5" dirty="0">
                    <a:solidFill>
                      <a:schemeClr val="accent1"/>
                    </a:solidFill>
                    <a:latin typeface="Arial"/>
                    <a:cs typeface="Arial"/>
                  </a:rPr>
                  <a:t> </a:t>
                </a:r>
                <a:r>
                  <a:rPr lang="es-ES" sz="1000" dirty="0">
                    <a:solidFill>
                      <a:schemeClr val="accent1"/>
                    </a:solidFill>
                    <a:latin typeface="Arial"/>
                    <a:cs typeface="Arial"/>
                  </a:rPr>
                  <a:t>diabéticas,</a:t>
                </a:r>
                <a:r>
                  <a:rPr lang="es-ES" sz="1000" spc="-5" dirty="0">
                    <a:solidFill>
                      <a:schemeClr val="accent1"/>
                    </a:solidFill>
                    <a:latin typeface="Arial"/>
                    <a:cs typeface="Arial"/>
                  </a:rPr>
                  <a:t> </a:t>
                </a:r>
                <a:r>
                  <a:rPr lang="es-ES" sz="1000" dirty="0">
                    <a:solidFill>
                      <a:schemeClr val="accent1"/>
                    </a:solidFill>
                    <a:latin typeface="Arial"/>
                    <a:cs typeface="Arial"/>
                  </a:rPr>
                  <a:t>incluso</a:t>
                </a:r>
                <a:r>
                  <a:rPr lang="es-ES" sz="1000" spc="-5" dirty="0">
                    <a:solidFill>
                      <a:schemeClr val="accent1"/>
                    </a:solidFill>
                    <a:latin typeface="Arial"/>
                    <a:cs typeface="Arial"/>
                  </a:rPr>
                  <a:t> </a:t>
                </a:r>
                <a:br>
                  <a:rPr lang="es-ES" sz="1000" spc="-5" dirty="0">
                    <a:latin typeface="Arial" panose="020B0604020202020204" pitchFamily="34" charset="0"/>
                    <a:cs typeface="Arial" panose="020B0604020202020204" pitchFamily="34" charset="0"/>
                  </a:rPr>
                </a:br>
                <a:r>
                  <a:rPr lang="es-ES" sz="1000" dirty="0">
                    <a:solidFill>
                      <a:schemeClr val="accent1"/>
                    </a:solidFill>
                    <a:latin typeface="Arial"/>
                    <a:cs typeface="Arial"/>
                  </a:rPr>
                  <a:t>en</a:t>
                </a:r>
                <a:r>
                  <a:rPr lang="es-ES" sz="1000" spc="-5" dirty="0">
                    <a:solidFill>
                      <a:schemeClr val="accent1"/>
                    </a:solidFill>
                    <a:latin typeface="Arial"/>
                    <a:cs typeface="Arial"/>
                  </a:rPr>
                  <a:t> </a:t>
                </a:r>
                <a:r>
                  <a:rPr lang="es-ES" sz="1000" dirty="0">
                    <a:solidFill>
                      <a:schemeClr val="accent1"/>
                    </a:solidFill>
                    <a:latin typeface="Arial"/>
                    <a:cs typeface="Arial"/>
                  </a:rPr>
                  <a:t>poblaciones</a:t>
                </a:r>
                <a:r>
                  <a:rPr lang="es-ES" sz="1000" spc="-5" dirty="0">
                    <a:solidFill>
                      <a:schemeClr val="accent1"/>
                    </a:solidFill>
                    <a:latin typeface="Arial"/>
                    <a:cs typeface="Arial"/>
                  </a:rPr>
                  <a:t> </a:t>
                </a:r>
                <a:r>
                  <a:rPr lang="es-ES" sz="1000" spc="-25" dirty="0">
                    <a:solidFill>
                      <a:schemeClr val="accent1"/>
                    </a:solidFill>
                    <a:latin typeface="Arial"/>
                    <a:cs typeface="Arial"/>
                  </a:rPr>
                  <a:t>ya </a:t>
                </a:r>
                <a:r>
                  <a:rPr lang="es-ES" sz="1000" spc="-10" dirty="0">
                    <a:solidFill>
                      <a:schemeClr val="accent1"/>
                    </a:solidFill>
                    <a:latin typeface="Arial"/>
                    <a:cs typeface="Arial"/>
                  </a:rPr>
                  <a:t>discapacitadas.</a:t>
                </a:r>
                <a:endParaRPr lang="es-ES" sz="1000" dirty="0">
                  <a:solidFill>
                    <a:schemeClr val="accent1"/>
                  </a:solidFill>
                  <a:latin typeface="Arial"/>
                  <a:cs typeface="Arial"/>
                </a:endParaRPr>
              </a:p>
            </p:txBody>
          </p:sp>
        </p:grpSp>
        <p:pic>
          <p:nvPicPr>
            <p:cNvPr id="43" name="Gráfico 42">
              <a:extLst>
                <a:ext uri="{FF2B5EF4-FFF2-40B4-BE49-F238E27FC236}">
                  <a16:creationId xmlns:a16="http://schemas.microsoft.com/office/drawing/2014/main" id="{AAD1D0BC-6152-3F0B-B829-711D23C89C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840" y="778957"/>
              <a:ext cx="332459" cy="312310"/>
            </a:xfrm>
            <a:prstGeom prst="rect">
              <a:avLst/>
            </a:prstGeom>
          </p:spPr>
        </p:pic>
      </p:grpSp>
      <p:grpSp>
        <p:nvGrpSpPr>
          <p:cNvPr id="53" name="Grupo 52">
            <a:extLst>
              <a:ext uri="{FF2B5EF4-FFF2-40B4-BE49-F238E27FC236}">
                <a16:creationId xmlns:a16="http://schemas.microsoft.com/office/drawing/2014/main" id="{FD0C4263-E445-9C29-5A27-0D73B86A2D17}"/>
              </a:ext>
            </a:extLst>
          </p:cNvPr>
          <p:cNvGrpSpPr/>
          <p:nvPr/>
        </p:nvGrpSpPr>
        <p:grpSpPr>
          <a:xfrm>
            <a:off x="323849" y="2183663"/>
            <a:ext cx="4317005" cy="2271319"/>
            <a:chOff x="323849" y="2183663"/>
            <a:chExt cx="4317005" cy="2271319"/>
          </a:xfrm>
        </p:grpSpPr>
        <p:grpSp>
          <p:nvGrpSpPr>
            <p:cNvPr id="18" name="Grupo 17">
              <a:extLst>
                <a:ext uri="{FF2B5EF4-FFF2-40B4-BE49-F238E27FC236}">
                  <a16:creationId xmlns:a16="http://schemas.microsoft.com/office/drawing/2014/main" id="{F956F1BB-C9CA-796C-DC9D-16AB535BDC05}"/>
                </a:ext>
              </a:extLst>
            </p:cNvPr>
            <p:cNvGrpSpPr/>
            <p:nvPr/>
          </p:nvGrpSpPr>
          <p:grpSpPr>
            <a:xfrm>
              <a:off x="323849" y="2183663"/>
              <a:ext cx="4317005" cy="2271319"/>
              <a:chOff x="323849" y="776112"/>
              <a:chExt cx="4317005" cy="2271319"/>
            </a:xfrm>
          </p:grpSpPr>
          <p:grpSp>
            <p:nvGrpSpPr>
              <p:cNvPr id="19" name="Grupo 18">
                <a:extLst>
                  <a:ext uri="{FF2B5EF4-FFF2-40B4-BE49-F238E27FC236}">
                    <a16:creationId xmlns:a16="http://schemas.microsoft.com/office/drawing/2014/main" id="{890C1667-A102-EC35-5924-066B2B7AC130}"/>
                  </a:ext>
                </a:extLst>
              </p:cNvPr>
              <p:cNvGrpSpPr/>
              <p:nvPr/>
            </p:nvGrpSpPr>
            <p:grpSpPr>
              <a:xfrm>
                <a:off x="323849" y="776112"/>
                <a:ext cx="4317005" cy="507424"/>
                <a:chOff x="323849" y="776112"/>
                <a:chExt cx="4317005" cy="507424"/>
              </a:xfrm>
            </p:grpSpPr>
            <p:sp>
              <p:nvSpPr>
                <p:cNvPr id="21" name="Marcador de texto 3">
                  <a:extLst>
                    <a:ext uri="{FF2B5EF4-FFF2-40B4-BE49-F238E27FC236}">
                      <a16:creationId xmlns:a16="http://schemas.microsoft.com/office/drawing/2014/main" id="{4C00A296-BC94-8342-952C-A10A7D8A307F}"/>
                    </a:ext>
                  </a:extLst>
                </p:cNvPr>
                <p:cNvSpPr txBox="1">
                  <a:spLocks/>
                </p:cNvSpPr>
                <p:nvPr/>
              </p:nvSpPr>
              <p:spPr>
                <a:xfrm>
                  <a:off x="565264" y="896211"/>
                  <a:ext cx="4075590" cy="241980"/>
                </a:xfrm>
                <a:prstGeom prst="round1Rect">
                  <a:avLst/>
                </a:prstGeom>
                <a:solidFill>
                  <a:schemeClr val="accent1"/>
                </a:solidFill>
              </p:spPr>
              <p:txBody>
                <a:bodyPr wrap="square" lIns="432000" tIns="36000" rIns="0" bIns="36000" anchor="t">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000" dirty="0">
                      <a:solidFill>
                        <a:schemeClr val="bg1"/>
                      </a:solidFill>
                      <a:latin typeface="Arial"/>
                      <a:cs typeface="Arial"/>
                    </a:rPr>
                    <a:t>Mecanismos multifactoriales: comorbilidades prevalentes</a:t>
                  </a:r>
                  <a:r>
                    <a:rPr lang="es-ES" sz="1100" baseline="30000" dirty="0">
                      <a:solidFill>
                        <a:schemeClr val="bg1"/>
                      </a:solidFill>
                    </a:rPr>
                    <a:t>1-3</a:t>
                  </a:r>
                  <a:endParaRPr lang="es-ES" sz="1000" dirty="0">
                    <a:solidFill>
                      <a:schemeClr val="bg1"/>
                    </a:solidFill>
                    <a:latin typeface="Arial"/>
                    <a:cs typeface="Arial"/>
                  </a:endParaRPr>
                </a:p>
              </p:txBody>
            </p:sp>
            <p:sp>
              <p:nvSpPr>
                <p:cNvPr id="22" name="Elipse 21">
                  <a:extLst>
                    <a:ext uri="{FF2B5EF4-FFF2-40B4-BE49-F238E27FC236}">
                      <a16:creationId xmlns:a16="http://schemas.microsoft.com/office/drawing/2014/main" id="{F880D2A0-E635-EE6B-28B7-A055F30FE99E}"/>
                    </a:ext>
                  </a:extLst>
                </p:cNvPr>
                <p:cNvSpPr/>
                <p:nvPr/>
              </p:nvSpPr>
              <p:spPr>
                <a:xfrm>
                  <a:off x="323849" y="776112"/>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dirty="0"/>
                </a:p>
              </p:txBody>
            </p:sp>
          </p:grpSp>
          <p:sp>
            <p:nvSpPr>
              <p:cNvPr id="20" name="CuadroTexto 19">
                <a:extLst>
                  <a:ext uri="{FF2B5EF4-FFF2-40B4-BE49-F238E27FC236}">
                    <a16:creationId xmlns:a16="http://schemas.microsoft.com/office/drawing/2014/main" id="{969DCBA8-A34B-3859-880C-265E37A35E58}"/>
                  </a:ext>
                </a:extLst>
              </p:cNvPr>
              <p:cNvSpPr txBox="1"/>
              <p:nvPr/>
            </p:nvSpPr>
            <p:spPr>
              <a:xfrm>
                <a:off x="831272" y="1128068"/>
                <a:ext cx="3740727" cy="1919363"/>
              </a:xfrm>
              <a:prstGeom prst="rect">
                <a:avLst/>
              </a:prstGeom>
              <a:noFill/>
            </p:spPr>
            <p:txBody>
              <a:bodyPr wrap="square" lIns="0" tIns="72000" rIns="0" bIns="0" anchor="t">
                <a:spAutoFit/>
              </a:bodyPr>
              <a:lstStyle/>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Enfermedad</a:t>
                </a:r>
                <a:r>
                  <a:rPr lang="es-ES" sz="1000" b="1" spc="-15" dirty="0">
                    <a:solidFill>
                      <a:schemeClr val="accent1"/>
                    </a:solidFill>
                    <a:latin typeface="Arial"/>
                    <a:cs typeface="Arial"/>
                  </a:rPr>
                  <a:t> </a:t>
                </a:r>
                <a:r>
                  <a:rPr lang="es-ES" sz="1000" b="1" dirty="0">
                    <a:solidFill>
                      <a:schemeClr val="accent1"/>
                    </a:solidFill>
                    <a:latin typeface="Arial"/>
                    <a:cs typeface="Arial"/>
                  </a:rPr>
                  <a:t>arterial</a:t>
                </a:r>
                <a:r>
                  <a:rPr lang="es-ES" sz="1000" b="1" spc="-15" dirty="0">
                    <a:solidFill>
                      <a:schemeClr val="accent1"/>
                    </a:solidFill>
                    <a:latin typeface="Arial"/>
                    <a:cs typeface="Arial"/>
                  </a:rPr>
                  <a:t> </a:t>
                </a:r>
                <a:r>
                  <a:rPr lang="es-ES" sz="1000" b="1" dirty="0">
                    <a:solidFill>
                      <a:schemeClr val="accent1"/>
                    </a:solidFill>
                    <a:latin typeface="Arial"/>
                    <a:cs typeface="Arial"/>
                  </a:rPr>
                  <a:t>periférica</a:t>
                </a:r>
                <a:r>
                  <a:rPr lang="es-ES" sz="1000" b="1" spc="-15" dirty="0">
                    <a:solidFill>
                      <a:schemeClr val="accent1"/>
                    </a:solidFill>
                    <a:latin typeface="Arial"/>
                    <a:cs typeface="Arial"/>
                  </a:rPr>
                  <a:t> </a:t>
                </a:r>
                <a:r>
                  <a:rPr lang="es-ES" sz="1000" b="1" dirty="0">
                    <a:solidFill>
                      <a:schemeClr val="accent1"/>
                    </a:solidFill>
                    <a:latin typeface="Arial"/>
                    <a:cs typeface="Arial"/>
                  </a:rPr>
                  <a:t>(EAP):</a:t>
                </a:r>
                <a:r>
                  <a:rPr lang="es-ES" sz="1000" b="1" spc="-15" dirty="0">
                    <a:solidFill>
                      <a:schemeClr val="accent1"/>
                    </a:solidFill>
                    <a:latin typeface="Arial"/>
                    <a:cs typeface="Arial"/>
                  </a:rPr>
                  <a:t> </a:t>
                </a:r>
                <a:r>
                  <a:rPr lang="es-ES" sz="1000" spc="-15" dirty="0">
                    <a:solidFill>
                      <a:schemeClr val="accent1"/>
                    </a:solidFill>
                    <a:latin typeface="Arial"/>
                    <a:cs typeface="Arial"/>
                  </a:rPr>
                  <a:t>e</a:t>
                </a:r>
                <a:r>
                  <a:rPr lang="es-ES" sz="1000" dirty="0">
                    <a:solidFill>
                      <a:schemeClr val="accent1"/>
                    </a:solidFill>
                    <a:latin typeface="Arial"/>
                    <a:cs typeface="Arial"/>
                  </a:rPr>
                  <a:t>xplica</a:t>
                </a:r>
                <a:r>
                  <a:rPr lang="es-ES" sz="1000" spc="-15" dirty="0">
                    <a:solidFill>
                      <a:schemeClr val="accent1"/>
                    </a:solidFill>
                    <a:latin typeface="Arial"/>
                    <a:cs typeface="Arial"/>
                  </a:rPr>
                  <a:t> el </a:t>
                </a:r>
                <a:r>
                  <a:rPr lang="es-ES" sz="1000" spc="-10" dirty="0">
                    <a:solidFill>
                      <a:schemeClr val="accent1"/>
                    </a:solidFill>
                    <a:latin typeface="Arial"/>
                    <a:cs typeface="Arial"/>
                  </a:rPr>
                  <a:t>20 - </a:t>
                </a:r>
                <a:r>
                  <a:rPr lang="es-ES" sz="1000" dirty="0">
                    <a:solidFill>
                      <a:schemeClr val="accent1"/>
                    </a:solidFill>
                    <a:latin typeface="Arial"/>
                    <a:cs typeface="Arial"/>
                  </a:rPr>
                  <a:t>30 %</a:t>
                </a:r>
                <a:r>
                  <a:rPr lang="es-ES" sz="1000" spc="-15" dirty="0">
                    <a:solidFill>
                      <a:schemeClr val="accent1"/>
                    </a:solidFill>
                    <a:latin typeface="Arial"/>
                    <a:cs typeface="Arial"/>
                  </a:rPr>
                  <a:t> </a:t>
                </a:r>
                <a:br>
                  <a:rPr lang="es-ES" sz="1000" spc="-15" dirty="0">
                    <a:latin typeface="Arial" panose="020B0604020202020204" pitchFamily="34" charset="0"/>
                    <a:cs typeface="Arial" panose="020B0604020202020204" pitchFamily="34" charset="0"/>
                  </a:rPr>
                </a:br>
                <a:r>
                  <a:rPr lang="es-ES" sz="1000" dirty="0">
                    <a:solidFill>
                      <a:schemeClr val="accent1"/>
                    </a:solidFill>
                    <a:latin typeface="Arial"/>
                    <a:cs typeface="Arial"/>
                  </a:rPr>
                  <a:t>del</a:t>
                </a:r>
                <a:r>
                  <a:rPr lang="es-ES" sz="1000" spc="-10" dirty="0">
                    <a:solidFill>
                      <a:schemeClr val="accent1"/>
                    </a:solidFill>
                    <a:latin typeface="Arial"/>
                    <a:cs typeface="Arial"/>
                  </a:rPr>
                  <a:t> </a:t>
                </a:r>
                <a:r>
                  <a:rPr lang="es-ES" sz="1000" dirty="0">
                    <a:solidFill>
                      <a:schemeClr val="accent1"/>
                    </a:solidFill>
                    <a:latin typeface="Arial"/>
                    <a:cs typeface="Arial"/>
                  </a:rPr>
                  <a:t>riesgo</a:t>
                </a:r>
                <a:r>
                  <a:rPr lang="es-ES" sz="1000" spc="-15" dirty="0">
                    <a:solidFill>
                      <a:schemeClr val="accent1"/>
                    </a:solidFill>
                    <a:latin typeface="Arial"/>
                    <a:cs typeface="Arial"/>
                  </a:rPr>
                  <a:t> </a:t>
                </a:r>
                <a:r>
                  <a:rPr lang="es-ES" sz="1000" spc="-25" dirty="0">
                    <a:solidFill>
                      <a:schemeClr val="accent1"/>
                    </a:solidFill>
                    <a:latin typeface="Arial"/>
                    <a:cs typeface="Arial"/>
                  </a:rPr>
                  <a:t>de </a:t>
                </a:r>
                <a:r>
                  <a:rPr lang="es-ES" sz="1000" dirty="0">
                    <a:solidFill>
                      <a:schemeClr val="accent1"/>
                    </a:solidFill>
                    <a:latin typeface="Arial"/>
                    <a:cs typeface="Arial"/>
                  </a:rPr>
                  <a:t>discapacidad en</a:t>
                </a:r>
                <a:r>
                  <a:rPr lang="es-ES" sz="1000" spc="5" dirty="0">
                    <a:solidFill>
                      <a:schemeClr val="accent1"/>
                    </a:solidFill>
                    <a:latin typeface="Arial"/>
                    <a:cs typeface="Arial"/>
                  </a:rPr>
                  <a:t> </a:t>
                </a:r>
                <a:r>
                  <a:rPr lang="es-ES" sz="1000" dirty="0">
                    <a:solidFill>
                      <a:schemeClr val="accent1"/>
                    </a:solidFill>
                    <a:latin typeface="Arial"/>
                    <a:cs typeface="Arial"/>
                  </a:rPr>
                  <a:t>movilidad </a:t>
                </a:r>
                <a:r>
                  <a:rPr lang="es-ES" sz="1000" spc="100" dirty="0">
                    <a:solidFill>
                      <a:schemeClr val="accent1"/>
                    </a:solidFill>
                    <a:latin typeface="Arial"/>
                    <a:cs typeface="Arial"/>
                  </a:rPr>
                  <a:t>(↓</a:t>
                </a:r>
                <a:r>
                  <a:rPr lang="es-ES" sz="1000" spc="5" dirty="0">
                    <a:solidFill>
                      <a:schemeClr val="accent1"/>
                    </a:solidFill>
                    <a:latin typeface="Arial"/>
                    <a:cs typeface="Arial"/>
                  </a:rPr>
                  <a:t> </a:t>
                </a:r>
                <a:r>
                  <a:rPr lang="es-ES" sz="1000" dirty="0">
                    <a:solidFill>
                      <a:schemeClr val="accent1"/>
                    </a:solidFill>
                    <a:latin typeface="Arial"/>
                    <a:cs typeface="Arial"/>
                  </a:rPr>
                  <a:t>flujo sanguíneo</a:t>
                </a:r>
                <a:r>
                  <a:rPr lang="es-ES" sz="1000" spc="5" dirty="0">
                    <a:solidFill>
                      <a:schemeClr val="accent1"/>
                    </a:solidFill>
                    <a:latin typeface="Arial"/>
                    <a:cs typeface="Arial"/>
                  </a:rPr>
                  <a:t> </a:t>
                </a:r>
                <a:br>
                  <a:rPr lang="es-ES" sz="1000" spc="5" dirty="0">
                    <a:latin typeface="Arial" panose="020B0604020202020204" pitchFamily="34" charset="0"/>
                    <a:cs typeface="Arial" panose="020B0604020202020204" pitchFamily="34" charset="0"/>
                  </a:rPr>
                </a:br>
                <a:r>
                  <a:rPr lang="es-ES" sz="1000" dirty="0">
                    <a:solidFill>
                      <a:schemeClr val="accent1"/>
                    </a:solidFill>
                    <a:latin typeface="Arial"/>
                    <a:cs typeface="Arial"/>
                  </a:rPr>
                  <a:t>y </a:t>
                </a:r>
                <a:r>
                  <a:rPr lang="es-ES" sz="1000" spc="-10" dirty="0">
                    <a:solidFill>
                      <a:schemeClr val="accent1"/>
                    </a:solidFill>
                    <a:latin typeface="Arial"/>
                    <a:cs typeface="Arial"/>
                  </a:rPr>
                  <a:t>claudicación). </a:t>
                </a:r>
                <a:endParaRPr lang="es-ES" dirty="0">
                  <a:solidFill>
                    <a:schemeClr val="accent1"/>
                  </a:solidFill>
                  <a:latin typeface="Arial"/>
                  <a:cs typeface="Arial"/>
                </a:endParaRPr>
              </a:p>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Neuropatía</a:t>
                </a:r>
                <a:r>
                  <a:rPr lang="es-ES" sz="1000" b="1" spc="-15" dirty="0">
                    <a:solidFill>
                      <a:schemeClr val="accent1"/>
                    </a:solidFill>
                    <a:latin typeface="Arial"/>
                    <a:cs typeface="Arial"/>
                  </a:rPr>
                  <a:t> </a:t>
                </a:r>
                <a:r>
                  <a:rPr lang="es-ES" sz="1000" b="1" dirty="0">
                    <a:solidFill>
                      <a:schemeClr val="accent1"/>
                    </a:solidFill>
                    <a:latin typeface="Arial"/>
                    <a:cs typeface="Arial"/>
                  </a:rPr>
                  <a:t>periférica:</a:t>
                </a:r>
                <a:r>
                  <a:rPr lang="es-ES" sz="1000" b="1" spc="-15" dirty="0">
                    <a:solidFill>
                      <a:schemeClr val="accent1"/>
                    </a:solidFill>
                    <a:latin typeface="Arial"/>
                    <a:cs typeface="Arial"/>
                  </a:rPr>
                  <a:t> </a:t>
                </a:r>
                <a:r>
                  <a:rPr lang="es-ES" sz="1000" dirty="0">
                    <a:solidFill>
                      <a:schemeClr val="accent1"/>
                    </a:solidFill>
                    <a:latin typeface="Arial"/>
                    <a:cs typeface="Arial"/>
                  </a:rPr>
                  <a:t>vinculada</a:t>
                </a:r>
                <a:r>
                  <a:rPr lang="es-ES" sz="1000" spc="-20" dirty="0">
                    <a:solidFill>
                      <a:schemeClr val="accent1"/>
                    </a:solidFill>
                    <a:latin typeface="Arial"/>
                    <a:cs typeface="Arial"/>
                  </a:rPr>
                  <a:t> </a:t>
                </a:r>
                <a:r>
                  <a:rPr lang="es-ES" sz="1000" dirty="0">
                    <a:solidFill>
                      <a:schemeClr val="accent1"/>
                    </a:solidFill>
                    <a:latin typeface="Arial"/>
                    <a:cs typeface="Arial"/>
                  </a:rPr>
                  <a:t>a</a:t>
                </a:r>
                <a:r>
                  <a:rPr lang="es-ES" sz="1000" spc="-15" dirty="0">
                    <a:solidFill>
                      <a:schemeClr val="accent1"/>
                    </a:solidFill>
                    <a:latin typeface="Arial"/>
                    <a:cs typeface="Arial"/>
                  </a:rPr>
                  <a:t> </a:t>
                </a:r>
                <a:r>
                  <a:rPr lang="es-ES" sz="1000" dirty="0">
                    <a:solidFill>
                      <a:schemeClr val="accent1"/>
                    </a:solidFill>
                    <a:latin typeface="Arial"/>
                    <a:cs typeface="Arial"/>
                  </a:rPr>
                  <a:t>dificultades</a:t>
                </a:r>
                <a:r>
                  <a:rPr lang="es-ES" sz="1000" spc="-15" dirty="0">
                    <a:solidFill>
                      <a:schemeClr val="accent1"/>
                    </a:solidFill>
                    <a:latin typeface="Arial"/>
                    <a:cs typeface="Arial"/>
                  </a:rPr>
                  <a:t> </a:t>
                </a:r>
                <a:r>
                  <a:rPr lang="es-ES" sz="1000" dirty="0">
                    <a:solidFill>
                      <a:schemeClr val="accent1"/>
                    </a:solidFill>
                    <a:latin typeface="Arial"/>
                    <a:cs typeface="Arial"/>
                  </a:rPr>
                  <a:t>en</a:t>
                </a:r>
                <a:r>
                  <a:rPr lang="es-ES" sz="1000" spc="-80" dirty="0">
                    <a:solidFill>
                      <a:schemeClr val="accent1"/>
                    </a:solidFill>
                    <a:latin typeface="Arial"/>
                    <a:cs typeface="Arial"/>
                  </a:rPr>
                  <a:t> </a:t>
                </a:r>
                <a:r>
                  <a:rPr lang="es-ES" sz="1000" spc="-20" dirty="0">
                    <a:solidFill>
                      <a:schemeClr val="accent1"/>
                    </a:solidFill>
                    <a:latin typeface="Arial"/>
                    <a:cs typeface="Arial"/>
                  </a:rPr>
                  <a:t>ABVD</a:t>
                </a:r>
                <a:r>
                  <a:rPr lang="es-ES" sz="1000" spc="-15" dirty="0">
                    <a:solidFill>
                      <a:schemeClr val="accent1"/>
                    </a:solidFill>
                    <a:latin typeface="Arial"/>
                    <a:cs typeface="Arial"/>
                  </a:rPr>
                  <a:t> </a:t>
                </a:r>
                <a:r>
                  <a:rPr lang="es-ES" sz="1000" spc="-10" dirty="0">
                    <a:solidFill>
                      <a:schemeClr val="accent1"/>
                    </a:solidFill>
                    <a:latin typeface="Arial"/>
                    <a:cs typeface="Arial"/>
                  </a:rPr>
                  <a:t>(equilibrio, </a:t>
                </a:r>
                <a:r>
                  <a:rPr lang="es-ES" sz="1000" dirty="0">
                    <a:solidFill>
                      <a:schemeClr val="accent1"/>
                    </a:solidFill>
                    <a:latin typeface="Arial"/>
                    <a:cs typeface="Arial"/>
                  </a:rPr>
                  <a:t>fuerza</a:t>
                </a:r>
                <a:r>
                  <a:rPr lang="es-ES" sz="1000" spc="5" dirty="0">
                    <a:solidFill>
                      <a:schemeClr val="accent1"/>
                    </a:solidFill>
                    <a:latin typeface="Arial"/>
                    <a:cs typeface="Arial"/>
                  </a:rPr>
                  <a:t> </a:t>
                </a:r>
                <a:r>
                  <a:rPr lang="es-ES" sz="1000" spc="-10" dirty="0">
                    <a:solidFill>
                      <a:schemeClr val="accent1"/>
                    </a:solidFill>
                    <a:latin typeface="Arial"/>
                    <a:cs typeface="Arial"/>
                  </a:rPr>
                  <a:t>muscular).</a:t>
                </a:r>
              </a:p>
              <a:p>
                <a:pPr marL="287655" indent="-143510">
                  <a:spcBef>
                    <a:spcPts val="250"/>
                  </a:spcBef>
                  <a:buFont typeface="Courier New" panose="02070309020205020404" pitchFamily="49" charset="0"/>
                  <a:buChar char="o"/>
                </a:pPr>
                <a:r>
                  <a:rPr lang="es-ES" sz="1000" b="1" dirty="0">
                    <a:solidFill>
                      <a:schemeClr val="accent1"/>
                    </a:solidFill>
                    <a:latin typeface="Arial"/>
                    <a:cs typeface="Arial"/>
                  </a:rPr>
                  <a:t>Depresión:</a:t>
                </a:r>
                <a:r>
                  <a:rPr lang="es-ES" sz="1000" b="1" spc="-15" dirty="0">
                    <a:solidFill>
                      <a:schemeClr val="accent1"/>
                    </a:solidFill>
                    <a:latin typeface="Arial"/>
                    <a:cs typeface="Arial"/>
                  </a:rPr>
                  <a:t> </a:t>
                </a:r>
                <a:r>
                  <a:rPr lang="es-ES" sz="1000" dirty="0">
                    <a:solidFill>
                      <a:schemeClr val="accent1"/>
                    </a:solidFill>
                    <a:latin typeface="Arial"/>
                    <a:cs typeface="Arial"/>
                  </a:rPr>
                  <a:t>24 %</a:t>
                </a:r>
                <a:r>
                  <a:rPr lang="es-ES" sz="1000" spc="-10" dirty="0">
                    <a:solidFill>
                      <a:schemeClr val="accent1"/>
                    </a:solidFill>
                    <a:latin typeface="Arial"/>
                    <a:cs typeface="Arial"/>
                  </a:rPr>
                  <a:t> </a:t>
                </a:r>
                <a:r>
                  <a:rPr lang="es-ES" sz="1000" dirty="0">
                    <a:solidFill>
                      <a:schemeClr val="accent1"/>
                    </a:solidFill>
                    <a:latin typeface="Arial"/>
                    <a:cs typeface="Arial"/>
                  </a:rPr>
                  <a:t>mayor</a:t>
                </a:r>
                <a:r>
                  <a:rPr lang="es-ES" sz="1000" spc="-10" dirty="0">
                    <a:solidFill>
                      <a:schemeClr val="accent1"/>
                    </a:solidFill>
                    <a:latin typeface="Arial"/>
                    <a:cs typeface="Arial"/>
                  </a:rPr>
                  <a:t> </a:t>
                </a:r>
                <a:r>
                  <a:rPr lang="es-ES" sz="1000" dirty="0">
                    <a:solidFill>
                      <a:schemeClr val="accent1"/>
                    </a:solidFill>
                    <a:latin typeface="Arial"/>
                    <a:cs typeface="Arial"/>
                  </a:rPr>
                  <a:t>prevalencia</a:t>
                </a:r>
                <a:r>
                  <a:rPr lang="es-ES" sz="1000" spc="-10" dirty="0">
                    <a:solidFill>
                      <a:schemeClr val="accent1"/>
                    </a:solidFill>
                    <a:latin typeface="Arial"/>
                    <a:cs typeface="Arial"/>
                  </a:rPr>
                  <a:t> </a:t>
                </a:r>
                <a:r>
                  <a:rPr lang="es-ES" sz="1000" dirty="0">
                    <a:solidFill>
                      <a:schemeClr val="accent1"/>
                    </a:solidFill>
                    <a:latin typeface="Arial"/>
                    <a:cs typeface="Arial"/>
                  </a:rPr>
                  <a:t>en</a:t>
                </a:r>
                <a:r>
                  <a:rPr lang="es-ES" sz="1000" spc="-15" dirty="0">
                    <a:solidFill>
                      <a:schemeClr val="accent1"/>
                    </a:solidFill>
                    <a:latin typeface="Arial"/>
                    <a:cs typeface="Arial"/>
                  </a:rPr>
                  <a:t> </a:t>
                </a:r>
                <a:r>
                  <a:rPr lang="es-ES" sz="1000" dirty="0">
                    <a:solidFill>
                      <a:schemeClr val="accent1"/>
                    </a:solidFill>
                    <a:latin typeface="Arial"/>
                    <a:cs typeface="Arial"/>
                  </a:rPr>
                  <a:t>diabéticos,</a:t>
                </a:r>
                <a:r>
                  <a:rPr lang="es-ES" sz="1000" spc="-10" dirty="0">
                    <a:solidFill>
                      <a:schemeClr val="accent1"/>
                    </a:solidFill>
                    <a:latin typeface="Arial"/>
                    <a:cs typeface="Arial"/>
                  </a:rPr>
                  <a:t> </a:t>
                </a:r>
                <a:r>
                  <a:rPr lang="es-ES" sz="1000" dirty="0">
                    <a:solidFill>
                      <a:schemeClr val="accent1"/>
                    </a:solidFill>
                    <a:latin typeface="Arial"/>
                    <a:cs typeface="Arial"/>
                  </a:rPr>
                  <a:t>contribuyendo</a:t>
                </a:r>
                <a:r>
                  <a:rPr lang="es-ES" sz="1000" spc="-10" dirty="0">
                    <a:solidFill>
                      <a:schemeClr val="accent1"/>
                    </a:solidFill>
                    <a:latin typeface="Arial"/>
                    <a:cs typeface="Arial"/>
                  </a:rPr>
                  <a:t> </a:t>
                </a:r>
                <a:r>
                  <a:rPr lang="es-ES" sz="1000" spc="-25" dirty="0">
                    <a:solidFill>
                      <a:schemeClr val="accent1"/>
                    </a:solidFill>
                    <a:latin typeface="Arial"/>
                    <a:cs typeface="Arial"/>
                  </a:rPr>
                  <a:t>al </a:t>
                </a:r>
                <a:r>
                  <a:rPr lang="es-ES" sz="1000" dirty="0">
                    <a:solidFill>
                      <a:schemeClr val="accent1"/>
                    </a:solidFill>
                    <a:latin typeface="Arial"/>
                    <a:cs typeface="Arial"/>
                  </a:rPr>
                  <a:t>deterioro</a:t>
                </a:r>
                <a:r>
                  <a:rPr lang="es-ES" sz="1000" spc="-15" dirty="0">
                    <a:solidFill>
                      <a:schemeClr val="accent1"/>
                    </a:solidFill>
                    <a:latin typeface="Arial"/>
                    <a:cs typeface="Arial"/>
                  </a:rPr>
                  <a:t> </a:t>
                </a:r>
                <a:r>
                  <a:rPr lang="es-ES" sz="1000" spc="-10" dirty="0">
                    <a:solidFill>
                      <a:schemeClr val="accent1"/>
                    </a:solidFill>
                    <a:latin typeface="Arial"/>
                    <a:cs typeface="Arial"/>
                  </a:rPr>
                  <a:t>funcional.</a:t>
                </a:r>
              </a:p>
              <a:p>
                <a:pPr marL="287655" indent="-143510">
                  <a:spcBef>
                    <a:spcPts val="250"/>
                  </a:spcBef>
                  <a:buFont typeface="Courier New" panose="02070309020205020404" pitchFamily="49" charset="0"/>
                  <a:buChar char="o"/>
                </a:pPr>
                <a:r>
                  <a:rPr lang="es-ES" sz="1000" b="1" dirty="0">
                    <a:solidFill>
                      <a:schemeClr val="accent1"/>
                    </a:solidFill>
                    <a:latin typeface="Arial"/>
                    <a:cs typeface="Arial"/>
                  </a:rPr>
                  <a:t>Obesidad y</a:t>
                </a:r>
                <a:r>
                  <a:rPr lang="es-ES" sz="1000" b="1" spc="5" dirty="0">
                    <a:solidFill>
                      <a:schemeClr val="accent1"/>
                    </a:solidFill>
                    <a:latin typeface="Arial"/>
                    <a:cs typeface="Arial"/>
                  </a:rPr>
                  <a:t> </a:t>
                </a:r>
                <a:r>
                  <a:rPr lang="es-ES" sz="1000" b="1" dirty="0">
                    <a:solidFill>
                      <a:schemeClr val="accent1"/>
                    </a:solidFill>
                    <a:latin typeface="Arial"/>
                    <a:cs typeface="Arial"/>
                  </a:rPr>
                  <a:t>daño</a:t>
                </a:r>
                <a:r>
                  <a:rPr lang="es-ES" sz="1000" b="1" spc="5" dirty="0">
                    <a:solidFill>
                      <a:schemeClr val="accent1"/>
                    </a:solidFill>
                    <a:latin typeface="Arial"/>
                    <a:cs typeface="Arial"/>
                  </a:rPr>
                  <a:t> </a:t>
                </a:r>
                <a:r>
                  <a:rPr lang="es-ES" sz="1000" b="1" dirty="0">
                    <a:solidFill>
                      <a:schemeClr val="accent1"/>
                    </a:solidFill>
                    <a:latin typeface="Arial"/>
                    <a:cs typeface="Arial"/>
                  </a:rPr>
                  <a:t>orgánico: </a:t>
                </a:r>
                <a:r>
                  <a:rPr lang="es-ES" sz="1000" dirty="0">
                    <a:solidFill>
                      <a:schemeClr val="accent1"/>
                    </a:solidFill>
                    <a:latin typeface="Arial"/>
                    <a:cs typeface="Arial"/>
                  </a:rPr>
                  <a:t>un IMC</a:t>
                </a:r>
                <a:r>
                  <a:rPr lang="es-ES" sz="1000" spc="5" dirty="0">
                    <a:solidFill>
                      <a:schemeClr val="accent1"/>
                    </a:solidFill>
                    <a:latin typeface="Arial"/>
                    <a:cs typeface="Arial"/>
                  </a:rPr>
                  <a:t> </a:t>
                </a:r>
                <a:r>
                  <a:rPr lang="es-ES" sz="1000" dirty="0">
                    <a:solidFill>
                      <a:schemeClr val="accent1"/>
                    </a:solidFill>
                    <a:latin typeface="Arial"/>
                    <a:cs typeface="Arial"/>
                  </a:rPr>
                  <a:t>≥30</a:t>
                </a:r>
                <a:r>
                  <a:rPr lang="es-ES" sz="1000" spc="5" dirty="0">
                    <a:solidFill>
                      <a:schemeClr val="accent1"/>
                    </a:solidFill>
                    <a:latin typeface="Arial"/>
                    <a:cs typeface="Arial"/>
                  </a:rPr>
                  <a:t> </a:t>
                </a:r>
                <a:r>
                  <a:rPr lang="es-ES" sz="1000" dirty="0">
                    <a:solidFill>
                      <a:schemeClr val="accent1"/>
                    </a:solidFill>
                    <a:latin typeface="Arial"/>
                    <a:cs typeface="Arial"/>
                  </a:rPr>
                  <a:t>reduce la capacidad</a:t>
                </a:r>
                <a:r>
                  <a:rPr lang="es-ES" sz="1000" spc="5" dirty="0">
                    <a:solidFill>
                      <a:schemeClr val="accent1"/>
                    </a:solidFill>
                    <a:latin typeface="Arial"/>
                    <a:cs typeface="Arial"/>
                  </a:rPr>
                  <a:t> </a:t>
                </a:r>
                <a:r>
                  <a:rPr lang="es-ES" sz="1000" dirty="0">
                    <a:solidFill>
                      <a:schemeClr val="accent1"/>
                    </a:solidFill>
                    <a:latin typeface="Arial"/>
                    <a:cs typeface="Arial"/>
                  </a:rPr>
                  <a:t>física</a:t>
                </a:r>
                <a:r>
                  <a:rPr lang="es-ES" sz="1000" spc="5" dirty="0">
                    <a:solidFill>
                      <a:schemeClr val="accent1"/>
                    </a:solidFill>
                    <a:latin typeface="Arial"/>
                    <a:cs typeface="Arial"/>
                  </a:rPr>
                  <a:t> </a:t>
                </a:r>
                <a:r>
                  <a:rPr lang="es-ES" sz="1000" dirty="0">
                    <a:solidFill>
                      <a:schemeClr val="accent1"/>
                    </a:solidFill>
                    <a:latin typeface="Arial"/>
                    <a:cs typeface="Arial"/>
                  </a:rPr>
                  <a:t>un</a:t>
                </a:r>
                <a:r>
                  <a:rPr lang="es-ES" sz="1000" spc="5" dirty="0">
                    <a:solidFill>
                      <a:schemeClr val="accent1"/>
                    </a:solidFill>
                    <a:latin typeface="Arial"/>
                    <a:cs typeface="Arial"/>
                  </a:rPr>
                  <a:t> </a:t>
                </a:r>
                <a:r>
                  <a:rPr lang="es-ES" sz="1000" spc="-25" dirty="0">
                    <a:solidFill>
                      <a:schemeClr val="accent1"/>
                    </a:solidFill>
                    <a:latin typeface="Arial"/>
                    <a:cs typeface="Arial"/>
                  </a:rPr>
                  <a:t>40 % </a:t>
                </a:r>
                <a:r>
                  <a:rPr lang="es-ES" sz="1000" dirty="0">
                    <a:solidFill>
                      <a:schemeClr val="accent1"/>
                    </a:solidFill>
                    <a:latin typeface="Arial"/>
                    <a:cs typeface="Arial"/>
                  </a:rPr>
                  <a:t>en</a:t>
                </a:r>
                <a:r>
                  <a:rPr lang="es-ES" sz="1000" spc="-5" dirty="0">
                    <a:solidFill>
                      <a:schemeClr val="accent1"/>
                    </a:solidFill>
                    <a:latin typeface="Arial"/>
                    <a:cs typeface="Arial"/>
                  </a:rPr>
                  <a:t> </a:t>
                </a:r>
                <a:r>
                  <a:rPr lang="es-ES" sz="1000" dirty="0">
                    <a:solidFill>
                      <a:schemeClr val="accent1"/>
                    </a:solidFill>
                    <a:latin typeface="Arial"/>
                    <a:cs typeface="Arial"/>
                  </a:rPr>
                  <a:t>diabéticos</a:t>
                </a:r>
                <a:r>
                  <a:rPr lang="es-ES" sz="1000" spc="-5" dirty="0">
                    <a:solidFill>
                      <a:schemeClr val="accent1"/>
                    </a:solidFill>
                    <a:latin typeface="Arial"/>
                    <a:cs typeface="Arial"/>
                  </a:rPr>
                  <a:t> </a:t>
                </a:r>
                <a:r>
                  <a:rPr lang="es-ES" sz="1000" spc="-10" dirty="0">
                    <a:solidFill>
                      <a:schemeClr val="accent1"/>
                    </a:solidFill>
                    <a:latin typeface="Arial"/>
                    <a:cs typeface="Arial"/>
                  </a:rPr>
                  <a:t>mayores.</a:t>
                </a:r>
                <a:endParaRPr lang="es-ES" sz="1000" dirty="0">
                  <a:solidFill>
                    <a:schemeClr val="accent1"/>
                  </a:solidFill>
                  <a:latin typeface="Arial"/>
                  <a:cs typeface="Arial"/>
                </a:endParaRPr>
              </a:p>
              <a:p>
                <a:pPr marL="287655" indent="-143510">
                  <a:spcBef>
                    <a:spcPts val="250"/>
                  </a:spcBef>
                  <a:buFont typeface="Courier New" panose="02070309020205020404" pitchFamily="49" charset="0"/>
                  <a:buChar char="o"/>
                </a:pPr>
                <a:r>
                  <a:rPr lang="es-ES" sz="1000" dirty="0">
                    <a:solidFill>
                      <a:schemeClr val="accent1"/>
                    </a:solidFill>
                    <a:latin typeface="Arial"/>
                    <a:cs typeface="Arial"/>
                  </a:rPr>
                  <a:t>Disfunción</a:t>
                </a:r>
                <a:r>
                  <a:rPr lang="es-ES" sz="1000" spc="-15" dirty="0">
                    <a:solidFill>
                      <a:schemeClr val="accent1"/>
                    </a:solidFill>
                    <a:latin typeface="Arial"/>
                    <a:cs typeface="Arial"/>
                  </a:rPr>
                  <a:t> </a:t>
                </a:r>
                <a:r>
                  <a:rPr lang="es-ES" sz="1000" dirty="0">
                    <a:solidFill>
                      <a:schemeClr val="accent1"/>
                    </a:solidFill>
                    <a:latin typeface="Arial"/>
                    <a:cs typeface="Arial"/>
                  </a:rPr>
                  <a:t>visual</a:t>
                </a:r>
                <a:r>
                  <a:rPr lang="es-ES" sz="1000" spc="-15" dirty="0">
                    <a:solidFill>
                      <a:schemeClr val="accent1"/>
                    </a:solidFill>
                    <a:latin typeface="Arial"/>
                    <a:cs typeface="Arial"/>
                  </a:rPr>
                  <a:t> </a:t>
                </a:r>
                <a:r>
                  <a:rPr lang="es-ES" sz="1000" dirty="0">
                    <a:solidFill>
                      <a:schemeClr val="accent1"/>
                    </a:solidFill>
                    <a:latin typeface="Arial"/>
                    <a:cs typeface="Arial"/>
                  </a:rPr>
                  <a:t>y</a:t>
                </a:r>
                <a:r>
                  <a:rPr lang="es-ES" sz="1000" spc="-15" dirty="0">
                    <a:solidFill>
                      <a:schemeClr val="accent1"/>
                    </a:solidFill>
                    <a:latin typeface="Arial"/>
                    <a:cs typeface="Arial"/>
                  </a:rPr>
                  <a:t> </a:t>
                </a:r>
                <a:r>
                  <a:rPr lang="es-ES" sz="1000" dirty="0">
                    <a:solidFill>
                      <a:schemeClr val="accent1"/>
                    </a:solidFill>
                    <a:latin typeface="Arial"/>
                    <a:cs typeface="Arial"/>
                  </a:rPr>
                  <a:t>enfermedad</a:t>
                </a:r>
                <a:r>
                  <a:rPr lang="es-ES" sz="1000" spc="-15" dirty="0">
                    <a:solidFill>
                      <a:schemeClr val="accent1"/>
                    </a:solidFill>
                    <a:latin typeface="Arial"/>
                    <a:cs typeface="Arial"/>
                  </a:rPr>
                  <a:t> </a:t>
                </a:r>
                <a:r>
                  <a:rPr lang="es-ES" sz="1000" dirty="0">
                    <a:solidFill>
                      <a:schemeClr val="accent1"/>
                    </a:solidFill>
                    <a:latin typeface="Arial"/>
                    <a:cs typeface="Arial"/>
                  </a:rPr>
                  <a:t>cardiovascular</a:t>
                </a:r>
                <a:r>
                  <a:rPr lang="es-ES" sz="1000" spc="-15" dirty="0">
                    <a:solidFill>
                      <a:schemeClr val="accent1"/>
                    </a:solidFill>
                    <a:latin typeface="Arial"/>
                    <a:cs typeface="Arial"/>
                  </a:rPr>
                  <a:t> </a:t>
                </a:r>
                <a:r>
                  <a:rPr lang="es-ES" sz="1000" dirty="0">
                    <a:solidFill>
                      <a:schemeClr val="accent1"/>
                    </a:solidFill>
                    <a:latin typeface="Arial"/>
                    <a:cs typeface="Arial"/>
                  </a:rPr>
                  <a:t>agravan</a:t>
                </a:r>
                <a:r>
                  <a:rPr lang="es-ES" sz="1000" spc="-15" dirty="0">
                    <a:solidFill>
                      <a:schemeClr val="accent1"/>
                    </a:solidFill>
                    <a:latin typeface="Arial"/>
                    <a:cs typeface="Arial"/>
                  </a:rPr>
                  <a:t> </a:t>
                </a:r>
                <a:br>
                  <a:rPr lang="es-ES" sz="1000" spc="-15" dirty="0">
                    <a:latin typeface="Arial" panose="020B0604020202020204" pitchFamily="34" charset="0"/>
                    <a:cs typeface="Arial" panose="020B0604020202020204" pitchFamily="34" charset="0"/>
                  </a:rPr>
                </a:br>
                <a:r>
                  <a:rPr lang="es-ES" sz="1000" spc="-25" dirty="0">
                    <a:solidFill>
                      <a:schemeClr val="accent1"/>
                    </a:solidFill>
                    <a:latin typeface="Arial"/>
                    <a:cs typeface="Arial"/>
                  </a:rPr>
                  <a:t>la </a:t>
                </a:r>
                <a:r>
                  <a:rPr lang="es-ES" sz="1000" spc="-10" dirty="0">
                    <a:solidFill>
                      <a:schemeClr val="accent1"/>
                    </a:solidFill>
                    <a:latin typeface="Arial"/>
                    <a:cs typeface="Arial"/>
                  </a:rPr>
                  <a:t>dependencia.</a:t>
                </a:r>
                <a:endParaRPr lang="es-ES" sz="1000" dirty="0">
                  <a:solidFill>
                    <a:schemeClr val="accent1"/>
                  </a:solidFill>
                  <a:latin typeface="Arial"/>
                  <a:cs typeface="Arial"/>
                </a:endParaRPr>
              </a:p>
            </p:txBody>
          </p:sp>
        </p:grpSp>
        <p:pic>
          <p:nvPicPr>
            <p:cNvPr id="46" name="Gráfico 45">
              <a:extLst>
                <a:ext uri="{FF2B5EF4-FFF2-40B4-BE49-F238E27FC236}">
                  <a16:creationId xmlns:a16="http://schemas.microsoft.com/office/drawing/2014/main" id="{39279738-E372-9AFD-CDA7-4718CC0E3F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634" y="2273299"/>
              <a:ext cx="332317" cy="332317"/>
            </a:xfrm>
            <a:prstGeom prst="rect">
              <a:avLst/>
            </a:prstGeom>
          </p:spPr>
        </p:pic>
      </p:grpSp>
      <p:grpSp>
        <p:nvGrpSpPr>
          <p:cNvPr id="52" name="Grupo 51">
            <a:extLst>
              <a:ext uri="{FF2B5EF4-FFF2-40B4-BE49-F238E27FC236}">
                <a16:creationId xmlns:a16="http://schemas.microsoft.com/office/drawing/2014/main" id="{2E0AF561-48A2-A990-563B-CA62BD89DE0B}"/>
              </a:ext>
            </a:extLst>
          </p:cNvPr>
          <p:cNvGrpSpPr/>
          <p:nvPr/>
        </p:nvGrpSpPr>
        <p:grpSpPr>
          <a:xfrm>
            <a:off x="4757028" y="703465"/>
            <a:ext cx="4063122" cy="1224824"/>
            <a:chOff x="4757028" y="703465"/>
            <a:chExt cx="4063122" cy="1224824"/>
          </a:xfrm>
        </p:grpSpPr>
        <p:grpSp>
          <p:nvGrpSpPr>
            <p:cNvPr id="23" name="Grupo 22">
              <a:extLst>
                <a:ext uri="{FF2B5EF4-FFF2-40B4-BE49-F238E27FC236}">
                  <a16:creationId xmlns:a16="http://schemas.microsoft.com/office/drawing/2014/main" id="{107EAB02-79BD-CE6F-2550-3D9A341BD57F}"/>
                </a:ext>
              </a:extLst>
            </p:cNvPr>
            <p:cNvGrpSpPr/>
            <p:nvPr/>
          </p:nvGrpSpPr>
          <p:grpSpPr>
            <a:xfrm>
              <a:off x="4757028" y="703465"/>
              <a:ext cx="4063122" cy="1224824"/>
              <a:chOff x="323849" y="776112"/>
              <a:chExt cx="4063122" cy="1224824"/>
            </a:xfrm>
          </p:grpSpPr>
          <p:grpSp>
            <p:nvGrpSpPr>
              <p:cNvPr id="24" name="Grupo 23">
                <a:extLst>
                  <a:ext uri="{FF2B5EF4-FFF2-40B4-BE49-F238E27FC236}">
                    <a16:creationId xmlns:a16="http://schemas.microsoft.com/office/drawing/2014/main" id="{7BCD4BE2-3ADA-A95D-7253-245CDFFCE18A}"/>
                  </a:ext>
                </a:extLst>
              </p:cNvPr>
              <p:cNvGrpSpPr/>
              <p:nvPr/>
            </p:nvGrpSpPr>
            <p:grpSpPr>
              <a:xfrm>
                <a:off x="323849" y="776112"/>
                <a:ext cx="4063122" cy="507424"/>
                <a:chOff x="323849" y="776112"/>
                <a:chExt cx="4063122" cy="507424"/>
              </a:xfrm>
            </p:grpSpPr>
            <p:sp>
              <p:nvSpPr>
                <p:cNvPr id="26" name="Marcador de texto 3">
                  <a:extLst>
                    <a:ext uri="{FF2B5EF4-FFF2-40B4-BE49-F238E27FC236}">
                      <a16:creationId xmlns:a16="http://schemas.microsoft.com/office/drawing/2014/main" id="{8F5CA7E2-9586-60A2-CC7F-05A1413B292D}"/>
                    </a:ext>
                  </a:extLst>
                </p:cNvPr>
                <p:cNvSpPr txBox="1">
                  <a:spLocks/>
                </p:cNvSpPr>
                <p:nvPr/>
              </p:nvSpPr>
              <p:spPr>
                <a:xfrm>
                  <a:off x="565264" y="896211"/>
                  <a:ext cx="3821707" cy="241980"/>
                </a:xfrm>
                <a:prstGeom prst="round1Rect">
                  <a:avLst/>
                </a:prstGeom>
                <a:solidFill>
                  <a:schemeClr val="accent1"/>
                </a:solidFill>
              </p:spPr>
              <p:txBody>
                <a:bodyPr wrap="square" lIns="432000" tIns="36000" rIns="0" bIns="36000" anchor="t">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000" dirty="0">
                      <a:solidFill>
                        <a:schemeClr val="bg1"/>
                      </a:solidFill>
                      <a:latin typeface="Arial"/>
                      <a:cs typeface="Arial"/>
                    </a:rPr>
                    <a:t>Impacto funcional</a:t>
                  </a:r>
                  <a:r>
                    <a:rPr lang="es-ES" sz="1100" baseline="30000" dirty="0">
                      <a:solidFill>
                        <a:schemeClr val="bg1"/>
                      </a:solidFill>
                    </a:rPr>
                    <a:t>1-3</a:t>
                  </a:r>
                  <a:endParaRPr lang="es-ES" sz="1000" dirty="0">
                    <a:solidFill>
                      <a:schemeClr val="bg1"/>
                    </a:solidFill>
                    <a:latin typeface="Arial" panose="020B0604020202020204" pitchFamily="34" charset="0"/>
                    <a:cs typeface="Arial" panose="020B0604020202020204" pitchFamily="34" charset="0"/>
                  </a:endParaRPr>
                </a:p>
              </p:txBody>
            </p:sp>
            <p:sp>
              <p:nvSpPr>
                <p:cNvPr id="27" name="Elipse 26">
                  <a:extLst>
                    <a:ext uri="{FF2B5EF4-FFF2-40B4-BE49-F238E27FC236}">
                      <a16:creationId xmlns:a16="http://schemas.microsoft.com/office/drawing/2014/main" id="{3994A2C8-F606-C384-7721-B004D9918C0C}"/>
                    </a:ext>
                  </a:extLst>
                </p:cNvPr>
                <p:cNvSpPr/>
                <p:nvPr/>
              </p:nvSpPr>
              <p:spPr>
                <a:xfrm>
                  <a:off x="323849" y="776112"/>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grpSp>
          <p:sp>
            <p:nvSpPr>
              <p:cNvPr id="25" name="CuadroTexto 24">
                <a:extLst>
                  <a:ext uri="{FF2B5EF4-FFF2-40B4-BE49-F238E27FC236}">
                    <a16:creationId xmlns:a16="http://schemas.microsoft.com/office/drawing/2014/main" id="{D0E35860-416A-BF1A-10F7-9CF0BE952A25}"/>
                  </a:ext>
                </a:extLst>
              </p:cNvPr>
              <p:cNvSpPr txBox="1"/>
              <p:nvPr/>
            </p:nvSpPr>
            <p:spPr>
              <a:xfrm>
                <a:off x="831272" y="1120319"/>
                <a:ext cx="3555699" cy="880617"/>
              </a:xfrm>
              <a:prstGeom prst="rect">
                <a:avLst/>
              </a:prstGeom>
              <a:noFill/>
            </p:spPr>
            <p:txBody>
              <a:bodyPr wrap="square" lIns="0" tIns="72000" rIns="0" bIns="0" anchor="t">
                <a:spAutoFit/>
              </a:bodyPr>
              <a:lstStyle/>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Velocidad de marcha reducida: </a:t>
                </a:r>
                <a:r>
                  <a:rPr lang="es-ES" sz="1000" dirty="0">
                    <a:solidFill>
                      <a:schemeClr val="accent1"/>
                    </a:solidFill>
                    <a:latin typeface="Arial"/>
                    <a:cs typeface="Arial"/>
                  </a:rPr>
                  <a:t>diabéticos tienen 1,4 puntos menos en escalas de movilidad (equilibrio, velocidad, levantarse de silla).</a:t>
                </a:r>
                <a:endParaRPr lang="es-ES" dirty="0">
                  <a:solidFill>
                    <a:schemeClr val="accent1"/>
                  </a:solidFill>
                </a:endParaRPr>
              </a:p>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Limitaciones en ABVD: </a:t>
                </a:r>
                <a:r>
                  <a:rPr lang="es-ES" sz="1000" dirty="0">
                    <a:solidFill>
                      <a:schemeClr val="accent1"/>
                    </a:solidFill>
                    <a:latin typeface="Arial"/>
                    <a:cs typeface="Arial"/>
                  </a:rPr>
                  <a:t>61 % mayor riesgo de dificultad para vestirse, bañarse o comer.</a:t>
                </a:r>
              </a:p>
            </p:txBody>
          </p:sp>
        </p:grpSp>
        <p:pic>
          <p:nvPicPr>
            <p:cNvPr id="48" name="Gráfico 47">
              <a:extLst>
                <a:ext uri="{FF2B5EF4-FFF2-40B4-BE49-F238E27FC236}">
                  <a16:creationId xmlns:a16="http://schemas.microsoft.com/office/drawing/2014/main" id="{FC004186-9A3A-44ED-A8CA-BD4E41AC5A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65689" y="781048"/>
              <a:ext cx="287074" cy="328084"/>
            </a:xfrm>
            <a:prstGeom prst="rect">
              <a:avLst/>
            </a:prstGeom>
          </p:spPr>
        </p:pic>
      </p:grpSp>
      <p:grpSp>
        <p:nvGrpSpPr>
          <p:cNvPr id="51" name="Grupo 50">
            <a:extLst>
              <a:ext uri="{FF2B5EF4-FFF2-40B4-BE49-F238E27FC236}">
                <a16:creationId xmlns:a16="http://schemas.microsoft.com/office/drawing/2014/main" id="{5F1F1987-BD1B-6FC1-F6B7-53BFC854AAE4}"/>
              </a:ext>
            </a:extLst>
          </p:cNvPr>
          <p:cNvGrpSpPr/>
          <p:nvPr/>
        </p:nvGrpSpPr>
        <p:grpSpPr>
          <a:xfrm>
            <a:off x="4757028" y="3230158"/>
            <a:ext cx="4063122" cy="1224824"/>
            <a:chOff x="4757028" y="3230158"/>
            <a:chExt cx="4063122" cy="1224824"/>
          </a:xfrm>
        </p:grpSpPr>
        <p:grpSp>
          <p:nvGrpSpPr>
            <p:cNvPr id="33" name="Grupo 32">
              <a:extLst>
                <a:ext uri="{FF2B5EF4-FFF2-40B4-BE49-F238E27FC236}">
                  <a16:creationId xmlns:a16="http://schemas.microsoft.com/office/drawing/2014/main" id="{D3EF717B-EEDE-160D-BA4E-817703E0EFFA}"/>
                </a:ext>
              </a:extLst>
            </p:cNvPr>
            <p:cNvGrpSpPr/>
            <p:nvPr/>
          </p:nvGrpSpPr>
          <p:grpSpPr>
            <a:xfrm>
              <a:off x="4757028" y="3230158"/>
              <a:ext cx="4063122" cy="1224824"/>
              <a:chOff x="323849" y="776112"/>
              <a:chExt cx="4063122" cy="1224824"/>
            </a:xfrm>
          </p:grpSpPr>
          <p:grpSp>
            <p:nvGrpSpPr>
              <p:cNvPr id="34" name="Grupo 33">
                <a:extLst>
                  <a:ext uri="{FF2B5EF4-FFF2-40B4-BE49-F238E27FC236}">
                    <a16:creationId xmlns:a16="http://schemas.microsoft.com/office/drawing/2014/main" id="{05EC6DD3-8B58-627F-1038-15AEE7E20C3D}"/>
                  </a:ext>
                </a:extLst>
              </p:cNvPr>
              <p:cNvGrpSpPr/>
              <p:nvPr/>
            </p:nvGrpSpPr>
            <p:grpSpPr>
              <a:xfrm>
                <a:off x="323849" y="776112"/>
                <a:ext cx="4063122" cy="507424"/>
                <a:chOff x="323849" y="776112"/>
                <a:chExt cx="4063122" cy="507424"/>
              </a:xfrm>
            </p:grpSpPr>
            <p:sp>
              <p:nvSpPr>
                <p:cNvPr id="36" name="Marcador de texto 3">
                  <a:extLst>
                    <a:ext uri="{FF2B5EF4-FFF2-40B4-BE49-F238E27FC236}">
                      <a16:creationId xmlns:a16="http://schemas.microsoft.com/office/drawing/2014/main" id="{BBA411C9-D12E-709F-0CF2-54EA1BA16367}"/>
                    </a:ext>
                  </a:extLst>
                </p:cNvPr>
                <p:cNvSpPr txBox="1">
                  <a:spLocks/>
                </p:cNvSpPr>
                <p:nvPr/>
              </p:nvSpPr>
              <p:spPr>
                <a:xfrm>
                  <a:off x="565264" y="896211"/>
                  <a:ext cx="3821707" cy="241980"/>
                </a:xfrm>
                <a:prstGeom prst="round1Rect">
                  <a:avLst/>
                </a:prstGeom>
                <a:solidFill>
                  <a:schemeClr val="accent1"/>
                </a:solidFill>
              </p:spPr>
              <p:txBody>
                <a:bodyPr wrap="square" lIns="432000" tIns="36000" rIns="0" bIns="36000">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000" dirty="0">
                      <a:solidFill>
                        <a:schemeClr val="bg1"/>
                      </a:solidFill>
                      <a:latin typeface="Arial" panose="020B0604020202020204" pitchFamily="34" charset="0"/>
                      <a:cs typeface="Arial" panose="020B0604020202020204" pitchFamily="34" charset="0"/>
                    </a:rPr>
                    <a:t>Implicaciones clínicas</a:t>
                  </a:r>
                  <a:r>
                    <a:rPr lang="es-ES" sz="1100" baseline="30000" dirty="0">
                      <a:solidFill>
                        <a:schemeClr val="bg1"/>
                      </a:solidFill>
                    </a:rPr>
                    <a:t>1-3</a:t>
                  </a:r>
                  <a:endParaRPr lang="es-ES" sz="1000" dirty="0">
                    <a:solidFill>
                      <a:schemeClr val="bg1"/>
                    </a:solidFill>
                    <a:latin typeface="Arial" panose="020B0604020202020204" pitchFamily="34" charset="0"/>
                    <a:cs typeface="Arial" panose="020B0604020202020204" pitchFamily="34" charset="0"/>
                  </a:endParaRPr>
                </a:p>
              </p:txBody>
            </p:sp>
            <p:sp>
              <p:nvSpPr>
                <p:cNvPr id="37" name="Elipse 36">
                  <a:extLst>
                    <a:ext uri="{FF2B5EF4-FFF2-40B4-BE49-F238E27FC236}">
                      <a16:creationId xmlns:a16="http://schemas.microsoft.com/office/drawing/2014/main" id="{0118FE48-D533-1456-E9E2-5B134761086E}"/>
                    </a:ext>
                  </a:extLst>
                </p:cNvPr>
                <p:cNvSpPr/>
                <p:nvPr/>
              </p:nvSpPr>
              <p:spPr>
                <a:xfrm>
                  <a:off x="323849" y="776112"/>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grpSp>
          <p:sp>
            <p:nvSpPr>
              <p:cNvPr id="35" name="CuadroTexto 34">
                <a:extLst>
                  <a:ext uri="{FF2B5EF4-FFF2-40B4-BE49-F238E27FC236}">
                    <a16:creationId xmlns:a16="http://schemas.microsoft.com/office/drawing/2014/main" id="{29EE02EE-659C-57D2-C43C-B8D2B216FC04}"/>
                  </a:ext>
                </a:extLst>
              </p:cNvPr>
              <p:cNvSpPr txBox="1"/>
              <p:nvPr/>
            </p:nvSpPr>
            <p:spPr>
              <a:xfrm>
                <a:off x="831272" y="1120319"/>
                <a:ext cx="3555699" cy="880617"/>
              </a:xfrm>
              <a:prstGeom prst="rect">
                <a:avLst/>
              </a:prstGeom>
              <a:noFill/>
            </p:spPr>
            <p:txBody>
              <a:bodyPr wrap="square" lIns="0" tIns="72000" rIns="0" bIns="0" anchor="t">
                <a:spAutoFit/>
              </a:bodyPr>
              <a:lstStyle/>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Abordaje integral: </a:t>
                </a:r>
                <a:r>
                  <a:rPr lang="es-ES" sz="1000" dirty="0">
                    <a:solidFill>
                      <a:schemeClr val="accent1"/>
                    </a:solidFill>
                    <a:latin typeface="Arial"/>
                    <a:cs typeface="Arial"/>
                  </a:rPr>
                  <a:t>control glucémico no basta; requiere manejo de EAP, neuropatía, depresión y obesidad.</a:t>
                </a:r>
                <a:endParaRPr lang="es-ES" dirty="0">
                  <a:solidFill>
                    <a:schemeClr val="accent1"/>
                  </a:solidFill>
                  <a:latin typeface="Arial"/>
                  <a:cs typeface="Arial"/>
                </a:endParaRPr>
              </a:p>
              <a:p>
                <a:pPr marL="287655" marR="5080" indent="-143510">
                  <a:spcBef>
                    <a:spcPts val="250"/>
                  </a:spcBef>
                  <a:buFont typeface="Courier New" panose="02070309020205020404" pitchFamily="49" charset="0"/>
                  <a:buChar char="o"/>
                </a:pPr>
                <a:r>
                  <a:rPr lang="es-ES" sz="1000" b="1" dirty="0">
                    <a:solidFill>
                      <a:schemeClr val="accent1"/>
                    </a:solidFill>
                    <a:latin typeface="Arial"/>
                    <a:cs typeface="Arial"/>
                  </a:rPr>
                  <a:t>Evaluación geriátrica: </a:t>
                </a:r>
                <a:r>
                  <a:rPr lang="es-ES" sz="1000" dirty="0">
                    <a:solidFill>
                      <a:schemeClr val="accent1"/>
                    </a:solidFill>
                    <a:latin typeface="Arial"/>
                    <a:cs typeface="Arial"/>
                  </a:rPr>
                  <a:t>priorizar escalas como SPPB (</a:t>
                </a:r>
                <a:r>
                  <a:rPr lang="es-ES" sz="1000" i="1" dirty="0">
                    <a:solidFill>
                      <a:schemeClr val="accent1"/>
                    </a:solidFill>
                    <a:latin typeface="Arial"/>
                    <a:cs typeface="Arial"/>
                  </a:rPr>
                  <a:t>Short </a:t>
                </a:r>
                <a:r>
                  <a:rPr lang="es-ES" sz="1000" i="1" dirty="0" err="1">
                    <a:solidFill>
                      <a:schemeClr val="accent1"/>
                    </a:solidFill>
                    <a:latin typeface="Arial"/>
                    <a:cs typeface="Arial"/>
                  </a:rPr>
                  <a:t>Physical</a:t>
                </a:r>
                <a:r>
                  <a:rPr lang="es-ES" sz="1000" i="1" dirty="0">
                    <a:solidFill>
                      <a:schemeClr val="accent1"/>
                    </a:solidFill>
                    <a:latin typeface="Arial"/>
                    <a:cs typeface="Arial"/>
                  </a:rPr>
                  <a:t> Performance </a:t>
                </a:r>
                <a:r>
                  <a:rPr lang="es-ES" sz="1000" i="1" dirty="0" err="1">
                    <a:solidFill>
                      <a:schemeClr val="accent1"/>
                    </a:solidFill>
                    <a:latin typeface="Arial"/>
                    <a:cs typeface="Arial"/>
                  </a:rPr>
                  <a:t>Battery</a:t>
                </a:r>
                <a:r>
                  <a:rPr lang="es-ES" sz="1000" dirty="0">
                    <a:solidFill>
                      <a:schemeClr val="accent1"/>
                    </a:solidFill>
                    <a:latin typeface="Arial"/>
                    <a:cs typeface="Arial"/>
                  </a:rPr>
                  <a:t>) y Barthel para detectar fragilidad precoz.</a:t>
                </a:r>
                <a:endParaRPr lang="es-ES" sz="1000" baseline="30000" dirty="0">
                  <a:solidFill>
                    <a:schemeClr val="accent1"/>
                  </a:solidFill>
                  <a:latin typeface="Arial"/>
                  <a:cs typeface="Arial"/>
                </a:endParaRPr>
              </a:p>
            </p:txBody>
          </p:sp>
        </p:grpSp>
        <p:pic>
          <p:nvPicPr>
            <p:cNvPr id="50" name="Gráfico 49">
              <a:extLst>
                <a:ext uri="{FF2B5EF4-FFF2-40B4-BE49-F238E27FC236}">
                  <a16:creationId xmlns:a16="http://schemas.microsoft.com/office/drawing/2014/main" id="{87E4ED1F-E4BD-B2F0-67C2-8F1D1919F3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9285" y="3282949"/>
              <a:ext cx="309298" cy="353483"/>
            </a:xfrm>
            <a:prstGeom prst="rect">
              <a:avLst/>
            </a:prstGeom>
          </p:spPr>
        </p:pic>
      </p:grpSp>
    </p:spTree>
    <p:extLst>
      <p:ext uri="{BB962C8B-B14F-4D97-AF65-F5344CB8AC3E}">
        <p14:creationId xmlns:p14="http://schemas.microsoft.com/office/powerpoint/2010/main" val="2723927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3819-988E-BA9A-2C33-DBA02992C65E}"/>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2BAF37E-C5CA-9532-A4A2-8FC4F39F0951}"/>
              </a:ext>
            </a:extLst>
          </p:cNvPr>
          <p:cNvSpPr>
            <a:spLocks noGrp="1"/>
          </p:cNvSpPr>
          <p:nvPr>
            <p:ph type="sldNum" sz="quarter" idx="12"/>
          </p:nvPr>
        </p:nvSpPr>
        <p:spPr/>
        <p:txBody>
          <a:bodyPr/>
          <a:lstStyle/>
          <a:p>
            <a:fld id="{E7109EF1-F99E-2846-B900-05CEFB69D20A}" type="slidenum">
              <a:rPr lang="en-US" noProof="0" smtClean="0"/>
              <a:pPr/>
              <a:t>28</a:t>
            </a:fld>
            <a:endParaRPr lang="en-US" noProof="0"/>
          </a:p>
        </p:txBody>
      </p:sp>
      <p:sp>
        <p:nvSpPr>
          <p:cNvPr id="3" name="Marcador de texto 2">
            <a:extLst>
              <a:ext uri="{FF2B5EF4-FFF2-40B4-BE49-F238E27FC236}">
                <a16:creationId xmlns:a16="http://schemas.microsoft.com/office/drawing/2014/main" id="{7E40B2E4-5B41-1CFB-9893-DA73632A273D}"/>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73CEFD27-218F-EEED-131A-350427F9A63A}"/>
              </a:ext>
            </a:extLst>
          </p:cNvPr>
          <p:cNvSpPr>
            <a:spLocks noGrp="1"/>
          </p:cNvSpPr>
          <p:nvPr>
            <p:ph type="body" sz="quarter" idx="25"/>
          </p:nvPr>
        </p:nvSpPr>
        <p:spPr>
          <a:xfrm>
            <a:off x="323851" y="693740"/>
            <a:ext cx="8496300" cy="276999"/>
          </a:xfrm>
        </p:spPr>
        <p:txBody>
          <a:bodyPr lIns="0" tIns="0" rIns="0" bIns="0" anchor="t">
            <a:spAutoFit/>
          </a:bodyPr>
          <a:lstStyle/>
          <a:p>
            <a:pPr marL="12700">
              <a:lnSpc>
                <a:spcPct val="100000"/>
              </a:lnSpc>
              <a:spcBef>
                <a:spcPts val="100"/>
              </a:spcBef>
            </a:pPr>
            <a:r>
              <a:rPr lang="es-ES" sz="1800" b="1">
                <a:latin typeface="Arial"/>
                <a:cs typeface="Arial"/>
              </a:rPr>
              <a:t>Diabetes </a:t>
            </a:r>
            <a:r>
              <a:rPr lang="es-ES" i="1">
                <a:latin typeface="Arial"/>
                <a:cs typeface="Arial"/>
              </a:rPr>
              <a:t>mellitus</a:t>
            </a:r>
            <a:r>
              <a:rPr lang="es-ES" sz="1800" b="1">
                <a:latin typeface="Arial"/>
                <a:cs typeface="Arial"/>
              </a:rPr>
              <a:t> como paradigma de enfermedad crónica</a:t>
            </a:r>
          </a:p>
        </p:txBody>
      </p:sp>
      <p:sp>
        <p:nvSpPr>
          <p:cNvPr id="5" name="Marcador de texto 4">
            <a:extLst>
              <a:ext uri="{FF2B5EF4-FFF2-40B4-BE49-F238E27FC236}">
                <a16:creationId xmlns:a16="http://schemas.microsoft.com/office/drawing/2014/main" id="{8BA020DB-2371-7506-5C85-310507480967}"/>
              </a:ext>
            </a:extLst>
          </p:cNvPr>
          <p:cNvSpPr>
            <a:spLocks noGrp="1"/>
          </p:cNvSpPr>
          <p:nvPr>
            <p:ph type="body" sz="quarter" idx="26"/>
          </p:nvPr>
        </p:nvSpPr>
        <p:spPr/>
        <p:txBody>
          <a:bodyPr/>
          <a:lstStyle/>
          <a:p>
            <a:pPr marL="12700" marR="5080">
              <a:spcBef>
                <a:spcPts val="100"/>
              </a:spcBef>
            </a:pPr>
            <a:r>
              <a:rPr lang="es-ES" err="1">
                <a:latin typeface="Arial" panose="020B0604020202020204" pitchFamily="34" charset="0"/>
                <a:cs typeface="Arial" panose="020B0604020202020204" pitchFamily="34" charset="0"/>
              </a:rPr>
              <a:t>Khunti</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K,</a:t>
            </a:r>
            <a:r>
              <a:rPr lang="es-ES" spc="-30">
                <a:latin typeface="Arial" panose="020B0604020202020204" pitchFamily="34" charset="0"/>
                <a:cs typeface="Arial" panose="020B0604020202020204" pitchFamily="34" charset="0"/>
              </a:rPr>
              <a:t>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a:t>
            </a:r>
            <a:r>
              <a:rPr lang="es-ES" spc="-3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2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and</a:t>
            </a:r>
            <a:r>
              <a:rPr lang="es-ES" spc="-3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Multiple</a:t>
            </a:r>
            <a:r>
              <a:rPr lang="es-ES" spc="-10">
                <a:latin typeface="Arial" panose="020B0604020202020204" pitchFamily="34" charset="0"/>
                <a:cs typeface="Arial" panose="020B0604020202020204" pitchFamily="34" charset="0"/>
              </a:rPr>
              <a:t> Long-</a:t>
            </a:r>
            <a:r>
              <a:rPr lang="es-ES" err="1">
                <a:latin typeface="Arial" panose="020B0604020202020204" pitchFamily="34" charset="0"/>
                <a:cs typeface="Arial" panose="020B0604020202020204" pitchFamily="34" charset="0"/>
              </a:rPr>
              <a:t>term</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Conditions</a:t>
            </a:r>
            <a:r>
              <a:rPr lang="es-ES">
                <a:latin typeface="Arial" panose="020B0604020202020204" pitchFamily="34" charset="0"/>
                <a:cs typeface="Arial" panose="020B0604020202020204" pitchFamily="34" charset="0"/>
              </a:rPr>
              <a:t>:</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A</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Review</a:t>
            </a:r>
            <a:r>
              <a:rPr lang="es-ES" spc="-3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Our</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Current</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Global</a:t>
            </a:r>
            <a:r>
              <a:rPr lang="es-ES" spc="-30">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Health</a:t>
            </a:r>
            <a:r>
              <a:rPr lang="es-ES" spc="-35">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Challenge</a:t>
            </a:r>
            <a:r>
              <a:rPr lang="es-ES">
                <a:latin typeface="Arial" panose="020B0604020202020204" pitchFamily="34" charset="0"/>
                <a:cs typeface="Arial" panose="020B0604020202020204" pitchFamily="34" charset="0"/>
              </a:rPr>
              <a:t>.</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Diabetes</a:t>
            </a:r>
            <a:r>
              <a:rPr lang="es-ES" spc="-35">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Care.</a:t>
            </a:r>
            <a:r>
              <a:rPr lang="es-ES" spc="-3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2023</a:t>
            </a:r>
            <a:r>
              <a:rPr lang="es-ES" spc="-3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Dec;46(12):2092-</a:t>
            </a:r>
            <a:r>
              <a:rPr lang="es-ES" spc="-20">
                <a:latin typeface="Arial" panose="020B0604020202020204" pitchFamily="34" charset="0"/>
                <a:cs typeface="Arial" panose="020B0604020202020204" pitchFamily="34" charset="0"/>
              </a:rPr>
              <a:t>101. </a:t>
            </a:r>
            <a:r>
              <a:rPr lang="es-ES" spc="-10">
                <a:latin typeface="Arial" panose="020B0604020202020204" pitchFamily="34" charset="0"/>
                <a:cs typeface="Arial" panose="020B0604020202020204" pitchFamily="34" charset="0"/>
              </a:rPr>
              <a:t>doi:10.2337/dci23-</a:t>
            </a:r>
            <a:r>
              <a:rPr lang="es-ES">
                <a:latin typeface="Arial" panose="020B0604020202020204" pitchFamily="34" charset="0"/>
                <a:cs typeface="Arial" panose="020B0604020202020204" pitchFamily="34" charset="0"/>
              </a:rPr>
              <a:t>0035.</a:t>
            </a:r>
            <a:r>
              <a:rPr lang="es-ES" spc="-3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PMID:</a:t>
            </a:r>
            <a:r>
              <a:rPr lang="es-ES" spc="-2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38011523;</a:t>
            </a:r>
            <a:r>
              <a:rPr lang="es-ES" spc="-30">
                <a:latin typeface="Arial" panose="020B0604020202020204" pitchFamily="34" charset="0"/>
                <a:cs typeface="Arial" panose="020B0604020202020204" pitchFamily="34" charset="0"/>
              </a:rPr>
              <a:t> </a:t>
            </a:r>
            <a:r>
              <a:rPr lang="es-ES">
                <a:latin typeface="Arial" panose="020B0604020202020204" pitchFamily="34" charset="0"/>
                <a:cs typeface="Arial" panose="020B0604020202020204" pitchFamily="34" charset="0"/>
              </a:rPr>
              <a:t>PMCID:</a:t>
            </a:r>
            <a:r>
              <a:rPr lang="es-ES" spc="-25">
                <a:latin typeface="Arial" panose="020B0604020202020204" pitchFamily="34" charset="0"/>
                <a:cs typeface="Arial" panose="020B0604020202020204" pitchFamily="34" charset="0"/>
              </a:rPr>
              <a:t> </a:t>
            </a:r>
            <a:r>
              <a:rPr lang="es-ES" spc="-10">
                <a:latin typeface="Arial" panose="020B0604020202020204" pitchFamily="34" charset="0"/>
                <a:cs typeface="Arial" panose="020B0604020202020204" pitchFamily="34" charset="0"/>
              </a:rPr>
              <a:t>PMC10698221.</a:t>
            </a:r>
            <a:endParaRPr lang="es-ES">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EC38AB97-F27E-21B9-918C-373B3BF04A2E}"/>
              </a:ext>
            </a:extLst>
          </p:cNvPr>
          <p:cNvGrpSpPr/>
          <p:nvPr/>
        </p:nvGrpSpPr>
        <p:grpSpPr>
          <a:xfrm>
            <a:off x="323850" y="1123782"/>
            <a:ext cx="8535988" cy="693278"/>
            <a:chOff x="323850" y="1123782"/>
            <a:chExt cx="8535988" cy="693278"/>
          </a:xfrm>
        </p:grpSpPr>
        <p:sp>
          <p:nvSpPr>
            <p:cNvPr id="10" name="Elipse 9">
              <a:extLst>
                <a:ext uri="{FF2B5EF4-FFF2-40B4-BE49-F238E27FC236}">
                  <a16:creationId xmlns:a16="http://schemas.microsoft.com/office/drawing/2014/main" id="{3A75F6B9-8C2E-3528-2D41-CCBFD759A29D}"/>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1</a:t>
              </a:r>
            </a:p>
          </p:txBody>
        </p:sp>
        <p:sp>
          <p:nvSpPr>
            <p:cNvPr id="11" name="CuadroTexto 10">
              <a:extLst>
                <a:ext uri="{FF2B5EF4-FFF2-40B4-BE49-F238E27FC236}">
                  <a16:creationId xmlns:a16="http://schemas.microsoft.com/office/drawing/2014/main" id="{B34D7A0A-32C6-93BA-6093-41BE9368B570}"/>
                </a:ext>
              </a:extLst>
            </p:cNvPr>
            <p:cNvSpPr txBox="1"/>
            <p:nvPr/>
          </p:nvSpPr>
          <p:spPr>
            <a:xfrm>
              <a:off x="728606" y="1123782"/>
              <a:ext cx="8091544" cy="221018"/>
            </a:xfrm>
            <a:prstGeom prst="rect">
              <a:avLst/>
            </a:prstGeom>
            <a:noFill/>
          </p:spPr>
          <p:txBody>
            <a:bodyPr wrap="square" lIns="72000" tIns="0" rIns="0" bIns="36000" anchor="t">
              <a:spAutoFit/>
            </a:bodyPr>
            <a:lstStyle/>
            <a:p>
              <a:r>
                <a:rPr lang="es-ES" sz="1200" b="1">
                  <a:solidFill>
                    <a:schemeClr val="accent1"/>
                  </a:solidFill>
                  <a:latin typeface="Arial"/>
                  <a:cs typeface="Arial"/>
                </a:rPr>
                <a:t>Definición de multimorbilidad o enfermedades crónicas múltiples (MLTC)</a:t>
              </a:r>
              <a:endParaRPr lang="es-ES" sz="1200">
                <a:solidFill>
                  <a:schemeClr val="accent1"/>
                </a:solidFill>
                <a:latin typeface="Arial"/>
                <a:cs typeface="Arial"/>
              </a:endParaRPr>
            </a:p>
          </p:txBody>
        </p:sp>
        <p:sp>
          <p:nvSpPr>
            <p:cNvPr id="19" name="CuadroTexto 18">
              <a:extLst>
                <a:ext uri="{FF2B5EF4-FFF2-40B4-BE49-F238E27FC236}">
                  <a16:creationId xmlns:a16="http://schemas.microsoft.com/office/drawing/2014/main" id="{CDFE11C1-6440-64CA-1D9B-75C87C0A47E1}"/>
                </a:ext>
              </a:extLst>
            </p:cNvPr>
            <p:cNvSpPr txBox="1"/>
            <p:nvPr/>
          </p:nvSpPr>
          <p:spPr>
            <a:xfrm>
              <a:off x="728606" y="1365210"/>
              <a:ext cx="8131232" cy="451850"/>
            </a:xfrm>
            <a:prstGeom prst="rect">
              <a:avLst/>
            </a:prstGeom>
            <a:noFill/>
          </p:spPr>
          <p:txBody>
            <a:bodyPr wrap="square" lIns="72000" tIns="36000" rIns="0" bIns="0">
              <a:spAutoFit/>
            </a:bodyPr>
            <a:lstStyle/>
            <a:p>
              <a:pPr marL="12700" marR="767080">
                <a:spcBef>
                  <a:spcPts val="1095"/>
                </a:spcBef>
                <a:buSzPct val="94871"/>
                <a:tabLst>
                  <a:tab pos="262255" algn="l"/>
                </a:tabLst>
              </a:pPr>
              <a:r>
                <a:rPr lang="es-ES" sz="900">
                  <a:solidFill>
                    <a:schemeClr val="accent1"/>
                  </a:solidFill>
                  <a:latin typeface="Arial" panose="020B0604020202020204" pitchFamily="34" charset="0"/>
                  <a:cs typeface="Arial" panose="020B0604020202020204" pitchFamily="34" charset="0"/>
                </a:rPr>
                <a:t>Las enfermedades crónicas múltiples (MLTC) se definen como la presencia de dos o más afecciones crónicas, que pueden incluir enfermedades cardiovasculares, cáncer, enfermedad renal crónica, artritis, depresión y demencia, entre otras. Estas afecciones</a:t>
              </a:r>
              <a:br>
                <a:rPr lang="es-ES" sz="900">
                  <a:solidFill>
                    <a:schemeClr val="accent1"/>
                  </a:solidFill>
                  <a:latin typeface="Arial" panose="020B0604020202020204" pitchFamily="34" charset="0"/>
                  <a:cs typeface="Arial" panose="020B0604020202020204" pitchFamily="34" charset="0"/>
                </a:rPr>
              </a:br>
              <a:r>
                <a:rPr lang="es-ES" sz="900">
                  <a:solidFill>
                    <a:schemeClr val="accent1"/>
                  </a:solidFill>
                  <a:latin typeface="Arial" panose="020B0604020202020204" pitchFamily="34" charset="0"/>
                  <a:cs typeface="Arial" panose="020B0604020202020204" pitchFamily="34" charset="0"/>
                </a:rPr>
                <a:t>tienen un impacto significativo en la calidad de vida, la salud y la mortalidad de las personas con diabetes.</a:t>
              </a:r>
            </a:p>
          </p:txBody>
        </p:sp>
        <p:cxnSp>
          <p:nvCxnSpPr>
            <p:cNvPr id="20" name="Conector recto 19">
              <a:extLst>
                <a:ext uri="{FF2B5EF4-FFF2-40B4-BE49-F238E27FC236}">
                  <a16:creationId xmlns:a16="http://schemas.microsoft.com/office/drawing/2014/main" id="{2924BA2A-BAC7-1A0C-1231-5C2A3ED27B26}"/>
                </a:ext>
              </a:extLst>
            </p:cNvPr>
            <p:cNvCxnSpPr>
              <a:stCxn id="10"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1" name="Grupo 20">
            <a:extLst>
              <a:ext uri="{FF2B5EF4-FFF2-40B4-BE49-F238E27FC236}">
                <a16:creationId xmlns:a16="http://schemas.microsoft.com/office/drawing/2014/main" id="{E4192E72-8005-9249-AD50-FCDB0A4346C9}"/>
              </a:ext>
            </a:extLst>
          </p:cNvPr>
          <p:cNvGrpSpPr/>
          <p:nvPr/>
        </p:nvGrpSpPr>
        <p:grpSpPr>
          <a:xfrm>
            <a:off x="323850" y="1979685"/>
            <a:ext cx="8496300" cy="693278"/>
            <a:chOff x="323850" y="1123782"/>
            <a:chExt cx="8496300" cy="693278"/>
          </a:xfrm>
        </p:grpSpPr>
        <p:sp>
          <p:nvSpPr>
            <p:cNvPr id="28" name="Elipse 27">
              <a:extLst>
                <a:ext uri="{FF2B5EF4-FFF2-40B4-BE49-F238E27FC236}">
                  <a16:creationId xmlns:a16="http://schemas.microsoft.com/office/drawing/2014/main" id="{0409B0FD-BF84-4B96-886A-CE32BB9A142A}"/>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2</a:t>
              </a:r>
            </a:p>
          </p:txBody>
        </p:sp>
        <p:sp>
          <p:nvSpPr>
            <p:cNvPr id="33" name="CuadroTexto 32">
              <a:extLst>
                <a:ext uri="{FF2B5EF4-FFF2-40B4-BE49-F238E27FC236}">
                  <a16:creationId xmlns:a16="http://schemas.microsoft.com/office/drawing/2014/main" id="{A7803AD8-4871-00DC-DC49-74511716B82E}"/>
                </a:ext>
              </a:extLst>
            </p:cNvPr>
            <p:cNvSpPr txBox="1"/>
            <p:nvPr/>
          </p:nvSpPr>
          <p:spPr>
            <a:xfrm>
              <a:off x="728605" y="1123782"/>
              <a:ext cx="8091543" cy="221018"/>
            </a:xfrm>
            <a:prstGeom prst="rect">
              <a:avLst/>
            </a:prstGeom>
            <a:noFill/>
          </p:spPr>
          <p:txBody>
            <a:bodyPr wrap="square" lIns="72000" tIns="0" rIns="0" bIns="36000">
              <a:spAutoFit/>
            </a:bodyPr>
            <a:lstStyle/>
            <a:p>
              <a:r>
                <a:rPr lang="es-ES" sz="1200" b="1">
                  <a:solidFill>
                    <a:schemeClr val="accent1"/>
                  </a:solidFill>
                  <a:latin typeface="Arial" panose="020B0604020202020204" pitchFamily="34" charset="0"/>
                  <a:cs typeface="Arial" panose="020B0604020202020204" pitchFamily="34" charset="0"/>
                </a:rPr>
                <a:t>Implicaciones de las MLTC en personas con diabetes</a:t>
              </a:r>
              <a:endParaRPr lang="es-ES" sz="1200">
                <a:solidFill>
                  <a:schemeClr val="accent1"/>
                </a:solidFill>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986862E7-CEC4-0039-36B7-D6DB85EDE643}"/>
                </a:ext>
              </a:extLst>
            </p:cNvPr>
            <p:cNvSpPr txBox="1"/>
            <p:nvPr/>
          </p:nvSpPr>
          <p:spPr>
            <a:xfrm>
              <a:off x="728606" y="1365210"/>
              <a:ext cx="8091544" cy="451850"/>
            </a:xfrm>
            <a:prstGeom prst="rect">
              <a:avLst/>
            </a:prstGeom>
            <a:noFill/>
          </p:spPr>
          <p:txBody>
            <a:bodyPr wrap="square" lIns="72000" tIns="36000" rIns="0" bIns="0" anchor="t">
              <a:spAutoFit/>
            </a:bodyPr>
            <a:lstStyle/>
            <a:p>
              <a:pPr marR="396240">
                <a:lnSpc>
                  <a:spcPct val="100000"/>
                </a:lnSpc>
              </a:pPr>
              <a:r>
                <a:rPr lang="es-ES" sz="900">
                  <a:solidFill>
                    <a:schemeClr val="accent1"/>
                  </a:solidFill>
                  <a:latin typeface="Arial"/>
                  <a:cs typeface="Arial"/>
                </a:rPr>
                <a:t>La presencia de MLTC en personas con diabetes tiene profundas implicaciones, incluyendo peor calidad de vida, peores resultados de salud, atención fragmentada, polifarmacia/polimedicación, mala adherencia al tratamiento y aumento de la mortalidad. Esto requiere un enfoque integral y centrado</a:t>
              </a:r>
              <a:r>
                <a:rPr lang="es-ES" sz="900">
                  <a:solidFill>
                    <a:schemeClr val="accent1"/>
                  </a:solidFill>
                  <a:latin typeface="Arial" panose="020B0604020202020204" pitchFamily="34" charset="0"/>
                  <a:cs typeface="Arial" panose="020B0604020202020204" pitchFamily="34" charset="0"/>
                </a:rPr>
                <a:t> </a:t>
              </a:r>
              <a:r>
                <a:rPr lang="es-ES" sz="900">
                  <a:solidFill>
                    <a:schemeClr val="accent1"/>
                  </a:solidFill>
                  <a:latin typeface="Arial"/>
                  <a:cs typeface="Arial"/>
                </a:rPr>
                <a:t>en el paciente para su manejo eficaz.</a:t>
              </a:r>
              <a:endParaRPr lang="es-ES_tradnl" sz="900">
                <a:solidFill>
                  <a:schemeClr val="accent1"/>
                </a:solidFill>
                <a:latin typeface="Arial"/>
                <a:cs typeface="Arial"/>
              </a:endParaRPr>
            </a:p>
          </p:txBody>
        </p:sp>
        <p:cxnSp>
          <p:nvCxnSpPr>
            <p:cNvPr id="35" name="Conector recto 34">
              <a:extLst>
                <a:ext uri="{FF2B5EF4-FFF2-40B4-BE49-F238E27FC236}">
                  <a16:creationId xmlns:a16="http://schemas.microsoft.com/office/drawing/2014/main" id="{E0034199-E556-12F5-BC37-BEDF84776865}"/>
                </a:ext>
              </a:extLst>
            </p:cNvPr>
            <p:cNvCxnSpPr>
              <a:stCxn id="28"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6" name="Grupo 35">
            <a:extLst>
              <a:ext uri="{FF2B5EF4-FFF2-40B4-BE49-F238E27FC236}">
                <a16:creationId xmlns:a16="http://schemas.microsoft.com/office/drawing/2014/main" id="{39F6EEED-35D6-F0BB-A263-9D425A871BD0}"/>
              </a:ext>
            </a:extLst>
          </p:cNvPr>
          <p:cNvGrpSpPr/>
          <p:nvPr/>
        </p:nvGrpSpPr>
        <p:grpSpPr>
          <a:xfrm>
            <a:off x="323850" y="2835588"/>
            <a:ext cx="8496300" cy="753152"/>
            <a:chOff x="323850" y="1123782"/>
            <a:chExt cx="8496300" cy="753152"/>
          </a:xfrm>
        </p:grpSpPr>
        <p:sp>
          <p:nvSpPr>
            <p:cNvPr id="37" name="Elipse 36">
              <a:extLst>
                <a:ext uri="{FF2B5EF4-FFF2-40B4-BE49-F238E27FC236}">
                  <a16:creationId xmlns:a16="http://schemas.microsoft.com/office/drawing/2014/main" id="{F35B2D58-F50C-8AA9-DB83-8FBD3CD0A55A}"/>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3</a:t>
              </a:r>
            </a:p>
          </p:txBody>
        </p:sp>
        <p:sp>
          <p:nvSpPr>
            <p:cNvPr id="38" name="CuadroTexto 37">
              <a:extLst>
                <a:ext uri="{FF2B5EF4-FFF2-40B4-BE49-F238E27FC236}">
                  <a16:creationId xmlns:a16="http://schemas.microsoft.com/office/drawing/2014/main" id="{43E29787-81DA-4224-7285-AAAD21517445}"/>
                </a:ext>
              </a:extLst>
            </p:cNvPr>
            <p:cNvSpPr txBox="1"/>
            <p:nvPr/>
          </p:nvSpPr>
          <p:spPr>
            <a:xfrm>
              <a:off x="728606" y="1123782"/>
              <a:ext cx="8091542" cy="221018"/>
            </a:xfrm>
            <a:prstGeom prst="rect">
              <a:avLst/>
            </a:prstGeom>
            <a:noFill/>
          </p:spPr>
          <p:txBody>
            <a:bodyPr wrap="square" lIns="72000" tIns="0" rIns="0" bIns="36000" anchor="t">
              <a:spAutoFit/>
            </a:bodyPr>
            <a:lstStyle/>
            <a:p>
              <a:r>
                <a:rPr lang="es-ES" sz="1200" b="1">
                  <a:solidFill>
                    <a:schemeClr val="accent1"/>
                  </a:solidFill>
                  <a:latin typeface="Arial"/>
                  <a:cs typeface="Arial"/>
                </a:rPr>
                <a:t>Aceleración de la aparición de MLTC en personas con diabetes</a:t>
              </a:r>
              <a:endParaRPr lang="es-ES" sz="1200">
                <a:solidFill>
                  <a:schemeClr val="accent1"/>
                </a:solidFill>
                <a:latin typeface="Arial"/>
                <a:cs typeface="Arial"/>
              </a:endParaRPr>
            </a:p>
          </p:txBody>
        </p:sp>
        <p:sp>
          <p:nvSpPr>
            <p:cNvPr id="39" name="CuadroTexto 38">
              <a:extLst>
                <a:ext uri="{FF2B5EF4-FFF2-40B4-BE49-F238E27FC236}">
                  <a16:creationId xmlns:a16="http://schemas.microsoft.com/office/drawing/2014/main" id="{32B092B0-10AE-3AC0-6D3A-E54082B4F595}"/>
                </a:ext>
              </a:extLst>
            </p:cNvPr>
            <p:cNvSpPr txBox="1"/>
            <p:nvPr/>
          </p:nvSpPr>
          <p:spPr>
            <a:xfrm>
              <a:off x="728604" y="1365209"/>
              <a:ext cx="8091546" cy="511725"/>
            </a:xfrm>
            <a:prstGeom prst="rect">
              <a:avLst/>
            </a:prstGeom>
            <a:noFill/>
          </p:spPr>
          <p:txBody>
            <a:bodyPr wrap="none" lIns="72000" tIns="36000" rIns="0" bIns="0" anchor="t">
              <a:noAutofit/>
            </a:bodyPr>
            <a:lstStyle/>
            <a:p>
              <a:pPr marL="12065" marR="842010">
                <a:spcBef>
                  <a:spcPts val="1095"/>
                </a:spcBef>
                <a:buSzPct val="94871"/>
                <a:tabLst>
                  <a:tab pos="207645" algn="l"/>
                </a:tabLst>
              </a:pPr>
              <a:r>
                <a:rPr lang="es-ES" sz="900">
                  <a:solidFill>
                    <a:schemeClr val="accent1"/>
                  </a:solidFill>
                  <a:latin typeface="Arial"/>
                  <a:cs typeface="Arial"/>
                </a:rPr>
                <a:t>Las investigaciones indican que la diabetes acelera la aparición de MLTC graves y que las mujeres experimentan estas afecciones</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20 años antes y los hombres 15 años antes en comparación con la población general. A los 50 años, un tercio de las personas</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con diabetes tienen al menos tres afecciones, lo que reduce significativamente su esperanza de vida.</a:t>
              </a:r>
              <a:endParaRPr lang="es-ES">
                <a:solidFill>
                  <a:schemeClr val="accent1"/>
                </a:solidFill>
                <a:latin typeface="Arial"/>
                <a:cs typeface="Arial"/>
              </a:endParaRPr>
            </a:p>
          </p:txBody>
        </p:sp>
        <p:cxnSp>
          <p:nvCxnSpPr>
            <p:cNvPr id="40" name="Conector recto 39">
              <a:extLst>
                <a:ext uri="{FF2B5EF4-FFF2-40B4-BE49-F238E27FC236}">
                  <a16:creationId xmlns:a16="http://schemas.microsoft.com/office/drawing/2014/main" id="{377F037D-FB7C-4A7E-4AB4-13A4A5F407E8}"/>
                </a:ext>
              </a:extLst>
            </p:cNvPr>
            <p:cNvCxnSpPr>
              <a:stCxn id="37"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5130CEFE-8122-365E-5FAE-07378E172CD7}"/>
              </a:ext>
            </a:extLst>
          </p:cNvPr>
          <p:cNvGrpSpPr/>
          <p:nvPr/>
        </p:nvGrpSpPr>
        <p:grpSpPr>
          <a:xfrm>
            <a:off x="323850" y="3751364"/>
            <a:ext cx="8602792" cy="693278"/>
            <a:chOff x="323850" y="1123782"/>
            <a:chExt cx="8602792" cy="693278"/>
          </a:xfrm>
        </p:grpSpPr>
        <p:sp>
          <p:nvSpPr>
            <p:cNvPr id="42" name="Elipse 41">
              <a:extLst>
                <a:ext uri="{FF2B5EF4-FFF2-40B4-BE49-F238E27FC236}">
                  <a16:creationId xmlns:a16="http://schemas.microsoft.com/office/drawing/2014/main" id="{4135CA2E-B924-235D-70A2-7FB0DFEC76CF}"/>
                </a:ext>
              </a:extLst>
            </p:cNvPr>
            <p:cNvSpPr/>
            <p:nvPr/>
          </p:nvSpPr>
          <p:spPr>
            <a:xfrm>
              <a:off x="323850" y="1166813"/>
              <a:ext cx="401652" cy="4016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t>4</a:t>
              </a:r>
            </a:p>
          </p:txBody>
        </p:sp>
        <p:sp>
          <p:nvSpPr>
            <p:cNvPr id="43" name="CuadroTexto 42">
              <a:extLst>
                <a:ext uri="{FF2B5EF4-FFF2-40B4-BE49-F238E27FC236}">
                  <a16:creationId xmlns:a16="http://schemas.microsoft.com/office/drawing/2014/main" id="{72D7722E-CE50-CA99-089A-8B9ABDA154CF}"/>
                </a:ext>
              </a:extLst>
            </p:cNvPr>
            <p:cNvSpPr txBox="1"/>
            <p:nvPr/>
          </p:nvSpPr>
          <p:spPr>
            <a:xfrm>
              <a:off x="728605" y="1123782"/>
              <a:ext cx="7081269" cy="221018"/>
            </a:xfrm>
            <a:prstGeom prst="rect">
              <a:avLst/>
            </a:prstGeom>
            <a:noFill/>
          </p:spPr>
          <p:txBody>
            <a:bodyPr wrap="square" lIns="72000" tIns="0" rIns="0" bIns="36000">
              <a:spAutoFit/>
            </a:bodyPr>
            <a:lstStyle/>
            <a:p>
              <a:r>
                <a:rPr lang="es-ES" sz="1200" b="1">
                  <a:solidFill>
                    <a:schemeClr val="accent1"/>
                  </a:solidFill>
                  <a:latin typeface="Arial" panose="020B0604020202020204" pitchFamily="34" charset="0"/>
                  <a:cs typeface="Arial" panose="020B0604020202020204" pitchFamily="34" charset="0"/>
                </a:rPr>
                <a:t>Estrategias para abordar el desafío de la diabetes y las MLTC</a:t>
              </a:r>
              <a:endParaRPr lang="es-ES" sz="1200">
                <a:solidFill>
                  <a:schemeClr val="accent1"/>
                </a:solidFill>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id="{54C42E0E-06BB-96D2-FAB7-C2D526E6E220}"/>
                </a:ext>
              </a:extLst>
            </p:cNvPr>
            <p:cNvSpPr txBox="1"/>
            <p:nvPr/>
          </p:nvSpPr>
          <p:spPr>
            <a:xfrm>
              <a:off x="728605" y="1365210"/>
              <a:ext cx="8198037" cy="451850"/>
            </a:xfrm>
            <a:prstGeom prst="rect">
              <a:avLst/>
            </a:prstGeom>
            <a:noFill/>
          </p:spPr>
          <p:txBody>
            <a:bodyPr wrap="square" lIns="72000" tIns="36000" rIns="0" bIns="0" anchor="t">
              <a:spAutoFit/>
            </a:bodyPr>
            <a:lstStyle/>
            <a:p>
              <a:pPr marL="10795" marR="810895">
                <a:spcBef>
                  <a:spcPts val="1095"/>
                </a:spcBef>
                <a:buSzPct val="94871"/>
                <a:tabLst>
                  <a:tab pos="206375" algn="l"/>
                </a:tabLst>
              </a:pPr>
              <a:r>
                <a:rPr lang="es-ES" sz="900" dirty="0">
                  <a:solidFill>
                    <a:schemeClr val="accent1"/>
                  </a:solidFill>
                  <a:latin typeface="Arial"/>
                  <a:cs typeface="Arial"/>
                </a:rPr>
                <a:t>Para abordar el desafío de la diabetes y las MLTC, es necesario priorizar estrategias efectivas de prevención y control, incluidas intervenciones en el estilo de vida y enfoques terapéuticos. Un enfoque integral que incluya atención multidisciplinar coordinada, educación estructurada y toma de decisiones compartida es esencial para mitigar la carga de estas afecciones en las personas y los sistemas de salud a nivel mundial.</a:t>
              </a:r>
            </a:p>
          </p:txBody>
        </p:sp>
        <p:cxnSp>
          <p:nvCxnSpPr>
            <p:cNvPr id="45" name="Conector recto 44">
              <a:extLst>
                <a:ext uri="{FF2B5EF4-FFF2-40B4-BE49-F238E27FC236}">
                  <a16:creationId xmlns:a16="http://schemas.microsoft.com/office/drawing/2014/main" id="{E95E1DFA-D7E4-048F-2512-512E0E40F247}"/>
                </a:ext>
              </a:extLst>
            </p:cNvPr>
            <p:cNvCxnSpPr>
              <a:stCxn id="42" idx="6"/>
            </p:cNvCxnSpPr>
            <p:nvPr/>
          </p:nvCxnSpPr>
          <p:spPr>
            <a:xfrm>
              <a:off x="725502" y="1367639"/>
              <a:ext cx="8094648" cy="8234"/>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500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820AF9-02D3-2C09-676F-2C241D4611E5}"/>
              </a:ext>
            </a:extLst>
          </p:cNvPr>
          <p:cNvSpPr>
            <a:spLocks noGrp="1"/>
          </p:cNvSpPr>
          <p:nvPr>
            <p:ph type="sldNum" sz="quarter" idx="12"/>
          </p:nvPr>
        </p:nvSpPr>
        <p:spPr/>
        <p:txBody>
          <a:bodyPr/>
          <a:lstStyle/>
          <a:p>
            <a:fld id="{E7109EF1-F99E-2846-B900-05CEFB69D20A}" type="slidenum">
              <a:rPr lang="en-US" noProof="0" smtClean="0"/>
              <a:pPr/>
              <a:t>29</a:t>
            </a:fld>
            <a:endParaRPr lang="en-US" noProof="0"/>
          </a:p>
        </p:txBody>
      </p:sp>
      <p:sp>
        <p:nvSpPr>
          <p:cNvPr id="3" name="Marcador de texto 2">
            <a:extLst>
              <a:ext uri="{FF2B5EF4-FFF2-40B4-BE49-F238E27FC236}">
                <a16:creationId xmlns:a16="http://schemas.microsoft.com/office/drawing/2014/main" id="{F4CE5CB9-A86C-63C0-90E4-2BAFACFC5EF8}"/>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460283B2-7B6C-2F98-0B10-445F3A9120E4}"/>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Abordaje integral del paciente mayor frágil con DM</a:t>
            </a:r>
            <a:endParaRPr lang="es-ES" sz="1800">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D7B59DCA-1C4A-6828-4BAA-CA6212FD48DA}"/>
              </a:ext>
            </a:extLst>
          </p:cNvPr>
          <p:cNvSpPr>
            <a:spLocks noGrp="1"/>
          </p:cNvSpPr>
          <p:nvPr>
            <p:ph type="body" sz="quarter" idx="26"/>
          </p:nvPr>
        </p:nvSpPr>
        <p:spPr/>
        <p:txBody>
          <a:bodyPr/>
          <a:lstStyle/>
          <a:p>
            <a:r>
              <a:rPr lang="es-ES" err="1">
                <a:latin typeface="Arial"/>
                <a:cs typeface="Arial"/>
              </a:rPr>
              <a:t>Araki</a:t>
            </a:r>
            <a:r>
              <a:rPr lang="es-ES" spc="-25">
                <a:latin typeface="Arial"/>
                <a:cs typeface="Arial"/>
              </a:rPr>
              <a:t> </a:t>
            </a:r>
            <a:r>
              <a:rPr lang="es-ES">
                <a:latin typeface="Arial"/>
                <a:cs typeface="Arial"/>
              </a:rPr>
              <a:t>A.</a:t>
            </a:r>
            <a:r>
              <a:rPr lang="es-ES" spc="-30">
                <a:latin typeface="Arial"/>
                <a:cs typeface="Arial"/>
              </a:rPr>
              <a:t> </a:t>
            </a:r>
            <a:r>
              <a:rPr lang="es-ES" err="1">
                <a:latin typeface="Arial"/>
                <a:cs typeface="Arial"/>
              </a:rPr>
              <a:t>Individualized</a:t>
            </a:r>
            <a:r>
              <a:rPr lang="es-ES" spc="-30">
                <a:latin typeface="Arial"/>
                <a:cs typeface="Arial"/>
              </a:rPr>
              <a:t> </a:t>
            </a:r>
            <a:r>
              <a:rPr lang="es-ES" err="1">
                <a:latin typeface="Arial"/>
                <a:cs typeface="Arial"/>
              </a:rPr>
              <a:t>treatment</a:t>
            </a:r>
            <a:r>
              <a:rPr lang="es-ES" spc="-25">
                <a:latin typeface="Arial"/>
                <a:cs typeface="Arial"/>
              </a:rPr>
              <a:t> </a:t>
            </a:r>
            <a:r>
              <a:rPr lang="es-ES" err="1">
                <a:latin typeface="Arial"/>
                <a:cs typeface="Arial"/>
              </a:rPr>
              <a:t>of</a:t>
            </a:r>
            <a:r>
              <a:rPr lang="es-ES" spc="-25">
                <a:latin typeface="Arial"/>
                <a:cs typeface="Arial"/>
              </a:rPr>
              <a:t> </a:t>
            </a:r>
            <a:r>
              <a:rPr lang="es-ES">
                <a:latin typeface="Arial"/>
                <a:cs typeface="Arial"/>
              </a:rPr>
              <a:t>diabetes</a:t>
            </a:r>
            <a:r>
              <a:rPr lang="es-ES" spc="-25">
                <a:latin typeface="Arial"/>
                <a:cs typeface="Arial"/>
              </a:rPr>
              <a:t> </a:t>
            </a:r>
            <a:r>
              <a:rPr lang="es-ES">
                <a:latin typeface="Arial"/>
                <a:cs typeface="Arial"/>
              </a:rPr>
              <a:t>mellitus</a:t>
            </a:r>
            <a:r>
              <a:rPr lang="es-ES" spc="-20">
                <a:latin typeface="Arial"/>
                <a:cs typeface="Arial"/>
              </a:rPr>
              <a:t> </a:t>
            </a:r>
            <a:r>
              <a:rPr lang="es-ES">
                <a:latin typeface="Arial"/>
                <a:cs typeface="Arial"/>
              </a:rPr>
              <a:t>in</a:t>
            </a:r>
            <a:r>
              <a:rPr lang="es-ES" spc="-25">
                <a:latin typeface="Arial"/>
                <a:cs typeface="Arial"/>
              </a:rPr>
              <a:t> </a:t>
            </a:r>
            <a:r>
              <a:rPr lang="es-ES" err="1">
                <a:latin typeface="Arial"/>
                <a:cs typeface="Arial"/>
              </a:rPr>
              <a:t>older</a:t>
            </a:r>
            <a:r>
              <a:rPr lang="es-ES" spc="-25">
                <a:latin typeface="Arial"/>
                <a:cs typeface="Arial"/>
              </a:rPr>
              <a:t> </a:t>
            </a:r>
            <a:r>
              <a:rPr lang="es-ES" err="1">
                <a:latin typeface="Arial"/>
                <a:cs typeface="Arial"/>
              </a:rPr>
              <a:t>adults</a:t>
            </a:r>
            <a:r>
              <a:rPr lang="es-ES">
                <a:latin typeface="Arial"/>
                <a:cs typeface="Arial"/>
              </a:rPr>
              <a:t>.</a:t>
            </a:r>
            <a:r>
              <a:rPr lang="es-ES" spc="-30">
                <a:latin typeface="Arial"/>
                <a:cs typeface="Arial"/>
              </a:rPr>
              <a:t> </a:t>
            </a:r>
            <a:r>
              <a:rPr lang="es-ES" err="1">
                <a:latin typeface="Arial"/>
                <a:cs typeface="Arial"/>
              </a:rPr>
              <a:t>Geriatr</a:t>
            </a:r>
            <a:r>
              <a:rPr lang="es-ES" spc="-20">
                <a:latin typeface="Arial"/>
                <a:cs typeface="Arial"/>
              </a:rPr>
              <a:t> </a:t>
            </a:r>
            <a:r>
              <a:rPr lang="es-ES" err="1">
                <a:latin typeface="Arial"/>
                <a:cs typeface="Arial"/>
              </a:rPr>
              <a:t>Gerontol</a:t>
            </a:r>
            <a:r>
              <a:rPr lang="es-ES" spc="-25">
                <a:latin typeface="Arial"/>
                <a:cs typeface="Arial"/>
              </a:rPr>
              <a:t> </a:t>
            </a:r>
            <a:r>
              <a:rPr lang="es-ES" err="1">
                <a:latin typeface="Arial"/>
                <a:cs typeface="Arial"/>
              </a:rPr>
              <a:t>Int</a:t>
            </a:r>
            <a:r>
              <a:rPr lang="es-ES">
                <a:latin typeface="Arial"/>
                <a:cs typeface="Arial"/>
              </a:rPr>
              <a:t>.</a:t>
            </a:r>
            <a:r>
              <a:rPr lang="es-ES" spc="-20">
                <a:latin typeface="Arial"/>
                <a:cs typeface="Arial"/>
              </a:rPr>
              <a:t> </a:t>
            </a:r>
            <a:r>
              <a:rPr lang="es-ES" spc="-10">
                <a:latin typeface="Arial"/>
                <a:cs typeface="Arial"/>
              </a:rPr>
              <a:t>2024;24(12):1257–68.</a:t>
            </a:r>
            <a:endParaRPr lang="es-ES">
              <a:latin typeface="Arial" panose="020B0604020202020204" pitchFamily="34" charset="0"/>
              <a:cs typeface="Arial" panose="020B0604020202020204" pitchFamily="34" charset="0"/>
            </a:endParaRPr>
          </a:p>
        </p:txBody>
      </p:sp>
      <p:grpSp>
        <p:nvGrpSpPr>
          <p:cNvPr id="47" name="Grupo 46">
            <a:extLst>
              <a:ext uri="{FF2B5EF4-FFF2-40B4-BE49-F238E27FC236}">
                <a16:creationId xmlns:a16="http://schemas.microsoft.com/office/drawing/2014/main" id="{54B2E71F-0007-A497-707A-55017C73F9D0}"/>
              </a:ext>
            </a:extLst>
          </p:cNvPr>
          <p:cNvGrpSpPr/>
          <p:nvPr/>
        </p:nvGrpSpPr>
        <p:grpSpPr>
          <a:xfrm>
            <a:off x="334736" y="1174310"/>
            <a:ext cx="2044596" cy="1973625"/>
            <a:chOff x="334736" y="1174310"/>
            <a:chExt cx="2044596" cy="1973625"/>
          </a:xfrm>
        </p:grpSpPr>
        <p:sp>
          <p:nvSpPr>
            <p:cNvPr id="10" name="Redondear rectángulo de una esquina 9">
              <a:extLst>
                <a:ext uri="{FF2B5EF4-FFF2-40B4-BE49-F238E27FC236}">
                  <a16:creationId xmlns:a16="http://schemas.microsoft.com/office/drawing/2014/main" id="{7968FBF2-7E5C-F74D-BB82-5CD5EF360371}"/>
                </a:ext>
              </a:extLst>
            </p:cNvPr>
            <p:cNvSpPr/>
            <p:nvPr/>
          </p:nvSpPr>
          <p:spPr>
            <a:xfrm flipV="1">
              <a:off x="334737" y="1511714"/>
              <a:ext cx="2043034" cy="1636221"/>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593D9FB9-2164-BE9A-B699-6E1C23462408}"/>
                </a:ext>
              </a:extLst>
            </p:cNvPr>
            <p:cNvSpPr txBox="1"/>
            <p:nvPr/>
          </p:nvSpPr>
          <p:spPr>
            <a:xfrm>
              <a:off x="334736" y="1807609"/>
              <a:ext cx="2044596" cy="1169551"/>
            </a:xfrm>
            <a:prstGeom prst="rect">
              <a:avLst/>
            </a:prstGeom>
            <a:noFill/>
          </p:spPr>
          <p:txBody>
            <a:bodyPr wrap="square" lIns="72000" rIns="72000" rtlCol="0" anchor="ctr">
              <a:spAutoFit/>
            </a:bodyPr>
            <a:lstStyle/>
            <a:p>
              <a:pPr marL="171450" indent="-171450">
                <a:buFont typeface="Arial" panose="020B0604020202020204" pitchFamily="34" charset="0"/>
                <a:buChar char="•"/>
              </a:pPr>
              <a:r>
                <a:rPr lang="es-ES" sz="1000">
                  <a:solidFill>
                    <a:schemeClr val="accent1"/>
                  </a:solidFill>
                  <a:latin typeface="Arial" panose="020B0604020202020204" pitchFamily="34" charset="0"/>
                  <a:cs typeface="Arial" panose="020B0604020202020204" pitchFamily="34" charset="0"/>
                </a:rPr>
                <a:t>Deterioro cognitivo o demencia</a:t>
              </a:r>
            </a:p>
            <a:p>
              <a:pPr marL="171450" indent="-171450">
                <a:buFont typeface="Arial" panose="020B0604020202020204" pitchFamily="34" charset="0"/>
                <a:buChar char="•"/>
              </a:pPr>
              <a:r>
                <a:rPr lang="es-ES" sz="1000">
                  <a:solidFill>
                    <a:schemeClr val="accent1"/>
                  </a:solidFill>
                  <a:latin typeface="Arial" panose="020B0604020202020204" pitchFamily="34" charset="0"/>
                  <a:cs typeface="Arial" panose="020B0604020202020204" pitchFamily="34" charset="0"/>
                </a:rPr>
                <a:t>Fragilidad o limitaciones en actividades cotidianas</a:t>
              </a:r>
            </a:p>
            <a:p>
              <a:pPr marL="171450" indent="-171450">
                <a:buFont typeface="Arial" panose="020B0604020202020204" pitchFamily="34" charset="0"/>
                <a:buChar char="•"/>
              </a:pPr>
              <a:r>
                <a:rPr lang="es-ES" sz="1000">
                  <a:solidFill>
                    <a:schemeClr val="accent1"/>
                  </a:solidFill>
                  <a:latin typeface="Arial" panose="020B0604020202020204" pitchFamily="34" charset="0"/>
                  <a:cs typeface="Arial" panose="020B0604020202020204" pitchFamily="34" charset="0"/>
                </a:rPr>
                <a:t>Depresión</a:t>
              </a:r>
            </a:p>
            <a:p>
              <a:pPr marL="171450" indent="-171450">
                <a:buFont typeface="Arial" panose="020B0604020202020204" pitchFamily="34" charset="0"/>
                <a:buChar char="•"/>
              </a:pPr>
              <a:r>
                <a:rPr lang="es-ES" sz="1000">
                  <a:solidFill>
                    <a:schemeClr val="accent1"/>
                  </a:solidFill>
                  <a:latin typeface="Arial" panose="020B0604020202020204" pitchFamily="34" charset="0"/>
                  <a:cs typeface="Arial" panose="020B0604020202020204" pitchFamily="34" charset="0"/>
                </a:rPr>
                <a:t>Desnutrición</a:t>
              </a:r>
            </a:p>
            <a:p>
              <a:pPr marL="171450" indent="-171450">
                <a:buFont typeface="Arial" panose="020B0604020202020204" pitchFamily="34" charset="0"/>
                <a:buChar char="•"/>
              </a:pPr>
              <a:r>
                <a:rPr lang="es-ES" sz="1000">
                  <a:solidFill>
                    <a:schemeClr val="accent1"/>
                  </a:solidFill>
                  <a:latin typeface="Arial" panose="020B0604020202020204" pitchFamily="34" charset="0"/>
                  <a:cs typeface="Arial" panose="020B0604020202020204" pitchFamily="34" charset="0"/>
                </a:rPr>
                <a:t>Polimedicado/Polifarmacia</a:t>
              </a:r>
              <a:endParaRPr lang="es-ES" sz="1200">
                <a:solidFill>
                  <a:schemeClr val="accent1"/>
                </a:solidFill>
                <a:latin typeface="Arial" panose="020B0604020202020204" pitchFamily="34" charset="0"/>
                <a:cs typeface="Arial" panose="020B0604020202020204" pitchFamily="34" charset="0"/>
              </a:endParaRPr>
            </a:p>
          </p:txBody>
        </p:sp>
        <p:sp>
          <p:nvSpPr>
            <p:cNvPr id="12" name="Rectángulo redondeado 11">
              <a:extLst>
                <a:ext uri="{FF2B5EF4-FFF2-40B4-BE49-F238E27FC236}">
                  <a16:creationId xmlns:a16="http://schemas.microsoft.com/office/drawing/2014/main" id="{9FB4F1A9-5048-FB81-2341-E15DC5F6A68D}"/>
                </a:ext>
              </a:extLst>
            </p:cNvPr>
            <p:cNvSpPr/>
            <p:nvPr/>
          </p:nvSpPr>
          <p:spPr>
            <a:xfrm>
              <a:off x="457625" y="1174310"/>
              <a:ext cx="1797258" cy="587034"/>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s-ES" sz="1000" b="1">
                  <a:cs typeface="Tahoma"/>
                </a:rPr>
                <a:t>Síndromes geriátricos</a:t>
              </a:r>
              <a:endParaRPr lang="es-ES" sz="1000" b="1">
                <a:solidFill>
                  <a:schemeClr val="bg1"/>
                </a:solidFill>
                <a:cs typeface="Arial" panose="020B0604020202020204" pitchFamily="34" charset="0"/>
              </a:endParaRPr>
            </a:p>
          </p:txBody>
        </p:sp>
      </p:grpSp>
      <p:grpSp>
        <p:nvGrpSpPr>
          <p:cNvPr id="42" name="Grupo 41">
            <a:extLst>
              <a:ext uri="{FF2B5EF4-FFF2-40B4-BE49-F238E27FC236}">
                <a16:creationId xmlns:a16="http://schemas.microsoft.com/office/drawing/2014/main" id="{97BFD662-FCCE-D1B5-47E1-6F48ED9E2D9D}"/>
              </a:ext>
            </a:extLst>
          </p:cNvPr>
          <p:cNvGrpSpPr/>
          <p:nvPr/>
        </p:nvGrpSpPr>
        <p:grpSpPr>
          <a:xfrm>
            <a:off x="6776176" y="1174310"/>
            <a:ext cx="2044596" cy="1973624"/>
            <a:chOff x="6776176" y="1174310"/>
            <a:chExt cx="2044596" cy="1973624"/>
          </a:xfrm>
        </p:grpSpPr>
        <p:sp>
          <p:nvSpPr>
            <p:cNvPr id="18" name="Redondear rectángulo de una esquina 17">
              <a:extLst>
                <a:ext uri="{FF2B5EF4-FFF2-40B4-BE49-F238E27FC236}">
                  <a16:creationId xmlns:a16="http://schemas.microsoft.com/office/drawing/2014/main" id="{A485D5AD-EA2A-1AAD-C6A2-A04A47FBD9D4}"/>
                </a:ext>
              </a:extLst>
            </p:cNvPr>
            <p:cNvSpPr/>
            <p:nvPr/>
          </p:nvSpPr>
          <p:spPr>
            <a:xfrm flipV="1">
              <a:off x="6776177" y="1511715"/>
              <a:ext cx="2043034" cy="1636219"/>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77FC15F9-42A0-8412-6373-08FACE534733}"/>
                </a:ext>
              </a:extLst>
            </p:cNvPr>
            <p:cNvSpPr txBox="1"/>
            <p:nvPr/>
          </p:nvSpPr>
          <p:spPr>
            <a:xfrm>
              <a:off x="6776176" y="1961497"/>
              <a:ext cx="2044596" cy="861774"/>
            </a:xfrm>
            <a:prstGeom prst="rect">
              <a:avLst/>
            </a:prstGeom>
            <a:noFill/>
          </p:spPr>
          <p:txBody>
            <a:bodyPr wrap="square" lIns="72000" rIns="72000" rtlCol="0" anchor="ctr">
              <a:spAutoFit/>
            </a:bodyPr>
            <a:lstStyle/>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Falta de red social o de apoyo</a:t>
              </a:r>
            </a:p>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Inseguridad alimentaria</a:t>
              </a:r>
            </a:p>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Baja alfabetización en salud</a:t>
              </a:r>
            </a:p>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Problemas económicos</a:t>
              </a:r>
            </a:p>
            <a:p>
              <a:pPr marL="171450" indent="-171450">
                <a:buFont typeface="Arial" panose="020B0604020202020204" pitchFamily="34" charset="0"/>
                <a:buChar char="•"/>
              </a:pPr>
              <a:r>
                <a:rPr lang="es-ES" sz="1000" kern="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Sistema de salud deficiente</a:t>
              </a:r>
              <a:r>
                <a:rPr lang="es-ES" sz="1000">
                  <a:solidFill>
                    <a:schemeClr val="accent1"/>
                  </a:solidFill>
                  <a:effectLst/>
                  <a:latin typeface="Arial" panose="020B0604020202020204" pitchFamily="34" charset="0"/>
                  <a:cs typeface="Arial" panose="020B0604020202020204" pitchFamily="34" charset="0"/>
                </a:rPr>
                <a:t> </a:t>
              </a:r>
              <a:endPar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ectángulo redondeado 19">
              <a:extLst>
                <a:ext uri="{FF2B5EF4-FFF2-40B4-BE49-F238E27FC236}">
                  <a16:creationId xmlns:a16="http://schemas.microsoft.com/office/drawing/2014/main" id="{541EF076-B9DE-8FD9-8970-DE488FA6BF4F}"/>
                </a:ext>
              </a:extLst>
            </p:cNvPr>
            <p:cNvSpPr/>
            <p:nvPr/>
          </p:nvSpPr>
          <p:spPr>
            <a:xfrm>
              <a:off x="6899065" y="1174310"/>
              <a:ext cx="1797258" cy="587034"/>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s-ES" sz="10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Falta de apoyo social</a:t>
              </a:r>
              <a:r>
                <a:rPr lang="es-ES" sz="1000">
                  <a:solidFill>
                    <a:schemeClr val="bg1"/>
                  </a:solidFill>
                  <a:effectLst/>
                  <a:latin typeface="Arial" panose="020B0604020202020204" pitchFamily="34" charset="0"/>
                  <a:cs typeface="Arial" panose="020B0604020202020204" pitchFamily="34" charset="0"/>
                </a:rPr>
                <a:t> </a:t>
              </a:r>
              <a:endParaRPr lang="es-ES" sz="1000" b="1">
                <a:solidFill>
                  <a:schemeClr val="bg1"/>
                </a:solidFill>
                <a:latin typeface="Arial" panose="020B0604020202020204" pitchFamily="34" charset="0"/>
                <a:cs typeface="Arial" panose="020B0604020202020204" pitchFamily="34" charset="0"/>
              </a:endParaRPr>
            </a:p>
          </p:txBody>
        </p:sp>
      </p:grpSp>
      <p:grpSp>
        <p:nvGrpSpPr>
          <p:cNvPr id="43" name="Grupo 42">
            <a:extLst>
              <a:ext uri="{FF2B5EF4-FFF2-40B4-BE49-F238E27FC236}">
                <a16:creationId xmlns:a16="http://schemas.microsoft.com/office/drawing/2014/main" id="{DF76E2E1-91B7-F969-7E6A-9AEB402C1F36}"/>
              </a:ext>
            </a:extLst>
          </p:cNvPr>
          <p:cNvGrpSpPr/>
          <p:nvPr/>
        </p:nvGrpSpPr>
        <p:grpSpPr>
          <a:xfrm>
            <a:off x="4627451" y="1174309"/>
            <a:ext cx="2044596" cy="1973623"/>
            <a:chOff x="4627451" y="1174309"/>
            <a:chExt cx="2044596" cy="1973623"/>
          </a:xfrm>
        </p:grpSpPr>
        <p:sp>
          <p:nvSpPr>
            <p:cNvPr id="21" name="Redondear rectángulo de una esquina 20">
              <a:extLst>
                <a:ext uri="{FF2B5EF4-FFF2-40B4-BE49-F238E27FC236}">
                  <a16:creationId xmlns:a16="http://schemas.microsoft.com/office/drawing/2014/main" id="{BF60C150-A150-1CEC-39C6-759539664294}"/>
                </a:ext>
              </a:extLst>
            </p:cNvPr>
            <p:cNvSpPr/>
            <p:nvPr/>
          </p:nvSpPr>
          <p:spPr>
            <a:xfrm flipV="1">
              <a:off x="4627452" y="1511712"/>
              <a:ext cx="2043034" cy="1636220"/>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3450E6B3-8477-EA2D-1177-885231FD703A}"/>
                </a:ext>
              </a:extLst>
            </p:cNvPr>
            <p:cNvSpPr txBox="1"/>
            <p:nvPr/>
          </p:nvSpPr>
          <p:spPr>
            <a:xfrm>
              <a:off x="4627451" y="1807609"/>
              <a:ext cx="2044596" cy="1015663"/>
            </a:xfrm>
            <a:prstGeom prst="rect">
              <a:avLst/>
            </a:prstGeom>
            <a:noFill/>
          </p:spPr>
          <p:txBody>
            <a:bodyPr wrap="square" lIns="72000" rIns="72000" rtlCol="0" anchor="ctr">
              <a:spAutoFit/>
            </a:bodyPr>
            <a:lstStyle/>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Larga duración de la diabetes</a:t>
              </a:r>
            </a:p>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Diabetes tipo 1</a:t>
              </a:r>
            </a:p>
            <a:p>
              <a:pPr marL="171450" indent="-171450">
                <a:buFont typeface="Arial" panose="020B0604020202020204" pitchFamily="34" charset="0"/>
                <a:buChar char="•"/>
              </a:pPr>
              <a:r>
                <a:rPr lang="es-ES" sz="10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Historia de hipoglucemia severa</a:t>
              </a:r>
            </a:p>
            <a:p>
              <a:pPr marL="171450" indent="-171450">
                <a:buFont typeface="Arial" panose="020B0604020202020204" pitchFamily="34" charset="0"/>
                <a:buChar char="•"/>
              </a:pPr>
              <a:r>
                <a:rPr lang="es-ES" sz="1000" kern="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Desconocimiento </a:t>
              </a:r>
              <a:br>
                <a:rPr lang="es-ES" sz="1000" kern="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br>
              <a:r>
                <a:rPr lang="es-ES" sz="1000" kern="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de la hipoglucemia</a:t>
              </a:r>
              <a:r>
                <a:rPr lang="es-ES" sz="1000">
                  <a:solidFill>
                    <a:schemeClr val="accent1"/>
                  </a:solidFill>
                  <a:effectLst/>
                  <a:latin typeface="Arial" panose="020B0604020202020204" pitchFamily="34" charset="0"/>
                  <a:cs typeface="Arial" panose="020B0604020202020204" pitchFamily="34" charset="0"/>
                </a:rPr>
                <a:t> </a:t>
              </a:r>
              <a:endParaRPr lang="es-ES" sz="1000">
                <a:solidFill>
                  <a:schemeClr val="accent1"/>
                </a:solidFill>
                <a:latin typeface="Arial" panose="020B0604020202020204" pitchFamily="34" charset="0"/>
                <a:cs typeface="Arial" panose="020B0604020202020204" pitchFamily="34" charset="0"/>
              </a:endParaRPr>
            </a:p>
          </p:txBody>
        </p:sp>
        <p:sp>
          <p:nvSpPr>
            <p:cNvPr id="23" name="Rectángulo redondeado 22">
              <a:extLst>
                <a:ext uri="{FF2B5EF4-FFF2-40B4-BE49-F238E27FC236}">
                  <a16:creationId xmlns:a16="http://schemas.microsoft.com/office/drawing/2014/main" id="{5F3EB82E-FB96-62E9-ECAB-D38B27D6CAE2}"/>
                </a:ext>
              </a:extLst>
            </p:cNvPr>
            <p:cNvSpPr/>
            <p:nvPr/>
          </p:nvSpPr>
          <p:spPr>
            <a:xfrm>
              <a:off x="4750340" y="1174309"/>
              <a:ext cx="1797258" cy="587034"/>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s-ES" sz="10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Complejidad de la dinámica de la glucosa</a:t>
              </a:r>
            </a:p>
            <a:p>
              <a:pPr lvl="0" algn="ctr">
                <a:lnSpc>
                  <a:spcPts val="800"/>
                </a:lnSpc>
                <a:spcBef>
                  <a:spcPts val="400"/>
                </a:spcBef>
              </a:pPr>
              <a:r>
                <a:rPr lang="es-ES" sz="9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(alta variabilidad glucémica)</a:t>
              </a:r>
              <a:r>
                <a:rPr lang="es-ES" sz="900">
                  <a:solidFill>
                    <a:schemeClr val="bg1"/>
                  </a:solidFill>
                  <a:effectLst/>
                  <a:latin typeface="Arial" panose="020B0604020202020204" pitchFamily="34" charset="0"/>
                  <a:cs typeface="Arial" panose="020B0604020202020204" pitchFamily="34" charset="0"/>
                </a:rPr>
                <a:t> </a:t>
              </a:r>
              <a:endParaRPr lang="es-ES" sz="900">
                <a:solidFill>
                  <a:schemeClr val="bg1"/>
                </a:solidFill>
                <a:latin typeface="Arial" panose="020B0604020202020204" pitchFamily="34" charset="0"/>
                <a:cs typeface="Arial" panose="020B0604020202020204" pitchFamily="34" charset="0"/>
              </a:endParaRPr>
            </a:p>
          </p:txBody>
        </p:sp>
      </p:grpSp>
      <p:grpSp>
        <p:nvGrpSpPr>
          <p:cNvPr id="46" name="Grupo 45">
            <a:extLst>
              <a:ext uri="{FF2B5EF4-FFF2-40B4-BE49-F238E27FC236}">
                <a16:creationId xmlns:a16="http://schemas.microsoft.com/office/drawing/2014/main" id="{44C52912-1D3C-5CFB-A42E-5A3565441BF5}"/>
              </a:ext>
            </a:extLst>
          </p:cNvPr>
          <p:cNvGrpSpPr/>
          <p:nvPr/>
        </p:nvGrpSpPr>
        <p:grpSpPr>
          <a:xfrm>
            <a:off x="2483691" y="1174310"/>
            <a:ext cx="2044596" cy="1973626"/>
            <a:chOff x="2483691" y="1174310"/>
            <a:chExt cx="2044596" cy="1973626"/>
          </a:xfrm>
        </p:grpSpPr>
        <p:sp>
          <p:nvSpPr>
            <p:cNvPr id="24" name="Redondear rectángulo de una esquina 23">
              <a:extLst>
                <a:ext uri="{FF2B5EF4-FFF2-40B4-BE49-F238E27FC236}">
                  <a16:creationId xmlns:a16="http://schemas.microsoft.com/office/drawing/2014/main" id="{BF025968-E516-BCD1-D9E7-B5F47490B7E3}"/>
                </a:ext>
              </a:extLst>
            </p:cNvPr>
            <p:cNvSpPr/>
            <p:nvPr/>
          </p:nvSpPr>
          <p:spPr>
            <a:xfrm flipV="1">
              <a:off x="2484472" y="1511715"/>
              <a:ext cx="2043034" cy="1636221"/>
            </a:xfrm>
            <a:prstGeom prst="round1Rect">
              <a:avLst>
                <a:gd name="adj" fmla="val 10110"/>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2D13CBC5-7128-5E5C-9552-1D8DDB44A508}"/>
                </a:ext>
              </a:extLst>
            </p:cNvPr>
            <p:cNvSpPr txBox="1"/>
            <p:nvPr/>
          </p:nvSpPr>
          <p:spPr>
            <a:xfrm>
              <a:off x="2483691" y="1807609"/>
              <a:ext cx="2044596" cy="1323439"/>
            </a:xfrm>
            <a:prstGeom prst="rect">
              <a:avLst/>
            </a:prstGeom>
            <a:noFill/>
          </p:spPr>
          <p:txBody>
            <a:bodyPr wrap="square" lIns="72000" rIns="72000" rtlCol="0" anchor="ctr">
              <a:spAutoFit/>
            </a:bodyPr>
            <a:lstStyle/>
            <a:p>
              <a:pPr marL="171450" indent="-171450">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ERC</a:t>
              </a:r>
            </a:p>
            <a:p>
              <a:pPr marL="171450" indent="-171450">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Neuropatía</a:t>
              </a:r>
            </a:p>
            <a:p>
              <a:pPr marL="171450" indent="-171450">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Enfermedad coronaria</a:t>
              </a:r>
            </a:p>
            <a:p>
              <a:pPr marL="171450" indent="-171450">
                <a:buFont typeface="Arial" panose="020B0604020202020204" pitchFamily="34" charset="0"/>
                <a:buChar char="•"/>
              </a:pPr>
              <a:r>
                <a:rPr lang="es-ES" sz="10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Accidente cerebrovascular</a:t>
              </a:r>
            </a:p>
            <a:p>
              <a:pPr marL="171450" indent="-171450">
                <a:buFont typeface="Arial" panose="020B0604020202020204" pitchFamily="34" charset="0"/>
                <a:buChar char="•"/>
              </a:pPr>
              <a:r>
                <a:rPr lang="es-ES" sz="10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Insuficiencia cardíaca</a:t>
              </a:r>
            </a:p>
            <a:p>
              <a:pPr marL="171450" indent="-171450">
                <a:buFont typeface="Arial" panose="020B0604020202020204" pitchFamily="34" charset="0"/>
                <a:buChar char="•"/>
              </a:pPr>
              <a:r>
                <a:rPr lang="es-ES" sz="10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Cirrosis hepática</a:t>
              </a:r>
            </a:p>
            <a:p>
              <a:pPr marL="171450" indent="-171450">
                <a:buFont typeface="Arial" panose="020B0604020202020204" pitchFamily="34" charset="0"/>
                <a:buChar char="•"/>
              </a:pPr>
              <a:r>
                <a:rPr lang="es-ES" sz="1000" kern="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Sarcopenia u obesidad </a:t>
              </a:r>
              <a:r>
                <a:rPr lang="es-ES" sz="1000" kern="0" dirty="0" err="1">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sarcopénica</a:t>
              </a:r>
              <a:r>
                <a:rPr lang="es-ES" sz="1000" dirty="0">
                  <a:solidFill>
                    <a:schemeClr val="accent1"/>
                  </a:solidFill>
                  <a:effectLst/>
                  <a:latin typeface="Arial" panose="020B0604020202020204" pitchFamily="34" charset="0"/>
                  <a:cs typeface="Arial" panose="020B0604020202020204" pitchFamily="34" charset="0"/>
                </a:rPr>
                <a:t> </a:t>
              </a:r>
              <a:endParaRPr lang="es-ES" sz="1000" dirty="0">
                <a:solidFill>
                  <a:schemeClr val="accent1"/>
                </a:solidFill>
                <a:latin typeface="Arial" panose="020B0604020202020204" pitchFamily="34" charset="0"/>
                <a:cs typeface="Arial" panose="020B0604020202020204" pitchFamily="34" charset="0"/>
              </a:endParaRPr>
            </a:p>
          </p:txBody>
        </p:sp>
        <p:sp>
          <p:nvSpPr>
            <p:cNvPr id="26" name="Rectángulo redondeado 25">
              <a:extLst>
                <a:ext uri="{FF2B5EF4-FFF2-40B4-BE49-F238E27FC236}">
                  <a16:creationId xmlns:a16="http://schemas.microsoft.com/office/drawing/2014/main" id="{ECF0965B-E09E-F743-668D-F705CE08642C}"/>
                </a:ext>
              </a:extLst>
            </p:cNvPr>
            <p:cNvSpPr/>
            <p:nvPr/>
          </p:nvSpPr>
          <p:spPr>
            <a:xfrm>
              <a:off x="2606580" y="1174310"/>
              <a:ext cx="1797258" cy="587034"/>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lvl="0" algn="ctr">
                <a:spcBef>
                  <a:spcPts val="400"/>
                </a:spcBef>
              </a:pPr>
              <a:r>
                <a:rPr lang="en-US" sz="1000" b="1" kern="0" err="1">
                  <a:effectLst/>
                  <a:latin typeface="Arial" panose="020B0604020202020204" pitchFamily="34" charset="0"/>
                  <a:ea typeface="Times New Roman" panose="02020603050405020304" pitchFamily="18" charset="0"/>
                  <a:cs typeface="Arial" panose="020B0604020202020204" pitchFamily="34" charset="0"/>
                </a:rPr>
                <a:t>Comorbilidad</a:t>
              </a:r>
              <a:r>
                <a:rPr lang="en-US" sz="1000" b="1" kern="0">
                  <a:effectLst/>
                  <a:latin typeface="Arial" panose="020B0604020202020204" pitchFamily="34" charset="0"/>
                  <a:ea typeface="Times New Roman" panose="02020603050405020304" pitchFamily="18" charset="0"/>
                  <a:cs typeface="Arial" panose="020B0604020202020204" pitchFamily="34" charset="0"/>
                </a:rPr>
                <a:t> o </a:t>
              </a:r>
              <a:r>
                <a:rPr lang="en-US" sz="1000" b="1" kern="0" err="1">
                  <a:effectLst/>
                  <a:latin typeface="Arial" panose="020B0604020202020204" pitchFamily="34" charset="0"/>
                  <a:ea typeface="Times New Roman" panose="02020603050405020304" pitchFamily="18" charset="0"/>
                  <a:cs typeface="Arial" panose="020B0604020202020204" pitchFamily="34" charset="0"/>
                </a:rPr>
                <a:t>multimorbilidad</a:t>
              </a:r>
              <a:r>
                <a:rPr lang="es-ES" sz="1000">
                  <a:effectLst/>
                  <a:latin typeface="Arial" panose="020B0604020202020204" pitchFamily="34" charset="0"/>
                  <a:cs typeface="Arial" panose="020B0604020202020204" pitchFamily="34" charset="0"/>
                </a:rPr>
                <a:t> </a:t>
              </a:r>
              <a:endParaRPr lang="es-ES" sz="1000" b="1">
                <a:solidFill>
                  <a:schemeClr val="bg1"/>
                </a:solidFill>
                <a:latin typeface="Arial" panose="020B0604020202020204" pitchFamily="34" charset="0"/>
                <a:cs typeface="Arial" panose="020B0604020202020204" pitchFamily="34" charset="0"/>
              </a:endParaRPr>
            </a:p>
          </p:txBody>
        </p:sp>
      </p:grpSp>
      <p:grpSp>
        <p:nvGrpSpPr>
          <p:cNvPr id="7" name="Grupo 6">
            <a:extLst>
              <a:ext uri="{FF2B5EF4-FFF2-40B4-BE49-F238E27FC236}">
                <a16:creationId xmlns:a16="http://schemas.microsoft.com/office/drawing/2014/main" id="{E4BF43D4-C677-1BC6-6DB1-484A4288B215}"/>
              </a:ext>
            </a:extLst>
          </p:cNvPr>
          <p:cNvGrpSpPr/>
          <p:nvPr/>
        </p:nvGrpSpPr>
        <p:grpSpPr>
          <a:xfrm>
            <a:off x="323850" y="3973237"/>
            <a:ext cx="8496301" cy="471815"/>
            <a:chOff x="323850" y="3940488"/>
            <a:chExt cx="8496301" cy="471815"/>
          </a:xfrm>
        </p:grpSpPr>
        <p:sp>
          <p:nvSpPr>
            <p:cNvPr id="9" name="object 4">
              <a:extLst>
                <a:ext uri="{FF2B5EF4-FFF2-40B4-BE49-F238E27FC236}">
                  <a16:creationId xmlns:a16="http://schemas.microsoft.com/office/drawing/2014/main" id="{A8EFF183-E0E1-A84A-EB8F-5DEBDCB3783C}"/>
                </a:ext>
              </a:extLst>
            </p:cNvPr>
            <p:cNvSpPr txBox="1"/>
            <p:nvPr/>
          </p:nvSpPr>
          <p:spPr>
            <a:xfrm>
              <a:off x="986725" y="3943007"/>
              <a:ext cx="7833426" cy="469296"/>
            </a:xfrm>
            <a:prstGeom prst="rect">
              <a:avLst/>
            </a:prstGeom>
          </p:spPr>
          <p:txBody>
            <a:bodyPr vert="horz" wrap="square" lIns="0" tIns="0" rIns="0" bIns="0" rtlCol="0" anchor="ctr">
              <a:spAutoFit/>
            </a:bodyPr>
            <a:lstStyle/>
            <a:p>
              <a:pPr marL="12700" marR="5080">
                <a:lnSpc>
                  <a:spcPct val="103800"/>
                </a:lnSpc>
                <a:spcBef>
                  <a:spcPts val="15"/>
                </a:spcBef>
              </a:pPr>
              <a:r>
                <a:rPr lang="es-ES" sz="1000" b="0">
                  <a:solidFill>
                    <a:schemeClr val="accent1"/>
                  </a:solidFill>
                  <a:latin typeface="Arial" panose="020B0604020202020204" pitchFamily="34" charset="0"/>
                  <a:cs typeface="Arial" panose="020B0604020202020204" pitchFamily="34" charset="0"/>
                </a:rPr>
                <a:t>Los</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síndromes</a:t>
              </a:r>
              <a:r>
                <a:rPr lang="es-ES" sz="1000" b="0" spc="-7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geriátricos,</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la</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multimorbilidad,</a:t>
              </a:r>
              <a:r>
                <a:rPr lang="es-ES" sz="1000" b="0" spc="-7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la</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complejidad</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de</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la</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dinámica</a:t>
              </a:r>
              <a:r>
                <a:rPr lang="es-ES" sz="1000" b="0" spc="-7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de</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la</a:t>
              </a:r>
              <a:r>
                <a:rPr lang="es-ES" sz="1000" b="0" spc="-7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glucosa</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(la</a:t>
              </a:r>
              <a:r>
                <a:rPr lang="es-ES" sz="1000" b="0" spc="-80">
                  <a:solidFill>
                    <a:schemeClr val="accent1"/>
                  </a:solidFill>
                  <a:latin typeface="Arial" panose="020B0604020202020204" pitchFamily="34" charset="0"/>
                  <a:cs typeface="Arial" panose="020B0604020202020204" pitchFamily="34" charset="0"/>
                </a:rPr>
                <a:t> </a:t>
              </a:r>
              <a:r>
                <a:rPr lang="es-ES" sz="1000" b="0" spc="-10">
                  <a:solidFill>
                    <a:schemeClr val="accent1"/>
                  </a:solidFill>
                  <a:latin typeface="Arial" panose="020B0604020202020204" pitchFamily="34" charset="0"/>
                  <a:cs typeface="Arial" panose="020B0604020202020204" pitchFamily="34" charset="0"/>
                </a:rPr>
                <a:t>variabilidad </a:t>
              </a:r>
              <a:r>
                <a:rPr lang="es-ES" sz="1000" b="0">
                  <a:solidFill>
                    <a:schemeClr val="accent1"/>
                  </a:solidFill>
                  <a:latin typeface="Arial" panose="020B0604020202020204" pitchFamily="34" charset="0"/>
                  <a:cs typeface="Arial" panose="020B0604020202020204" pitchFamily="34" charset="0"/>
                </a:rPr>
                <a:t>glucémica)</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y</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los</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factores</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socioeconómicos</a:t>
              </a:r>
              <a:r>
                <a:rPr lang="es-ES" sz="1000" b="0" spc="-4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están</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asociados</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con</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el</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riesgo</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de</a:t>
              </a:r>
              <a:r>
                <a:rPr lang="es-ES" sz="1000" b="0" spc="-80">
                  <a:solidFill>
                    <a:schemeClr val="accent1"/>
                  </a:solidFill>
                  <a:latin typeface="Arial" panose="020B0604020202020204" pitchFamily="34" charset="0"/>
                  <a:cs typeface="Arial" panose="020B0604020202020204" pitchFamily="34" charset="0"/>
                </a:rPr>
                <a:t> </a:t>
              </a:r>
              <a:r>
                <a:rPr lang="es-ES" sz="1000" b="0" spc="-10">
                  <a:solidFill>
                    <a:schemeClr val="accent1"/>
                  </a:solidFill>
                  <a:latin typeface="Arial" panose="020B0604020202020204" pitchFamily="34" charset="0"/>
                  <a:cs typeface="Arial" panose="020B0604020202020204" pitchFamily="34" charset="0"/>
                </a:rPr>
                <a:t>hipoglucemia</a:t>
              </a:r>
              <a:r>
                <a:rPr lang="es-ES" sz="1000" b="0" spc="-85">
                  <a:solidFill>
                    <a:schemeClr val="accent1"/>
                  </a:solidFill>
                  <a:latin typeface="Arial" panose="020B0604020202020204" pitchFamily="34" charset="0"/>
                  <a:cs typeface="Arial" panose="020B0604020202020204" pitchFamily="34" charset="0"/>
                </a:rPr>
                <a:t> </a:t>
              </a:r>
              <a:r>
                <a:rPr lang="es-ES" sz="1000" b="0" spc="-10">
                  <a:solidFill>
                    <a:schemeClr val="accent1"/>
                  </a:solidFill>
                  <a:latin typeface="Arial" panose="020B0604020202020204" pitchFamily="34" charset="0"/>
                  <a:cs typeface="Arial" panose="020B0604020202020204" pitchFamily="34" charset="0"/>
                </a:rPr>
                <a:t>grave</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y</a:t>
              </a:r>
              <a:r>
                <a:rPr lang="es-ES" sz="1000" b="0" spc="-8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mortalidad.</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Por</a:t>
              </a:r>
              <a:r>
                <a:rPr lang="es-ES" sz="1000" b="0" spc="-80">
                  <a:solidFill>
                    <a:schemeClr val="accent1"/>
                  </a:solidFill>
                  <a:latin typeface="Arial" panose="020B0604020202020204" pitchFamily="34" charset="0"/>
                  <a:cs typeface="Arial" panose="020B0604020202020204" pitchFamily="34" charset="0"/>
                </a:rPr>
                <a:t> </a:t>
              </a:r>
              <a:r>
                <a:rPr lang="es-ES" sz="1000" b="0" spc="-25">
                  <a:solidFill>
                    <a:schemeClr val="accent1"/>
                  </a:solidFill>
                  <a:latin typeface="Arial" panose="020B0604020202020204" pitchFamily="34" charset="0"/>
                  <a:cs typeface="Arial" panose="020B0604020202020204" pitchFamily="34" charset="0"/>
                </a:rPr>
                <a:t>lo </a:t>
              </a:r>
              <a:r>
                <a:rPr lang="es-ES" sz="1000" b="0">
                  <a:solidFill>
                    <a:schemeClr val="accent1"/>
                  </a:solidFill>
                  <a:latin typeface="Arial" panose="020B0604020202020204" pitchFamily="34" charset="0"/>
                  <a:cs typeface="Arial" panose="020B0604020202020204" pitchFamily="34" charset="0"/>
                </a:rPr>
                <a:t>tanto,</a:t>
              </a:r>
              <a:r>
                <a:rPr lang="es-ES" sz="1000" b="0" spc="-8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estos</a:t>
              </a:r>
              <a:r>
                <a:rPr lang="es-ES" sz="1000" b="0" spc="-65">
                  <a:solidFill>
                    <a:schemeClr val="accent1"/>
                  </a:solidFill>
                  <a:latin typeface="Arial" panose="020B0604020202020204" pitchFamily="34" charset="0"/>
                  <a:cs typeface="Arial" panose="020B0604020202020204" pitchFamily="34" charset="0"/>
                </a:rPr>
                <a:t> </a:t>
              </a:r>
              <a:r>
                <a:rPr lang="es-ES" sz="1000" b="0" u="sng">
                  <a:solidFill>
                    <a:schemeClr val="accent1"/>
                  </a:solidFill>
                  <a:uFill>
                    <a:solidFill>
                      <a:srgbClr val="000000"/>
                    </a:solidFill>
                  </a:uFill>
                  <a:latin typeface="Arial" panose="020B0604020202020204" pitchFamily="34" charset="0"/>
                  <a:cs typeface="Arial" panose="020B0604020202020204" pitchFamily="34" charset="0"/>
                </a:rPr>
                <a:t>cuatro</a:t>
              </a:r>
              <a:r>
                <a:rPr lang="es-ES" sz="1000" b="0" u="sng" spc="-70">
                  <a:solidFill>
                    <a:schemeClr val="accent1"/>
                  </a:solidFill>
                  <a:uFill>
                    <a:solidFill>
                      <a:srgbClr val="000000"/>
                    </a:solidFill>
                  </a:uFill>
                  <a:latin typeface="Arial" panose="020B0604020202020204" pitchFamily="34" charset="0"/>
                  <a:cs typeface="Arial" panose="020B0604020202020204" pitchFamily="34" charset="0"/>
                </a:rPr>
                <a:t> </a:t>
              </a:r>
              <a:r>
                <a:rPr lang="es-ES" sz="1000" b="0" u="sng">
                  <a:solidFill>
                    <a:schemeClr val="accent1"/>
                  </a:solidFill>
                  <a:uFill>
                    <a:solidFill>
                      <a:srgbClr val="000000"/>
                    </a:solidFill>
                  </a:uFill>
                  <a:latin typeface="Arial" panose="020B0604020202020204" pitchFamily="34" charset="0"/>
                  <a:cs typeface="Arial" panose="020B0604020202020204" pitchFamily="34" charset="0"/>
                </a:rPr>
                <a:t>factores</a:t>
              </a:r>
              <a:r>
                <a:rPr lang="es-ES" sz="1000" b="0" u="sng" spc="-60">
                  <a:solidFill>
                    <a:schemeClr val="accent1"/>
                  </a:solidFill>
                  <a:uFill>
                    <a:solidFill>
                      <a:srgbClr val="000000"/>
                    </a:solidFill>
                  </a:u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deben</a:t>
              </a:r>
              <a:r>
                <a:rPr lang="es-ES" sz="1000" b="0" spc="-7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tenerse</a:t>
              </a:r>
              <a:r>
                <a:rPr lang="es-ES" sz="1000" b="0" spc="-70">
                  <a:solidFill>
                    <a:schemeClr val="accent1"/>
                  </a:solidFill>
                  <a:latin typeface="Arial" panose="020B0604020202020204" pitchFamily="34" charset="0"/>
                  <a:cs typeface="Arial" panose="020B0604020202020204" pitchFamily="34" charset="0"/>
                </a:rPr>
                <a:t> </a:t>
              </a:r>
              <a:br>
                <a:rPr lang="es-ES" sz="1000" b="0" spc="-70">
                  <a:solidFill>
                    <a:schemeClr val="accent1"/>
                  </a:solidFill>
                  <a:latin typeface="Arial" panose="020B0604020202020204" pitchFamily="34" charset="0"/>
                  <a:cs typeface="Arial" panose="020B0604020202020204" pitchFamily="34" charset="0"/>
                </a:rPr>
              </a:br>
              <a:r>
                <a:rPr lang="es-ES" sz="1000" b="0">
                  <a:solidFill>
                    <a:schemeClr val="accent1"/>
                  </a:solidFill>
                  <a:latin typeface="Arial" panose="020B0604020202020204" pitchFamily="34" charset="0"/>
                  <a:cs typeface="Arial" panose="020B0604020202020204" pitchFamily="34" charset="0"/>
                </a:rPr>
                <a:t>en</a:t>
              </a:r>
              <a:r>
                <a:rPr lang="es-ES" sz="1000" b="0" spc="-7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cuenta</a:t>
              </a:r>
              <a:r>
                <a:rPr lang="es-ES" sz="1000" b="0" spc="-7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en</a:t>
              </a:r>
              <a:r>
                <a:rPr lang="es-ES" sz="1000" b="0" spc="-7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el</a:t>
              </a:r>
              <a:r>
                <a:rPr lang="es-ES" sz="1000" b="0" spc="-75">
                  <a:solidFill>
                    <a:schemeClr val="accent1"/>
                  </a:solidFill>
                  <a:latin typeface="Arial" panose="020B0604020202020204" pitchFamily="34" charset="0"/>
                  <a:cs typeface="Arial" panose="020B0604020202020204" pitchFamily="34" charset="0"/>
                </a:rPr>
                <a:t> </a:t>
              </a:r>
              <a:r>
                <a:rPr lang="es-ES" sz="1000" b="0" spc="-10">
                  <a:solidFill>
                    <a:schemeClr val="accent1"/>
                  </a:solidFill>
                  <a:latin typeface="Arial" panose="020B0604020202020204" pitchFamily="34" charset="0"/>
                  <a:cs typeface="Arial" panose="020B0604020202020204" pitchFamily="34" charset="0"/>
                </a:rPr>
                <a:t>tratamiento</a:t>
              </a:r>
              <a:r>
                <a:rPr lang="es-ES" sz="1000" b="0" spc="-70">
                  <a:solidFill>
                    <a:schemeClr val="accent1"/>
                  </a:solidFill>
                  <a:latin typeface="Arial" panose="020B0604020202020204" pitchFamily="34" charset="0"/>
                  <a:cs typeface="Arial" panose="020B0604020202020204" pitchFamily="34" charset="0"/>
                </a:rPr>
                <a:t> </a:t>
              </a:r>
              <a:r>
                <a:rPr lang="es-ES" sz="1000" b="0" spc="-10">
                  <a:solidFill>
                    <a:schemeClr val="accent1"/>
                  </a:solidFill>
                  <a:latin typeface="Arial" panose="020B0604020202020204" pitchFamily="34" charset="0"/>
                  <a:cs typeface="Arial" panose="020B0604020202020204" pitchFamily="34" charset="0"/>
                </a:rPr>
                <a:t>individualizado</a:t>
              </a:r>
              <a:r>
                <a:rPr lang="es-ES" sz="1000" b="0" spc="-7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de</a:t>
              </a:r>
              <a:r>
                <a:rPr lang="es-ES" sz="1000" b="0" spc="-65">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los</a:t>
              </a:r>
              <a:r>
                <a:rPr lang="es-ES" sz="1000" b="0" spc="-7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adultos</a:t>
              </a:r>
              <a:r>
                <a:rPr lang="es-ES" sz="1000" b="0" spc="-60">
                  <a:solidFill>
                    <a:schemeClr val="accent1"/>
                  </a:solidFill>
                  <a:latin typeface="Arial" panose="020B0604020202020204" pitchFamily="34" charset="0"/>
                  <a:cs typeface="Arial" panose="020B0604020202020204" pitchFamily="34" charset="0"/>
                </a:rPr>
                <a:t> </a:t>
              </a:r>
              <a:r>
                <a:rPr lang="es-ES" sz="1000" b="0">
                  <a:solidFill>
                    <a:schemeClr val="accent1"/>
                  </a:solidFill>
                  <a:latin typeface="Arial" panose="020B0604020202020204" pitchFamily="34" charset="0"/>
                  <a:cs typeface="Arial" panose="020B0604020202020204" pitchFamily="34" charset="0"/>
                </a:rPr>
                <a:t>mayores</a:t>
              </a:r>
              <a:r>
                <a:rPr lang="es-ES" sz="1000" b="0" spc="-65">
                  <a:solidFill>
                    <a:schemeClr val="accent1"/>
                  </a:solidFill>
                  <a:latin typeface="Arial" panose="020B0604020202020204" pitchFamily="34" charset="0"/>
                  <a:cs typeface="Arial" panose="020B0604020202020204" pitchFamily="34" charset="0"/>
                </a:rPr>
                <a:t> </a:t>
              </a:r>
              <a:r>
                <a:rPr lang="es-ES" sz="1000" b="0" spc="-25">
                  <a:solidFill>
                    <a:schemeClr val="accent1"/>
                  </a:solidFill>
                  <a:latin typeface="Arial" panose="020B0604020202020204" pitchFamily="34" charset="0"/>
                  <a:cs typeface="Arial" panose="020B0604020202020204" pitchFamily="34" charset="0"/>
                </a:rPr>
                <a:t>con </a:t>
              </a:r>
              <a:r>
                <a:rPr lang="es-ES" sz="1000" b="0" spc="-10">
                  <a:solidFill>
                    <a:schemeClr val="accent1"/>
                  </a:solidFill>
                  <a:latin typeface="Arial" panose="020B0604020202020204" pitchFamily="34" charset="0"/>
                  <a:cs typeface="Arial" panose="020B0604020202020204" pitchFamily="34" charset="0"/>
                </a:rPr>
                <a:t>diabetes.</a:t>
              </a:r>
              <a:endParaRPr lang="es-ES" sz="1000" b="0">
                <a:solidFill>
                  <a:schemeClr val="accent1"/>
                </a:solidFill>
                <a:latin typeface="Arial" panose="020B0604020202020204" pitchFamily="34" charset="0"/>
                <a:cs typeface="Arial" panose="020B0604020202020204" pitchFamily="34" charset="0"/>
              </a:endParaRPr>
            </a:p>
          </p:txBody>
        </p:sp>
        <p:sp>
          <p:nvSpPr>
            <p:cNvPr id="13" name="Elipse 12">
              <a:extLst>
                <a:ext uri="{FF2B5EF4-FFF2-40B4-BE49-F238E27FC236}">
                  <a16:creationId xmlns:a16="http://schemas.microsoft.com/office/drawing/2014/main" id="{E579A728-1AAF-A848-96FD-8E77EB14106D}"/>
                </a:ext>
              </a:extLst>
            </p:cNvPr>
            <p:cNvSpPr/>
            <p:nvPr/>
          </p:nvSpPr>
          <p:spPr>
            <a:xfrm>
              <a:off x="323850" y="3940488"/>
              <a:ext cx="468000" cy="46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13">
              <a:extLst>
                <a:ext uri="{FF2B5EF4-FFF2-40B4-BE49-F238E27FC236}">
                  <a16:creationId xmlns:a16="http://schemas.microsoft.com/office/drawing/2014/main" id="{8A8FBC77-3C1E-C9F3-8D37-AF151D868D43}"/>
                </a:ext>
              </a:extLst>
            </p:cNvPr>
            <p:cNvCxnSpPr/>
            <p:nvPr/>
          </p:nvCxnSpPr>
          <p:spPr>
            <a:xfrm>
              <a:off x="889287"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8" name="Gráfico 7">
            <a:extLst>
              <a:ext uri="{FF2B5EF4-FFF2-40B4-BE49-F238E27FC236}">
                <a16:creationId xmlns:a16="http://schemas.microsoft.com/office/drawing/2014/main" id="{188B9FF6-D7C5-8914-97C9-B372E2FDE3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82" y="4061501"/>
            <a:ext cx="292463" cy="282290"/>
          </a:xfrm>
          <a:prstGeom prst="rect">
            <a:avLst/>
          </a:prstGeom>
        </p:spPr>
      </p:pic>
      <p:sp>
        <p:nvSpPr>
          <p:cNvPr id="34" name="Rectángulo redondeado 33">
            <a:extLst>
              <a:ext uri="{FF2B5EF4-FFF2-40B4-BE49-F238E27FC236}">
                <a16:creationId xmlns:a16="http://schemas.microsoft.com/office/drawing/2014/main" id="{D07A9648-06AA-8C68-BDE9-72FC4085DF75}"/>
              </a:ext>
            </a:extLst>
          </p:cNvPr>
          <p:cNvSpPr/>
          <p:nvPr/>
        </p:nvSpPr>
        <p:spPr>
          <a:xfrm>
            <a:off x="332712" y="3602136"/>
            <a:ext cx="8486499" cy="288000"/>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12700" algn="ctr">
              <a:spcBef>
                <a:spcPts val="100"/>
              </a:spcBef>
              <a:tabLst>
                <a:tab pos="212090" algn="l"/>
              </a:tabLst>
            </a:pPr>
            <a:r>
              <a:rPr lang="es-ES" sz="1000" b="1" kern="0">
                <a:solidFill>
                  <a:schemeClr val="bg1"/>
                </a:solidFill>
                <a:latin typeface="Arial"/>
                <a:ea typeface="Times New Roman" panose="02020603050405020304" pitchFamily="18" charset="0"/>
                <a:cs typeface="Arial"/>
              </a:rPr>
              <a:t>Necesidad</a:t>
            </a:r>
            <a:r>
              <a:rPr lang="es-ES" sz="1000" b="1" kern="0">
                <a:solidFill>
                  <a:schemeClr val="bg1"/>
                </a:solidFill>
                <a:effectLst/>
                <a:latin typeface="Arial"/>
                <a:ea typeface="Times New Roman" panose="02020603050405020304" pitchFamily="18" charset="0"/>
                <a:cs typeface="Arial"/>
              </a:rPr>
              <a:t> de un tratamiento individualizado de los adultos mayores con diabetes</a:t>
            </a:r>
            <a:endParaRPr lang="es-ES_tradnl" sz="1000" b="1">
              <a:solidFill>
                <a:schemeClr val="bg1"/>
              </a:solidFill>
              <a:latin typeface="Arial"/>
              <a:cs typeface="Arial"/>
            </a:endParaRPr>
          </a:p>
        </p:txBody>
      </p:sp>
      <p:sp>
        <p:nvSpPr>
          <p:cNvPr id="35" name="Rectángulo redondeado 34">
            <a:extLst>
              <a:ext uri="{FF2B5EF4-FFF2-40B4-BE49-F238E27FC236}">
                <a16:creationId xmlns:a16="http://schemas.microsoft.com/office/drawing/2014/main" id="{1697E209-A05A-B329-9DFD-8BF14F03CBC9}"/>
              </a:ext>
            </a:extLst>
          </p:cNvPr>
          <p:cNvSpPr/>
          <p:nvPr/>
        </p:nvSpPr>
        <p:spPr>
          <a:xfrm>
            <a:off x="330276" y="3220379"/>
            <a:ext cx="4196450" cy="288000"/>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12700" algn="ctr">
              <a:spcBef>
                <a:spcPts val="100"/>
              </a:spcBef>
              <a:tabLst>
                <a:tab pos="212090" algn="l"/>
              </a:tabLst>
            </a:pPr>
            <a:r>
              <a:rPr lang="en-US" sz="1000" b="1" kern="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Riesgo</a:t>
            </a:r>
            <a:r>
              <a:rPr lang="en-US" sz="10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1000" b="1" kern="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hipoglucémico</a:t>
            </a:r>
            <a:r>
              <a:rPr lang="es-ES" sz="1000">
                <a:solidFill>
                  <a:schemeClr val="bg1"/>
                </a:solidFill>
                <a:effectLst/>
                <a:latin typeface="Arial" panose="020B0604020202020204" pitchFamily="34" charset="0"/>
                <a:cs typeface="Arial" panose="020B0604020202020204" pitchFamily="34" charset="0"/>
              </a:rPr>
              <a:t> </a:t>
            </a:r>
            <a:endParaRPr lang="es-ES_tradnl" sz="1000" b="1">
              <a:solidFill>
                <a:schemeClr val="bg1"/>
              </a:solidFill>
              <a:latin typeface="Arial" panose="020B0604020202020204" pitchFamily="34" charset="0"/>
              <a:cs typeface="Arial" panose="020B0604020202020204" pitchFamily="34" charset="0"/>
            </a:endParaRPr>
          </a:p>
        </p:txBody>
      </p:sp>
      <p:sp>
        <p:nvSpPr>
          <p:cNvPr id="36" name="Rectángulo redondeado 35">
            <a:extLst>
              <a:ext uri="{FF2B5EF4-FFF2-40B4-BE49-F238E27FC236}">
                <a16:creationId xmlns:a16="http://schemas.microsoft.com/office/drawing/2014/main" id="{B48E53C3-EC46-DF71-BF20-1A633F9F761E}"/>
              </a:ext>
            </a:extLst>
          </p:cNvPr>
          <p:cNvSpPr/>
          <p:nvPr/>
        </p:nvSpPr>
        <p:spPr>
          <a:xfrm>
            <a:off x="4623700" y="3231035"/>
            <a:ext cx="4196450" cy="288000"/>
          </a:xfrm>
          <a:prstGeom prst="roundRect">
            <a:avLst>
              <a:gd name="adj" fmla="val 8018"/>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12700" algn="ctr">
              <a:spcBef>
                <a:spcPts val="100"/>
              </a:spcBef>
              <a:tabLst>
                <a:tab pos="212090" algn="l"/>
              </a:tabLst>
            </a:pPr>
            <a:r>
              <a:rPr lang="es-ES" sz="10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Mortalidad aumentada</a:t>
            </a:r>
            <a:endParaRPr lang="es-ES_tradnl" sz="1000" b="1">
              <a:solidFill>
                <a:schemeClr val="bg1"/>
              </a:solidFill>
              <a:latin typeface="Arial" panose="020B0604020202020204" pitchFamily="34" charset="0"/>
              <a:cs typeface="Arial" panose="020B0604020202020204" pitchFamily="34" charset="0"/>
            </a:endParaRPr>
          </a:p>
        </p:txBody>
      </p:sp>
      <p:pic>
        <p:nvPicPr>
          <p:cNvPr id="44" name="Imagen 43">
            <a:extLst>
              <a:ext uri="{FF2B5EF4-FFF2-40B4-BE49-F238E27FC236}">
                <a16:creationId xmlns:a16="http://schemas.microsoft.com/office/drawing/2014/main" id="{5A4DE4DD-9C08-5FC6-046B-32649075069F}"/>
              </a:ext>
            </a:extLst>
          </p:cNvPr>
          <p:cNvPicPr>
            <a:picLocks noChangeAspect="1"/>
          </p:cNvPicPr>
          <p:nvPr/>
        </p:nvPicPr>
        <p:blipFill>
          <a:blip r:embed="rId4"/>
          <a:stretch>
            <a:fillRect/>
          </a:stretch>
        </p:blipFill>
        <p:spPr>
          <a:xfrm>
            <a:off x="2340596" y="3460717"/>
            <a:ext cx="175811" cy="189080"/>
          </a:xfrm>
          <a:prstGeom prst="rect">
            <a:avLst/>
          </a:prstGeom>
        </p:spPr>
      </p:pic>
      <p:pic>
        <p:nvPicPr>
          <p:cNvPr id="15" name="Imagen 14">
            <a:extLst>
              <a:ext uri="{FF2B5EF4-FFF2-40B4-BE49-F238E27FC236}">
                <a16:creationId xmlns:a16="http://schemas.microsoft.com/office/drawing/2014/main" id="{F9592A5F-A0F8-B199-399C-C043995A7F7B}"/>
              </a:ext>
            </a:extLst>
          </p:cNvPr>
          <p:cNvPicPr>
            <a:picLocks noChangeAspect="1"/>
          </p:cNvPicPr>
          <p:nvPr/>
        </p:nvPicPr>
        <p:blipFill>
          <a:blip r:embed="rId4"/>
          <a:stretch>
            <a:fillRect/>
          </a:stretch>
        </p:blipFill>
        <p:spPr>
          <a:xfrm>
            <a:off x="3395987" y="3075806"/>
            <a:ext cx="220004" cy="236608"/>
          </a:xfrm>
          <a:prstGeom prst="rect">
            <a:avLst/>
          </a:prstGeom>
        </p:spPr>
      </p:pic>
      <p:pic>
        <p:nvPicPr>
          <p:cNvPr id="16" name="Imagen 15">
            <a:extLst>
              <a:ext uri="{FF2B5EF4-FFF2-40B4-BE49-F238E27FC236}">
                <a16:creationId xmlns:a16="http://schemas.microsoft.com/office/drawing/2014/main" id="{6DBB22ED-5A74-95FD-431A-4C729A044865}"/>
              </a:ext>
            </a:extLst>
          </p:cNvPr>
          <p:cNvPicPr>
            <a:picLocks noChangeAspect="1"/>
          </p:cNvPicPr>
          <p:nvPr/>
        </p:nvPicPr>
        <p:blipFill>
          <a:blip r:embed="rId4"/>
          <a:stretch>
            <a:fillRect/>
          </a:stretch>
        </p:blipFill>
        <p:spPr>
          <a:xfrm>
            <a:off x="1246252" y="3075806"/>
            <a:ext cx="220004" cy="236608"/>
          </a:xfrm>
          <a:prstGeom prst="rect">
            <a:avLst/>
          </a:prstGeom>
        </p:spPr>
      </p:pic>
      <p:pic>
        <p:nvPicPr>
          <p:cNvPr id="50" name="Imagen 49">
            <a:extLst>
              <a:ext uri="{FF2B5EF4-FFF2-40B4-BE49-F238E27FC236}">
                <a16:creationId xmlns:a16="http://schemas.microsoft.com/office/drawing/2014/main" id="{E66FB71B-FB32-22AA-FEB5-DBC022721B27}"/>
              </a:ext>
            </a:extLst>
          </p:cNvPr>
          <p:cNvPicPr>
            <a:picLocks noChangeAspect="1"/>
          </p:cNvPicPr>
          <p:nvPr/>
        </p:nvPicPr>
        <p:blipFill>
          <a:blip r:embed="rId4"/>
          <a:stretch>
            <a:fillRect/>
          </a:stretch>
        </p:blipFill>
        <p:spPr>
          <a:xfrm>
            <a:off x="6634020" y="3460717"/>
            <a:ext cx="175811" cy="189080"/>
          </a:xfrm>
          <a:prstGeom prst="rect">
            <a:avLst/>
          </a:prstGeom>
        </p:spPr>
      </p:pic>
      <p:pic>
        <p:nvPicPr>
          <p:cNvPr id="51" name="Imagen 50">
            <a:extLst>
              <a:ext uri="{FF2B5EF4-FFF2-40B4-BE49-F238E27FC236}">
                <a16:creationId xmlns:a16="http://schemas.microsoft.com/office/drawing/2014/main" id="{0F8BCC01-E849-4CCB-5850-B434E99A1CDF}"/>
              </a:ext>
            </a:extLst>
          </p:cNvPr>
          <p:cNvPicPr>
            <a:picLocks noChangeAspect="1"/>
          </p:cNvPicPr>
          <p:nvPr/>
        </p:nvPicPr>
        <p:blipFill>
          <a:blip r:embed="rId4"/>
          <a:stretch>
            <a:fillRect/>
          </a:stretch>
        </p:blipFill>
        <p:spPr>
          <a:xfrm>
            <a:off x="7688472" y="3075806"/>
            <a:ext cx="220004" cy="236608"/>
          </a:xfrm>
          <a:prstGeom prst="rect">
            <a:avLst/>
          </a:prstGeom>
        </p:spPr>
      </p:pic>
      <p:pic>
        <p:nvPicPr>
          <p:cNvPr id="52" name="Imagen 51">
            <a:extLst>
              <a:ext uri="{FF2B5EF4-FFF2-40B4-BE49-F238E27FC236}">
                <a16:creationId xmlns:a16="http://schemas.microsoft.com/office/drawing/2014/main" id="{FF991339-2DDE-513F-A5FB-E11A34EEB84B}"/>
              </a:ext>
            </a:extLst>
          </p:cNvPr>
          <p:cNvPicPr>
            <a:picLocks noChangeAspect="1"/>
          </p:cNvPicPr>
          <p:nvPr/>
        </p:nvPicPr>
        <p:blipFill>
          <a:blip r:embed="rId4"/>
          <a:stretch>
            <a:fillRect/>
          </a:stretch>
        </p:blipFill>
        <p:spPr>
          <a:xfrm>
            <a:off x="5539747" y="3075806"/>
            <a:ext cx="220004" cy="236608"/>
          </a:xfrm>
          <a:prstGeom prst="rect">
            <a:avLst/>
          </a:prstGeom>
        </p:spPr>
      </p:pic>
      <p:grpSp>
        <p:nvGrpSpPr>
          <p:cNvPr id="53" name="Grupo 52">
            <a:extLst>
              <a:ext uri="{FF2B5EF4-FFF2-40B4-BE49-F238E27FC236}">
                <a16:creationId xmlns:a16="http://schemas.microsoft.com/office/drawing/2014/main" id="{128306BC-EAFB-48EC-9F5D-28D2EF78819B}"/>
              </a:ext>
            </a:extLst>
          </p:cNvPr>
          <p:cNvGrpSpPr/>
          <p:nvPr/>
        </p:nvGrpSpPr>
        <p:grpSpPr>
          <a:xfrm>
            <a:off x="4216048" y="4488142"/>
            <a:ext cx="711904" cy="136246"/>
            <a:chOff x="4407870" y="4488142"/>
            <a:chExt cx="711904" cy="136246"/>
          </a:xfrm>
        </p:grpSpPr>
        <p:sp>
          <p:nvSpPr>
            <p:cNvPr id="54" name="Elipse 90">
              <a:hlinkClick r:id="rId5" action="ppaction://hlinksldjump"/>
              <a:extLst>
                <a:ext uri="{FF2B5EF4-FFF2-40B4-BE49-F238E27FC236}">
                  <a16:creationId xmlns:a16="http://schemas.microsoft.com/office/drawing/2014/main" id="{AD5BC316-5434-8022-E5CD-3FB2C2558A22}"/>
                </a:ext>
              </a:extLst>
            </p:cNvPr>
            <p:cNvSpPr/>
            <p:nvPr/>
          </p:nvSpPr>
          <p:spPr>
            <a:xfrm>
              <a:off x="459975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5" name="Elipse 90">
              <a:hlinkClick r:id="rId6" action="ppaction://hlinksldjump"/>
              <a:extLst>
                <a:ext uri="{FF2B5EF4-FFF2-40B4-BE49-F238E27FC236}">
                  <a16:creationId xmlns:a16="http://schemas.microsoft.com/office/drawing/2014/main" id="{39822ECA-D90A-968E-5877-98D0129E93C4}"/>
                </a:ext>
              </a:extLst>
            </p:cNvPr>
            <p:cNvSpPr/>
            <p:nvPr/>
          </p:nvSpPr>
          <p:spPr>
            <a:xfrm>
              <a:off x="4407870"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6" name="Elipse 90">
              <a:hlinkClick r:id="rId7" action="ppaction://hlinksldjump"/>
              <a:extLst>
                <a:ext uri="{FF2B5EF4-FFF2-40B4-BE49-F238E27FC236}">
                  <a16:creationId xmlns:a16="http://schemas.microsoft.com/office/drawing/2014/main" id="{0C5321B8-C773-5C23-5D0A-862B61BA6F1F}"/>
                </a:ext>
              </a:extLst>
            </p:cNvPr>
            <p:cNvSpPr/>
            <p:nvPr/>
          </p:nvSpPr>
          <p:spPr>
            <a:xfrm>
              <a:off x="479164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7" name="Elipse 90">
              <a:hlinkClick r:id="rId8" action="ppaction://hlinksldjump"/>
              <a:extLst>
                <a:ext uri="{FF2B5EF4-FFF2-40B4-BE49-F238E27FC236}">
                  <a16:creationId xmlns:a16="http://schemas.microsoft.com/office/drawing/2014/main" id="{84206667-BE3C-21F4-41BE-50308ED94582}"/>
                </a:ext>
              </a:extLst>
            </p:cNvPr>
            <p:cNvSpPr/>
            <p:nvPr/>
          </p:nvSpPr>
          <p:spPr>
            <a:xfrm>
              <a:off x="498352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7878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56A54D5E-AF66-152C-4636-654EAE44221B}"/>
              </a:ext>
            </a:extLst>
          </p:cNvPr>
          <p:cNvSpPr>
            <a:spLocks noGrp="1"/>
          </p:cNvSpPr>
          <p:nvPr>
            <p:ph type="ftr" sz="quarter" idx="11"/>
          </p:nvPr>
        </p:nvSpPr>
        <p:spPr/>
        <p:txBody>
          <a:bodyPr/>
          <a:lstStyle/>
          <a:p>
            <a:r>
              <a:rPr lang="es-ES_tradnl"/>
              <a:t>Índice</a:t>
            </a:r>
          </a:p>
        </p:txBody>
      </p:sp>
      <p:sp>
        <p:nvSpPr>
          <p:cNvPr id="16" name="Marcador de texto 3">
            <a:hlinkClick r:id="rId2" action="ppaction://hlinksldjump"/>
            <a:extLst>
              <a:ext uri="{FF2B5EF4-FFF2-40B4-BE49-F238E27FC236}">
                <a16:creationId xmlns:a16="http://schemas.microsoft.com/office/drawing/2014/main" id="{A2F9B4E6-3284-C872-8B85-8EF99D57BD55}"/>
              </a:ext>
            </a:extLst>
          </p:cNvPr>
          <p:cNvSpPr txBox="1">
            <a:spLocks/>
          </p:cNvSpPr>
          <p:nvPr/>
        </p:nvSpPr>
        <p:spPr>
          <a:xfrm>
            <a:off x="3551239" y="3864986"/>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Font typeface="+mj-lt"/>
              <a:buAutoNum type="arabicPeriod" startAt="2"/>
            </a:pPr>
            <a:r>
              <a:rPr lang="es-ES" sz="1200" b="1">
                <a:cs typeface="Arial"/>
              </a:rPr>
              <a:t>Diabetes</a:t>
            </a:r>
            <a:r>
              <a:rPr lang="es-ES" sz="1200" b="1" spc="-40">
                <a:cs typeface="Arial"/>
              </a:rPr>
              <a:t> </a:t>
            </a:r>
            <a:r>
              <a:rPr lang="es-ES" sz="1200" b="1" i="1">
                <a:cs typeface="Arial"/>
              </a:rPr>
              <a:t>mellitus</a:t>
            </a:r>
            <a:r>
              <a:rPr lang="es-ES" sz="1200" b="1" spc="-40">
                <a:cs typeface="Arial"/>
              </a:rPr>
              <a:t> </a:t>
            </a:r>
            <a:r>
              <a:rPr lang="es-ES" sz="1200" b="1">
                <a:cs typeface="Arial"/>
              </a:rPr>
              <a:t>y</a:t>
            </a:r>
            <a:r>
              <a:rPr lang="es-ES" sz="1200" b="1" spc="-40">
                <a:cs typeface="Arial"/>
              </a:rPr>
              <a:t> f</a:t>
            </a:r>
            <a:r>
              <a:rPr lang="es-ES" sz="1200" b="1" spc="-10">
                <a:cs typeface="Arial"/>
              </a:rPr>
              <a:t>ragilidad</a:t>
            </a:r>
            <a:endParaRPr lang="es-ES" sz="1200">
              <a:cs typeface="Arial"/>
            </a:endParaRPr>
          </a:p>
        </p:txBody>
      </p:sp>
      <p:sp>
        <p:nvSpPr>
          <p:cNvPr id="29" name="Marcador de texto 3">
            <a:hlinkClick r:id="rId3" action="ppaction://hlinksldjump"/>
            <a:extLst>
              <a:ext uri="{FF2B5EF4-FFF2-40B4-BE49-F238E27FC236}">
                <a16:creationId xmlns:a16="http://schemas.microsoft.com/office/drawing/2014/main" id="{F8B87745-AEFA-5902-5938-7E54960DFB5A}"/>
              </a:ext>
            </a:extLst>
          </p:cNvPr>
          <p:cNvSpPr txBox="1">
            <a:spLocks/>
          </p:cNvSpPr>
          <p:nvPr/>
        </p:nvSpPr>
        <p:spPr>
          <a:xfrm>
            <a:off x="3551239" y="1119607"/>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a:lnSpc>
                <a:spcPct val="100000"/>
              </a:lnSpc>
              <a:spcBef>
                <a:spcPts val="0"/>
              </a:spcBef>
              <a:buFont typeface="Arial" panose="020B0604020202020204" pitchFamily="34" charset="0"/>
              <a:buChar char="•"/>
            </a:pPr>
            <a:r>
              <a:rPr lang="es-ES" sz="1000">
                <a:cs typeface="Calibri"/>
              </a:rPr>
              <a:t>Definición</a:t>
            </a:r>
          </a:p>
        </p:txBody>
      </p:sp>
      <p:sp>
        <p:nvSpPr>
          <p:cNvPr id="30" name="Marcador de texto 3">
            <a:hlinkClick r:id="rId4" action="ppaction://hlinksldjump"/>
            <a:extLst>
              <a:ext uri="{FF2B5EF4-FFF2-40B4-BE49-F238E27FC236}">
                <a16:creationId xmlns:a16="http://schemas.microsoft.com/office/drawing/2014/main" id="{4135B70D-156F-7CDA-4BD7-C10E07F978DB}"/>
              </a:ext>
            </a:extLst>
          </p:cNvPr>
          <p:cNvSpPr txBox="1">
            <a:spLocks/>
          </p:cNvSpPr>
          <p:nvPr/>
        </p:nvSpPr>
        <p:spPr>
          <a:xfrm>
            <a:off x="3551239" y="1344789"/>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a:lnSpc>
                <a:spcPct val="100000"/>
              </a:lnSpc>
              <a:spcBef>
                <a:spcPts val="0"/>
              </a:spcBef>
              <a:buFont typeface="Arial" panose="020B0604020202020204" pitchFamily="34" charset="0"/>
              <a:buChar char="•"/>
            </a:pPr>
            <a:r>
              <a:rPr lang="es-ES" sz="1000">
                <a:cs typeface="Calibri"/>
              </a:rPr>
              <a:t>Implicaciones pronósticas de la fragilidad</a:t>
            </a:r>
          </a:p>
        </p:txBody>
      </p:sp>
      <p:sp>
        <p:nvSpPr>
          <p:cNvPr id="31" name="Marcador de texto 3">
            <a:hlinkClick r:id="rId5" action="ppaction://hlinksldjump"/>
            <a:extLst>
              <a:ext uri="{FF2B5EF4-FFF2-40B4-BE49-F238E27FC236}">
                <a16:creationId xmlns:a16="http://schemas.microsoft.com/office/drawing/2014/main" id="{F4BAFA08-F464-70D5-458A-270927DF3504}"/>
              </a:ext>
            </a:extLst>
          </p:cNvPr>
          <p:cNvSpPr txBox="1">
            <a:spLocks/>
          </p:cNvSpPr>
          <p:nvPr/>
        </p:nvSpPr>
        <p:spPr>
          <a:xfrm>
            <a:off x="3551239" y="1569971"/>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a:lnSpc>
                <a:spcPct val="100000"/>
              </a:lnSpc>
              <a:spcBef>
                <a:spcPts val="0"/>
              </a:spcBef>
              <a:buFont typeface="Arial" panose="020B0604020202020204" pitchFamily="34" charset="0"/>
              <a:buChar char="•"/>
            </a:pPr>
            <a:r>
              <a:rPr lang="es-ES" sz="1000">
                <a:cs typeface="Calibri"/>
              </a:rPr>
              <a:t>Prevalencia, etiología y factores de riesgo</a:t>
            </a:r>
          </a:p>
        </p:txBody>
      </p:sp>
      <p:sp>
        <p:nvSpPr>
          <p:cNvPr id="32" name="Marcador de texto 3">
            <a:extLst>
              <a:ext uri="{FF2B5EF4-FFF2-40B4-BE49-F238E27FC236}">
                <a16:creationId xmlns:a16="http://schemas.microsoft.com/office/drawing/2014/main" id="{41CDB419-EB93-FFA6-0373-E3615A64ED57}"/>
              </a:ext>
            </a:extLst>
          </p:cNvPr>
          <p:cNvSpPr txBox="1">
            <a:spLocks/>
          </p:cNvSpPr>
          <p:nvPr/>
        </p:nvSpPr>
        <p:spPr>
          <a:xfrm>
            <a:off x="3551239" y="1795153"/>
            <a:ext cx="4872037" cy="153888"/>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86000" marR="5080" indent="-234000">
              <a:lnSpc>
                <a:spcPct val="100000"/>
              </a:lnSpc>
              <a:spcBef>
                <a:spcPts val="600"/>
              </a:spcBef>
              <a:buFont typeface="Arial" panose="020B0604020202020204" pitchFamily="34" charset="0"/>
              <a:buChar char="•"/>
            </a:pPr>
            <a:r>
              <a:rPr lang="es-ES" sz="1000">
                <a:cs typeface="Calibri"/>
              </a:rPr>
              <a:t>Diagnóstico/valoración en AP:</a:t>
            </a:r>
          </a:p>
        </p:txBody>
      </p:sp>
      <p:sp>
        <p:nvSpPr>
          <p:cNvPr id="39" name="CuadroTexto 38">
            <a:hlinkClick r:id="rId6" action="ppaction://hlinksldjump"/>
            <a:extLst>
              <a:ext uri="{FF2B5EF4-FFF2-40B4-BE49-F238E27FC236}">
                <a16:creationId xmlns:a16="http://schemas.microsoft.com/office/drawing/2014/main" id="{A2E5D955-6118-CA35-1D1D-F853E8618992}"/>
              </a:ext>
            </a:extLst>
          </p:cNvPr>
          <p:cNvSpPr txBox="1"/>
          <p:nvPr/>
        </p:nvSpPr>
        <p:spPr>
          <a:xfrm>
            <a:off x="3551239" y="2020335"/>
            <a:ext cx="4572000" cy="153888"/>
          </a:xfrm>
          <a:prstGeom prst="rect">
            <a:avLst/>
          </a:prstGeom>
          <a:noFill/>
        </p:spPr>
        <p:txBody>
          <a:bodyPr wrap="square" lIns="0" tIns="0" rIns="0" bIns="0">
            <a:spAutoFit/>
          </a:bodyPr>
          <a:lstStyle/>
          <a:p>
            <a:pPr marL="703246" marR="5080" lvl="2" defTabSz="685800">
              <a:spcBef>
                <a:spcPts val="600"/>
              </a:spcBef>
            </a:pPr>
            <a:r>
              <a:rPr lang="es-ES" sz="1000" dirty="0">
                <a:solidFill>
                  <a:schemeClr val="bg1"/>
                </a:solidFill>
                <a:cs typeface="Calibri"/>
              </a:rPr>
              <a:t>- Escalas de fragilidad</a:t>
            </a:r>
          </a:p>
        </p:txBody>
      </p:sp>
      <p:sp>
        <p:nvSpPr>
          <p:cNvPr id="41" name="CuadroTexto 40">
            <a:hlinkClick r:id="rId7" action="ppaction://hlinksldjump"/>
            <a:extLst>
              <a:ext uri="{FF2B5EF4-FFF2-40B4-BE49-F238E27FC236}">
                <a16:creationId xmlns:a16="http://schemas.microsoft.com/office/drawing/2014/main" id="{CDA81614-6D0E-85B6-E894-D4787E9FD49F}"/>
              </a:ext>
            </a:extLst>
          </p:cNvPr>
          <p:cNvSpPr txBox="1"/>
          <p:nvPr/>
        </p:nvSpPr>
        <p:spPr>
          <a:xfrm>
            <a:off x="3551239" y="2245515"/>
            <a:ext cx="4572000" cy="153888"/>
          </a:xfrm>
          <a:prstGeom prst="rect">
            <a:avLst/>
          </a:prstGeom>
          <a:noFill/>
        </p:spPr>
        <p:txBody>
          <a:bodyPr wrap="square" lIns="0" tIns="0" rIns="0" bIns="0">
            <a:spAutoFit/>
          </a:bodyPr>
          <a:lstStyle/>
          <a:p>
            <a:pPr marL="703246" marR="5080" lvl="2" defTabSz="685800">
              <a:spcBef>
                <a:spcPts val="600"/>
              </a:spcBef>
            </a:pPr>
            <a:r>
              <a:rPr lang="es-ES" sz="1000" dirty="0">
                <a:solidFill>
                  <a:schemeClr val="bg1"/>
                </a:solidFill>
                <a:cs typeface="Calibri"/>
              </a:rPr>
              <a:t>- Valoración Geriátrica Integral (VGI)</a:t>
            </a:r>
          </a:p>
        </p:txBody>
      </p:sp>
      <p:sp>
        <p:nvSpPr>
          <p:cNvPr id="46" name="Marcador de texto 3">
            <a:hlinkClick r:id="rId3" action="ppaction://hlinksldjump"/>
            <a:extLst>
              <a:ext uri="{FF2B5EF4-FFF2-40B4-BE49-F238E27FC236}">
                <a16:creationId xmlns:a16="http://schemas.microsoft.com/office/drawing/2014/main" id="{A4BBD3AD-B387-7304-F305-1722DFD83854}"/>
              </a:ext>
            </a:extLst>
          </p:cNvPr>
          <p:cNvSpPr txBox="1">
            <a:spLocks/>
          </p:cNvSpPr>
          <p:nvPr/>
        </p:nvSpPr>
        <p:spPr>
          <a:xfrm>
            <a:off x="3551239" y="484188"/>
            <a:ext cx="4476761" cy="565146"/>
          </a:xfrm>
          <a:prstGeom prst="rect">
            <a:avLst/>
          </a:prstGeom>
        </p:spPr>
        <p:txBody>
          <a:bodyPr wrap="square"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pPr>
            <a:r>
              <a:rPr lang="es-ES" sz="1600" b="1" dirty="0">
                <a:solidFill>
                  <a:schemeClr val="accent2"/>
                </a:solidFill>
                <a:cs typeface="Arial"/>
              </a:rPr>
              <a:t>Aproximación a la fragilidad en Atención Primaria</a:t>
            </a:r>
            <a:endParaRPr lang="es-ES" dirty="0">
              <a:solidFill>
                <a:schemeClr val="accent2"/>
              </a:solidFill>
              <a:cs typeface="Arial"/>
            </a:endParaRPr>
          </a:p>
        </p:txBody>
      </p:sp>
      <p:sp>
        <p:nvSpPr>
          <p:cNvPr id="2" name="Marcador de texto 3">
            <a:hlinkClick r:id="rId8" action="ppaction://hlinksldjump"/>
            <a:extLst>
              <a:ext uri="{FF2B5EF4-FFF2-40B4-BE49-F238E27FC236}">
                <a16:creationId xmlns:a16="http://schemas.microsoft.com/office/drawing/2014/main" id="{5E42A5AE-C79B-F474-F2D4-CA72AFE68706}"/>
              </a:ext>
            </a:extLst>
          </p:cNvPr>
          <p:cNvSpPr txBox="1">
            <a:spLocks/>
          </p:cNvSpPr>
          <p:nvPr/>
        </p:nvSpPr>
        <p:spPr>
          <a:xfrm>
            <a:off x="3551239" y="4066499"/>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AutoNum type="arabicPeriod" startAt="3"/>
              <a:tabLst>
                <a:tab pos="352425" algn="l"/>
              </a:tabLst>
            </a:pPr>
            <a:r>
              <a:rPr lang="es-ES" sz="1200" b="1">
                <a:cs typeface="Arial"/>
              </a:rPr>
              <a:t>Manejo de la hipertensión arterial en el adulto mayor frágil</a:t>
            </a:r>
            <a:endParaRPr lang="es-ES">
              <a:cs typeface="Arial"/>
            </a:endParaRPr>
          </a:p>
        </p:txBody>
      </p:sp>
      <p:sp>
        <p:nvSpPr>
          <p:cNvPr id="4" name="Marcador de texto 3">
            <a:hlinkClick r:id="rId9" action="ppaction://hlinksldjump"/>
            <a:extLst>
              <a:ext uri="{FF2B5EF4-FFF2-40B4-BE49-F238E27FC236}">
                <a16:creationId xmlns:a16="http://schemas.microsoft.com/office/drawing/2014/main" id="{96AF5E1B-CC12-1E1E-AD50-32DA37C3DF62}"/>
              </a:ext>
            </a:extLst>
          </p:cNvPr>
          <p:cNvSpPr txBox="1">
            <a:spLocks/>
          </p:cNvSpPr>
          <p:nvPr/>
        </p:nvSpPr>
        <p:spPr>
          <a:xfrm>
            <a:off x="3551239" y="4253113"/>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buFont typeface="+mj-lt"/>
              <a:buAutoNum type="arabicPeriod" startAt="4"/>
              <a:tabLst>
                <a:tab pos="352425" algn="l"/>
              </a:tabLst>
            </a:pPr>
            <a:r>
              <a:rPr lang="es-ES" sz="1200" b="1">
                <a:cs typeface="Arial"/>
              </a:rPr>
              <a:t>Manejo de la dislipidemia en el adulto mayor frágil</a:t>
            </a:r>
            <a:endParaRPr lang="es-ES">
              <a:cs typeface="Arial"/>
            </a:endParaRPr>
          </a:p>
        </p:txBody>
      </p:sp>
      <p:sp>
        <p:nvSpPr>
          <p:cNvPr id="5" name="Marcador de texto 3">
            <a:hlinkClick r:id="rId10" action="ppaction://hlinksldjump"/>
            <a:extLst>
              <a:ext uri="{FF2B5EF4-FFF2-40B4-BE49-F238E27FC236}">
                <a16:creationId xmlns:a16="http://schemas.microsoft.com/office/drawing/2014/main" id="{B28D6E0C-39F1-D456-8400-C9503AA7C0EE}"/>
              </a:ext>
            </a:extLst>
          </p:cNvPr>
          <p:cNvSpPr txBox="1">
            <a:spLocks/>
          </p:cNvSpPr>
          <p:nvPr/>
        </p:nvSpPr>
        <p:spPr>
          <a:xfrm>
            <a:off x="3551239" y="4439722"/>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5"/>
              <a:tabLst>
                <a:tab pos="352425" algn="l"/>
              </a:tabLst>
            </a:pPr>
            <a:r>
              <a:rPr lang="es-ES" sz="1200" b="1">
                <a:cs typeface="Arial" panose="020B0604020202020204" pitchFamily="34" charset="0"/>
              </a:rPr>
              <a:t>Aproximación práctica: caso clínico</a:t>
            </a:r>
          </a:p>
        </p:txBody>
      </p:sp>
    </p:spTree>
    <p:extLst>
      <p:ext uri="{BB962C8B-B14F-4D97-AF65-F5344CB8AC3E}">
        <p14:creationId xmlns:p14="http://schemas.microsoft.com/office/powerpoint/2010/main" val="2529941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F78E-0ADD-C608-2D51-41C10D32E7C2}"/>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B17BE5F-231A-364A-BF53-81EB3F09772E}"/>
              </a:ext>
            </a:extLst>
          </p:cNvPr>
          <p:cNvSpPr>
            <a:spLocks noGrp="1"/>
          </p:cNvSpPr>
          <p:nvPr>
            <p:ph type="sldNum" sz="quarter" idx="12"/>
          </p:nvPr>
        </p:nvSpPr>
        <p:spPr/>
        <p:txBody>
          <a:bodyPr/>
          <a:lstStyle/>
          <a:p>
            <a:fld id="{E7109EF1-F99E-2846-B900-05CEFB69D20A}" type="slidenum">
              <a:rPr lang="en-US" noProof="0" smtClean="0"/>
              <a:pPr/>
              <a:t>30</a:t>
            </a:fld>
            <a:endParaRPr lang="en-US" noProof="0"/>
          </a:p>
        </p:txBody>
      </p:sp>
      <p:sp>
        <p:nvSpPr>
          <p:cNvPr id="3" name="Marcador de texto 2">
            <a:extLst>
              <a:ext uri="{FF2B5EF4-FFF2-40B4-BE49-F238E27FC236}">
                <a16:creationId xmlns:a16="http://schemas.microsoft.com/office/drawing/2014/main" id="{44A3EDF3-7B3B-EC0E-303B-4B591B8C11B4}"/>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FB2A5E5D-8870-4971-7534-9F302F6C2F4D}"/>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Abordaje integral del paciente mayor frágil con DM</a:t>
            </a:r>
            <a:endParaRPr lang="es-ES" sz="1800">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E1358639-5093-B742-0288-F068F9FD9DAA}"/>
              </a:ext>
            </a:extLst>
          </p:cNvPr>
          <p:cNvSpPr>
            <a:spLocks noGrp="1"/>
          </p:cNvSpPr>
          <p:nvPr>
            <p:ph type="body" sz="quarter" idx="26"/>
          </p:nvPr>
        </p:nvSpPr>
        <p:spPr/>
        <p:txBody>
          <a:bodyPr/>
          <a:lstStyle/>
          <a:p>
            <a:pPr marL="12700">
              <a:spcBef>
                <a:spcPts val="100"/>
              </a:spcBef>
            </a:pPr>
            <a:r>
              <a:rPr lang="es-ES" dirty="0">
                <a:latin typeface="Arial" panose="020B0604020202020204" pitchFamily="34" charset="0"/>
                <a:cs typeface="Arial" panose="020B0604020202020204" pitchFamily="34" charset="0"/>
              </a:rPr>
              <a:t>Gómez-Huelgas R, </a:t>
            </a:r>
            <a:r>
              <a:rPr lang="es-ES" i="1" dirty="0">
                <a:latin typeface="Arial" panose="020B0604020202020204" pitchFamily="34" charset="0"/>
                <a:cs typeface="Arial" panose="020B0604020202020204" pitchFamily="34" charset="0"/>
              </a:rPr>
              <a:t>et al</a:t>
            </a:r>
            <a:r>
              <a:rPr lang="es-ES" dirty="0">
                <a:latin typeface="Arial" panose="020B0604020202020204" pitchFamily="34" charset="0"/>
                <a:cs typeface="Arial" panose="020B0604020202020204" pitchFamily="34" charset="0"/>
              </a:rPr>
              <a:t>. Tratamiento de la diabetes tipo 2 en el paciente anciano. </a:t>
            </a:r>
            <a:r>
              <a:rPr lang="es-ES" dirty="0" err="1">
                <a:latin typeface="Arial" panose="020B0604020202020204" pitchFamily="34" charset="0"/>
                <a:cs typeface="Arial" panose="020B0604020202020204" pitchFamily="34" charset="0"/>
              </a:rPr>
              <a:t>Med</a:t>
            </a:r>
            <a:r>
              <a:rPr lang="es-ES" dirty="0">
                <a:latin typeface="Arial" panose="020B0604020202020204" pitchFamily="34" charset="0"/>
                <a:cs typeface="Arial" panose="020B0604020202020204" pitchFamily="34" charset="0"/>
              </a:rPr>
              <a:t> Clin (</a:t>
            </a:r>
            <a:r>
              <a:rPr lang="es-ES" dirty="0" err="1">
                <a:latin typeface="Arial" panose="020B0604020202020204" pitchFamily="34" charset="0"/>
                <a:cs typeface="Arial" panose="020B0604020202020204" pitchFamily="34" charset="0"/>
              </a:rPr>
              <a:t>Barc</a:t>
            </a:r>
            <a:r>
              <a:rPr lang="es-ES" dirty="0">
                <a:latin typeface="Arial" panose="020B0604020202020204" pitchFamily="34" charset="0"/>
                <a:cs typeface="Arial" panose="020B0604020202020204" pitchFamily="34" charset="0"/>
              </a:rPr>
              <a:t>). 2013 Feb 2;140(3):134.e1-134.e12.</a:t>
            </a:r>
          </a:p>
        </p:txBody>
      </p:sp>
      <p:grpSp>
        <p:nvGrpSpPr>
          <p:cNvPr id="8" name="Grupo 7">
            <a:extLst>
              <a:ext uri="{FF2B5EF4-FFF2-40B4-BE49-F238E27FC236}">
                <a16:creationId xmlns:a16="http://schemas.microsoft.com/office/drawing/2014/main" id="{A000A269-EDC4-F04F-FBED-CDBD3FC5A8A4}"/>
              </a:ext>
            </a:extLst>
          </p:cNvPr>
          <p:cNvGrpSpPr/>
          <p:nvPr/>
        </p:nvGrpSpPr>
        <p:grpSpPr>
          <a:xfrm>
            <a:off x="1029585" y="2131016"/>
            <a:ext cx="7084830" cy="2277471"/>
            <a:chOff x="609203" y="5466128"/>
            <a:chExt cx="7930113" cy="2734664"/>
          </a:xfrm>
        </p:grpSpPr>
        <p:grpSp>
          <p:nvGrpSpPr>
            <p:cNvPr id="12" name="Grupo 11">
              <a:extLst>
                <a:ext uri="{FF2B5EF4-FFF2-40B4-BE49-F238E27FC236}">
                  <a16:creationId xmlns:a16="http://schemas.microsoft.com/office/drawing/2014/main" id="{51B77B96-790A-DCEC-932E-9C9DD34ED2FD}"/>
                </a:ext>
              </a:extLst>
            </p:cNvPr>
            <p:cNvGrpSpPr/>
            <p:nvPr/>
          </p:nvGrpSpPr>
          <p:grpSpPr>
            <a:xfrm>
              <a:off x="1802991" y="5466128"/>
              <a:ext cx="5538019" cy="441684"/>
              <a:chOff x="1364226" y="1533832"/>
              <a:chExt cx="5538019" cy="441684"/>
            </a:xfrm>
          </p:grpSpPr>
          <p:sp>
            <p:nvSpPr>
              <p:cNvPr id="7" name="Rectángulo redondeado 6">
                <a:extLst>
                  <a:ext uri="{FF2B5EF4-FFF2-40B4-BE49-F238E27FC236}">
                    <a16:creationId xmlns:a16="http://schemas.microsoft.com/office/drawing/2014/main" id="{CFF8DF31-ECDA-B640-EC0F-0C47F5C9FA64}"/>
                  </a:ext>
                </a:extLst>
              </p:cNvPr>
              <p:cNvSpPr/>
              <p:nvPr/>
            </p:nvSpPr>
            <p:spPr>
              <a:xfrm>
                <a:off x="1364226" y="1533832"/>
                <a:ext cx="5538019" cy="4367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756000" tIns="0" bIns="72000" rtlCol="0" anchor="ctr"/>
              <a:lstStyle/>
              <a:p>
                <a:pPr algn="ctr"/>
                <a:r>
                  <a:rPr lang="es-ES" sz="1000" b="1">
                    <a:solidFill>
                      <a:schemeClr val="bg1"/>
                    </a:solidFill>
                    <a:latin typeface="Arial"/>
                    <a:cs typeface="Arial"/>
                  </a:rPr>
                  <a:t>Establecer</a:t>
                </a:r>
                <a:r>
                  <a:rPr lang="es-ES" sz="1000" b="1" spc="-100">
                    <a:solidFill>
                      <a:schemeClr val="bg1"/>
                    </a:solidFill>
                    <a:latin typeface="Arial"/>
                    <a:cs typeface="Arial"/>
                  </a:rPr>
                  <a:t> </a:t>
                </a:r>
                <a:r>
                  <a:rPr lang="es-ES" sz="1000" b="1">
                    <a:solidFill>
                      <a:schemeClr val="bg1"/>
                    </a:solidFill>
                    <a:latin typeface="Arial"/>
                    <a:cs typeface="Arial"/>
                  </a:rPr>
                  <a:t>objetivo</a:t>
                </a:r>
                <a:r>
                  <a:rPr lang="es-ES" sz="1000" b="1" spc="-100">
                    <a:solidFill>
                      <a:schemeClr val="bg1"/>
                    </a:solidFill>
                    <a:latin typeface="Arial"/>
                    <a:cs typeface="Arial"/>
                  </a:rPr>
                  <a:t> </a:t>
                </a:r>
                <a:r>
                  <a:rPr lang="es-ES" sz="1000" b="1" spc="-10">
                    <a:solidFill>
                      <a:schemeClr val="bg1"/>
                    </a:solidFill>
                    <a:latin typeface="Arial"/>
                    <a:cs typeface="Arial"/>
                  </a:rPr>
                  <a:t>terapéutico</a:t>
                </a:r>
                <a:endParaRPr lang="es-ES" sz="1000">
                  <a:solidFill>
                    <a:schemeClr val="bg1"/>
                  </a:solidFill>
                  <a:latin typeface="Arial"/>
                  <a:cs typeface="Arial"/>
                </a:endParaRPr>
              </a:p>
            </p:txBody>
          </p:sp>
          <p:sp>
            <p:nvSpPr>
              <p:cNvPr id="11" name="Rectángulo redondeado 10">
                <a:extLst>
                  <a:ext uri="{FF2B5EF4-FFF2-40B4-BE49-F238E27FC236}">
                    <a16:creationId xmlns:a16="http://schemas.microsoft.com/office/drawing/2014/main" id="{6F1C626F-9E0C-A0C9-3C5D-9B2AE0CA617A}"/>
                  </a:ext>
                </a:extLst>
              </p:cNvPr>
              <p:cNvSpPr/>
              <p:nvPr/>
            </p:nvSpPr>
            <p:spPr>
              <a:xfrm>
                <a:off x="1364226" y="1538748"/>
                <a:ext cx="831287" cy="4367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1</a:t>
                </a:r>
              </a:p>
            </p:txBody>
          </p:sp>
        </p:grpSp>
        <p:grpSp>
          <p:nvGrpSpPr>
            <p:cNvPr id="25" name="Grupo 24">
              <a:extLst>
                <a:ext uri="{FF2B5EF4-FFF2-40B4-BE49-F238E27FC236}">
                  <a16:creationId xmlns:a16="http://schemas.microsoft.com/office/drawing/2014/main" id="{3D39524A-931B-ACAD-5AAF-F969069028A8}"/>
                </a:ext>
              </a:extLst>
            </p:cNvPr>
            <p:cNvGrpSpPr/>
            <p:nvPr/>
          </p:nvGrpSpPr>
          <p:grpSpPr>
            <a:xfrm>
              <a:off x="609203" y="5971807"/>
              <a:ext cx="7930113" cy="711947"/>
              <a:chOff x="609203" y="2028771"/>
              <a:chExt cx="7930113" cy="711947"/>
            </a:xfrm>
          </p:grpSpPr>
          <p:sp>
            <p:nvSpPr>
              <p:cNvPr id="87" name="Rectángulo redondeado 86">
                <a:extLst>
                  <a:ext uri="{FF2B5EF4-FFF2-40B4-BE49-F238E27FC236}">
                    <a16:creationId xmlns:a16="http://schemas.microsoft.com/office/drawing/2014/main" id="{1467C4E7-BCA7-06D9-6A3B-940BDD3F88C2}"/>
                  </a:ext>
                </a:extLst>
              </p:cNvPr>
              <p:cNvSpPr/>
              <p:nvPr/>
            </p:nvSpPr>
            <p:spPr>
              <a:xfrm>
                <a:off x="4751388" y="2028771"/>
                <a:ext cx="2589622" cy="711947"/>
              </a:xfrm>
              <a:prstGeom prst="roundRect">
                <a:avLst>
                  <a:gd name="adj" fmla="val 801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R="5080" indent="-1270" algn="ctr">
                  <a:spcBef>
                    <a:spcPts val="200"/>
                  </a:spcBef>
                </a:pPr>
                <a:r>
                  <a:rPr lang="es-ES" sz="1000" b="1" dirty="0">
                    <a:solidFill>
                      <a:schemeClr val="bg1"/>
                    </a:solidFill>
                    <a:latin typeface="Arial"/>
                    <a:cs typeface="Arial"/>
                  </a:rPr>
                  <a:t>Esperanza de vida corta </a:t>
                </a:r>
              </a:p>
              <a:p>
                <a:pPr marR="5080" indent="-1270" algn="ctr">
                  <a:spcBef>
                    <a:spcPts val="200"/>
                  </a:spcBef>
                </a:pPr>
                <a:r>
                  <a:rPr lang="es-ES" sz="1000" b="1" dirty="0">
                    <a:solidFill>
                      <a:schemeClr val="bg1"/>
                    </a:solidFill>
                    <a:latin typeface="Arial"/>
                    <a:cs typeface="Arial"/>
                  </a:rPr>
                  <a:t>Incapacidad funcional</a:t>
                </a:r>
              </a:p>
              <a:p>
                <a:pPr marR="5080" indent="-1270" algn="ctr">
                  <a:spcBef>
                    <a:spcPts val="200"/>
                  </a:spcBef>
                </a:pPr>
                <a:r>
                  <a:rPr lang="es-ES" sz="1000" b="1" dirty="0">
                    <a:solidFill>
                      <a:schemeClr val="bg1"/>
                    </a:solidFill>
                    <a:latin typeface="Arial"/>
                    <a:cs typeface="Arial"/>
                  </a:rPr>
                  <a:t>Comorbilidad severa</a:t>
                </a:r>
                <a:endParaRPr lang="es-ES" sz="1000" dirty="0">
                  <a:solidFill>
                    <a:schemeClr val="bg1"/>
                  </a:solidFill>
                  <a:latin typeface="Arial"/>
                  <a:cs typeface="Arial"/>
                </a:endParaRPr>
              </a:p>
            </p:txBody>
          </p:sp>
          <p:sp>
            <p:nvSpPr>
              <p:cNvPr id="6" name="Rectángulo redondeado 5">
                <a:extLst>
                  <a:ext uri="{FF2B5EF4-FFF2-40B4-BE49-F238E27FC236}">
                    <a16:creationId xmlns:a16="http://schemas.microsoft.com/office/drawing/2014/main" id="{DDDEB040-7821-A16F-AFE1-FD656FD2708D}"/>
                  </a:ext>
                </a:extLst>
              </p:cNvPr>
              <p:cNvSpPr/>
              <p:nvPr/>
            </p:nvSpPr>
            <p:spPr>
              <a:xfrm>
                <a:off x="7418041" y="2028771"/>
                <a:ext cx="1121275" cy="711947"/>
              </a:xfrm>
              <a:prstGeom prst="roundRect">
                <a:avLst>
                  <a:gd name="adj" fmla="val 8018"/>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12700" marR="5080" algn="ctr">
                  <a:spcBef>
                    <a:spcPts val="219"/>
                  </a:spcBef>
                </a:pPr>
                <a:r>
                  <a:rPr lang="es-ES" sz="1200" b="1" dirty="0">
                    <a:solidFill>
                      <a:schemeClr val="accent1"/>
                    </a:solidFill>
                    <a:latin typeface="Arial"/>
                    <a:cs typeface="Arial"/>
                  </a:rPr>
                  <a:t>HbA1c </a:t>
                </a:r>
              </a:p>
              <a:p>
                <a:pPr marL="12700" marR="5080" algn="ctr">
                  <a:spcBef>
                    <a:spcPts val="219"/>
                  </a:spcBef>
                </a:pPr>
                <a:r>
                  <a:rPr lang="es-ES" sz="1200" b="1" dirty="0">
                    <a:solidFill>
                      <a:schemeClr val="accent1"/>
                    </a:solidFill>
                    <a:latin typeface="Arial"/>
                    <a:cs typeface="Arial"/>
                  </a:rPr>
                  <a:t>7,6 - 8,5 %</a:t>
                </a:r>
              </a:p>
            </p:txBody>
          </p:sp>
          <p:sp>
            <p:nvSpPr>
              <p:cNvPr id="13" name="Rectángulo redondeado 12">
                <a:extLst>
                  <a:ext uri="{FF2B5EF4-FFF2-40B4-BE49-F238E27FC236}">
                    <a16:creationId xmlns:a16="http://schemas.microsoft.com/office/drawing/2014/main" id="{9A82C259-F7E2-3544-8EE8-6570C967592D}"/>
                  </a:ext>
                </a:extLst>
              </p:cNvPr>
              <p:cNvSpPr/>
              <p:nvPr/>
            </p:nvSpPr>
            <p:spPr>
              <a:xfrm>
                <a:off x="1807509" y="2028771"/>
                <a:ext cx="2589622" cy="711947"/>
              </a:xfrm>
              <a:prstGeom prst="roundRect">
                <a:avLst>
                  <a:gd name="adj" fmla="val 801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12700" marR="5080" indent="-1270" algn="ctr">
                  <a:spcBef>
                    <a:spcPts val="200"/>
                  </a:spcBef>
                </a:pPr>
                <a:r>
                  <a:rPr lang="es-ES" sz="1000" b="1">
                    <a:solidFill>
                      <a:schemeClr val="bg1"/>
                    </a:solidFill>
                    <a:latin typeface="Arial"/>
                    <a:cs typeface="Arial"/>
                  </a:rPr>
                  <a:t>Esperanza de vida ≥5 años </a:t>
                </a:r>
              </a:p>
              <a:p>
                <a:pPr marL="12700" marR="5080" indent="-1270" algn="ctr">
                  <a:spcBef>
                    <a:spcPts val="200"/>
                  </a:spcBef>
                </a:pPr>
                <a:r>
                  <a:rPr lang="es-ES" sz="1000" b="1">
                    <a:solidFill>
                      <a:schemeClr val="bg1"/>
                    </a:solidFill>
                    <a:latin typeface="Arial"/>
                    <a:cs typeface="Arial"/>
                  </a:rPr>
                  <a:t>Buena capacidad funcional</a:t>
                </a:r>
              </a:p>
              <a:p>
                <a:pPr marL="12700" marR="5080" indent="-1270" algn="ctr">
                  <a:spcBef>
                    <a:spcPts val="200"/>
                  </a:spcBef>
                </a:pPr>
                <a:r>
                  <a:rPr lang="es-ES" sz="1000" b="1">
                    <a:solidFill>
                      <a:schemeClr val="bg1"/>
                    </a:solidFill>
                    <a:latin typeface="Arial"/>
                    <a:cs typeface="Arial"/>
                  </a:rPr>
                  <a:t>Comorbilidad limitada</a:t>
                </a:r>
                <a:endParaRPr lang="es-ES" sz="1000">
                  <a:solidFill>
                    <a:schemeClr val="bg1"/>
                  </a:solidFill>
                  <a:latin typeface="Arial"/>
                  <a:cs typeface="Arial"/>
                </a:endParaRPr>
              </a:p>
            </p:txBody>
          </p:sp>
          <p:sp>
            <p:nvSpPr>
              <p:cNvPr id="14" name="Rectángulo redondeado 13">
                <a:extLst>
                  <a:ext uri="{FF2B5EF4-FFF2-40B4-BE49-F238E27FC236}">
                    <a16:creationId xmlns:a16="http://schemas.microsoft.com/office/drawing/2014/main" id="{BCFBAE95-791D-C23D-BA5F-754DE3218B26}"/>
                  </a:ext>
                </a:extLst>
              </p:cNvPr>
              <p:cNvSpPr/>
              <p:nvPr/>
            </p:nvSpPr>
            <p:spPr>
              <a:xfrm>
                <a:off x="609203" y="2028771"/>
                <a:ext cx="1121275" cy="711947"/>
              </a:xfrm>
              <a:prstGeom prst="roundRect">
                <a:avLst>
                  <a:gd name="adj" fmla="val 8018"/>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marL="12700" marR="5080" algn="ctr">
                  <a:spcBef>
                    <a:spcPts val="219"/>
                  </a:spcBef>
                </a:pPr>
                <a:r>
                  <a:rPr lang="es-ES" sz="1200" b="1" dirty="0">
                    <a:solidFill>
                      <a:schemeClr val="accent1"/>
                    </a:solidFill>
                    <a:latin typeface="Arial"/>
                    <a:cs typeface="Arial"/>
                  </a:rPr>
                  <a:t>HbA1c </a:t>
                </a:r>
              </a:p>
              <a:p>
                <a:pPr marL="12700" marR="5080" algn="ctr">
                  <a:spcBef>
                    <a:spcPts val="219"/>
                  </a:spcBef>
                </a:pPr>
                <a:r>
                  <a:rPr lang="es-ES" sz="1200" b="1" dirty="0">
                    <a:solidFill>
                      <a:schemeClr val="accent1"/>
                    </a:solidFill>
                    <a:latin typeface="Arial"/>
                    <a:cs typeface="Arial"/>
                  </a:rPr>
                  <a:t>7 - 7,5 %</a:t>
                </a:r>
                <a:endParaRPr lang="es-ES" sz="1200" dirty="0">
                  <a:solidFill>
                    <a:schemeClr val="accent1"/>
                  </a:solidFill>
                  <a:latin typeface="Arial"/>
                  <a:cs typeface="Arial"/>
                </a:endParaRPr>
              </a:p>
            </p:txBody>
          </p:sp>
        </p:grpSp>
        <p:grpSp>
          <p:nvGrpSpPr>
            <p:cNvPr id="16" name="Grupo 15">
              <a:extLst>
                <a:ext uri="{FF2B5EF4-FFF2-40B4-BE49-F238E27FC236}">
                  <a16:creationId xmlns:a16="http://schemas.microsoft.com/office/drawing/2014/main" id="{5EE5CDA7-0CA1-D101-6F33-B1E2E4F38A54}"/>
                </a:ext>
              </a:extLst>
            </p:cNvPr>
            <p:cNvGrpSpPr/>
            <p:nvPr/>
          </p:nvGrpSpPr>
          <p:grpSpPr>
            <a:xfrm>
              <a:off x="1802991" y="6747749"/>
              <a:ext cx="5538019" cy="441684"/>
              <a:chOff x="1364226" y="1533832"/>
              <a:chExt cx="5538019" cy="441684"/>
            </a:xfrm>
          </p:grpSpPr>
          <p:sp>
            <p:nvSpPr>
              <p:cNvPr id="17" name="Rectángulo redondeado 16">
                <a:extLst>
                  <a:ext uri="{FF2B5EF4-FFF2-40B4-BE49-F238E27FC236}">
                    <a16:creationId xmlns:a16="http://schemas.microsoft.com/office/drawing/2014/main" id="{5BEAD882-D8B1-3D04-F94F-AC13EC55422D}"/>
                  </a:ext>
                </a:extLst>
              </p:cNvPr>
              <p:cNvSpPr/>
              <p:nvPr/>
            </p:nvSpPr>
            <p:spPr>
              <a:xfrm>
                <a:off x="1364226" y="1533832"/>
                <a:ext cx="5538019" cy="4367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756000" tIns="0" rIns="0" bIns="72000" rtlCol="0" anchor="ctr"/>
              <a:lstStyle/>
              <a:p>
                <a:pPr marL="55880" marR="49530" algn="ctr">
                  <a:lnSpc>
                    <a:spcPts val="2100"/>
                  </a:lnSpc>
                  <a:spcBef>
                    <a:spcPts val="219"/>
                  </a:spcBef>
                </a:pPr>
                <a:r>
                  <a:rPr lang="es-ES" sz="1000" b="1" dirty="0">
                    <a:solidFill>
                      <a:schemeClr val="bg1"/>
                    </a:solidFill>
                    <a:latin typeface="Arial"/>
                    <a:cs typeface="Arial"/>
                  </a:rPr>
                  <a:t>Considerar</a:t>
                </a:r>
                <a:r>
                  <a:rPr lang="es-ES" sz="1000" b="1" spc="-65" dirty="0">
                    <a:solidFill>
                      <a:schemeClr val="bg1"/>
                    </a:solidFill>
                    <a:latin typeface="Arial"/>
                    <a:cs typeface="Arial"/>
                  </a:rPr>
                  <a:t> </a:t>
                </a:r>
                <a:r>
                  <a:rPr lang="es-ES" sz="1000" b="1" dirty="0">
                    <a:solidFill>
                      <a:schemeClr val="bg1"/>
                    </a:solidFill>
                    <a:latin typeface="Arial"/>
                    <a:cs typeface="Arial"/>
                  </a:rPr>
                  <a:t>las</a:t>
                </a:r>
                <a:r>
                  <a:rPr lang="es-ES" sz="1000" b="1" spc="-55" dirty="0">
                    <a:solidFill>
                      <a:schemeClr val="bg1"/>
                    </a:solidFill>
                    <a:latin typeface="Arial"/>
                    <a:cs typeface="Arial"/>
                  </a:rPr>
                  <a:t> </a:t>
                </a:r>
                <a:r>
                  <a:rPr lang="es-ES" sz="1000" b="1" dirty="0">
                    <a:solidFill>
                      <a:schemeClr val="bg1"/>
                    </a:solidFill>
                    <a:latin typeface="Arial"/>
                    <a:cs typeface="Arial"/>
                  </a:rPr>
                  <a:t>preferencias</a:t>
                </a:r>
                <a:r>
                  <a:rPr lang="es-ES" sz="1000" b="1" spc="-60" dirty="0">
                    <a:solidFill>
                      <a:schemeClr val="bg1"/>
                    </a:solidFill>
                    <a:latin typeface="Arial"/>
                    <a:cs typeface="Arial"/>
                  </a:rPr>
                  <a:t> </a:t>
                </a:r>
                <a:r>
                  <a:rPr lang="es-ES" sz="1000" b="1" dirty="0">
                    <a:solidFill>
                      <a:schemeClr val="bg1"/>
                    </a:solidFill>
                    <a:latin typeface="Arial"/>
                    <a:cs typeface="Arial"/>
                  </a:rPr>
                  <a:t>del</a:t>
                </a:r>
                <a:r>
                  <a:rPr lang="es-ES" sz="1000" b="1" spc="-60" dirty="0">
                    <a:solidFill>
                      <a:schemeClr val="bg1"/>
                    </a:solidFill>
                    <a:latin typeface="Arial"/>
                    <a:cs typeface="Arial"/>
                  </a:rPr>
                  <a:t> </a:t>
                </a:r>
                <a:r>
                  <a:rPr lang="es-ES" sz="1000" b="1" dirty="0">
                    <a:solidFill>
                      <a:schemeClr val="bg1"/>
                    </a:solidFill>
                    <a:latin typeface="Arial"/>
                    <a:cs typeface="Arial"/>
                  </a:rPr>
                  <a:t>paciente</a:t>
                </a:r>
                <a:r>
                  <a:rPr lang="es-ES" sz="1000" b="1" spc="-55" dirty="0">
                    <a:solidFill>
                      <a:schemeClr val="bg1"/>
                    </a:solidFill>
                    <a:latin typeface="Arial"/>
                    <a:cs typeface="Arial"/>
                  </a:rPr>
                  <a:t> </a:t>
                </a:r>
                <a:r>
                  <a:rPr lang="es-ES" sz="1000" b="1" spc="-25" dirty="0">
                    <a:solidFill>
                      <a:schemeClr val="bg1"/>
                    </a:solidFill>
                    <a:latin typeface="Arial"/>
                    <a:cs typeface="Arial"/>
                  </a:rPr>
                  <a:t>y/o </a:t>
                </a:r>
                <a:r>
                  <a:rPr lang="es-ES" sz="1000" b="1" spc="-10" dirty="0">
                    <a:solidFill>
                      <a:schemeClr val="bg1"/>
                    </a:solidFill>
                    <a:latin typeface="Arial"/>
                    <a:cs typeface="Arial"/>
                  </a:rPr>
                  <a:t>cuidador</a:t>
                </a:r>
                <a:endParaRPr lang="es-ES" sz="1000" dirty="0">
                  <a:solidFill>
                    <a:schemeClr val="bg1"/>
                  </a:solidFill>
                  <a:latin typeface="Arial"/>
                  <a:cs typeface="Arial"/>
                </a:endParaRPr>
              </a:p>
            </p:txBody>
          </p:sp>
          <p:sp>
            <p:nvSpPr>
              <p:cNvPr id="18" name="Rectángulo redondeado 17">
                <a:extLst>
                  <a:ext uri="{FF2B5EF4-FFF2-40B4-BE49-F238E27FC236}">
                    <a16:creationId xmlns:a16="http://schemas.microsoft.com/office/drawing/2014/main" id="{F5E31BFF-FB99-8B78-30CD-5368B829A015}"/>
                  </a:ext>
                </a:extLst>
              </p:cNvPr>
              <p:cNvSpPr/>
              <p:nvPr/>
            </p:nvSpPr>
            <p:spPr>
              <a:xfrm>
                <a:off x="1364226" y="1538748"/>
                <a:ext cx="831287" cy="4367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2</a:t>
                </a:r>
              </a:p>
            </p:txBody>
          </p:sp>
        </p:grpSp>
        <p:grpSp>
          <p:nvGrpSpPr>
            <p:cNvPr id="19" name="Grupo 18">
              <a:extLst>
                <a:ext uri="{FF2B5EF4-FFF2-40B4-BE49-F238E27FC236}">
                  <a16:creationId xmlns:a16="http://schemas.microsoft.com/office/drawing/2014/main" id="{4A5114FB-888C-0D22-9B04-F19F94E57CA0}"/>
                </a:ext>
              </a:extLst>
            </p:cNvPr>
            <p:cNvGrpSpPr/>
            <p:nvPr/>
          </p:nvGrpSpPr>
          <p:grpSpPr>
            <a:xfrm>
              <a:off x="1802991" y="7253428"/>
              <a:ext cx="5538019" cy="441684"/>
              <a:chOff x="1364226" y="1533832"/>
              <a:chExt cx="5538019" cy="441684"/>
            </a:xfrm>
          </p:grpSpPr>
          <p:sp>
            <p:nvSpPr>
              <p:cNvPr id="20" name="Rectángulo redondeado 19">
                <a:extLst>
                  <a:ext uri="{FF2B5EF4-FFF2-40B4-BE49-F238E27FC236}">
                    <a16:creationId xmlns:a16="http://schemas.microsoft.com/office/drawing/2014/main" id="{33D6FD95-A3EB-B013-A79A-17D124636D93}"/>
                  </a:ext>
                </a:extLst>
              </p:cNvPr>
              <p:cNvSpPr/>
              <p:nvPr/>
            </p:nvSpPr>
            <p:spPr>
              <a:xfrm>
                <a:off x="1364226" y="1533832"/>
                <a:ext cx="5538019" cy="4367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756000" rtlCol="0" anchor="ctr"/>
              <a:lstStyle/>
              <a:p>
                <a:pPr marL="177800" marR="173355" algn="ctr">
                  <a:spcBef>
                    <a:spcPts val="900"/>
                  </a:spcBef>
                </a:pPr>
                <a:r>
                  <a:rPr lang="es-ES" sz="1000" b="1">
                    <a:solidFill>
                      <a:schemeClr val="bg1"/>
                    </a:solidFill>
                    <a:latin typeface="Arial"/>
                    <a:cs typeface="Arial"/>
                  </a:rPr>
                  <a:t>Elegir</a:t>
                </a:r>
                <a:r>
                  <a:rPr lang="es-ES" sz="1000" b="1" spc="-70">
                    <a:solidFill>
                      <a:schemeClr val="bg1"/>
                    </a:solidFill>
                    <a:latin typeface="Arial"/>
                    <a:cs typeface="Arial"/>
                  </a:rPr>
                  <a:t> </a:t>
                </a:r>
                <a:r>
                  <a:rPr lang="es-ES" sz="1000" b="1">
                    <a:solidFill>
                      <a:schemeClr val="bg1"/>
                    </a:solidFill>
                    <a:latin typeface="Arial"/>
                    <a:cs typeface="Arial"/>
                  </a:rPr>
                  <a:t>la</a:t>
                </a:r>
                <a:r>
                  <a:rPr lang="es-ES" sz="1000" b="1" spc="-65">
                    <a:solidFill>
                      <a:schemeClr val="bg1"/>
                    </a:solidFill>
                    <a:latin typeface="Arial"/>
                    <a:cs typeface="Arial"/>
                  </a:rPr>
                  <a:t> </a:t>
                </a:r>
                <a:r>
                  <a:rPr lang="es-ES" sz="1000" b="1">
                    <a:solidFill>
                      <a:schemeClr val="bg1"/>
                    </a:solidFill>
                    <a:latin typeface="Arial"/>
                    <a:cs typeface="Arial"/>
                  </a:rPr>
                  <a:t>pauta</a:t>
                </a:r>
                <a:r>
                  <a:rPr lang="es-ES" sz="1000" b="1" spc="-60">
                    <a:solidFill>
                      <a:schemeClr val="bg1"/>
                    </a:solidFill>
                    <a:latin typeface="Arial"/>
                    <a:cs typeface="Arial"/>
                  </a:rPr>
                  <a:t> </a:t>
                </a:r>
                <a:r>
                  <a:rPr lang="es-ES" sz="1000" b="1">
                    <a:solidFill>
                      <a:schemeClr val="bg1"/>
                    </a:solidFill>
                    <a:latin typeface="Arial"/>
                    <a:cs typeface="Arial"/>
                  </a:rPr>
                  <a:t>terapéutica</a:t>
                </a:r>
                <a:r>
                  <a:rPr lang="es-ES" sz="1000" b="1" spc="-65">
                    <a:solidFill>
                      <a:schemeClr val="bg1"/>
                    </a:solidFill>
                    <a:latin typeface="Arial"/>
                    <a:cs typeface="Arial"/>
                  </a:rPr>
                  <a:t> </a:t>
                </a:r>
                <a:r>
                  <a:rPr lang="es-ES" sz="1000" b="1" spc="-10">
                    <a:solidFill>
                      <a:schemeClr val="bg1"/>
                    </a:solidFill>
                    <a:latin typeface="Arial"/>
                    <a:cs typeface="Arial"/>
                  </a:rPr>
                  <a:t>individualizada </a:t>
                </a:r>
                <a:br>
                  <a:rPr lang="es-ES" sz="1000" b="1" spc="-10">
                    <a:solidFill>
                      <a:schemeClr val="bg1"/>
                    </a:solidFill>
                    <a:latin typeface="Arial"/>
                    <a:cs typeface="Arial"/>
                  </a:rPr>
                </a:br>
                <a:r>
                  <a:rPr lang="es-ES" sz="1000">
                    <a:solidFill>
                      <a:schemeClr val="bg1"/>
                    </a:solidFill>
                    <a:latin typeface="Arial"/>
                    <a:cs typeface="Arial"/>
                  </a:rPr>
                  <a:t>(sin</a:t>
                </a:r>
                <a:r>
                  <a:rPr lang="es-ES" sz="1000" spc="-50">
                    <a:solidFill>
                      <a:schemeClr val="bg1"/>
                    </a:solidFill>
                    <a:latin typeface="Arial"/>
                    <a:cs typeface="Arial"/>
                  </a:rPr>
                  <a:t> </a:t>
                </a:r>
                <a:r>
                  <a:rPr lang="es-ES" sz="1000">
                    <a:solidFill>
                      <a:schemeClr val="bg1"/>
                    </a:solidFill>
                    <a:latin typeface="Arial"/>
                    <a:cs typeface="Arial"/>
                  </a:rPr>
                  <a:t>olvidar</a:t>
                </a:r>
                <a:r>
                  <a:rPr lang="es-ES" sz="1000" spc="-40">
                    <a:solidFill>
                      <a:schemeClr val="bg1"/>
                    </a:solidFill>
                    <a:latin typeface="Arial"/>
                    <a:cs typeface="Arial"/>
                  </a:rPr>
                  <a:t> </a:t>
                </a:r>
                <a:r>
                  <a:rPr lang="es-ES" sz="1000">
                    <a:solidFill>
                      <a:schemeClr val="bg1"/>
                    </a:solidFill>
                    <a:latin typeface="Arial"/>
                    <a:cs typeface="Arial"/>
                  </a:rPr>
                  <a:t>dieta</a:t>
                </a:r>
                <a:r>
                  <a:rPr lang="es-ES" sz="1000" spc="-45">
                    <a:solidFill>
                      <a:schemeClr val="bg1"/>
                    </a:solidFill>
                    <a:latin typeface="Arial"/>
                    <a:cs typeface="Arial"/>
                  </a:rPr>
                  <a:t> </a:t>
                </a:r>
                <a:r>
                  <a:rPr lang="es-ES" sz="1000">
                    <a:solidFill>
                      <a:schemeClr val="bg1"/>
                    </a:solidFill>
                    <a:latin typeface="Arial"/>
                    <a:cs typeface="Arial"/>
                  </a:rPr>
                  <a:t>y</a:t>
                </a:r>
                <a:r>
                  <a:rPr lang="es-ES" sz="1000" spc="-40">
                    <a:solidFill>
                      <a:schemeClr val="bg1"/>
                    </a:solidFill>
                    <a:latin typeface="Arial"/>
                    <a:cs typeface="Arial"/>
                  </a:rPr>
                  <a:t> </a:t>
                </a:r>
                <a:r>
                  <a:rPr lang="es-ES" sz="1000" spc="-10">
                    <a:solidFill>
                      <a:schemeClr val="bg1"/>
                    </a:solidFill>
                    <a:latin typeface="Arial"/>
                    <a:cs typeface="Arial"/>
                  </a:rPr>
                  <a:t>ejercicio)</a:t>
                </a:r>
                <a:endParaRPr lang="es-ES" sz="1000">
                  <a:solidFill>
                    <a:schemeClr val="bg1"/>
                  </a:solidFill>
                  <a:latin typeface="Arial"/>
                  <a:cs typeface="Arial"/>
                </a:endParaRPr>
              </a:p>
            </p:txBody>
          </p:sp>
          <p:sp>
            <p:nvSpPr>
              <p:cNvPr id="21" name="Rectángulo redondeado 20">
                <a:extLst>
                  <a:ext uri="{FF2B5EF4-FFF2-40B4-BE49-F238E27FC236}">
                    <a16:creationId xmlns:a16="http://schemas.microsoft.com/office/drawing/2014/main" id="{4C6F024B-E74B-674C-084A-BA20CF101679}"/>
                  </a:ext>
                </a:extLst>
              </p:cNvPr>
              <p:cNvSpPr/>
              <p:nvPr/>
            </p:nvSpPr>
            <p:spPr>
              <a:xfrm>
                <a:off x="1364226" y="1538748"/>
                <a:ext cx="831287" cy="4367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3</a:t>
                </a:r>
              </a:p>
            </p:txBody>
          </p:sp>
        </p:grpSp>
        <p:grpSp>
          <p:nvGrpSpPr>
            <p:cNvPr id="22" name="Grupo 21">
              <a:extLst>
                <a:ext uri="{FF2B5EF4-FFF2-40B4-BE49-F238E27FC236}">
                  <a16:creationId xmlns:a16="http://schemas.microsoft.com/office/drawing/2014/main" id="{45A57D72-1D95-0CFB-5A77-E7E213C60525}"/>
                </a:ext>
              </a:extLst>
            </p:cNvPr>
            <p:cNvGrpSpPr/>
            <p:nvPr/>
          </p:nvGrpSpPr>
          <p:grpSpPr>
            <a:xfrm>
              <a:off x="1802991" y="7759108"/>
              <a:ext cx="5538019" cy="441684"/>
              <a:chOff x="1364226" y="1533832"/>
              <a:chExt cx="5538019" cy="441684"/>
            </a:xfrm>
          </p:grpSpPr>
          <p:sp>
            <p:nvSpPr>
              <p:cNvPr id="23" name="Rectángulo redondeado 22">
                <a:extLst>
                  <a:ext uri="{FF2B5EF4-FFF2-40B4-BE49-F238E27FC236}">
                    <a16:creationId xmlns:a16="http://schemas.microsoft.com/office/drawing/2014/main" id="{BB2B7C17-D396-6FEE-3974-6A9827946270}"/>
                  </a:ext>
                </a:extLst>
              </p:cNvPr>
              <p:cNvSpPr/>
              <p:nvPr/>
            </p:nvSpPr>
            <p:spPr>
              <a:xfrm>
                <a:off x="1364226" y="1533832"/>
                <a:ext cx="5538019" cy="4367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756000" tIns="0" bIns="72000" rtlCol="0" anchor="ctr"/>
              <a:lstStyle/>
              <a:p>
                <a:pPr marL="12065" marR="5080" algn="ctr">
                  <a:lnSpc>
                    <a:spcPts val="2100"/>
                  </a:lnSpc>
                  <a:spcBef>
                    <a:spcPts val="200"/>
                  </a:spcBef>
                </a:pPr>
                <a:r>
                  <a:rPr lang="es-ES" sz="1000" b="1" dirty="0">
                    <a:solidFill>
                      <a:schemeClr val="bg1"/>
                    </a:solidFill>
                    <a:latin typeface="Arial"/>
                    <a:cs typeface="Arial"/>
                  </a:rPr>
                  <a:t>Abordar</a:t>
                </a:r>
                <a:r>
                  <a:rPr lang="es-ES" sz="1000" b="1" spc="-70" dirty="0">
                    <a:solidFill>
                      <a:schemeClr val="bg1"/>
                    </a:solidFill>
                    <a:latin typeface="Arial"/>
                    <a:cs typeface="Arial"/>
                  </a:rPr>
                  <a:t> </a:t>
                </a:r>
                <a:r>
                  <a:rPr lang="es-ES" sz="1000" b="1" dirty="0">
                    <a:solidFill>
                      <a:schemeClr val="bg1"/>
                    </a:solidFill>
                    <a:latin typeface="Arial"/>
                    <a:cs typeface="Arial"/>
                  </a:rPr>
                  <a:t>integralmente</a:t>
                </a:r>
                <a:r>
                  <a:rPr lang="es-ES" sz="1000" b="1" spc="-60" dirty="0">
                    <a:solidFill>
                      <a:schemeClr val="bg1"/>
                    </a:solidFill>
                    <a:latin typeface="Arial"/>
                    <a:cs typeface="Arial"/>
                  </a:rPr>
                  <a:t> </a:t>
                </a:r>
                <a:r>
                  <a:rPr lang="es-ES" sz="1000" b="1" dirty="0">
                    <a:solidFill>
                      <a:schemeClr val="bg1"/>
                    </a:solidFill>
                    <a:latin typeface="Arial"/>
                    <a:cs typeface="Arial"/>
                  </a:rPr>
                  <a:t>los</a:t>
                </a:r>
                <a:r>
                  <a:rPr lang="es-ES" sz="1000" b="1" spc="-65" dirty="0">
                    <a:solidFill>
                      <a:schemeClr val="bg1"/>
                    </a:solidFill>
                    <a:latin typeface="Arial"/>
                    <a:cs typeface="Arial"/>
                  </a:rPr>
                  <a:t> </a:t>
                </a:r>
                <a:r>
                  <a:rPr lang="es-ES" sz="1000" b="1" dirty="0">
                    <a:solidFill>
                      <a:schemeClr val="bg1"/>
                    </a:solidFill>
                    <a:latin typeface="Arial"/>
                    <a:cs typeface="Arial"/>
                  </a:rPr>
                  <a:t>factores</a:t>
                </a:r>
                <a:r>
                  <a:rPr lang="es-ES" sz="1000" b="1" spc="-60" dirty="0">
                    <a:solidFill>
                      <a:schemeClr val="bg1"/>
                    </a:solidFill>
                    <a:latin typeface="Arial"/>
                    <a:cs typeface="Arial"/>
                  </a:rPr>
                  <a:t> </a:t>
                </a:r>
                <a:r>
                  <a:rPr lang="es-ES" sz="1000" b="1" dirty="0">
                    <a:solidFill>
                      <a:schemeClr val="bg1"/>
                    </a:solidFill>
                    <a:latin typeface="Arial"/>
                    <a:cs typeface="Arial"/>
                  </a:rPr>
                  <a:t>de</a:t>
                </a:r>
                <a:r>
                  <a:rPr lang="es-ES" sz="1000" b="1" spc="-60" dirty="0">
                    <a:solidFill>
                      <a:schemeClr val="bg1"/>
                    </a:solidFill>
                    <a:latin typeface="Arial"/>
                    <a:cs typeface="Arial"/>
                  </a:rPr>
                  <a:t> </a:t>
                </a:r>
                <a:r>
                  <a:rPr lang="es-ES" sz="1000" b="1" spc="-10" dirty="0">
                    <a:solidFill>
                      <a:schemeClr val="bg1"/>
                    </a:solidFill>
                    <a:latin typeface="Arial"/>
                    <a:cs typeface="Arial"/>
                  </a:rPr>
                  <a:t>riesgo vascular</a:t>
                </a:r>
                <a:endParaRPr lang="es-ES" sz="1000" dirty="0">
                  <a:solidFill>
                    <a:schemeClr val="bg1"/>
                  </a:solidFill>
                  <a:latin typeface="Arial"/>
                  <a:cs typeface="Arial"/>
                </a:endParaRPr>
              </a:p>
            </p:txBody>
          </p:sp>
          <p:sp>
            <p:nvSpPr>
              <p:cNvPr id="24" name="Rectángulo redondeado 23">
                <a:extLst>
                  <a:ext uri="{FF2B5EF4-FFF2-40B4-BE49-F238E27FC236}">
                    <a16:creationId xmlns:a16="http://schemas.microsoft.com/office/drawing/2014/main" id="{181C5A62-967F-8CA0-CD47-FBDBBE6B8DB5}"/>
                  </a:ext>
                </a:extLst>
              </p:cNvPr>
              <p:cNvSpPr/>
              <p:nvPr/>
            </p:nvSpPr>
            <p:spPr>
              <a:xfrm>
                <a:off x="1364226" y="1538748"/>
                <a:ext cx="831287" cy="4367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4</a:t>
                </a:r>
              </a:p>
            </p:txBody>
          </p:sp>
        </p:grpSp>
      </p:grpSp>
      <p:grpSp>
        <p:nvGrpSpPr>
          <p:cNvPr id="33" name="Grupo 32">
            <a:extLst>
              <a:ext uri="{FF2B5EF4-FFF2-40B4-BE49-F238E27FC236}">
                <a16:creationId xmlns:a16="http://schemas.microsoft.com/office/drawing/2014/main" id="{849CA338-2F56-BF11-4B87-03CEE3DBA650}"/>
              </a:ext>
            </a:extLst>
          </p:cNvPr>
          <p:cNvGrpSpPr/>
          <p:nvPr/>
        </p:nvGrpSpPr>
        <p:grpSpPr>
          <a:xfrm>
            <a:off x="4216048" y="4488142"/>
            <a:ext cx="711904" cy="136246"/>
            <a:chOff x="4407870" y="4488142"/>
            <a:chExt cx="711904" cy="136246"/>
          </a:xfrm>
        </p:grpSpPr>
        <p:sp>
          <p:nvSpPr>
            <p:cNvPr id="27" name="Elipse 90">
              <a:hlinkClick r:id="rId2" action="ppaction://hlinksldjump"/>
              <a:extLst>
                <a:ext uri="{FF2B5EF4-FFF2-40B4-BE49-F238E27FC236}">
                  <a16:creationId xmlns:a16="http://schemas.microsoft.com/office/drawing/2014/main" id="{BEFFD8DF-BE81-D6C1-D003-5E7A4AFD33BF}"/>
                </a:ext>
              </a:extLst>
            </p:cNvPr>
            <p:cNvSpPr/>
            <p:nvPr/>
          </p:nvSpPr>
          <p:spPr>
            <a:xfrm>
              <a:off x="4599756"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8" name="Elipse 90">
              <a:hlinkClick r:id="rId3" action="ppaction://hlinksldjump"/>
              <a:extLst>
                <a:ext uri="{FF2B5EF4-FFF2-40B4-BE49-F238E27FC236}">
                  <a16:creationId xmlns:a16="http://schemas.microsoft.com/office/drawing/2014/main" id="{0340F2A9-768F-F0A2-3CED-743403FD9A56}"/>
                </a:ext>
              </a:extLst>
            </p:cNvPr>
            <p:cNvSpPr/>
            <p:nvPr/>
          </p:nvSpPr>
          <p:spPr>
            <a:xfrm>
              <a:off x="4407870"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9" name="Elipse 90">
              <a:hlinkClick r:id="rId4" action="ppaction://hlinksldjump"/>
              <a:extLst>
                <a:ext uri="{FF2B5EF4-FFF2-40B4-BE49-F238E27FC236}">
                  <a16:creationId xmlns:a16="http://schemas.microsoft.com/office/drawing/2014/main" id="{6057F097-2434-1D41-F7EB-F9BC5358C53D}"/>
                </a:ext>
              </a:extLst>
            </p:cNvPr>
            <p:cNvSpPr/>
            <p:nvPr/>
          </p:nvSpPr>
          <p:spPr>
            <a:xfrm>
              <a:off x="479164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31" name="Elipse 90">
              <a:hlinkClick r:id="rId5" action="ppaction://hlinksldjump"/>
              <a:extLst>
                <a:ext uri="{FF2B5EF4-FFF2-40B4-BE49-F238E27FC236}">
                  <a16:creationId xmlns:a16="http://schemas.microsoft.com/office/drawing/2014/main" id="{5EC925E4-A23E-48AA-2113-D34091289C40}"/>
                </a:ext>
              </a:extLst>
            </p:cNvPr>
            <p:cNvSpPr/>
            <p:nvPr/>
          </p:nvSpPr>
          <p:spPr>
            <a:xfrm>
              <a:off x="498352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
        <p:nvSpPr>
          <p:cNvPr id="69" name="CuadroTexto 68">
            <a:extLst>
              <a:ext uri="{FF2B5EF4-FFF2-40B4-BE49-F238E27FC236}">
                <a16:creationId xmlns:a16="http://schemas.microsoft.com/office/drawing/2014/main" id="{A03357D6-BFBD-6D73-1449-5B33E8578ED0}"/>
              </a:ext>
            </a:extLst>
          </p:cNvPr>
          <p:cNvSpPr txBox="1"/>
          <p:nvPr/>
        </p:nvSpPr>
        <p:spPr>
          <a:xfrm>
            <a:off x="323850" y="1174054"/>
            <a:ext cx="8318417" cy="777136"/>
          </a:xfrm>
          <a:prstGeom prst="rect">
            <a:avLst/>
          </a:prstGeom>
          <a:noFill/>
        </p:spPr>
        <p:txBody>
          <a:bodyPr wrap="square" lIns="0" tIns="0" rIns="0" bIns="0" anchor="t">
            <a:spAutoFit/>
          </a:bodyPr>
          <a:lstStyle/>
          <a:p>
            <a:pPr>
              <a:spcBef>
                <a:spcPts val="300"/>
              </a:spcBef>
              <a:tabLst>
                <a:tab pos="212090" algn="l"/>
              </a:tabLst>
            </a:pPr>
            <a:r>
              <a:rPr lang="es-ES_tradnl" sz="1200" dirty="0">
                <a:solidFill>
                  <a:schemeClr val="accent1"/>
                </a:solidFill>
                <a:latin typeface="Arial"/>
                <a:cs typeface="Arial"/>
              </a:rPr>
              <a:t>Para un abordaje global del paciente mayor frágil con diabetes, hace falta una estratificación del grado de control metabólico según situación </a:t>
            </a:r>
            <a:r>
              <a:rPr lang="es-ES_tradnl" sz="1200" b="1" dirty="0">
                <a:solidFill>
                  <a:schemeClr val="accent1"/>
                </a:solidFill>
                <a:latin typeface="Arial"/>
                <a:cs typeface="Arial"/>
              </a:rPr>
              <a:t>funcional, comorbilidad y pronóstico vital (Valoración Geriátrica Integral)</a:t>
            </a:r>
            <a:r>
              <a:rPr lang="es-ES_tradnl" sz="1200" dirty="0">
                <a:solidFill>
                  <a:schemeClr val="accent1"/>
                </a:solidFill>
                <a:latin typeface="Arial"/>
                <a:cs typeface="Arial"/>
              </a:rPr>
              <a:t>.</a:t>
            </a:r>
          </a:p>
          <a:p>
            <a:pPr>
              <a:spcBef>
                <a:spcPts val="300"/>
              </a:spcBef>
              <a:tabLst>
                <a:tab pos="212090" algn="l"/>
              </a:tabLst>
            </a:pPr>
            <a:r>
              <a:rPr lang="es-ES_tradnl" sz="1200" dirty="0">
                <a:solidFill>
                  <a:schemeClr val="accent1"/>
                </a:solidFill>
                <a:latin typeface="Arial"/>
                <a:cs typeface="Arial"/>
              </a:rPr>
              <a:t>En ancianos en situación de cuidados paliativos con distintos objetivos y prioridades la prioridad debe ser </a:t>
            </a:r>
            <a:r>
              <a:rPr lang="es-ES_tradnl" sz="1200" b="1" dirty="0">
                <a:solidFill>
                  <a:schemeClr val="accent1"/>
                </a:solidFill>
                <a:latin typeface="Arial"/>
                <a:cs typeface="Arial"/>
              </a:rPr>
              <a:t>preservar la calidad de vida</a:t>
            </a:r>
            <a:r>
              <a:rPr lang="es-ES_tradnl" sz="1200" dirty="0">
                <a:solidFill>
                  <a:schemeClr val="accent1"/>
                </a:solidFill>
                <a:latin typeface="Arial"/>
                <a:cs typeface="Arial"/>
              </a:rPr>
              <a:t>, evitando la hiperglucemia sintomática y la hipoglucemia.</a:t>
            </a:r>
          </a:p>
        </p:txBody>
      </p:sp>
    </p:spTree>
    <p:extLst>
      <p:ext uri="{BB962C8B-B14F-4D97-AF65-F5344CB8AC3E}">
        <p14:creationId xmlns:p14="http://schemas.microsoft.com/office/powerpoint/2010/main" val="1922582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F78E-0ADD-C608-2D51-41C10D32E7C2}"/>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B17BE5F-231A-364A-BF53-81EB3F09772E}"/>
              </a:ext>
            </a:extLst>
          </p:cNvPr>
          <p:cNvSpPr>
            <a:spLocks noGrp="1"/>
          </p:cNvSpPr>
          <p:nvPr>
            <p:ph type="sldNum" sz="quarter" idx="12"/>
          </p:nvPr>
        </p:nvSpPr>
        <p:spPr/>
        <p:txBody>
          <a:bodyPr/>
          <a:lstStyle/>
          <a:p>
            <a:fld id="{E7109EF1-F99E-2846-B900-05CEFB69D20A}" type="slidenum">
              <a:rPr lang="en-US" noProof="0" smtClean="0"/>
              <a:pPr/>
              <a:t>31</a:t>
            </a:fld>
            <a:endParaRPr lang="en-US" noProof="0"/>
          </a:p>
        </p:txBody>
      </p:sp>
      <p:sp>
        <p:nvSpPr>
          <p:cNvPr id="3" name="Marcador de texto 2">
            <a:extLst>
              <a:ext uri="{FF2B5EF4-FFF2-40B4-BE49-F238E27FC236}">
                <a16:creationId xmlns:a16="http://schemas.microsoft.com/office/drawing/2014/main" id="{44A3EDF3-7B3B-EC0E-303B-4B591B8C11B4}"/>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FB2A5E5D-8870-4971-7534-9F302F6C2F4D}"/>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Abordaje integral del paciente mayor frágil con DM</a:t>
            </a:r>
            <a:endParaRPr lang="es-ES" sz="1800">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E1358639-5093-B742-0288-F068F9FD9DAA}"/>
              </a:ext>
            </a:extLst>
          </p:cNvPr>
          <p:cNvSpPr>
            <a:spLocks noGrp="1"/>
          </p:cNvSpPr>
          <p:nvPr>
            <p:ph type="body" sz="quarter" idx="26"/>
          </p:nvPr>
        </p:nvSpPr>
        <p:spPr/>
        <p:txBody>
          <a:bodyPr/>
          <a:lstStyle/>
          <a:p>
            <a:pPr marL="12700" marR="5080">
              <a:spcBef>
                <a:spcPts val="80"/>
              </a:spcBef>
            </a:pPr>
            <a:r>
              <a:rPr lang="es-ES" err="1">
                <a:latin typeface="Arial" panose="020B0604020202020204" pitchFamily="34" charset="0"/>
                <a:cs typeface="Arial" panose="020B0604020202020204" pitchFamily="34" charset="0"/>
              </a:rPr>
              <a:t>O’Donovan</a:t>
            </a:r>
            <a:r>
              <a:rPr lang="es-ES">
                <a:latin typeface="Arial" panose="020B0604020202020204" pitchFamily="34" charset="0"/>
                <a:cs typeface="Arial" panose="020B0604020202020204" pitchFamily="34" charset="0"/>
              </a:rPr>
              <a:t> M, </a:t>
            </a:r>
            <a:r>
              <a:rPr lang="es-ES" i="1">
                <a:latin typeface="Arial" panose="020B0604020202020204" pitchFamily="34" charset="0"/>
                <a:cs typeface="Arial" panose="020B0604020202020204" pitchFamily="34" charset="0"/>
              </a:rPr>
              <a:t>et al. </a:t>
            </a:r>
            <a:r>
              <a:rPr lang="es-ES" err="1">
                <a:latin typeface="Arial" panose="020B0604020202020204" pitchFamily="34" charset="0"/>
                <a:cs typeface="Arial" panose="020B0604020202020204" pitchFamily="34" charset="0"/>
              </a:rPr>
              <a:t>Frailty</a:t>
            </a:r>
            <a:r>
              <a:rPr lang="es-ES">
                <a:latin typeface="Arial" panose="020B0604020202020204" pitchFamily="34" charset="0"/>
                <a:cs typeface="Arial" panose="020B0604020202020204" pitchFamily="34" charset="0"/>
              </a:rPr>
              <a:t> and diabetes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Overview</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current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controversies</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challenges</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clinical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Front Clin Diabetes </a:t>
            </a:r>
            <a:r>
              <a:rPr lang="es-ES" err="1">
                <a:latin typeface="Arial" panose="020B0604020202020204" pitchFamily="34" charset="0"/>
                <a:cs typeface="Arial" panose="020B0604020202020204" pitchFamily="34" charset="0"/>
              </a:rPr>
              <a:t>Healthc</a:t>
            </a:r>
            <a:r>
              <a:rPr lang="es-ES">
                <a:latin typeface="Arial" panose="020B0604020202020204" pitchFamily="34" charset="0"/>
                <a:cs typeface="Arial" panose="020B0604020202020204" pitchFamily="34" charset="0"/>
              </a:rPr>
              <a:t>. 2022 </a:t>
            </a:r>
            <a:r>
              <a:rPr lang="es-ES" err="1">
                <a:latin typeface="Arial" panose="020B0604020202020204" pitchFamily="34" charset="0"/>
                <a:cs typeface="Arial" panose="020B0604020202020204" pitchFamily="34" charset="0"/>
              </a:rPr>
              <a:t>Aug</a:t>
            </a:r>
            <a:r>
              <a:rPr lang="es-ES">
                <a:latin typeface="Arial" panose="020B0604020202020204" pitchFamily="34" charset="0"/>
                <a:cs typeface="Arial" panose="020B0604020202020204" pitchFamily="34" charset="0"/>
              </a:rPr>
              <a:t> 19;3:895313. doi:10.3389/fcdhc.2022.895313.</a:t>
            </a:r>
          </a:p>
        </p:txBody>
      </p:sp>
      <p:sp>
        <p:nvSpPr>
          <p:cNvPr id="30" name="CuadroTexto 29">
            <a:extLst>
              <a:ext uri="{FF2B5EF4-FFF2-40B4-BE49-F238E27FC236}">
                <a16:creationId xmlns:a16="http://schemas.microsoft.com/office/drawing/2014/main" id="{0FFE5441-F92A-A54F-3987-9AF3E4149341}"/>
              </a:ext>
            </a:extLst>
          </p:cNvPr>
          <p:cNvSpPr txBox="1"/>
          <p:nvPr/>
        </p:nvSpPr>
        <p:spPr>
          <a:xfrm>
            <a:off x="323851" y="1166813"/>
            <a:ext cx="8496300" cy="153888"/>
          </a:xfrm>
          <a:prstGeom prst="rect">
            <a:avLst/>
          </a:prstGeom>
          <a:noFill/>
        </p:spPr>
        <p:txBody>
          <a:bodyPr wrap="square" lIns="0" tIns="0" rIns="0" bIns="0" rtlCol="0" anchor="t">
            <a:spAutoFit/>
          </a:bodyPr>
          <a:lstStyle/>
          <a:p>
            <a:pPr algn="ctr"/>
            <a:r>
              <a:rPr lang="es-ES" sz="1000" b="1">
                <a:solidFill>
                  <a:schemeClr val="accent1"/>
                </a:solidFill>
              </a:rPr>
              <a:t>Resumen de los principales desafíos y recomendaciones sobre el manejo de la diabetes </a:t>
            </a:r>
            <a:r>
              <a:rPr lang="es-ES" sz="1000" b="1" i="1">
                <a:solidFill>
                  <a:schemeClr val="accent1"/>
                </a:solidFill>
              </a:rPr>
              <a:t>mellitus</a:t>
            </a:r>
            <a:r>
              <a:rPr lang="es-ES" sz="1000" b="1">
                <a:solidFill>
                  <a:schemeClr val="accent1"/>
                </a:solidFill>
              </a:rPr>
              <a:t> (DM) en adultos mayores frágiles</a:t>
            </a:r>
          </a:p>
        </p:txBody>
      </p:sp>
      <p:grpSp>
        <p:nvGrpSpPr>
          <p:cNvPr id="31" name="Grupo 30">
            <a:extLst>
              <a:ext uri="{FF2B5EF4-FFF2-40B4-BE49-F238E27FC236}">
                <a16:creationId xmlns:a16="http://schemas.microsoft.com/office/drawing/2014/main" id="{903BA58B-06A3-879C-E332-1DF4A05E74F9}"/>
              </a:ext>
            </a:extLst>
          </p:cNvPr>
          <p:cNvGrpSpPr/>
          <p:nvPr/>
        </p:nvGrpSpPr>
        <p:grpSpPr>
          <a:xfrm>
            <a:off x="4216048" y="4488142"/>
            <a:ext cx="711904" cy="136246"/>
            <a:chOff x="4407870" y="4488142"/>
            <a:chExt cx="711904" cy="136246"/>
          </a:xfrm>
        </p:grpSpPr>
        <p:sp>
          <p:nvSpPr>
            <p:cNvPr id="32" name="Elipse 90">
              <a:hlinkClick r:id="rId2" action="ppaction://hlinksldjump"/>
              <a:extLst>
                <a:ext uri="{FF2B5EF4-FFF2-40B4-BE49-F238E27FC236}">
                  <a16:creationId xmlns:a16="http://schemas.microsoft.com/office/drawing/2014/main" id="{D6295666-DEA8-DA93-EBC5-FAA2B14C0E98}"/>
                </a:ext>
              </a:extLst>
            </p:cNvPr>
            <p:cNvSpPr/>
            <p:nvPr/>
          </p:nvSpPr>
          <p:spPr>
            <a:xfrm>
              <a:off x="459975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33" name="Elipse 90">
              <a:hlinkClick r:id="rId3" action="ppaction://hlinksldjump"/>
              <a:extLst>
                <a:ext uri="{FF2B5EF4-FFF2-40B4-BE49-F238E27FC236}">
                  <a16:creationId xmlns:a16="http://schemas.microsoft.com/office/drawing/2014/main" id="{2EC1E9AD-318A-CAF1-7B68-F0B0A4FDFB8E}"/>
                </a:ext>
              </a:extLst>
            </p:cNvPr>
            <p:cNvSpPr/>
            <p:nvPr/>
          </p:nvSpPr>
          <p:spPr>
            <a:xfrm>
              <a:off x="4407870"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34" name="Elipse 90">
              <a:hlinkClick r:id="rId4" action="ppaction://hlinksldjump"/>
              <a:extLst>
                <a:ext uri="{FF2B5EF4-FFF2-40B4-BE49-F238E27FC236}">
                  <a16:creationId xmlns:a16="http://schemas.microsoft.com/office/drawing/2014/main" id="{44A8DBBF-D1F8-0DA3-C87B-12BC55BFEE31}"/>
                </a:ext>
              </a:extLst>
            </p:cNvPr>
            <p:cNvSpPr/>
            <p:nvPr/>
          </p:nvSpPr>
          <p:spPr>
            <a:xfrm>
              <a:off x="4791642"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35" name="Elipse 90">
              <a:hlinkClick r:id="rId5" action="ppaction://hlinksldjump"/>
              <a:extLst>
                <a:ext uri="{FF2B5EF4-FFF2-40B4-BE49-F238E27FC236}">
                  <a16:creationId xmlns:a16="http://schemas.microsoft.com/office/drawing/2014/main" id="{8FA86F7C-9F3A-7C2D-B9F3-EAE8D9CE3C8D}"/>
                </a:ext>
              </a:extLst>
            </p:cNvPr>
            <p:cNvSpPr/>
            <p:nvPr/>
          </p:nvSpPr>
          <p:spPr>
            <a:xfrm>
              <a:off x="498352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aphicFrame>
        <p:nvGraphicFramePr>
          <p:cNvPr id="37" name="Tabla 36">
            <a:extLst>
              <a:ext uri="{FF2B5EF4-FFF2-40B4-BE49-F238E27FC236}">
                <a16:creationId xmlns:a16="http://schemas.microsoft.com/office/drawing/2014/main" id="{731D72AB-52FF-8D56-68DC-1B965A7561C0}"/>
              </a:ext>
            </a:extLst>
          </p:cNvPr>
          <p:cNvGraphicFramePr>
            <a:graphicFrameLocks noGrp="1"/>
          </p:cNvGraphicFramePr>
          <p:nvPr>
            <p:extLst>
              <p:ext uri="{D42A27DB-BD31-4B8C-83A1-F6EECF244321}">
                <p14:modId xmlns:p14="http://schemas.microsoft.com/office/powerpoint/2010/main" val="2481961494"/>
              </p:ext>
            </p:extLst>
          </p:nvPr>
        </p:nvGraphicFramePr>
        <p:xfrm>
          <a:off x="323850" y="1451928"/>
          <a:ext cx="8496300" cy="2956560"/>
        </p:xfrm>
        <a:graphic>
          <a:graphicData uri="http://schemas.openxmlformats.org/drawingml/2006/table">
            <a:tbl>
              <a:tblPr firstRow="1" bandRow="1">
                <a:tableStyleId>{69012ECD-51FC-41F1-AA8D-1B2483CD663E}</a:tableStyleId>
              </a:tblPr>
              <a:tblGrid>
                <a:gridCol w="1386417">
                  <a:extLst>
                    <a:ext uri="{9D8B030D-6E8A-4147-A177-3AD203B41FA5}">
                      <a16:colId xmlns:a16="http://schemas.microsoft.com/office/drawing/2014/main" val="3887566204"/>
                    </a:ext>
                  </a:extLst>
                </a:gridCol>
                <a:gridCol w="2810933">
                  <a:extLst>
                    <a:ext uri="{9D8B030D-6E8A-4147-A177-3AD203B41FA5}">
                      <a16:colId xmlns:a16="http://schemas.microsoft.com/office/drawing/2014/main" val="3551937806"/>
                    </a:ext>
                  </a:extLst>
                </a:gridCol>
                <a:gridCol w="4298950">
                  <a:extLst>
                    <a:ext uri="{9D8B030D-6E8A-4147-A177-3AD203B41FA5}">
                      <a16:colId xmlns:a16="http://schemas.microsoft.com/office/drawing/2014/main" val="3024152936"/>
                    </a:ext>
                  </a:extLst>
                </a:gridCol>
              </a:tblGrid>
              <a:tr h="1856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rPr>
                        <a:t>Aspectos del cuidado</a:t>
                      </a:r>
                      <a:endParaRPr lang="es-ES" sz="800" b="1">
                        <a:solidFill>
                          <a:schemeClr val="bg1"/>
                        </a:solidFill>
                        <a:latin typeface="Arial" panose="020B0604020202020204" pitchFamily="34"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rPr>
                        <a:t>Desafíos</a:t>
                      </a:r>
                      <a:endParaRPr lang="es-ES" sz="800" b="1">
                        <a:solidFill>
                          <a:schemeClr val="bg1"/>
                        </a:solidFill>
                        <a:latin typeface="Arial" panose="020B0604020202020204" pitchFamily="34"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rPr>
                        <a:t>Recomendaciones</a:t>
                      </a:r>
                      <a:endParaRPr lang="es-ES" sz="800" b="1">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44627643"/>
                  </a:ext>
                </a:extLst>
              </a:tr>
              <a:tr h="397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latin typeface="Arial"/>
                          <a:cs typeface="Arial"/>
                        </a:rPr>
                        <a:t>Cribado de fragilidad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latin typeface="Arial"/>
                          <a:cs typeface="Arial"/>
                        </a:rPr>
                        <a:t>Características variables utilizadas para definir los criterios de fragilidad.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latin typeface="Arial"/>
                          <a:cs typeface="Arial"/>
                        </a:rPr>
                        <a:t>Pocos estudios sobre las propiedades psicométricas y el rendimiento de medición clínico de fragilidad en la DM.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latin typeface="Arial"/>
                          <a:cs typeface="Arial"/>
                        </a:rPr>
                        <a:t>No existen instrumentos diseñados específicamente para la DM.</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Se necesita más investigación, incluyendo pruebas de precisión diagnóstica de nuevos instrumentos a medida diseñados específicamente para identificar la fragilidad en la DM.</a:t>
                      </a:r>
                    </a:p>
                  </a:txBody>
                  <a:tcPr/>
                </a:tc>
                <a:extLst>
                  <a:ext uri="{0D108BD9-81ED-4DB2-BD59-A6C34878D82A}">
                    <a16:rowId xmlns:a16="http://schemas.microsoft.com/office/drawing/2014/main" val="487163814"/>
                  </a:ext>
                </a:extLst>
              </a:tr>
              <a:tr h="397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latin typeface="Arial"/>
                          <a:cs typeface="Arial"/>
                        </a:rPr>
                        <a:t>Evaluación para confirmar </a:t>
                      </a:r>
                      <a:br>
                        <a:rPr lang="es-ES" sz="700" b="1">
                          <a:solidFill>
                            <a:srgbClr val="002855"/>
                          </a:solidFill>
                          <a:latin typeface="Arial"/>
                          <a:cs typeface="Arial"/>
                        </a:rPr>
                      </a:br>
                      <a:r>
                        <a:rPr lang="es-ES" sz="700" b="1">
                          <a:solidFill>
                            <a:schemeClr val="accent1"/>
                          </a:solidFill>
                          <a:latin typeface="Arial"/>
                          <a:cs typeface="Arial"/>
                        </a:rPr>
                        <a:t>la fragilidad y adaptar </a:t>
                      </a:r>
                      <a:br>
                        <a:rPr lang="es-ES" sz="700" b="1">
                          <a:solidFill>
                            <a:srgbClr val="002855"/>
                          </a:solidFill>
                          <a:latin typeface="Arial"/>
                          <a:cs typeface="Arial"/>
                        </a:rPr>
                      </a:br>
                      <a:r>
                        <a:rPr lang="es-ES" sz="700" b="1">
                          <a:solidFill>
                            <a:schemeClr val="accent1"/>
                          </a:solidFill>
                          <a:latin typeface="Arial"/>
                          <a:cs typeface="Arial"/>
                        </a:rPr>
                        <a:t>las intervenciones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latin typeface="Arial"/>
                          <a:cs typeface="Arial"/>
                        </a:rPr>
                        <a:t>Los casos son complejos, combinando problemas físicos, cognitivos, psicológicos, funcionales y sociales que deben ser evaluados de forma integral (este enfoque está bien establecido en la medicina geriátrica, </a:t>
                      </a:r>
                      <a:br>
                        <a:rPr lang="es-ES" sz="600">
                          <a:solidFill>
                            <a:srgbClr val="002855"/>
                          </a:solidFill>
                          <a:latin typeface="Arial"/>
                          <a:cs typeface="Arial"/>
                        </a:rPr>
                      </a:br>
                      <a:r>
                        <a:rPr lang="es-ES" sz="600">
                          <a:solidFill>
                            <a:schemeClr val="accent1"/>
                          </a:solidFill>
                          <a:latin typeface="Arial"/>
                          <a:cs typeface="Arial"/>
                        </a:rPr>
                        <a:t>pero menos en el cuidado de la diabetes).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Enfoque interdisciplinario utilizando los principios de la Valoración Geriátrica Integral (VGI).</a:t>
                      </a:r>
                      <a:r>
                        <a:rPr lang="es-ES" sz="60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Es necesario investigar si la VGI y las intervenciones de medicina geriátrica “estándar" dirigidas a la fragilidad mejoran los resultados en la DM o si se requieren vías de VGI "a medida" para esta población.</a:t>
                      </a:r>
                    </a:p>
                  </a:txBody>
                  <a:tcPr/>
                </a:tc>
                <a:extLst>
                  <a:ext uri="{0D108BD9-81ED-4DB2-BD59-A6C34878D82A}">
                    <a16:rowId xmlns:a16="http://schemas.microsoft.com/office/drawing/2014/main" val="4213924591"/>
                  </a:ext>
                </a:extLst>
              </a:tr>
              <a:tr h="38963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latin typeface="Arial"/>
                          <a:cs typeface="Arial"/>
                        </a:rPr>
                        <a:t>Control glucémico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Riesgo de hipoglucemia/hiperglucemia en adultos mayores frágiles.</a:t>
                      </a:r>
                      <a:r>
                        <a:rPr lang="es-ES" sz="60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Falta de datos sobre la mejor forma de manejar el control glucémico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en diferentes niveles de fragilidad (un enfoque único para todos puede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no ser óptimo).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Recomendaciones del Consenso de Expertos de 2021:</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Fragilidad leve: &lt;58 mmol/mol; Fragilidad moderada: &lt;64 mmol/mol; Fragilidad severa: &lt;69 mmol/mol.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Se requiere investigación para aclarar si estos objetivos mejoran los resultados en pacientes con fragilidad y DM en todo el espectro de fragilidad.</a:t>
                      </a:r>
                    </a:p>
                  </a:txBody>
                  <a:tcPr/>
                </a:tc>
                <a:extLst>
                  <a:ext uri="{0D108BD9-81ED-4DB2-BD59-A6C34878D82A}">
                    <a16:rowId xmlns:a16="http://schemas.microsoft.com/office/drawing/2014/main" val="2827289195"/>
                  </a:ext>
                </a:extLst>
              </a:tr>
              <a:tr h="2720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latin typeface="Arial"/>
                          <a:cs typeface="Arial"/>
                        </a:rPr>
                        <a:t>Intervención no farmacológica</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Elegir entre restricciones dietéticas/pérdida de peso frente a una ingesta adecuada de calorías/proteínas. Individualizar el plan dietético y la intervención de ejercicio en función del estado físico/cognitivo, las preferencias personales y la situación social/económica. Preocupaciones sobre el efecto de la modificación dietética en</a:t>
                      </a:r>
                      <a:r>
                        <a:rPr lang="es-ES" sz="600">
                          <a:solidFill>
                            <a:schemeClr val="accent1"/>
                          </a:solidFill>
                          <a:latin typeface="Arial"/>
                          <a:ea typeface="Times New Roman" panose="02020603050405020304" pitchFamily="18" charset="0"/>
                          <a:cs typeface="Arial"/>
                        </a:rPr>
                        <a:t> </a:t>
                      </a:r>
                      <a:r>
                        <a:rPr lang="es-ES" sz="600">
                          <a:solidFill>
                            <a:schemeClr val="accent1"/>
                          </a:solidFill>
                          <a:effectLst/>
                          <a:latin typeface="Arial"/>
                          <a:ea typeface="Times New Roman" panose="02020603050405020304" pitchFamily="18" charset="0"/>
                          <a:cs typeface="Arial"/>
                        </a:rPr>
                        <a:t>la fragilidad avanzada.</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s-ES" sz="600">
                          <a:solidFill>
                            <a:schemeClr val="accent1"/>
                          </a:solidFill>
                          <a:effectLst/>
                          <a:latin typeface="Arial"/>
                          <a:ea typeface="Times New Roman" panose="02020603050405020304" pitchFamily="18" charset="0"/>
                          <a:cs typeface="Arial"/>
                        </a:rPr>
                        <a:t>Centrarse en la ingesta óptima de calorías y proteínas para prevenir y tratar la fragilidad y la sarcopenia.</a:t>
                      </a:r>
                      <a:r>
                        <a:rPr lang="es-ES" sz="600">
                          <a:solidFill>
                            <a:schemeClr val="accent1"/>
                          </a:solidFill>
                          <a:latin typeface="Arial"/>
                          <a:ea typeface="Times New Roman" panose="02020603050405020304" pitchFamily="18" charset="0"/>
                          <a:cs typeface="Arial"/>
                        </a:rPr>
                        <a:t> </a:t>
                      </a:r>
                      <a:r>
                        <a:rPr lang="es-ES" sz="600">
                          <a:solidFill>
                            <a:schemeClr val="accent1"/>
                          </a:solidFill>
                          <a:effectLst/>
                          <a:latin typeface="Arial"/>
                          <a:ea typeface="Times New Roman" panose="02020603050405020304" pitchFamily="18" charset="0"/>
                          <a:cs typeface="Arial"/>
                        </a:rPr>
                        <a:t>Ejercicios de resistencia, entrenamiento de equilibrio, programas de acondicionamiento físico supervisados en comunidad.</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Se requiere investigación para aclarar si los planes nutricionales personalizados pueden modificar los resultados en todo el espectro de fragilidad (prevenir/revertir la fragilidad temprana frente a estabilizar a aquellos con fragilidad más avanzada, entendiendo cualquier posible compromiso de la calidad de vida).</a:t>
                      </a:r>
                    </a:p>
                  </a:txBody>
                  <a:tcPr/>
                </a:tc>
                <a:extLst>
                  <a:ext uri="{0D108BD9-81ED-4DB2-BD59-A6C34878D82A}">
                    <a16:rowId xmlns:a16="http://schemas.microsoft.com/office/drawing/2014/main" val="999842257"/>
                  </a:ext>
                </a:extLst>
              </a:tr>
              <a:tr h="7159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latin typeface="Arial"/>
                          <a:cs typeface="Arial"/>
                        </a:rPr>
                        <a:t>Tratamiento farmacológico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a:solidFill>
                            <a:schemeClr val="accent1"/>
                          </a:solidFill>
                          <a:effectLst/>
                          <a:latin typeface="Arial"/>
                          <a:ea typeface="Times New Roman" panose="02020603050405020304" pitchFamily="18" charset="0"/>
                          <a:cs typeface="Arial"/>
                        </a:rPr>
                        <a:t>Elección limitada de agentes hiperglucemiantes orales.</a:t>
                      </a:r>
                      <a:r>
                        <a:rPr lang="es-ES" sz="600" kern="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a:solidFill>
                            <a:schemeClr val="accent1"/>
                          </a:solidFill>
                          <a:effectLst/>
                          <a:latin typeface="Arial"/>
                          <a:ea typeface="Times New Roman" panose="02020603050405020304" pitchFamily="18" charset="0"/>
                          <a:cs typeface="Arial"/>
                        </a:rPr>
                        <a:t>Falta de comprensión del </a:t>
                      </a:r>
                      <a:r>
                        <a:rPr lang="es-ES" sz="600" kern="0" err="1">
                          <a:solidFill>
                            <a:schemeClr val="accent1"/>
                          </a:solidFill>
                          <a:effectLst/>
                          <a:latin typeface="Arial"/>
                          <a:ea typeface="Times New Roman" panose="02020603050405020304" pitchFamily="18" charset="0"/>
                          <a:cs typeface="Arial"/>
                        </a:rPr>
                        <a:t>desescalado</a:t>
                      </a:r>
                      <a:r>
                        <a:rPr lang="es-ES" sz="600" kern="0">
                          <a:solidFill>
                            <a:schemeClr val="accent1"/>
                          </a:solidFill>
                          <a:effectLst/>
                          <a:latin typeface="Arial"/>
                          <a:ea typeface="Times New Roman" panose="02020603050405020304" pitchFamily="18" charset="0"/>
                          <a:cs typeface="Arial"/>
                        </a:rPr>
                        <a:t> del tratamiento entre algunos clínicos.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a:solidFill>
                            <a:schemeClr val="accent1"/>
                          </a:solidFill>
                          <a:effectLst/>
                          <a:latin typeface="Arial"/>
                          <a:ea typeface="Times New Roman" panose="02020603050405020304" pitchFamily="18" charset="0"/>
                          <a:cs typeface="Arial"/>
                        </a:rPr>
                        <a:t>Dificultad para ajustar y administrar medicamentos como la insulina.</a:t>
                      </a:r>
                      <a:r>
                        <a:rPr lang="es-ES" sz="600" kern="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a:solidFill>
                            <a:schemeClr val="accent1"/>
                          </a:solidFill>
                          <a:effectLst/>
                          <a:latin typeface="Arial"/>
                          <a:ea typeface="Times New Roman" panose="02020603050405020304" pitchFamily="18" charset="0"/>
                          <a:cs typeface="Arial"/>
                        </a:rPr>
                        <a:t>Pocos estudios sobre terapias farmacológicas para la DM en personas de edad avanzada o con fragilidad</a:t>
                      </a:r>
                      <a:r>
                        <a:rPr lang="es-ES" sz="600" kern="0">
                          <a:solidFill>
                            <a:schemeClr val="accent1"/>
                          </a:solidFill>
                          <a:latin typeface="Arial"/>
                          <a:ea typeface="Times New Roman" panose="02020603050405020304" pitchFamily="18" charset="0"/>
                          <a:cs typeface="Arial"/>
                        </a:rPr>
                        <a:t>.</a:t>
                      </a:r>
                      <a:endParaRPr lang="es-ES" sz="600">
                        <a:solidFill>
                          <a:schemeClr val="accent1"/>
                        </a:solidFill>
                        <a:effectLst/>
                        <a:latin typeface="Arial"/>
                        <a:ea typeface="Times New Roman" panose="02020603050405020304" pitchFamily="18" charset="0"/>
                        <a:cs typeface="Aria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dirty="0">
                          <a:solidFill>
                            <a:schemeClr val="accent1"/>
                          </a:solidFill>
                          <a:effectLst/>
                          <a:latin typeface="Arial"/>
                          <a:ea typeface="Times New Roman" panose="02020603050405020304" pitchFamily="18" charset="0"/>
                          <a:cs typeface="Arial"/>
                        </a:rPr>
                        <a:t>Metformina como tratamiento de primera línea; las opciones de segunda línea incluyen agonistas del receptor GLP-1, inhibidores del SGLT-2 e inhibidores de la DPP-4.</a:t>
                      </a:r>
                      <a:r>
                        <a:rPr lang="es-ES" sz="600" kern="0" dirty="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dirty="0">
                          <a:solidFill>
                            <a:schemeClr val="accent1"/>
                          </a:solidFill>
                          <a:effectLst/>
                          <a:latin typeface="Arial"/>
                          <a:ea typeface="Times New Roman" panose="02020603050405020304" pitchFamily="18" charset="0"/>
                          <a:cs typeface="Arial"/>
                        </a:rPr>
                        <a:t>Evitar las sulfonilureas de acción prolongada y otros </a:t>
                      </a:r>
                      <a:r>
                        <a:rPr lang="es-ES" sz="600" kern="0" dirty="0" err="1">
                          <a:solidFill>
                            <a:schemeClr val="accent1"/>
                          </a:solidFill>
                          <a:effectLst/>
                          <a:latin typeface="Arial"/>
                          <a:ea typeface="Times New Roman" panose="02020603050405020304" pitchFamily="18" charset="0"/>
                          <a:cs typeface="Arial"/>
                        </a:rPr>
                        <a:t>secretagogos</a:t>
                      </a:r>
                      <a:r>
                        <a:rPr lang="es-ES" sz="600" kern="0" dirty="0">
                          <a:solidFill>
                            <a:schemeClr val="accent1"/>
                          </a:solidFill>
                          <a:effectLst/>
                          <a:latin typeface="Arial"/>
                          <a:ea typeface="Times New Roman" panose="02020603050405020304" pitchFamily="18" charset="0"/>
                          <a:cs typeface="Arial"/>
                        </a:rPr>
                        <a:t> de insulina.</a:t>
                      </a:r>
                      <a:r>
                        <a:rPr lang="es-ES" sz="600" kern="0" dirty="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dirty="0">
                          <a:solidFill>
                            <a:schemeClr val="accent1"/>
                          </a:solidFill>
                          <a:effectLst/>
                          <a:latin typeface="Arial"/>
                          <a:ea typeface="Times New Roman" panose="02020603050405020304" pitchFamily="18" charset="0"/>
                          <a:cs typeface="Arial"/>
                        </a:rPr>
                        <a:t>Si se requiere insulina, usar análogos de insulina basal de acción prolongada como una dosis única por</a:t>
                      </a:r>
                      <a:r>
                        <a:rPr lang="es-ES" sz="600" kern="0" dirty="0">
                          <a:solidFill>
                            <a:schemeClr val="accent1"/>
                          </a:solidFill>
                          <a:latin typeface="Arial"/>
                          <a:ea typeface="Times New Roman" panose="02020603050405020304" pitchFamily="18" charset="0"/>
                          <a:cs typeface="Arial"/>
                        </a:rPr>
                        <a:t> </a:t>
                      </a:r>
                      <a:r>
                        <a:rPr lang="es-ES" sz="600" kern="0" dirty="0">
                          <a:solidFill>
                            <a:schemeClr val="accent1"/>
                          </a:solidFill>
                          <a:effectLst/>
                          <a:latin typeface="Arial"/>
                          <a:ea typeface="Times New Roman" panose="02020603050405020304" pitchFamily="18" charset="0"/>
                          <a:cs typeface="Arial"/>
                        </a:rPr>
                        <a:t>la mañana.</a:t>
                      </a:r>
                      <a:r>
                        <a:rPr lang="es-ES" sz="600" kern="0" dirty="0">
                          <a:solidFill>
                            <a:schemeClr val="accent1"/>
                          </a:solidFill>
                          <a:latin typeface="Arial"/>
                          <a:ea typeface="Times New Roman" panose="02020603050405020304" pitchFamily="18" charset="0"/>
                          <a:cs typeface="Arial"/>
                        </a:rPr>
                        <a:t> </a:t>
                      </a:r>
                      <a:r>
                        <a:rPr lang="es-ES" sz="600" kern="0" dirty="0">
                          <a:solidFill>
                            <a:schemeClr val="accent1"/>
                          </a:solidFill>
                          <a:effectLst/>
                          <a:latin typeface="Arial"/>
                          <a:ea typeface="Times New Roman" panose="02020603050405020304" pitchFamily="18" charset="0"/>
                          <a:cs typeface="Arial"/>
                        </a:rPr>
                        <a:t>Suspender/reducir la medicación si es adecuado.</a:t>
                      </a:r>
                      <a:r>
                        <a:rPr lang="es-ES" sz="600" kern="0" dirty="0">
                          <a:solidFill>
                            <a:schemeClr val="accent1"/>
                          </a:solidFill>
                          <a:latin typeface="Arial"/>
                          <a:ea typeface="Times New Roman" panose="02020603050405020304" pitchFamily="18" charset="0"/>
                          <a:cs typeface="Arial"/>
                        </a:rPr>
                        <a:t> </a:t>
                      </a:r>
                      <a:r>
                        <a:rPr lang="es-ES" sz="600" kern="0" dirty="0">
                          <a:solidFill>
                            <a:schemeClr val="accent1"/>
                          </a:solidFill>
                          <a:effectLst/>
                          <a:latin typeface="Arial"/>
                          <a:ea typeface="Times New Roman" panose="02020603050405020304" pitchFamily="18" charset="0"/>
                          <a:cs typeface="Arial"/>
                        </a:rPr>
                        <a:t>Aprovechar la oportunidad de educar a pacientes, cuidadores y proveedores de atención médica.</a:t>
                      </a:r>
                      <a:r>
                        <a:rPr lang="es-ES" sz="600" kern="0" dirty="0">
                          <a:solidFill>
                            <a:schemeClr val="accent1"/>
                          </a:solidFill>
                          <a:latin typeface="Arial"/>
                          <a:ea typeface="Times New Roman" panose="02020603050405020304" pitchFamily="18" charset="0"/>
                          <a:cs typeface="Arial"/>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s-ES" sz="600" kern="0" dirty="0">
                          <a:solidFill>
                            <a:schemeClr val="accent1"/>
                          </a:solidFill>
                          <a:effectLst/>
                          <a:latin typeface="Arial"/>
                          <a:ea typeface="Times New Roman" panose="02020603050405020304" pitchFamily="18" charset="0"/>
                          <a:cs typeface="Arial"/>
                        </a:rPr>
                        <a:t>Se requiere investigación adicional para examinar los efectos de los tratamientos farmacológicos en pacientes frágiles mayores con diabetes y si los beneficios se mantienen en todo el espectro de fragilidad</a:t>
                      </a:r>
                      <a:r>
                        <a:rPr lang="es-ES" sz="600" kern="0" dirty="0">
                          <a:solidFill>
                            <a:schemeClr val="accent1"/>
                          </a:solidFill>
                          <a:latin typeface="Arial"/>
                          <a:ea typeface="Times New Roman" panose="02020603050405020304" pitchFamily="18" charset="0"/>
                          <a:cs typeface="Arial"/>
                        </a:rPr>
                        <a:t>.</a:t>
                      </a:r>
                      <a:endParaRPr lang="es-ES" sz="600" dirty="0">
                        <a:solidFill>
                          <a:schemeClr val="accent1"/>
                        </a:solidFill>
                        <a:effectLst/>
                        <a:latin typeface="Arial"/>
                        <a:ea typeface="Times New Roman" panose="02020603050405020304" pitchFamily="18" charset="0"/>
                        <a:cs typeface="Arial"/>
                      </a:endParaRPr>
                    </a:p>
                  </a:txBody>
                  <a:tcPr/>
                </a:tc>
                <a:extLst>
                  <a:ext uri="{0D108BD9-81ED-4DB2-BD59-A6C34878D82A}">
                    <a16:rowId xmlns:a16="http://schemas.microsoft.com/office/drawing/2014/main" val="1527911666"/>
                  </a:ext>
                </a:extLst>
              </a:tr>
            </a:tbl>
          </a:graphicData>
        </a:graphic>
      </p:graphicFrame>
    </p:spTree>
    <p:extLst>
      <p:ext uri="{BB962C8B-B14F-4D97-AF65-F5344CB8AC3E}">
        <p14:creationId xmlns:p14="http://schemas.microsoft.com/office/powerpoint/2010/main" val="188819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F78E-0ADD-C608-2D51-41C10D32E7C2}"/>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B17BE5F-231A-364A-BF53-81EB3F09772E}"/>
              </a:ext>
            </a:extLst>
          </p:cNvPr>
          <p:cNvSpPr>
            <a:spLocks noGrp="1"/>
          </p:cNvSpPr>
          <p:nvPr>
            <p:ph type="sldNum" sz="quarter" idx="12"/>
          </p:nvPr>
        </p:nvSpPr>
        <p:spPr/>
        <p:txBody>
          <a:bodyPr/>
          <a:lstStyle/>
          <a:p>
            <a:fld id="{E7109EF1-F99E-2846-B900-05CEFB69D20A}" type="slidenum">
              <a:rPr lang="en-US" noProof="0" smtClean="0"/>
              <a:pPr/>
              <a:t>32</a:t>
            </a:fld>
            <a:endParaRPr lang="en-US" noProof="0"/>
          </a:p>
        </p:txBody>
      </p:sp>
      <p:sp>
        <p:nvSpPr>
          <p:cNvPr id="3" name="Marcador de texto 2">
            <a:extLst>
              <a:ext uri="{FF2B5EF4-FFF2-40B4-BE49-F238E27FC236}">
                <a16:creationId xmlns:a16="http://schemas.microsoft.com/office/drawing/2014/main" id="{44A3EDF3-7B3B-EC0E-303B-4B591B8C11B4}"/>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FB2A5E5D-8870-4971-7534-9F302F6C2F4D}"/>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Abordaje integral del paciente mayor frágil con DM</a:t>
            </a:r>
            <a:endParaRPr lang="es-ES" sz="1800">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E1358639-5093-B742-0288-F068F9FD9DAA}"/>
              </a:ext>
            </a:extLst>
          </p:cNvPr>
          <p:cNvSpPr>
            <a:spLocks noGrp="1"/>
          </p:cNvSpPr>
          <p:nvPr>
            <p:ph type="body" sz="quarter" idx="26"/>
          </p:nvPr>
        </p:nvSpPr>
        <p:spPr/>
        <p:txBody>
          <a:bodyPr/>
          <a:lstStyle/>
          <a:p>
            <a:pPr marL="12700" marR="5080">
              <a:spcBef>
                <a:spcPts val="100"/>
              </a:spcBef>
            </a:pPr>
            <a:r>
              <a:rPr lang="en-US" err="1">
                <a:latin typeface="Arial"/>
                <a:cs typeface="Arial"/>
              </a:rPr>
              <a:t>Khunti</a:t>
            </a:r>
            <a:r>
              <a:rPr lang="en-US">
                <a:latin typeface="Arial"/>
                <a:cs typeface="Arial"/>
              </a:rPr>
              <a:t> K, </a:t>
            </a:r>
            <a:r>
              <a:rPr lang="en-US" i="1">
                <a:latin typeface="Arial"/>
                <a:cs typeface="Arial"/>
              </a:rPr>
              <a:t>et al</a:t>
            </a:r>
            <a:r>
              <a:rPr lang="en-US">
                <a:latin typeface="Arial"/>
                <a:cs typeface="Arial"/>
              </a:rPr>
              <a:t>. Diabetes and Multiple </a:t>
            </a:r>
            <a:r>
              <a:rPr lang="en-US" err="1">
                <a:latin typeface="Arial"/>
                <a:cs typeface="Arial"/>
              </a:rPr>
              <a:t>LongTerm</a:t>
            </a:r>
            <a:r>
              <a:rPr lang="en-US">
                <a:latin typeface="Arial"/>
                <a:cs typeface="Arial"/>
              </a:rPr>
              <a:t> Conditions: A Review of Our Current Global Health Challenge. </a:t>
            </a:r>
            <a:r>
              <a:rPr lang="pt-BR">
                <a:latin typeface="Arial"/>
                <a:cs typeface="Arial"/>
              </a:rPr>
              <a:t>Diabetes </a:t>
            </a:r>
            <a:r>
              <a:rPr lang="pt-BR" err="1">
                <a:latin typeface="Arial"/>
                <a:cs typeface="Arial"/>
              </a:rPr>
              <a:t>Care</a:t>
            </a:r>
            <a:r>
              <a:rPr lang="pt-BR">
                <a:latin typeface="Arial"/>
                <a:cs typeface="Arial"/>
              </a:rPr>
              <a:t>. 2023;46(12):2092-2101. doi:10.2337/dci23-0035.</a:t>
            </a:r>
            <a:endParaRPr lang="pt-BR">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D5D5FBE5-A789-B17E-8366-3A67E2B7E7BE}"/>
              </a:ext>
            </a:extLst>
          </p:cNvPr>
          <p:cNvGrpSpPr/>
          <p:nvPr/>
        </p:nvGrpSpPr>
        <p:grpSpPr>
          <a:xfrm>
            <a:off x="4216048" y="4488142"/>
            <a:ext cx="711904" cy="136246"/>
            <a:chOff x="4407870" y="4488142"/>
            <a:chExt cx="711904" cy="136246"/>
          </a:xfrm>
        </p:grpSpPr>
        <p:sp>
          <p:nvSpPr>
            <p:cNvPr id="7" name="Elipse 90">
              <a:hlinkClick r:id="rId2" action="ppaction://hlinksldjump"/>
              <a:extLst>
                <a:ext uri="{FF2B5EF4-FFF2-40B4-BE49-F238E27FC236}">
                  <a16:creationId xmlns:a16="http://schemas.microsoft.com/office/drawing/2014/main" id="{68518302-B3C5-3C71-54A7-F04C49B7520E}"/>
                </a:ext>
              </a:extLst>
            </p:cNvPr>
            <p:cNvSpPr/>
            <p:nvPr/>
          </p:nvSpPr>
          <p:spPr>
            <a:xfrm>
              <a:off x="459975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3" action="ppaction://hlinksldjump"/>
              <a:extLst>
                <a:ext uri="{FF2B5EF4-FFF2-40B4-BE49-F238E27FC236}">
                  <a16:creationId xmlns:a16="http://schemas.microsoft.com/office/drawing/2014/main" id="{DCB005E5-D810-367D-5D12-704DCBF0656F}"/>
                </a:ext>
              </a:extLst>
            </p:cNvPr>
            <p:cNvSpPr/>
            <p:nvPr/>
          </p:nvSpPr>
          <p:spPr>
            <a:xfrm>
              <a:off x="4407870"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9" name="Elipse 90">
              <a:hlinkClick r:id="rId4" action="ppaction://hlinksldjump"/>
              <a:extLst>
                <a:ext uri="{FF2B5EF4-FFF2-40B4-BE49-F238E27FC236}">
                  <a16:creationId xmlns:a16="http://schemas.microsoft.com/office/drawing/2014/main" id="{7F4584A6-0380-EE53-6096-34368E670E10}"/>
                </a:ext>
              </a:extLst>
            </p:cNvPr>
            <p:cNvSpPr/>
            <p:nvPr/>
          </p:nvSpPr>
          <p:spPr>
            <a:xfrm>
              <a:off x="479164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0" name="Elipse 90">
              <a:hlinkClick r:id="rId5" action="ppaction://hlinksldjump"/>
              <a:extLst>
                <a:ext uri="{FF2B5EF4-FFF2-40B4-BE49-F238E27FC236}">
                  <a16:creationId xmlns:a16="http://schemas.microsoft.com/office/drawing/2014/main" id="{C9EBB05B-36C7-9DB4-FA02-2D2A336CCA43}"/>
                </a:ext>
              </a:extLst>
            </p:cNvPr>
            <p:cNvSpPr/>
            <p:nvPr/>
          </p:nvSpPr>
          <p:spPr>
            <a:xfrm>
              <a:off x="4983528"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
        <p:nvSpPr>
          <p:cNvPr id="12" name="CuadroTexto 11">
            <a:extLst>
              <a:ext uri="{FF2B5EF4-FFF2-40B4-BE49-F238E27FC236}">
                <a16:creationId xmlns:a16="http://schemas.microsoft.com/office/drawing/2014/main" id="{79D1D69D-D6C1-488A-AC3B-8353F5F18C98}"/>
              </a:ext>
            </a:extLst>
          </p:cNvPr>
          <p:cNvSpPr txBox="1"/>
          <p:nvPr/>
        </p:nvSpPr>
        <p:spPr>
          <a:xfrm>
            <a:off x="323850" y="1174054"/>
            <a:ext cx="4068763" cy="738664"/>
          </a:xfrm>
          <a:prstGeom prst="rect">
            <a:avLst/>
          </a:prstGeom>
          <a:noFill/>
        </p:spPr>
        <p:txBody>
          <a:bodyPr wrap="square" lIns="0" tIns="0" rIns="0" bIns="0" anchor="t">
            <a:spAutoFit/>
          </a:bodyPr>
          <a:lstStyle/>
          <a:p>
            <a:r>
              <a:rPr lang="en-US" sz="1200">
                <a:solidFill>
                  <a:schemeClr val="accent1"/>
                </a:solidFill>
                <a:latin typeface="Arial"/>
                <a:cs typeface="Arial"/>
              </a:rPr>
              <a:t>El </a:t>
            </a:r>
            <a:r>
              <a:rPr lang="en-US" sz="1200" err="1">
                <a:solidFill>
                  <a:schemeClr val="accent1"/>
                </a:solidFill>
                <a:latin typeface="Arial"/>
                <a:cs typeface="Arial"/>
              </a:rPr>
              <a:t>reconocimiento</a:t>
            </a:r>
            <a:r>
              <a:rPr lang="en-US" sz="1200">
                <a:solidFill>
                  <a:schemeClr val="accent1"/>
                </a:solidFill>
                <a:latin typeface="Arial"/>
                <a:cs typeface="Arial"/>
              </a:rPr>
              <a:t> del </a:t>
            </a:r>
            <a:r>
              <a:rPr lang="en-US" sz="1200" err="1">
                <a:solidFill>
                  <a:schemeClr val="accent1"/>
                </a:solidFill>
                <a:latin typeface="Arial"/>
                <a:cs typeface="Arial"/>
              </a:rPr>
              <a:t>rango</a:t>
            </a:r>
            <a:r>
              <a:rPr lang="en-US" sz="1200">
                <a:solidFill>
                  <a:schemeClr val="accent1"/>
                </a:solidFill>
                <a:latin typeface="Arial"/>
                <a:cs typeface="Arial"/>
              </a:rPr>
              <a:t> de MLTC </a:t>
            </a:r>
            <a:r>
              <a:rPr lang="en-US" sz="1200" err="1">
                <a:solidFill>
                  <a:schemeClr val="accent1"/>
                </a:solidFill>
                <a:latin typeface="Arial"/>
                <a:cs typeface="Arial"/>
              </a:rPr>
              <a:t>asociado</a:t>
            </a:r>
            <a:r>
              <a:rPr lang="en-US" sz="1200">
                <a:solidFill>
                  <a:schemeClr val="accent1"/>
                </a:solidFill>
                <a:latin typeface="Arial"/>
                <a:cs typeface="Arial"/>
              </a:rPr>
              <a:t> </a:t>
            </a:r>
            <a:br>
              <a:rPr lang="en-US" sz="1200">
                <a:latin typeface="Arial" panose="020B0604020202020204" pitchFamily="34" charset="0"/>
                <a:cs typeface="Arial" panose="020B0604020202020204" pitchFamily="34" charset="0"/>
              </a:rPr>
            </a:br>
            <a:r>
              <a:rPr lang="en-US" sz="1200">
                <a:solidFill>
                  <a:schemeClr val="accent1"/>
                </a:solidFill>
                <a:latin typeface="Arial"/>
                <a:cs typeface="Arial"/>
              </a:rPr>
              <a:t>a la diabetes ha </a:t>
            </a:r>
            <a:r>
              <a:rPr lang="en-US" sz="1200" err="1">
                <a:solidFill>
                  <a:schemeClr val="accent1"/>
                </a:solidFill>
                <a:latin typeface="Arial"/>
                <a:cs typeface="Arial"/>
              </a:rPr>
              <a:t>motivado</a:t>
            </a:r>
            <a:r>
              <a:rPr lang="en-US" sz="1200">
                <a:solidFill>
                  <a:schemeClr val="accent1"/>
                </a:solidFill>
                <a:latin typeface="Arial"/>
                <a:cs typeface="Arial"/>
              </a:rPr>
              <a:t> a </a:t>
            </a:r>
            <a:r>
              <a:rPr lang="en-US" sz="1200" err="1">
                <a:solidFill>
                  <a:schemeClr val="accent1"/>
                </a:solidFill>
                <a:latin typeface="Arial"/>
                <a:cs typeface="Arial"/>
              </a:rPr>
              <a:t>los</a:t>
            </a:r>
            <a:r>
              <a:rPr lang="en-US" sz="1200">
                <a:solidFill>
                  <a:schemeClr val="accent1"/>
                </a:solidFill>
                <a:latin typeface="Arial"/>
                <a:cs typeface="Arial"/>
              </a:rPr>
              <a:t> </a:t>
            </a:r>
            <a:r>
              <a:rPr lang="en-US" sz="1200" err="1">
                <a:solidFill>
                  <a:schemeClr val="accent1"/>
                </a:solidFill>
                <a:latin typeface="Arial"/>
                <a:cs typeface="Arial"/>
              </a:rPr>
              <a:t>investigadores</a:t>
            </a:r>
            <a:r>
              <a:rPr lang="en-US" sz="1200">
                <a:solidFill>
                  <a:schemeClr val="accent1"/>
                </a:solidFill>
                <a:latin typeface="Arial"/>
                <a:cs typeface="Arial"/>
              </a:rPr>
              <a:t> y </a:t>
            </a:r>
            <a:r>
              <a:rPr lang="en-US" sz="1200" err="1">
                <a:solidFill>
                  <a:schemeClr val="accent1"/>
                </a:solidFill>
                <a:latin typeface="Arial"/>
                <a:cs typeface="Arial"/>
              </a:rPr>
              <a:t>clínicos</a:t>
            </a:r>
            <a:r>
              <a:rPr lang="en-US" sz="1200">
                <a:solidFill>
                  <a:schemeClr val="accent1"/>
                </a:solidFill>
                <a:latin typeface="Arial"/>
                <a:cs typeface="Arial"/>
              </a:rPr>
              <a:t> </a:t>
            </a:r>
            <a:br>
              <a:rPr lang="en-US" sz="1200">
                <a:latin typeface="Arial" panose="020B0604020202020204" pitchFamily="34" charset="0"/>
                <a:cs typeface="Arial" panose="020B0604020202020204" pitchFamily="34" charset="0"/>
              </a:rPr>
            </a:br>
            <a:r>
              <a:rPr lang="en-US" sz="1200">
                <a:solidFill>
                  <a:schemeClr val="accent1"/>
                </a:solidFill>
                <a:latin typeface="Arial"/>
                <a:cs typeface="Arial"/>
              </a:rPr>
              <a:t>a </a:t>
            </a:r>
            <a:r>
              <a:rPr lang="en-US" sz="1200" err="1">
                <a:solidFill>
                  <a:schemeClr val="accent1"/>
                </a:solidFill>
                <a:latin typeface="Arial"/>
                <a:cs typeface="Arial"/>
              </a:rPr>
              <a:t>desarrollar</a:t>
            </a:r>
            <a:r>
              <a:rPr lang="en-US" sz="1200">
                <a:solidFill>
                  <a:schemeClr val="accent1"/>
                </a:solidFill>
                <a:latin typeface="Arial"/>
                <a:cs typeface="Arial"/>
              </a:rPr>
              <a:t> e </a:t>
            </a:r>
            <a:r>
              <a:rPr lang="en-US" sz="1200" err="1">
                <a:solidFill>
                  <a:schemeClr val="accent1"/>
                </a:solidFill>
                <a:latin typeface="Arial"/>
                <a:cs typeface="Arial"/>
              </a:rPr>
              <a:t>implementar</a:t>
            </a:r>
            <a:r>
              <a:rPr lang="en-US" sz="1200">
                <a:solidFill>
                  <a:schemeClr val="accent1"/>
                </a:solidFill>
                <a:latin typeface="Arial"/>
                <a:cs typeface="Arial"/>
              </a:rPr>
              <a:t> </a:t>
            </a:r>
            <a:r>
              <a:rPr lang="en-US" sz="1200" err="1">
                <a:solidFill>
                  <a:schemeClr val="accent1"/>
                </a:solidFill>
                <a:latin typeface="Arial"/>
                <a:cs typeface="Arial"/>
              </a:rPr>
              <a:t>varios</a:t>
            </a:r>
            <a:r>
              <a:rPr lang="en-US" sz="1200">
                <a:solidFill>
                  <a:schemeClr val="accent1"/>
                </a:solidFill>
                <a:latin typeface="Arial"/>
                <a:cs typeface="Arial"/>
              </a:rPr>
              <a:t> </a:t>
            </a:r>
            <a:r>
              <a:rPr lang="en-US" sz="1200" err="1">
                <a:solidFill>
                  <a:schemeClr val="accent1"/>
                </a:solidFill>
                <a:latin typeface="Arial"/>
                <a:cs typeface="Arial"/>
              </a:rPr>
              <a:t>abordajes</a:t>
            </a:r>
            <a:r>
              <a:rPr lang="en-US" sz="1200">
                <a:solidFill>
                  <a:schemeClr val="accent1"/>
                </a:solidFill>
                <a:latin typeface="Arial"/>
                <a:cs typeface="Arial"/>
              </a:rPr>
              <a:t> del </a:t>
            </a:r>
            <a:r>
              <a:rPr lang="en-US" sz="1200" err="1">
                <a:solidFill>
                  <a:schemeClr val="accent1"/>
                </a:solidFill>
                <a:latin typeface="Arial"/>
                <a:cs typeface="Arial"/>
              </a:rPr>
              <a:t>manejo</a:t>
            </a:r>
            <a:r>
              <a:rPr lang="en-US" sz="1200">
                <a:solidFill>
                  <a:schemeClr val="accent1"/>
                </a:solidFill>
                <a:latin typeface="Arial"/>
                <a:cs typeface="Arial"/>
              </a:rPr>
              <a:t> que se </a:t>
            </a:r>
            <a:r>
              <a:rPr lang="en-US" sz="1200" err="1">
                <a:solidFill>
                  <a:schemeClr val="accent1"/>
                </a:solidFill>
                <a:latin typeface="Arial"/>
                <a:cs typeface="Arial"/>
              </a:rPr>
              <a:t>pueden</a:t>
            </a:r>
            <a:r>
              <a:rPr lang="en-US" sz="1200">
                <a:solidFill>
                  <a:schemeClr val="accent1"/>
                </a:solidFill>
                <a:latin typeface="Arial"/>
                <a:cs typeface="Arial"/>
              </a:rPr>
              <a:t> </a:t>
            </a:r>
            <a:r>
              <a:rPr lang="en-US" sz="1200" err="1">
                <a:solidFill>
                  <a:schemeClr val="accent1"/>
                </a:solidFill>
                <a:latin typeface="Arial"/>
                <a:cs typeface="Arial"/>
              </a:rPr>
              <a:t>resumir</a:t>
            </a:r>
            <a:r>
              <a:rPr lang="en-US" sz="1200">
                <a:solidFill>
                  <a:schemeClr val="accent1"/>
                </a:solidFill>
                <a:latin typeface="Arial"/>
                <a:cs typeface="Arial"/>
              </a:rPr>
              <a:t> </a:t>
            </a:r>
            <a:r>
              <a:rPr lang="en-US" sz="1200" err="1">
                <a:solidFill>
                  <a:schemeClr val="accent1"/>
                </a:solidFill>
                <a:latin typeface="Arial"/>
                <a:cs typeface="Arial"/>
              </a:rPr>
              <a:t>en</a:t>
            </a:r>
            <a:r>
              <a:rPr lang="en-US" sz="1200">
                <a:solidFill>
                  <a:schemeClr val="accent1"/>
                </a:solidFill>
                <a:latin typeface="Arial"/>
                <a:cs typeface="Arial"/>
              </a:rPr>
              <a:t>: </a:t>
            </a:r>
          </a:p>
        </p:txBody>
      </p:sp>
      <p:grpSp>
        <p:nvGrpSpPr>
          <p:cNvPr id="45" name="Grupo 44">
            <a:extLst>
              <a:ext uri="{FF2B5EF4-FFF2-40B4-BE49-F238E27FC236}">
                <a16:creationId xmlns:a16="http://schemas.microsoft.com/office/drawing/2014/main" id="{81A918C3-43FD-2D9F-1E93-F9158A9DFF6F}"/>
              </a:ext>
            </a:extLst>
          </p:cNvPr>
          <p:cNvGrpSpPr/>
          <p:nvPr/>
        </p:nvGrpSpPr>
        <p:grpSpPr>
          <a:xfrm>
            <a:off x="4751388" y="1166813"/>
            <a:ext cx="4068762" cy="3241675"/>
            <a:chOff x="4751388" y="1166813"/>
            <a:chExt cx="4068762" cy="3241675"/>
          </a:xfrm>
        </p:grpSpPr>
        <p:pic>
          <p:nvPicPr>
            <p:cNvPr id="11" name="Imagen 10">
              <a:extLst>
                <a:ext uri="{FF2B5EF4-FFF2-40B4-BE49-F238E27FC236}">
                  <a16:creationId xmlns:a16="http://schemas.microsoft.com/office/drawing/2014/main" id="{CEF8CE0D-5D36-4966-36A4-7B4347012C69}"/>
                </a:ext>
              </a:extLst>
            </p:cNvPr>
            <p:cNvPicPr>
              <a:picLocks noChangeAspect="1"/>
            </p:cNvPicPr>
            <p:nvPr/>
          </p:nvPicPr>
          <p:blipFill>
            <a:blip r:embed="rId6"/>
            <a:srcRect t="239" b="239"/>
            <a:stretch/>
          </p:blipFill>
          <p:spPr>
            <a:xfrm>
              <a:off x="4751388" y="1428222"/>
              <a:ext cx="4068760" cy="2980266"/>
            </a:xfrm>
            <a:prstGeom prst="rect">
              <a:avLst/>
            </a:prstGeom>
          </p:spPr>
        </p:pic>
        <p:sp>
          <p:nvSpPr>
            <p:cNvPr id="16" name="CuadroTexto 15">
              <a:extLst>
                <a:ext uri="{FF2B5EF4-FFF2-40B4-BE49-F238E27FC236}">
                  <a16:creationId xmlns:a16="http://schemas.microsoft.com/office/drawing/2014/main" id="{9E779FAA-3300-8EE0-C0B7-D403BB8A34B1}"/>
                </a:ext>
              </a:extLst>
            </p:cNvPr>
            <p:cNvSpPr txBox="1"/>
            <p:nvPr/>
          </p:nvSpPr>
          <p:spPr>
            <a:xfrm>
              <a:off x="4751388" y="1166813"/>
              <a:ext cx="4068762" cy="153888"/>
            </a:xfrm>
            <a:prstGeom prst="rect">
              <a:avLst/>
            </a:prstGeom>
            <a:noFill/>
          </p:spPr>
          <p:txBody>
            <a:bodyPr wrap="square" lIns="0" tIns="0" rIns="0" bIns="0" rtlCol="0">
              <a:spAutoFit/>
            </a:bodyPr>
            <a:lstStyle/>
            <a:p>
              <a:pPr algn="ctr"/>
              <a:r>
                <a:rPr lang="en-US" sz="1000" b="1" err="1">
                  <a:solidFill>
                    <a:schemeClr val="accent1"/>
                  </a:solidFill>
                </a:rPr>
                <a:t>Intervenciones</a:t>
              </a:r>
              <a:r>
                <a:rPr lang="en-US" sz="1000" b="1">
                  <a:solidFill>
                    <a:schemeClr val="accent1"/>
                  </a:solidFill>
                </a:rPr>
                <a:t> para la </a:t>
              </a:r>
              <a:r>
                <a:rPr lang="en-US" sz="1000" b="1" err="1">
                  <a:solidFill>
                    <a:schemeClr val="accent1"/>
                  </a:solidFill>
                </a:rPr>
                <a:t>prevención</a:t>
              </a:r>
              <a:r>
                <a:rPr lang="en-US" sz="1000" b="1">
                  <a:solidFill>
                    <a:schemeClr val="accent1"/>
                  </a:solidFill>
                </a:rPr>
                <a:t> y </a:t>
              </a:r>
              <a:r>
                <a:rPr lang="en-US" sz="1000" b="1" err="1">
                  <a:solidFill>
                    <a:schemeClr val="accent1"/>
                  </a:solidFill>
                </a:rPr>
                <a:t>el</a:t>
              </a:r>
              <a:r>
                <a:rPr lang="en-US" sz="1000" b="1">
                  <a:solidFill>
                    <a:schemeClr val="accent1"/>
                  </a:solidFill>
                </a:rPr>
                <a:t> </a:t>
              </a:r>
              <a:r>
                <a:rPr lang="en-US" sz="1000" b="1" err="1">
                  <a:solidFill>
                    <a:schemeClr val="accent1"/>
                  </a:solidFill>
                </a:rPr>
                <a:t>manejo</a:t>
              </a:r>
              <a:r>
                <a:rPr lang="en-US" sz="1000" b="1">
                  <a:solidFill>
                    <a:schemeClr val="accent1"/>
                  </a:solidFill>
                </a:rPr>
                <a:t> de diabetes y MLTC</a:t>
              </a:r>
              <a:endParaRPr lang="es-ES" sz="1000" b="1">
                <a:solidFill>
                  <a:schemeClr val="accent1"/>
                </a:solidFill>
              </a:endParaRPr>
            </a:p>
          </p:txBody>
        </p:sp>
      </p:grpSp>
      <p:grpSp>
        <p:nvGrpSpPr>
          <p:cNvPr id="38" name="Grupo 37">
            <a:extLst>
              <a:ext uri="{FF2B5EF4-FFF2-40B4-BE49-F238E27FC236}">
                <a16:creationId xmlns:a16="http://schemas.microsoft.com/office/drawing/2014/main" id="{EF2BDE42-1E1F-4431-C7F6-582B724CECB9}"/>
              </a:ext>
            </a:extLst>
          </p:cNvPr>
          <p:cNvGrpSpPr/>
          <p:nvPr/>
        </p:nvGrpSpPr>
        <p:grpSpPr>
          <a:xfrm>
            <a:off x="323849" y="3533732"/>
            <a:ext cx="4068764" cy="507424"/>
            <a:chOff x="323849" y="3507854"/>
            <a:chExt cx="4068764" cy="507424"/>
          </a:xfrm>
        </p:grpSpPr>
        <p:sp>
          <p:nvSpPr>
            <p:cNvPr id="36" name="Marcador de texto 3">
              <a:extLst>
                <a:ext uri="{FF2B5EF4-FFF2-40B4-BE49-F238E27FC236}">
                  <a16:creationId xmlns:a16="http://schemas.microsoft.com/office/drawing/2014/main" id="{E6DD2CE7-1B55-FFAF-D272-249ECCA596AC}"/>
                </a:ext>
              </a:extLst>
            </p:cNvPr>
            <p:cNvSpPr txBox="1">
              <a:spLocks/>
            </p:cNvSpPr>
            <p:nvPr/>
          </p:nvSpPr>
          <p:spPr>
            <a:xfrm>
              <a:off x="565264" y="3596530"/>
              <a:ext cx="3827349" cy="330072"/>
            </a:xfrm>
            <a:prstGeom prst="round1Rect">
              <a:avLst/>
            </a:prstGeom>
            <a:solidFill>
              <a:schemeClr val="accent1"/>
            </a:solidFill>
          </p:spPr>
          <p:txBody>
            <a:bodyPr wrap="square" lIns="432000" tIns="72000" rIns="0" bIns="72000" anchor="t">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200">
                  <a:solidFill>
                    <a:schemeClr val="bg1"/>
                  </a:solidFill>
                  <a:latin typeface="Arial"/>
                  <a:cs typeface="Arial"/>
                </a:rPr>
                <a:t>Intervenciones</a:t>
              </a:r>
              <a:r>
                <a:rPr lang="es-ES" sz="1200" b="1">
                  <a:solidFill>
                    <a:schemeClr val="bg1"/>
                  </a:solidFill>
                  <a:latin typeface="Arial"/>
                  <a:cs typeface="Arial"/>
                </a:rPr>
                <a:t> farmacológicas</a:t>
              </a:r>
            </a:p>
          </p:txBody>
        </p:sp>
        <p:sp>
          <p:nvSpPr>
            <p:cNvPr id="37" name="Elipse 36">
              <a:extLst>
                <a:ext uri="{FF2B5EF4-FFF2-40B4-BE49-F238E27FC236}">
                  <a16:creationId xmlns:a16="http://schemas.microsoft.com/office/drawing/2014/main" id="{C37BB4DF-2891-FEDA-24F7-3EA49B295B37}"/>
                </a:ext>
              </a:extLst>
            </p:cNvPr>
            <p:cNvSpPr/>
            <p:nvPr/>
          </p:nvSpPr>
          <p:spPr>
            <a:xfrm>
              <a:off x="323849" y="3507854"/>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3</a:t>
              </a:r>
            </a:p>
          </p:txBody>
        </p:sp>
      </p:grpSp>
      <p:grpSp>
        <p:nvGrpSpPr>
          <p:cNvPr id="39" name="Grupo 38">
            <a:extLst>
              <a:ext uri="{FF2B5EF4-FFF2-40B4-BE49-F238E27FC236}">
                <a16:creationId xmlns:a16="http://schemas.microsoft.com/office/drawing/2014/main" id="{B5F8406F-B65F-D0BC-2124-39E63C11C29F}"/>
              </a:ext>
            </a:extLst>
          </p:cNvPr>
          <p:cNvGrpSpPr/>
          <p:nvPr/>
        </p:nvGrpSpPr>
        <p:grpSpPr>
          <a:xfrm>
            <a:off x="323849" y="2824252"/>
            <a:ext cx="4068764" cy="507424"/>
            <a:chOff x="323849" y="3507854"/>
            <a:chExt cx="4068764" cy="507424"/>
          </a:xfrm>
        </p:grpSpPr>
        <p:sp>
          <p:nvSpPr>
            <p:cNvPr id="40" name="Marcador de texto 3">
              <a:extLst>
                <a:ext uri="{FF2B5EF4-FFF2-40B4-BE49-F238E27FC236}">
                  <a16:creationId xmlns:a16="http://schemas.microsoft.com/office/drawing/2014/main" id="{CBFB72DC-9EC8-1480-D90A-9471613DD533}"/>
                </a:ext>
              </a:extLst>
            </p:cNvPr>
            <p:cNvSpPr txBox="1">
              <a:spLocks/>
            </p:cNvSpPr>
            <p:nvPr/>
          </p:nvSpPr>
          <p:spPr>
            <a:xfrm>
              <a:off x="565264" y="3596530"/>
              <a:ext cx="3827349" cy="330072"/>
            </a:xfrm>
            <a:prstGeom prst="round1Rect">
              <a:avLst/>
            </a:prstGeom>
            <a:solidFill>
              <a:schemeClr val="accent1"/>
            </a:solidFill>
          </p:spPr>
          <p:txBody>
            <a:bodyPr wrap="square" lIns="432000" tIns="72000" rIns="0" bIns="72000" anchor="t">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200" b="1">
                  <a:solidFill>
                    <a:schemeClr val="bg1"/>
                  </a:solidFill>
                  <a:latin typeface="Arial"/>
                  <a:cs typeface="Arial"/>
                </a:rPr>
                <a:t>Intervenciones </a:t>
              </a:r>
              <a:r>
                <a:rPr lang="es-ES" sz="1200">
                  <a:solidFill>
                    <a:schemeClr val="bg1"/>
                  </a:solidFill>
                  <a:latin typeface="Arial"/>
                  <a:cs typeface="Arial"/>
                </a:rPr>
                <a:t>en el </a:t>
              </a:r>
              <a:r>
                <a:rPr lang="es-ES" sz="1200" b="1">
                  <a:solidFill>
                    <a:schemeClr val="bg1"/>
                  </a:solidFill>
                  <a:latin typeface="Arial"/>
                  <a:cs typeface="Arial"/>
                </a:rPr>
                <a:t>estilo de vida</a:t>
              </a:r>
            </a:p>
          </p:txBody>
        </p:sp>
        <p:sp>
          <p:nvSpPr>
            <p:cNvPr id="41" name="Elipse 40">
              <a:extLst>
                <a:ext uri="{FF2B5EF4-FFF2-40B4-BE49-F238E27FC236}">
                  <a16:creationId xmlns:a16="http://schemas.microsoft.com/office/drawing/2014/main" id="{5F58DB44-A88D-A28C-D1E3-9690B6B84DF2}"/>
                </a:ext>
              </a:extLst>
            </p:cNvPr>
            <p:cNvSpPr/>
            <p:nvPr/>
          </p:nvSpPr>
          <p:spPr>
            <a:xfrm>
              <a:off x="323849" y="3507854"/>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2</a:t>
              </a:r>
            </a:p>
          </p:txBody>
        </p:sp>
      </p:grpSp>
      <p:grpSp>
        <p:nvGrpSpPr>
          <p:cNvPr id="42" name="Grupo 41">
            <a:extLst>
              <a:ext uri="{FF2B5EF4-FFF2-40B4-BE49-F238E27FC236}">
                <a16:creationId xmlns:a16="http://schemas.microsoft.com/office/drawing/2014/main" id="{3B370793-B8CF-3546-D322-A6BF2C1A2357}"/>
              </a:ext>
            </a:extLst>
          </p:cNvPr>
          <p:cNvGrpSpPr/>
          <p:nvPr/>
        </p:nvGrpSpPr>
        <p:grpSpPr>
          <a:xfrm>
            <a:off x="323849" y="2114773"/>
            <a:ext cx="4068764" cy="507424"/>
            <a:chOff x="323849" y="3507854"/>
            <a:chExt cx="4068764" cy="507424"/>
          </a:xfrm>
        </p:grpSpPr>
        <p:sp>
          <p:nvSpPr>
            <p:cNvPr id="43" name="Marcador de texto 3">
              <a:extLst>
                <a:ext uri="{FF2B5EF4-FFF2-40B4-BE49-F238E27FC236}">
                  <a16:creationId xmlns:a16="http://schemas.microsoft.com/office/drawing/2014/main" id="{CCDEDD49-A3E5-F690-88BB-94831785786F}"/>
                </a:ext>
              </a:extLst>
            </p:cNvPr>
            <p:cNvSpPr txBox="1">
              <a:spLocks/>
            </p:cNvSpPr>
            <p:nvPr/>
          </p:nvSpPr>
          <p:spPr>
            <a:xfrm>
              <a:off x="565264" y="3596530"/>
              <a:ext cx="3827349" cy="330072"/>
            </a:xfrm>
            <a:prstGeom prst="round1Rect">
              <a:avLst/>
            </a:prstGeom>
            <a:solidFill>
              <a:schemeClr val="accent1"/>
            </a:solidFill>
          </p:spPr>
          <p:txBody>
            <a:bodyPr wrap="square" lIns="432000" tIns="72000" rIns="0" bIns="72000">
              <a:sp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r>
                <a:rPr lang="es-ES" sz="1200" b="1">
                  <a:solidFill>
                    <a:schemeClr val="bg1"/>
                  </a:solidFill>
                  <a:latin typeface="Arial" panose="020B0604020202020204" pitchFamily="34" charset="0"/>
                  <a:cs typeface="Arial" panose="020B0604020202020204" pitchFamily="34" charset="0"/>
                </a:rPr>
                <a:t>Coordinación en la prestación asistencial</a:t>
              </a:r>
            </a:p>
          </p:txBody>
        </p:sp>
        <p:sp>
          <p:nvSpPr>
            <p:cNvPr id="44" name="Elipse 43">
              <a:extLst>
                <a:ext uri="{FF2B5EF4-FFF2-40B4-BE49-F238E27FC236}">
                  <a16:creationId xmlns:a16="http://schemas.microsoft.com/office/drawing/2014/main" id="{933AC0F4-18B9-2CE3-B9B2-CFBC63381A3C}"/>
                </a:ext>
              </a:extLst>
            </p:cNvPr>
            <p:cNvSpPr/>
            <p:nvPr/>
          </p:nvSpPr>
          <p:spPr>
            <a:xfrm>
              <a:off x="323849" y="3507854"/>
              <a:ext cx="507424" cy="507424"/>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solidFill>
                    <a:schemeClr val="accent1"/>
                  </a:solidFill>
                </a:rPr>
                <a:t>1</a:t>
              </a:r>
            </a:p>
          </p:txBody>
        </p:sp>
      </p:grpSp>
    </p:spTree>
    <p:extLst>
      <p:ext uri="{BB962C8B-B14F-4D97-AF65-F5344CB8AC3E}">
        <p14:creationId xmlns:p14="http://schemas.microsoft.com/office/powerpoint/2010/main" val="420634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F78E-0ADD-C608-2D51-41C10D32E7C2}"/>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B17BE5F-231A-364A-BF53-81EB3F09772E}"/>
              </a:ext>
            </a:extLst>
          </p:cNvPr>
          <p:cNvSpPr>
            <a:spLocks noGrp="1"/>
          </p:cNvSpPr>
          <p:nvPr>
            <p:ph type="sldNum" sz="quarter" idx="12"/>
          </p:nvPr>
        </p:nvSpPr>
        <p:spPr/>
        <p:txBody>
          <a:bodyPr/>
          <a:lstStyle/>
          <a:p>
            <a:fld id="{E7109EF1-F99E-2846-B900-05CEFB69D20A}" type="slidenum">
              <a:rPr lang="en-US" noProof="0" smtClean="0"/>
              <a:pPr/>
              <a:t>33</a:t>
            </a:fld>
            <a:endParaRPr lang="en-US" noProof="0"/>
          </a:p>
        </p:txBody>
      </p:sp>
      <p:sp>
        <p:nvSpPr>
          <p:cNvPr id="3" name="Marcador de texto 2">
            <a:extLst>
              <a:ext uri="{FF2B5EF4-FFF2-40B4-BE49-F238E27FC236}">
                <a16:creationId xmlns:a16="http://schemas.microsoft.com/office/drawing/2014/main" id="{44A3EDF3-7B3B-EC0E-303B-4B591B8C11B4}"/>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FB2A5E5D-8870-4971-7534-9F302F6C2F4D}"/>
              </a:ext>
            </a:extLst>
          </p:cNvPr>
          <p:cNvSpPr>
            <a:spLocks noGrp="1"/>
          </p:cNvSpPr>
          <p:nvPr>
            <p:ph type="body" sz="quarter" idx="25"/>
          </p:nvPr>
        </p:nvSpPr>
        <p:spPr>
          <a:xfrm>
            <a:off x="323851" y="693740"/>
            <a:ext cx="8496300" cy="276999"/>
          </a:xfrm>
        </p:spPr>
        <p:txBody>
          <a:bodyPr lIns="0" tIns="0" rIns="0" bIns="0" anchor="t">
            <a:spAutoFit/>
          </a:bodyPr>
          <a:lstStyle/>
          <a:p>
            <a:r>
              <a:rPr lang="es-ES" sz="1800" b="1">
                <a:latin typeface="Arial"/>
                <a:cs typeface="Arial"/>
              </a:rPr>
              <a:t>Abordaje integral del paciente mayor frágil con DM: </a:t>
            </a:r>
            <a:r>
              <a:rPr lang="es-ES">
                <a:latin typeface="Arial"/>
                <a:cs typeface="Arial"/>
              </a:rPr>
              <a:t>individualización</a:t>
            </a:r>
            <a:endParaRPr lang="es-ES" sz="1800">
              <a:latin typeface="Arial" panose="020B0604020202020204" pitchFamily="34" charset="0"/>
              <a:cs typeface="Arial" panose="020B0604020202020204" pitchFamily="34" charset="0"/>
            </a:endParaRPr>
          </a:p>
        </p:txBody>
      </p:sp>
      <p:sp>
        <p:nvSpPr>
          <p:cNvPr id="5" name="Marcador de texto 4">
            <a:extLst>
              <a:ext uri="{FF2B5EF4-FFF2-40B4-BE49-F238E27FC236}">
                <a16:creationId xmlns:a16="http://schemas.microsoft.com/office/drawing/2014/main" id="{E1358639-5093-B742-0288-F068F9FD9DAA}"/>
              </a:ext>
            </a:extLst>
          </p:cNvPr>
          <p:cNvSpPr>
            <a:spLocks noGrp="1"/>
          </p:cNvSpPr>
          <p:nvPr>
            <p:ph type="body" sz="quarter" idx="26"/>
          </p:nvPr>
        </p:nvSpPr>
        <p:spPr/>
        <p:txBody>
          <a:bodyPr/>
          <a:lstStyle/>
          <a:p>
            <a:pPr marL="12700" marR="5080">
              <a:lnSpc>
                <a:spcPct val="100000"/>
              </a:lnSpc>
              <a:spcBef>
                <a:spcPts val="100"/>
              </a:spcBef>
            </a:pPr>
            <a:r>
              <a:rPr lang="es-ES">
                <a:latin typeface="Arial"/>
                <a:cs typeface="Arial"/>
              </a:rPr>
              <a:t>American Diabetes </a:t>
            </a:r>
            <a:r>
              <a:rPr lang="es-ES" err="1">
                <a:latin typeface="Arial"/>
                <a:cs typeface="Arial"/>
              </a:rPr>
              <a:t>Association</a:t>
            </a:r>
            <a:r>
              <a:rPr lang="es-ES">
                <a:latin typeface="Arial"/>
                <a:cs typeface="Arial"/>
              </a:rPr>
              <a:t> Professional </a:t>
            </a:r>
            <a:r>
              <a:rPr lang="es-ES" err="1">
                <a:latin typeface="Arial"/>
                <a:cs typeface="Arial"/>
              </a:rPr>
              <a:t>Practice</a:t>
            </a:r>
            <a:r>
              <a:rPr lang="es-ES">
                <a:latin typeface="Arial"/>
                <a:cs typeface="Arial"/>
              </a:rPr>
              <a:t> </a:t>
            </a:r>
            <a:r>
              <a:rPr lang="es-ES" err="1">
                <a:latin typeface="Arial"/>
                <a:cs typeface="Arial"/>
              </a:rPr>
              <a:t>Committee</a:t>
            </a:r>
            <a:r>
              <a:rPr lang="es-ES">
                <a:latin typeface="Arial"/>
                <a:cs typeface="Arial"/>
              </a:rPr>
              <a:t>. 13. </a:t>
            </a:r>
            <a:r>
              <a:rPr lang="es-ES" err="1">
                <a:latin typeface="Arial"/>
                <a:cs typeface="Arial"/>
              </a:rPr>
              <a:t>Older</a:t>
            </a:r>
            <a:r>
              <a:rPr lang="es-ES">
                <a:latin typeface="Arial"/>
                <a:cs typeface="Arial"/>
              </a:rPr>
              <a:t> </a:t>
            </a:r>
            <a:r>
              <a:rPr lang="es-ES" err="1">
                <a:latin typeface="Arial"/>
                <a:cs typeface="Arial"/>
              </a:rPr>
              <a:t>adults</a:t>
            </a:r>
            <a:r>
              <a:rPr lang="es-ES">
                <a:latin typeface="Arial"/>
                <a:cs typeface="Arial"/>
              </a:rPr>
              <a:t>: </a:t>
            </a:r>
            <a:r>
              <a:rPr lang="es-ES" err="1">
                <a:latin typeface="Arial"/>
                <a:cs typeface="Arial"/>
              </a:rPr>
              <a:t>Standards</a:t>
            </a:r>
            <a:r>
              <a:rPr lang="es-ES">
                <a:latin typeface="Arial"/>
                <a:cs typeface="Arial"/>
              </a:rPr>
              <a:t> </a:t>
            </a:r>
            <a:r>
              <a:rPr lang="es-ES" err="1">
                <a:latin typeface="Arial"/>
                <a:cs typeface="Arial"/>
              </a:rPr>
              <a:t>of</a:t>
            </a:r>
            <a:r>
              <a:rPr lang="es-ES">
                <a:latin typeface="Arial"/>
                <a:cs typeface="Arial"/>
              </a:rPr>
              <a:t> care in diabetes-2025. Diabetes Care. 2025;48(Supplement_1):S266–82.</a:t>
            </a:r>
            <a:endParaRPr lang="es-ES">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6B2625B5-FE90-C3C7-C49D-F46964A0ECEE}"/>
              </a:ext>
            </a:extLst>
          </p:cNvPr>
          <p:cNvSpPr txBox="1"/>
          <p:nvPr/>
        </p:nvSpPr>
        <p:spPr>
          <a:xfrm>
            <a:off x="323851" y="1166813"/>
            <a:ext cx="8496300" cy="153888"/>
          </a:xfrm>
          <a:prstGeom prst="rect">
            <a:avLst/>
          </a:prstGeom>
          <a:noFill/>
        </p:spPr>
        <p:txBody>
          <a:bodyPr wrap="square" lIns="0" tIns="0" rIns="0" bIns="0" rtlCol="0">
            <a:spAutoFit/>
          </a:bodyPr>
          <a:lstStyle/>
          <a:p>
            <a:pPr algn="ctr"/>
            <a:r>
              <a:rPr lang="en-US" sz="1000" b="1">
                <a:solidFill>
                  <a:schemeClr val="accent1"/>
                </a:solidFill>
              </a:rPr>
              <a:t>Los </a:t>
            </a:r>
            <a:r>
              <a:rPr lang="en-US" sz="1000" b="1" err="1">
                <a:solidFill>
                  <a:schemeClr val="accent1"/>
                </a:solidFill>
              </a:rPr>
              <a:t>perfiles</a:t>
            </a:r>
            <a:r>
              <a:rPr lang="en-US" sz="1000" b="1">
                <a:solidFill>
                  <a:schemeClr val="accent1"/>
                </a:solidFill>
              </a:rPr>
              <a:t> </a:t>
            </a:r>
            <a:r>
              <a:rPr lang="en-US" sz="1000" b="1" err="1">
                <a:solidFill>
                  <a:schemeClr val="accent1"/>
                </a:solidFill>
              </a:rPr>
              <a:t>clínicos</a:t>
            </a:r>
            <a:r>
              <a:rPr lang="en-US" sz="1000" b="1">
                <a:solidFill>
                  <a:schemeClr val="accent1"/>
                </a:solidFill>
              </a:rPr>
              <a:t> del </a:t>
            </a:r>
            <a:r>
              <a:rPr lang="en-US" sz="1000" b="1" err="1">
                <a:solidFill>
                  <a:schemeClr val="accent1"/>
                </a:solidFill>
              </a:rPr>
              <a:t>adulto</a:t>
            </a:r>
            <a:r>
              <a:rPr lang="en-US" sz="1000" b="1">
                <a:solidFill>
                  <a:schemeClr val="accent1"/>
                </a:solidFill>
              </a:rPr>
              <a:t> mayor </a:t>
            </a:r>
            <a:r>
              <a:rPr lang="en-US" sz="1000" b="1" err="1">
                <a:solidFill>
                  <a:schemeClr val="accent1"/>
                </a:solidFill>
              </a:rPr>
              <a:t>diabético</a:t>
            </a:r>
            <a:r>
              <a:rPr lang="en-US" sz="1000" b="1">
                <a:solidFill>
                  <a:schemeClr val="accent1"/>
                </a:solidFill>
              </a:rPr>
              <a:t> </a:t>
            </a:r>
            <a:r>
              <a:rPr lang="en-US" sz="1000" b="1" err="1">
                <a:solidFill>
                  <a:schemeClr val="accent1"/>
                </a:solidFill>
              </a:rPr>
              <a:t>difieren</a:t>
            </a:r>
            <a:r>
              <a:rPr lang="en-US" sz="1000" b="1">
                <a:solidFill>
                  <a:schemeClr val="accent1"/>
                </a:solidFill>
              </a:rPr>
              <a:t> </a:t>
            </a:r>
            <a:r>
              <a:rPr lang="en-US" sz="1000" b="1" err="1">
                <a:solidFill>
                  <a:schemeClr val="accent1"/>
                </a:solidFill>
              </a:rPr>
              <a:t>en</a:t>
            </a:r>
            <a:r>
              <a:rPr lang="en-US" sz="1000" b="1">
                <a:solidFill>
                  <a:schemeClr val="accent1"/>
                </a:solidFill>
              </a:rPr>
              <a:t> sus </a:t>
            </a:r>
            <a:r>
              <a:rPr lang="en-US" sz="1000" b="1" err="1">
                <a:solidFill>
                  <a:schemeClr val="accent1"/>
                </a:solidFill>
              </a:rPr>
              <a:t>características</a:t>
            </a:r>
            <a:r>
              <a:rPr lang="en-US" sz="1000" b="1">
                <a:solidFill>
                  <a:schemeClr val="accent1"/>
                </a:solidFill>
              </a:rPr>
              <a:t> y </a:t>
            </a:r>
            <a:r>
              <a:rPr lang="en-US" sz="1000" b="1" err="1">
                <a:solidFill>
                  <a:schemeClr val="accent1"/>
                </a:solidFill>
              </a:rPr>
              <a:t>en</a:t>
            </a:r>
            <a:r>
              <a:rPr lang="en-US" sz="1000" b="1">
                <a:solidFill>
                  <a:schemeClr val="accent1"/>
                </a:solidFill>
              </a:rPr>
              <a:t> sus </a:t>
            </a:r>
            <a:r>
              <a:rPr lang="en-US" sz="1000" b="1" err="1">
                <a:solidFill>
                  <a:schemeClr val="accent1"/>
                </a:solidFill>
              </a:rPr>
              <a:t>objetivos</a:t>
            </a:r>
            <a:r>
              <a:rPr lang="en-US" sz="1000" b="1">
                <a:solidFill>
                  <a:schemeClr val="accent1"/>
                </a:solidFill>
              </a:rPr>
              <a:t> </a:t>
            </a:r>
            <a:r>
              <a:rPr lang="en-US" sz="1000" b="1" err="1">
                <a:solidFill>
                  <a:schemeClr val="accent1"/>
                </a:solidFill>
              </a:rPr>
              <a:t>terapéuticos</a:t>
            </a:r>
            <a:endParaRPr lang="es-ES" sz="1000" b="1">
              <a:solidFill>
                <a:schemeClr val="accent1"/>
              </a:solidFill>
            </a:endParaRPr>
          </a:p>
        </p:txBody>
      </p:sp>
      <p:graphicFrame>
        <p:nvGraphicFramePr>
          <p:cNvPr id="17" name="Tabla 16">
            <a:extLst>
              <a:ext uri="{FF2B5EF4-FFF2-40B4-BE49-F238E27FC236}">
                <a16:creationId xmlns:a16="http://schemas.microsoft.com/office/drawing/2014/main" id="{EA9D7018-385E-3381-9987-53579A4FE23A}"/>
              </a:ext>
            </a:extLst>
          </p:cNvPr>
          <p:cNvGraphicFramePr>
            <a:graphicFrameLocks noGrp="1"/>
          </p:cNvGraphicFramePr>
          <p:nvPr>
            <p:extLst>
              <p:ext uri="{D42A27DB-BD31-4B8C-83A1-F6EECF244321}">
                <p14:modId xmlns:p14="http://schemas.microsoft.com/office/powerpoint/2010/main" val="2328204298"/>
              </p:ext>
            </p:extLst>
          </p:nvPr>
        </p:nvGraphicFramePr>
        <p:xfrm>
          <a:off x="323850" y="1558608"/>
          <a:ext cx="8496301" cy="2849880"/>
        </p:xfrm>
        <a:graphic>
          <a:graphicData uri="http://schemas.openxmlformats.org/drawingml/2006/table">
            <a:tbl>
              <a:tblPr firstRow="1" bandRow="1">
                <a:tableStyleId>{69012ECD-51FC-41F1-AA8D-1B2483CD663E}</a:tableStyleId>
              </a:tblPr>
              <a:tblGrid>
                <a:gridCol w="1420283">
                  <a:extLst>
                    <a:ext uri="{9D8B030D-6E8A-4147-A177-3AD203B41FA5}">
                      <a16:colId xmlns:a16="http://schemas.microsoft.com/office/drawing/2014/main" val="3887566204"/>
                    </a:ext>
                  </a:extLst>
                </a:gridCol>
                <a:gridCol w="1484259">
                  <a:extLst>
                    <a:ext uri="{9D8B030D-6E8A-4147-A177-3AD203B41FA5}">
                      <a16:colId xmlns:a16="http://schemas.microsoft.com/office/drawing/2014/main" val="3551937806"/>
                    </a:ext>
                  </a:extLst>
                </a:gridCol>
                <a:gridCol w="1000708">
                  <a:extLst>
                    <a:ext uri="{9D8B030D-6E8A-4147-A177-3AD203B41FA5}">
                      <a16:colId xmlns:a16="http://schemas.microsoft.com/office/drawing/2014/main" val="712441324"/>
                    </a:ext>
                  </a:extLst>
                </a:gridCol>
                <a:gridCol w="966355">
                  <a:extLst>
                    <a:ext uri="{9D8B030D-6E8A-4147-A177-3AD203B41FA5}">
                      <a16:colId xmlns:a16="http://schemas.microsoft.com/office/drawing/2014/main" val="1605529017"/>
                    </a:ext>
                  </a:extLst>
                </a:gridCol>
                <a:gridCol w="906174">
                  <a:extLst>
                    <a:ext uri="{9D8B030D-6E8A-4147-A177-3AD203B41FA5}">
                      <a16:colId xmlns:a16="http://schemas.microsoft.com/office/drawing/2014/main" val="2412361615"/>
                    </a:ext>
                  </a:extLst>
                </a:gridCol>
                <a:gridCol w="906174">
                  <a:extLst>
                    <a:ext uri="{9D8B030D-6E8A-4147-A177-3AD203B41FA5}">
                      <a16:colId xmlns:a16="http://schemas.microsoft.com/office/drawing/2014/main" val="161373806"/>
                    </a:ext>
                  </a:extLst>
                </a:gridCol>
                <a:gridCol w="906174">
                  <a:extLst>
                    <a:ext uri="{9D8B030D-6E8A-4147-A177-3AD203B41FA5}">
                      <a16:colId xmlns:a16="http://schemas.microsoft.com/office/drawing/2014/main" val="4186607706"/>
                    </a:ext>
                  </a:extLst>
                </a:gridCol>
                <a:gridCol w="906174">
                  <a:extLst>
                    <a:ext uri="{9D8B030D-6E8A-4147-A177-3AD203B41FA5}">
                      <a16:colId xmlns:a16="http://schemas.microsoft.com/office/drawing/2014/main" val="3024152936"/>
                    </a:ext>
                  </a:extLst>
                </a:gridCol>
              </a:tblGrid>
              <a:tr h="0">
                <a:tc>
                  <a:txBody>
                    <a:bodyPr/>
                    <a:lstStyle/>
                    <a:p>
                      <a:pPr marL="12700" marR="5080" algn="l">
                        <a:spcBef>
                          <a:spcPts val="219"/>
                        </a:spcBef>
                      </a:pPr>
                      <a:r>
                        <a:rPr lang="es-ES" sz="800" b="1">
                          <a:solidFill>
                            <a:schemeClr val="bg1"/>
                          </a:solidFill>
                          <a:latin typeface="Arial"/>
                          <a:cs typeface="Arial"/>
                        </a:rPr>
                        <a:t>Características y estado de salud de la persona con diabetes</a:t>
                      </a:r>
                    </a:p>
                  </a:txBody>
                  <a:tcPr/>
                </a:tc>
                <a:tc>
                  <a:txBody>
                    <a:bodyPr/>
                    <a:lstStyle/>
                    <a:p>
                      <a:pPr marL="12700" marR="5080" algn="l">
                        <a:spcBef>
                          <a:spcPts val="219"/>
                        </a:spcBef>
                      </a:pPr>
                      <a:r>
                        <a:rPr lang="es-ES" sz="800" b="1">
                          <a:solidFill>
                            <a:schemeClr val="bg1"/>
                          </a:solidFill>
                          <a:latin typeface="Arial"/>
                          <a:cs typeface="Arial"/>
                        </a:rPr>
                        <a:t>Justificación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latin typeface="Arial"/>
                          <a:cs typeface="Arial"/>
                        </a:rPr>
                        <a:t>Objetivo razonable </a:t>
                      </a:r>
                      <a:br>
                        <a:rPr lang="es-ES" sz="800" b="1">
                          <a:solidFill>
                            <a:srgbClr val="FFFFFF"/>
                          </a:solidFill>
                          <a:latin typeface="Arial"/>
                          <a:cs typeface="Arial"/>
                        </a:rPr>
                      </a:br>
                      <a:r>
                        <a:rPr lang="es-ES" sz="800" b="1">
                          <a:solidFill>
                            <a:schemeClr val="bg1"/>
                          </a:solidFill>
                          <a:latin typeface="Arial"/>
                          <a:cs typeface="Arial"/>
                        </a:rPr>
                        <a:t>de A1C*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latin typeface="Arial"/>
                          <a:cs typeface="Arial"/>
                        </a:rPr>
                        <a:t>Objetivos razonables </a:t>
                      </a:r>
                      <a:br>
                        <a:rPr lang="es-ES" sz="800" b="1">
                          <a:solidFill>
                            <a:srgbClr val="FFFFFF"/>
                          </a:solidFill>
                          <a:latin typeface="Arial"/>
                          <a:cs typeface="Arial"/>
                        </a:rPr>
                      </a:br>
                      <a:r>
                        <a:rPr lang="es-ES" sz="800" b="1">
                          <a:solidFill>
                            <a:schemeClr val="bg1"/>
                          </a:solidFill>
                          <a:latin typeface="Arial"/>
                          <a:cs typeface="Arial"/>
                        </a:rPr>
                        <a:t>de MCG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latin typeface="Arial"/>
                          <a:cs typeface="Arial"/>
                        </a:rPr>
                        <a:t>Glucosa en ayunas o preprandial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latin typeface="Arial"/>
                          <a:cs typeface="Arial"/>
                        </a:rPr>
                        <a:t>Glucosa antes</a:t>
                      </a:r>
                      <a:br>
                        <a:rPr lang="es-ES" sz="800" b="1">
                          <a:solidFill>
                            <a:srgbClr val="FFFFFF"/>
                          </a:solidFill>
                          <a:latin typeface="Arial"/>
                          <a:cs typeface="Arial"/>
                        </a:rPr>
                      </a:br>
                      <a:r>
                        <a:rPr lang="es-ES" sz="800" b="1">
                          <a:solidFill>
                            <a:schemeClr val="bg1"/>
                          </a:solidFill>
                          <a:latin typeface="Arial"/>
                          <a:cs typeface="Arial"/>
                        </a:rPr>
                        <a:t>de dormir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800" b="1">
                          <a:solidFill>
                            <a:schemeClr val="bg1"/>
                          </a:solidFill>
                          <a:latin typeface="Arial"/>
                          <a:cs typeface="Arial"/>
                        </a:rPr>
                        <a:t>Presión arterial</a:t>
                      </a:r>
                    </a:p>
                  </a:txBody>
                  <a:tcPr/>
                </a:tc>
                <a:tc>
                  <a:txBody>
                    <a:bodyPr/>
                    <a:lstStyle/>
                    <a:p>
                      <a:pPr marL="12700" marR="5080" algn="l">
                        <a:spcBef>
                          <a:spcPts val="219"/>
                        </a:spcBef>
                      </a:pPr>
                      <a:r>
                        <a:rPr lang="es-ES" sz="800" b="1">
                          <a:solidFill>
                            <a:schemeClr val="bg1"/>
                          </a:solidFill>
                          <a:latin typeface="Arial"/>
                          <a:cs typeface="Arial"/>
                        </a:rPr>
                        <a:t>Lípidos</a:t>
                      </a:r>
                    </a:p>
                  </a:txBody>
                  <a:tcPr/>
                </a:tc>
                <a:extLst>
                  <a:ext uri="{0D108BD9-81ED-4DB2-BD59-A6C34878D82A}">
                    <a16:rowId xmlns:a16="http://schemas.microsoft.com/office/drawing/2014/main" val="1544627643"/>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effectLst/>
                          <a:latin typeface="Arial"/>
                          <a:ea typeface="Times New Roman" panose="02020603050405020304" pitchFamily="18" charset="0"/>
                          <a:cs typeface="Arial"/>
                        </a:rPr>
                        <a:t>Saludable</a:t>
                      </a:r>
                      <a:r>
                        <a:rPr lang="es-ES" sz="700">
                          <a:solidFill>
                            <a:schemeClr val="accent1"/>
                          </a:solidFill>
                          <a:effectLst/>
                          <a:latin typeface="Arial"/>
                          <a:ea typeface="Times New Roman" panose="02020603050405020304" pitchFamily="18" charset="0"/>
                          <a:cs typeface="Arial"/>
                        </a:rPr>
                        <a:t> (pocas enfermedades crónicas coexistentes, estado cognitivo y funcional intactos)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Mayor esperanza de vida restante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s-ES" sz="600">
                        <a:solidFill>
                          <a:schemeClr val="accent1"/>
                        </a:solidFill>
                        <a:latin typeface="Arial" panose="020B0604020202020204" pitchFamily="34"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b="1">
                          <a:solidFill>
                            <a:schemeClr val="accent1"/>
                          </a:solidFill>
                          <a:effectLst/>
                          <a:latin typeface="Arial"/>
                          <a:ea typeface="Times New Roman" panose="02020603050405020304" pitchFamily="18" charset="0"/>
                          <a:cs typeface="Arial"/>
                        </a:rPr>
                        <a:t>&lt;7,0 - 7,5 % </a:t>
                      </a:r>
                      <a:r>
                        <a:rPr lang="es-ES" sz="600">
                          <a:solidFill>
                            <a:schemeClr val="accent1"/>
                          </a:solidFill>
                          <a:effectLst/>
                          <a:latin typeface="Arial"/>
                          <a:ea typeface="Times New Roman" panose="02020603050405020304" pitchFamily="18" charset="0"/>
                          <a:cs typeface="Arial"/>
                        </a:rPr>
                        <a:t>(&lt;53 - 58 mmol/mol)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TIR 70 - 180 mg/dl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(3,9 - 10,0 mmol)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de ~70 % y TBR &lt;70 mg/dl (3,9 mmol/l)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de &lt;4 %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80 - 130 mg/dl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(4,4 - 7,2 mmol/l)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80 - 180 mg/dl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(4,4 - 10 mmol/l)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&lt;130/80 mmHg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dirty="0">
                          <a:solidFill>
                            <a:schemeClr val="accent1"/>
                          </a:solidFill>
                          <a:effectLst/>
                          <a:latin typeface="Arial"/>
                          <a:ea typeface="Times New Roman" panose="02020603050405020304" pitchFamily="18" charset="0"/>
                          <a:cs typeface="Arial"/>
                        </a:rPr>
                        <a:t>Estatinas, a menos que estén contraindicadas</a:t>
                      </a:r>
                      <a:br>
                        <a:rPr lang="es-ES" sz="600" dirty="0">
                          <a:solidFill>
                            <a:srgbClr val="002855"/>
                          </a:solidFill>
                          <a:effectLst/>
                          <a:latin typeface="Arial"/>
                          <a:ea typeface="Times New Roman" panose="02020603050405020304" pitchFamily="18" charset="0"/>
                          <a:cs typeface="Arial"/>
                        </a:rPr>
                      </a:br>
                      <a:r>
                        <a:rPr lang="es-ES" sz="600" dirty="0">
                          <a:solidFill>
                            <a:schemeClr val="accent1"/>
                          </a:solidFill>
                          <a:effectLst/>
                          <a:latin typeface="Arial"/>
                          <a:ea typeface="Times New Roman" panose="02020603050405020304" pitchFamily="18" charset="0"/>
                          <a:cs typeface="Arial"/>
                        </a:rPr>
                        <a:t>o no se toleren</a:t>
                      </a:r>
                    </a:p>
                  </a:txBody>
                  <a:tcPr/>
                </a:tc>
                <a:extLst>
                  <a:ext uri="{0D108BD9-81ED-4DB2-BD59-A6C34878D82A}">
                    <a16:rowId xmlns:a16="http://schemas.microsoft.com/office/drawing/2014/main" val="487163814"/>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effectLst/>
                          <a:latin typeface="Arial"/>
                          <a:ea typeface="Times New Roman" panose="02020603050405020304" pitchFamily="18" charset="0"/>
                          <a:cs typeface="Arial"/>
                        </a:rPr>
                        <a:t>Complejo/intermedio</a:t>
                      </a:r>
                      <a:r>
                        <a:rPr lang="es-ES" sz="700">
                          <a:solidFill>
                            <a:schemeClr val="accent1"/>
                          </a:solidFill>
                          <a:effectLst/>
                          <a:latin typeface="Arial"/>
                          <a:ea typeface="Times New Roman" panose="02020603050405020304" pitchFamily="18" charset="0"/>
                          <a:cs typeface="Arial"/>
                        </a:rPr>
                        <a:t> (múltiples enfermedades crónicas coexistentes</a:t>
                      </a:r>
                      <a:br>
                        <a:rPr lang="es-ES" sz="700" baseline="30000">
                          <a:solidFill>
                            <a:srgbClr val="002855"/>
                          </a:solidFill>
                          <a:latin typeface="Arial"/>
                          <a:ea typeface="Times New Roman" panose="02020603050405020304" pitchFamily="18" charset="0"/>
                          <a:cs typeface="Arial"/>
                        </a:rPr>
                      </a:br>
                      <a:r>
                        <a:rPr lang="es-ES" sz="700">
                          <a:solidFill>
                            <a:schemeClr val="accent1"/>
                          </a:solidFill>
                          <a:effectLst/>
                          <a:latin typeface="Arial"/>
                          <a:ea typeface="Times New Roman" panose="02020603050405020304" pitchFamily="18" charset="0"/>
                          <a:cs typeface="Arial"/>
                        </a:rPr>
                        <a:t>o dos o más dificultades</a:t>
                      </a:r>
                      <a:br>
                        <a:rPr lang="es-ES" sz="700">
                          <a:solidFill>
                            <a:srgbClr val="002855"/>
                          </a:solidFill>
                          <a:effectLst/>
                          <a:latin typeface="Arial"/>
                          <a:ea typeface="Times New Roman" panose="02020603050405020304" pitchFamily="18" charset="0"/>
                          <a:cs typeface="Arial"/>
                        </a:rPr>
                      </a:br>
                      <a:r>
                        <a:rPr lang="es-ES" sz="700">
                          <a:solidFill>
                            <a:schemeClr val="accent1"/>
                          </a:solidFill>
                          <a:effectLst/>
                          <a:latin typeface="Arial"/>
                          <a:ea typeface="Times New Roman" panose="02020603050405020304" pitchFamily="18" charset="0"/>
                          <a:cs typeface="Arial"/>
                        </a:rPr>
                        <a:t>en las actividades cotidianas,</a:t>
                      </a:r>
                      <a:br>
                        <a:rPr lang="es-ES" sz="700">
                          <a:solidFill>
                            <a:srgbClr val="002855"/>
                          </a:solidFill>
                          <a:effectLst/>
                          <a:latin typeface="Arial"/>
                          <a:ea typeface="Times New Roman" panose="02020603050405020304" pitchFamily="18" charset="0"/>
                          <a:cs typeface="Arial"/>
                        </a:rPr>
                      </a:br>
                      <a:r>
                        <a:rPr lang="es-ES" sz="700">
                          <a:solidFill>
                            <a:schemeClr val="accent1"/>
                          </a:solidFill>
                          <a:effectLst/>
                          <a:latin typeface="Arial"/>
                          <a:ea typeface="Times New Roman" panose="02020603050405020304" pitchFamily="18" charset="0"/>
                          <a:cs typeface="Arial"/>
                        </a:rPr>
                        <a:t>o deterioro cognitivo</a:t>
                      </a:r>
                      <a:br>
                        <a:rPr lang="es-ES" sz="700">
                          <a:solidFill>
                            <a:srgbClr val="002855"/>
                          </a:solidFill>
                          <a:effectLst/>
                          <a:latin typeface="Arial"/>
                          <a:ea typeface="Times New Roman" panose="02020603050405020304" pitchFamily="18" charset="0"/>
                          <a:cs typeface="Arial"/>
                        </a:rPr>
                      </a:br>
                      <a:r>
                        <a:rPr lang="es-ES" sz="700">
                          <a:solidFill>
                            <a:schemeClr val="accent1"/>
                          </a:solidFill>
                          <a:effectLst/>
                          <a:latin typeface="Arial"/>
                          <a:ea typeface="Times New Roman" panose="02020603050405020304" pitchFamily="18" charset="0"/>
                          <a:cs typeface="Arial"/>
                        </a:rPr>
                        <a:t>de leve a moderado)</a:t>
                      </a:r>
                    </a:p>
                  </a:txBody>
                  <a:tcPr/>
                </a:tc>
                <a:tc>
                  <a:txBody>
                    <a:bodyPr/>
                    <a:lstStyle/>
                    <a:p>
                      <a:r>
                        <a:rPr lang="es-ES" sz="600">
                          <a:solidFill>
                            <a:schemeClr val="accent1"/>
                          </a:solidFill>
                          <a:effectLst/>
                          <a:latin typeface="Arial"/>
                          <a:ea typeface="Times New Roman" panose="02020603050405020304" pitchFamily="18" charset="0"/>
                          <a:cs typeface="Arial"/>
                        </a:rPr>
                        <a:t>Esperanza de vida variable Individualizar los objetivos, considerando:</a:t>
                      </a:r>
                    </a:p>
                    <a:p>
                      <a:pPr marL="71755" indent="-71755">
                        <a:buFont typeface="Arial" panose="020B0604020202020204" pitchFamily="34" charset="0"/>
                        <a:buChar char="•"/>
                      </a:pPr>
                      <a:r>
                        <a:rPr lang="es-ES" sz="600">
                          <a:solidFill>
                            <a:schemeClr val="accent1"/>
                          </a:solidFill>
                          <a:effectLst/>
                          <a:latin typeface="Arial"/>
                          <a:ea typeface="Times New Roman" panose="02020603050405020304" pitchFamily="18" charset="0"/>
                          <a:cs typeface="Arial"/>
                        </a:rPr>
                        <a:t>Gravedad de las comorbilidades</a:t>
                      </a:r>
                    </a:p>
                    <a:p>
                      <a:pPr marL="71755" indent="-71755">
                        <a:buFont typeface="Arial" panose="020B0604020202020204" pitchFamily="34" charset="0"/>
                        <a:buChar char="•"/>
                      </a:pPr>
                      <a:r>
                        <a:rPr lang="es-ES" sz="600">
                          <a:solidFill>
                            <a:schemeClr val="accent1"/>
                          </a:solidFill>
                          <a:effectLst/>
                          <a:latin typeface="Arial"/>
                          <a:ea typeface="Times New Roman" panose="02020603050405020304" pitchFamily="18" charset="0"/>
                          <a:cs typeface="Arial"/>
                        </a:rPr>
                        <a:t>Limitaciones cognitivas y funcionales</a:t>
                      </a:r>
                    </a:p>
                    <a:p>
                      <a:pPr marL="71755" indent="-71755">
                        <a:buFont typeface="Arial" panose="020B0604020202020204" pitchFamily="34" charset="0"/>
                        <a:buChar char="•"/>
                      </a:pPr>
                      <a:r>
                        <a:rPr lang="es-ES" sz="600">
                          <a:solidFill>
                            <a:schemeClr val="accent1"/>
                          </a:solidFill>
                          <a:effectLst/>
                          <a:latin typeface="Arial"/>
                          <a:ea typeface="Times New Roman" panose="02020603050405020304" pitchFamily="18" charset="0"/>
                          <a:cs typeface="Arial"/>
                        </a:rPr>
                        <a:t>Fragilidad</a:t>
                      </a:r>
                    </a:p>
                    <a:p>
                      <a:pPr marL="71755" indent="-71755">
                        <a:buFont typeface="Arial" panose="020B0604020202020204" pitchFamily="34" charset="0"/>
                        <a:buChar char="•"/>
                      </a:pPr>
                      <a:r>
                        <a:rPr lang="es-ES" sz="600">
                          <a:solidFill>
                            <a:schemeClr val="accent1"/>
                          </a:solidFill>
                          <a:effectLst/>
                          <a:latin typeface="Arial"/>
                          <a:ea typeface="Times New Roman" panose="02020603050405020304" pitchFamily="18" charset="0"/>
                          <a:cs typeface="Arial"/>
                        </a:rPr>
                        <a:t>Razón riesgo-beneficio de los medicamentos para la diabetes</a:t>
                      </a:r>
                    </a:p>
                    <a:p>
                      <a:pPr marL="71755" indent="-71755">
                        <a:buFont typeface="Arial" panose="020B0604020202020204" pitchFamily="34" charset="0"/>
                        <a:buChar char="•"/>
                      </a:pPr>
                      <a:r>
                        <a:rPr lang="es-ES" sz="600">
                          <a:solidFill>
                            <a:schemeClr val="accent1"/>
                          </a:solidFill>
                          <a:effectLst/>
                          <a:latin typeface="Arial"/>
                          <a:ea typeface="Times New Roman" panose="02020603050405020304" pitchFamily="18" charset="0"/>
                          <a:cs typeface="Arial"/>
                        </a:rPr>
                        <a:t>Preferencia individual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b="1">
                          <a:solidFill>
                            <a:schemeClr val="accent1"/>
                          </a:solidFill>
                          <a:effectLst/>
                          <a:latin typeface="Arial"/>
                          <a:ea typeface="Times New Roman" panose="02020603050405020304" pitchFamily="18" charset="0"/>
                          <a:cs typeface="Arial"/>
                        </a:rPr>
                        <a:t>&lt;8,0 % </a:t>
                      </a:r>
                      <a:r>
                        <a:rPr lang="es-ES" sz="600">
                          <a:solidFill>
                            <a:schemeClr val="accent1"/>
                          </a:solidFill>
                          <a:effectLst/>
                          <a:latin typeface="Arial"/>
                          <a:ea typeface="Times New Roman" panose="02020603050405020304" pitchFamily="18" charset="0"/>
                          <a:cs typeface="Arial"/>
                        </a:rPr>
                        <a:t>(&lt;64 mmol/mol)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TIR 70 - 180 mg/dl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(3,9 - 10,0 mmol)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de ~50 % y TBR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&lt;70 mg/dl (3,9 mmol/l)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de &lt;1 %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90 - 150 mg/dl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(5,0 - 8,3 mmol/l)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100 - 180 mg/dl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(5,6 - 10,0 mmol/l)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&lt;130/80 mmHg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Estatinas, a menos que estén contraindicadas</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o no se toleren</a:t>
                      </a:r>
                    </a:p>
                  </a:txBody>
                  <a:tcPr/>
                </a:tc>
                <a:extLst>
                  <a:ext uri="{0D108BD9-81ED-4DB2-BD59-A6C34878D82A}">
                    <a16:rowId xmlns:a16="http://schemas.microsoft.com/office/drawing/2014/main" val="4213924591"/>
                  </a:ext>
                </a:extLst>
              </a:tr>
              <a:tr h="2709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700" b="1">
                          <a:solidFill>
                            <a:schemeClr val="accent1"/>
                          </a:solidFill>
                          <a:effectLst/>
                          <a:latin typeface="Arial"/>
                          <a:ea typeface="Times New Roman" panose="02020603050405020304" pitchFamily="18" charset="0"/>
                          <a:cs typeface="Arial"/>
                        </a:rPr>
                        <a:t>Muy complejo/mala salud </a:t>
                      </a:r>
                      <a:r>
                        <a:rPr lang="es-ES" sz="700">
                          <a:solidFill>
                            <a:schemeClr val="accent1"/>
                          </a:solidFill>
                          <a:effectLst/>
                          <a:latin typeface="Arial"/>
                          <a:ea typeface="Times New Roman" panose="02020603050405020304" pitchFamily="18" charset="0"/>
                          <a:cs typeface="Arial"/>
                        </a:rPr>
                        <a:t>(enfermedades crónicas</a:t>
                      </a:r>
                      <a:br>
                        <a:rPr lang="es-ES" sz="700">
                          <a:solidFill>
                            <a:srgbClr val="002855"/>
                          </a:solidFill>
                          <a:effectLst/>
                          <a:latin typeface="Arial"/>
                          <a:ea typeface="Times New Roman" panose="02020603050405020304" pitchFamily="18" charset="0"/>
                          <a:cs typeface="Arial"/>
                        </a:rPr>
                      </a:br>
                      <a:r>
                        <a:rPr lang="es-ES" sz="700">
                          <a:solidFill>
                            <a:schemeClr val="accent1"/>
                          </a:solidFill>
                          <a:effectLst/>
                          <a:latin typeface="Arial"/>
                          <a:ea typeface="Times New Roman" panose="02020603050405020304" pitchFamily="18" charset="0"/>
                          <a:cs typeface="Arial"/>
                        </a:rPr>
                        <a:t>en etapa terminal o de larga duración o deterioro cognitivo moderado a severo o dos</a:t>
                      </a:r>
                      <a:br>
                        <a:rPr lang="es-ES" sz="700">
                          <a:solidFill>
                            <a:srgbClr val="002855"/>
                          </a:solidFill>
                          <a:effectLst/>
                          <a:latin typeface="Arial"/>
                          <a:ea typeface="Times New Roman" panose="02020603050405020304" pitchFamily="18" charset="0"/>
                          <a:cs typeface="Arial"/>
                        </a:rPr>
                      </a:br>
                      <a:r>
                        <a:rPr lang="es-ES" sz="700">
                          <a:solidFill>
                            <a:schemeClr val="accent1"/>
                          </a:solidFill>
                          <a:effectLst/>
                          <a:latin typeface="Arial"/>
                          <a:ea typeface="Times New Roman" panose="02020603050405020304" pitchFamily="18" charset="0"/>
                          <a:cs typeface="Arial"/>
                        </a:rPr>
                        <a:t>o más deficiencias en las actividades cotidianas)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La esperanza de vida limitada hace que el beneficio sea mínimo</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b="1">
                          <a:solidFill>
                            <a:schemeClr val="accent1"/>
                          </a:solidFill>
                          <a:effectLst/>
                          <a:latin typeface="Arial"/>
                          <a:ea typeface="Times New Roman" panose="02020603050405020304" pitchFamily="18" charset="0"/>
                          <a:cs typeface="Arial"/>
                        </a:rPr>
                        <a:t>Evitar depender del A1C</a:t>
                      </a:r>
                      <a:r>
                        <a:rPr lang="es-ES" sz="600">
                          <a:solidFill>
                            <a:schemeClr val="accent1"/>
                          </a:solidFill>
                          <a:effectLst/>
                          <a:latin typeface="Arial"/>
                          <a:ea typeface="Times New Roman" panose="02020603050405020304" pitchFamily="18" charset="0"/>
                          <a:cs typeface="Arial"/>
                        </a:rPr>
                        <a:t>; las decisiones sobre el manejo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de la glucosa debe basarse en evitar </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la hipoglucemia</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y la hiperglucemia sintomática</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s-ES" sz="60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100 - 180 mg/dl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(5,6 - 10,0 mmol/l)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110 - 200 mg/dl</a:t>
                      </a:r>
                      <a:br>
                        <a:rPr lang="es-ES" sz="600">
                          <a:solidFill>
                            <a:srgbClr val="002855"/>
                          </a:solidFill>
                          <a:effectLst/>
                          <a:latin typeface="Arial"/>
                          <a:ea typeface="Times New Roman" panose="02020603050405020304" pitchFamily="18" charset="0"/>
                          <a:cs typeface="Arial"/>
                        </a:rPr>
                      </a:br>
                      <a:r>
                        <a:rPr lang="es-ES" sz="600">
                          <a:solidFill>
                            <a:schemeClr val="accent1"/>
                          </a:solidFill>
                          <a:effectLst/>
                          <a:latin typeface="Arial"/>
                          <a:ea typeface="Times New Roman" panose="02020603050405020304" pitchFamily="18" charset="0"/>
                          <a:cs typeface="Arial"/>
                        </a:rPr>
                        <a:t>(6,1 - 11,1 mmol/l)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a:solidFill>
                            <a:schemeClr val="accent1"/>
                          </a:solidFill>
                          <a:effectLst/>
                          <a:latin typeface="Arial"/>
                          <a:ea typeface="Times New Roman" panose="02020603050405020304" pitchFamily="18" charset="0"/>
                          <a:cs typeface="Arial"/>
                        </a:rPr>
                        <a:t>&lt;140/90 mmHg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600" dirty="0">
                          <a:solidFill>
                            <a:schemeClr val="accent1"/>
                          </a:solidFill>
                          <a:effectLst/>
                          <a:latin typeface="Arial"/>
                          <a:ea typeface="Times New Roman" panose="02020603050405020304" pitchFamily="18" charset="0"/>
                          <a:cs typeface="Arial"/>
                        </a:rPr>
                        <a:t>Considerar la probabilidad de beneficio con estatinas</a:t>
                      </a:r>
                    </a:p>
                  </a:txBody>
                  <a:tcPr/>
                </a:tc>
                <a:extLst>
                  <a:ext uri="{0D108BD9-81ED-4DB2-BD59-A6C34878D82A}">
                    <a16:rowId xmlns:a16="http://schemas.microsoft.com/office/drawing/2014/main" val="2827289195"/>
                  </a:ext>
                </a:extLst>
              </a:tr>
            </a:tbl>
          </a:graphicData>
        </a:graphic>
      </p:graphicFrame>
      <p:sp>
        <p:nvSpPr>
          <p:cNvPr id="18" name="CuadroTexto 17">
            <a:extLst>
              <a:ext uri="{FF2B5EF4-FFF2-40B4-BE49-F238E27FC236}">
                <a16:creationId xmlns:a16="http://schemas.microsoft.com/office/drawing/2014/main" id="{ED7FAAEC-C02D-1153-12A6-A3B010BD5FE7}"/>
              </a:ext>
            </a:extLst>
          </p:cNvPr>
          <p:cNvSpPr txBox="1"/>
          <p:nvPr/>
        </p:nvSpPr>
        <p:spPr>
          <a:xfrm>
            <a:off x="323850" y="1378099"/>
            <a:ext cx="8496300" cy="123111"/>
          </a:xfrm>
          <a:prstGeom prst="rect">
            <a:avLst/>
          </a:prstGeom>
          <a:noFill/>
        </p:spPr>
        <p:txBody>
          <a:bodyPr wrap="square" lIns="0" tIns="0" rIns="0" bIns="0">
            <a:spAutoFit/>
          </a:bodyPr>
          <a:lstStyle/>
          <a:p>
            <a:r>
              <a:rPr lang="en-US" sz="800" b="1" dirty="0" err="1">
                <a:solidFill>
                  <a:schemeClr val="accent1"/>
                </a:solidFill>
                <a:latin typeface="Arial" panose="020B0604020202020204" pitchFamily="34" charset="0"/>
                <a:cs typeface="Arial" panose="020B0604020202020204" pitchFamily="34" charset="0"/>
              </a:rPr>
              <a:t>Contexto</a:t>
            </a:r>
            <a:r>
              <a:rPr lang="en-US" sz="800" b="1" dirty="0">
                <a:solidFill>
                  <a:schemeClr val="accent1"/>
                </a:solidFill>
                <a:latin typeface="Arial" panose="020B0604020202020204" pitchFamily="34" charset="0"/>
                <a:cs typeface="Arial" panose="020B0604020202020204" pitchFamily="34" charset="0"/>
              </a:rPr>
              <a:t> para considerer </a:t>
            </a:r>
            <a:r>
              <a:rPr lang="en-US" sz="800" b="1" dirty="0" err="1">
                <a:solidFill>
                  <a:schemeClr val="accent1"/>
                </a:solidFill>
                <a:latin typeface="Arial" panose="020B0604020202020204" pitchFamily="34" charset="0"/>
                <a:cs typeface="Arial" panose="020B0604020202020204" pitchFamily="34" charset="0"/>
              </a:rPr>
              <a:t>los</a:t>
            </a:r>
            <a:r>
              <a:rPr lang="en-US" sz="800" b="1" dirty="0">
                <a:solidFill>
                  <a:schemeClr val="accent1"/>
                </a:solidFill>
                <a:latin typeface="Arial" panose="020B0604020202020204" pitchFamily="34" charset="0"/>
                <a:cs typeface="Arial" panose="020B0604020202020204" pitchFamily="34" charset="0"/>
              </a:rPr>
              <a:t> </a:t>
            </a:r>
            <a:r>
              <a:rPr lang="en-US" sz="800" b="1" dirty="0" err="1">
                <a:solidFill>
                  <a:schemeClr val="accent1"/>
                </a:solidFill>
                <a:latin typeface="Arial" panose="020B0604020202020204" pitchFamily="34" charset="0"/>
                <a:cs typeface="Arial" panose="020B0604020202020204" pitchFamily="34" charset="0"/>
              </a:rPr>
              <a:t>objetivos</a:t>
            </a:r>
            <a:r>
              <a:rPr lang="en-US" sz="800" b="1" dirty="0">
                <a:solidFill>
                  <a:schemeClr val="accent1"/>
                </a:solidFill>
                <a:latin typeface="Arial" panose="020B0604020202020204" pitchFamily="34" charset="0"/>
                <a:cs typeface="Arial" panose="020B0604020202020204" pitchFamily="34" charset="0"/>
              </a:rPr>
              <a:t> de </a:t>
            </a:r>
            <a:r>
              <a:rPr lang="en-US" sz="800" b="1" dirty="0" err="1">
                <a:solidFill>
                  <a:schemeClr val="accent1"/>
                </a:solidFill>
                <a:latin typeface="Arial" panose="020B0604020202020204" pitchFamily="34" charset="0"/>
                <a:cs typeface="Arial" panose="020B0604020202020204" pitchFamily="34" charset="0"/>
              </a:rPr>
              <a:t>tratamiento</a:t>
            </a:r>
            <a:r>
              <a:rPr lang="en-US" sz="800" b="1" dirty="0">
                <a:solidFill>
                  <a:schemeClr val="accent1"/>
                </a:solidFill>
                <a:latin typeface="Arial" panose="020B0604020202020204" pitchFamily="34" charset="0"/>
                <a:cs typeface="Arial" panose="020B0604020202020204" pitchFamily="34" charset="0"/>
              </a:rPr>
              <a:t> para la </a:t>
            </a:r>
            <a:r>
              <a:rPr lang="en-US" sz="800" b="1" dirty="0" err="1">
                <a:solidFill>
                  <a:schemeClr val="accent1"/>
                </a:solidFill>
                <a:latin typeface="Arial" panose="020B0604020202020204" pitchFamily="34" charset="0"/>
                <a:cs typeface="Arial" panose="020B0604020202020204" pitchFamily="34" charset="0"/>
              </a:rPr>
              <a:t>glucemia</a:t>
            </a:r>
            <a:r>
              <a:rPr lang="en-US" sz="800" b="1" dirty="0">
                <a:solidFill>
                  <a:schemeClr val="accent1"/>
                </a:solidFill>
                <a:latin typeface="Arial" panose="020B0604020202020204" pitchFamily="34" charset="0"/>
                <a:cs typeface="Arial" panose="020B0604020202020204" pitchFamily="34" charset="0"/>
              </a:rPr>
              <a:t>, la </a:t>
            </a:r>
            <a:r>
              <a:rPr lang="en-US" sz="800" b="1" dirty="0" err="1">
                <a:solidFill>
                  <a:schemeClr val="accent1"/>
                </a:solidFill>
                <a:latin typeface="Arial" panose="020B0604020202020204" pitchFamily="34" charset="0"/>
                <a:cs typeface="Arial" panose="020B0604020202020204" pitchFamily="34" charset="0"/>
              </a:rPr>
              <a:t>presión</a:t>
            </a:r>
            <a:r>
              <a:rPr lang="en-US" sz="800" b="1" dirty="0">
                <a:solidFill>
                  <a:schemeClr val="accent1"/>
                </a:solidFill>
                <a:latin typeface="Arial" panose="020B0604020202020204" pitchFamily="34" charset="0"/>
                <a:cs typeface="Arial" panose="020B0604020202020204" pitchFamily="34" charset="0"/>
              </a:rPr>
              <a:t> arterial y la </a:t>
            </a:r>
            <a:r>
              <a:rPr lang="en-US" sz="800" b="1" dirty="0" err="1">
                <a:solidFill>
                  <a:schemeClr val="accent1"/>
                </a:solidFill>
                <a:latin typeface="Arial" panose="020B0604020202020204" pitchFamily="34" charset="0"/>
                <a:cs typeface="Arial" panose="020B0604020202020204" pitchFamily="34" charset="0"/>
              </a:rPr>
              <a:t>dislipidemia</a:t>
            </a:r>
            <a:r>
              <a:rPr lang="en-US" sz="800" b="1" dirty="0">
                <a:solidFill>
                  <a:schemeClr val="accent1"/>
                </a:solidFill>
                <a:latin typeface="Arial" panose="020B0604020202020204" pitchFamily="34" charset="0"/>
                <a:cs typeface="Arial" panose="020B0604020202020204" pitchFamily="34" charset="0"/>
              </a:rPr>
              <a:t> </a:t>
            </a:r>
            <a:r>
              <a:rPr lang="en-US" sz="800" b="1" dirty="0" err="1">
                <a:solidFill>
                  <a:schemeClr val="accent1"/>
                </a:solidFill>
                <a:latin typeface="Arial" panose="020B0604020202020204" pitchFamily="34" charset="0"/>
                <a:cs typeface="Arial" panose="020B0604020202020204" pitchFamily="34" charset="0"/>
              </a:rPr>
              <a:t>en</a:t>
            </a:r>
            <a:r>
              <a:rPr lang="en-US" sz="800" b="1" dirty="0">
                <a:solidFill>
                  <a:schemeClr val="accent1"/>
                </a:solidFill>
                <a:latin typeface="Arial" panose="020B0604020202020204" pitchFamily="34" charset="0"/>
                <a:cs typeface="Arial" panose="020B0604020202020204" pitchFamily="34" charset="0"/>
              </a:rPr>
              <a:t> </a:t>
            </a:r>
            <a:r>
              <a:rPr lang="en-US" sz="800" b="1" dirty="0" err="1">
                <a:solidFill>
                  <a:schemeClr val="accent1"/>
                </a:solidFill>
                <a:latin typeface="Arial" panose="020B0604020202020204" pitchFamily="34" charset="0"/>
                <a:cs typeface="Arial" panose="020B0604020202020204" pitchFamily="34" charset="0"/>
              </a:rPr>
              <a:t>adultos</a:t>
            </a:r>
            <a:r>
              <a:rPr lang="en-US" sz="800" b="1" dirty="0">
                <a:solidFill>
                  <a:schemeClr val="accent1"/>
                </a:solidFill>
                <a:latin typeface="Arial" panose="020B0604020202020204" pitchFamily="34" charset="0"/>
                <a:cs typeface="Arial" panose="020B0604020202020204" pitchFamily="34" charset="0"/>
              </a:rPr>
              <a:t> </a:t>
            </a:r>
            <a:r>
              <a:rPr lang="en-US" sz="800" b="1" dirty="0" err="1">
                <a:solidFill>
                  <a:schemeClr val="accent1"/>
                </a:solidFill>
                <a:latin typeface="Arial" panose="020B0604020202020204" pitchFamily="34" charset="0"/>
                <a:cs typeface="Arial" panose="020B0604020202020204" pitchFamily="34" charset="0"/>
              </a:rPr>
              <a:t>mayores</a:t>
            </a:r>
            <a:r>
              <a:rPr lang="en-US" sz="800" b="1" dirty="0">
                <a:solidFill>
                  <a:schemeClr val="accent1"/>
                </a:solidFill>
                <a:latin typeface="Arial" panose="020B0604020202020204" pitchFamily="34" charset="0"/>
                <a:cs typeface="Arial" panose="020B0604020202020204" pitchFamily="34" charset="0"/>
              </a:rPr>
              <a:t> con diabetes.</a:t>
            </a:r>
          </a:p>
        </p:txBody>
      </p:sp>
    </p:spTree>
    <p:extLst>
      <p:ext uri="{BB962C8B-B14F-4D97-AF65-F5344CB8AC3E}">
        <p14:creationId xmlns:p14="http://schemas.microsoft.com/office/powerpoint/2010/main" val="1812819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820AF9-02D3-2C09-676F-2C241D4611E5}"/>
              </a:ext>
            </a:extLst>
          </p:cNvPr>
          <p:cNvSpPr>
            <a:spLocks noGrp="1"/>
          </p:cNvSpPr>
          <p:nvPr>
            <p:ph type="sldNum" sz="quarter" idx="12"/>
          </p:nvPr>
        </p:nvSpPr>
        <p:spPr/>
        <p:txBody>
          <a:bodyPr/>
          <a:lstStyle/>
          <a:p>
            <a:fld id="{E7109EF1-F99E-2846-B900-05CEFB69D20A}" type="slidenum">
              <a:rPr lang="en-US" noProof="0" smtClean="0"/>
              <a:pPr/>
              <a:t>34</a:t>
            </a:fld>
            <a:endParaRPr lang="en-US" noProof="0"/>
          </a:p>
        </p:txBody>
      </p:sp>
      <p:sp>
        <p:nvSpPr>
          <p:cNvPr id="3" name="Marcador de texto 2">
            <a:extLst>
              <a:ext uri="{FF2B5EF4-FFF2-40B4-BE49-F238E27FC236}">
                <a16:creationId xmlns:a16="http://schemas.microsoft.com/office/drawing/2014/main" id="{F4CE5CB9-A86C-63C0-90E4-2BAFACFC5EF8}"/>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460283B2-7B6C-2F98-0B10-445F3A9120E4}"/>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Individualización del tratamiento farmacológico de la DM2 del paciente frágil</a:t>
            </a:r>
          </a:p>
        </p:txBody>
      </p:sp>
      <p:sp>
        <p:nvSpPr>
          <p:cNvPr id="5" name="Marcador de texto 4">
            <a:extLst>
              <a:ext uri="{FF2B5EF4-FFF2-40B4-BE49-F238E27FC236}">
                <a16:creationId xmlns:a16="http://schemas.microsoft.com/office/drawing/2014/main" id="{D7B59DCA-1C4A-6828-4BAA-CA6212FD48DA}"/>
              </a:ext>
            </a:extLst>
          </p:cNvPr>
          <p:cNvSpPr>
            <a:spLocks noGrp="1"/>
          </p:cNvSpPr>
          <p:nvPr>
            <p:ph type="body" sz="quarter" idx="26"/>
          </p:nvPr>
        </p:nvSpPr>
        <p:spPr/>
        <p:txBody>
          <a:bodyPr/>
          <a:lstStyle/>
          <a:p>
            <a:pPr marL="12700" marR="5080">
              <a:lnSpc>
                <a:spcPct val="100000"/>
              </a:lnSpc>
              <a:spcBef>
                <a:spcPts val="100"/>
              </a:spcBef>
            </a:pPr>
            <a:r>
              <a:rPr lang="es-ES" b="1">
                <a:latin typeface="Arial" panose="020B0604020202020204" pitchFamily="34" charset="0"/>
                <a:cs typeface="Arial" panose="020B0604020202020204" pitchFamily="34" charset="0"/>
              </a:rPr>
              <a:t>1. </a:t>
            </a:r>
            <a:r>
              <a:rPr lang="es-ES" err="1">
                <a:latin typeface="Arial" panose="020B0604020202020204" pitchFamily="34" charset="0"/>
                <a:cs typeface="Arial" panose="020B0604020202020204" pitchFamily="34" charset="0"/>
              </a:rPr>
              <a:t>Bellary</a:t>
            </a:r>
            <a:r>
              <a:rPr lang="es-ES">
                <a:latin typeface="Arial" panose="020B0604020202020204" pitchFamily="34" charset="0"/>
                <a:cs typeface="Arial" panose="020B0604020202020204" pitchFamily="34" charset="0"/>
              </a:rPr>
              <a:t> S,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Type</a:t>
            </a:r>
            <a:r>
              <a:rPr lang="es-ES">
                <a:latin typeface="Arial" panose="020B0604020202020204" pitchFamily="34" charset="0"/>
                <a:cs typeface="Arial" panose="020B0604020202020204" pitchFamily="34" charset="0"/>
              </a:rPr>
              <a:t> 2 diabetes mellitus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clinical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considerations</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management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Nat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Rev</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Endocrinol</a:t>
            </a:r>
            <a:r>
              <a:rPr lang="es-ES">
                <a:latin typeface="Arial" panose="020B0604020202020204" pitchFamily="34" charset="0"/>
                <a:cs typeface="Arial" panose="020B0604020202020204" pitchFamily="34" charset="0"/>
              </a:rPr>
              <a:t>. 2021;17(9):534–48 </a:t>
            </a:r>
            <a:r>
              <a:rPr lang="es-ES" b="1">
                <a:latin typeface="Arial" panose="020B0604020202020204" pitchFamily="34" charset="0"/>
                <a:cs typeface="Arial" panose="020B0604020202020204" pitchFamily="34" charset="0"/>
              </a:rPr>
              <a:t>2. </a:t>
            </a:r>
            <a:r>
              <a:rPr lang="es-ES">
                <a:latin typeface="Arial" panose="020B0604020202020204" pitchFamily="34" charset="0"/>
                <a:cs typeface="Arial" panose="020B0604020202020204" pitchFamily="34" charset="0"/>
              </a:rPr>
              <a:t>Doucet J,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Management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glucose-lowering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therapy</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type</a:t>
            </a:r>
            <a:r>
              <a:rPr lang="es-ES">
                <a:latin typeface="Arial" panose="020B0604020202020204" pitchFamily="34" charset="0"/>
                <a:cs typeface="Arial" panose="020B0604020202020204" pitchFamily="34" charset="0"/>
              </a:rPr>
              <a:t> 2 diabetes: </a:t>
            </a:r>
            <a:r>
              <a:rPr lang="es-ES" err="1">
                <a:latin typeface="Arial" panose="020B0604020202020204" pitchFamily="34" charset="0"/>
                <a:cs typeface="Arial" panose="020B0604020202020204" pitchFamily="34" charset="0"/>
              </a:rPr>
              <a:t>Challenges</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opportunities</a:t>
            </a:r>
            <a:r>
              <a:rPr lang="es-ES">
                <a:latin typeface="Arial" panose="020B0604020202020204" pitchFamily="34" charset="0"/>
                <a:cs typeface="Arial" panose="020B0604020202020204" pitchFamily="34" charset="0"/>
              </a:rPr>
              <a:t>. Clin </a:t>
            </a:r>
            <a:r>
              <a:rPr lang="es-ES" err="1">
                <a:latin typeface="Arial" panose="020B0604020202020204" pitchFamily="34" charset="0"/>
                <a:cs typeface="Arial" panose="020B0604020202020204" pitchFamily="34" charset="0"/>
              </a:rPr>
              <a:t>Interv</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Aging</a:t>
            </a:r>
            <a:r>
              <a:rPr lang="es-ES">
                <a:latin typeface="Arial" panose="020B0604020202020204" pitchFamily="34" charset="0"/>
                <a:cs typeface="Arial" panose="020B0604020202020204" pitchFamily="34" charset="0"/>
              </a:rPr>
              <a:t>. 2023;18:1687–703</a:t>
            </a:r>
          </a:p>
        </p:txBody>
      </p:sp>
      <p:grpSp>
        <p:nvGrpSpPr>
          <p:cNvPr id="27" name="Grupo 26">
            <a:extLst>
              <a:ext uri="{FF2B5EF4-FFF2-40B4-BE49-F238E27FC236}">
                <a16:creationId xmlns:a16="http://schemas.microsoft.com/office/drawing/2014/main" id="{DA1C406F-9644-A163-ED29-AFC0AAB6C33D}"/>
              </a:ext>
            </a:extLst>
          </p:cNvPr>
          <p:cNvGrpSpPr/>
          <p:nvPr/>
        </p:nvGrpSpPr>
        <p:grpSpPr>
          <a:xfrm>
            <a:off x="4215970" y="4488142"/>
            <a:ext cx="712060" cy="136246"/>
            <a:chOff x="4216048" y="4488142"/>
            <a:chExt cx="712060" cy="136246"/>
          </a:xfrm>
        </p:grpSpPr>
        <p:sp>
          <p:nvSpPr>
            <p:cNvPr id="54" name="Elipse 90">
              <a:hlinkClick r:id="rId2" action="ppaction://hlinksldjump"/>
              <a:extLst>
                <a:ext uri="{FF2B5EF4-FFF2-40B4-BE49-F238E27FC236}">
                  <a16:creationId xmlns:a16="http://schemas.microsoft.com/office/drawing/2014/main" id="{AD5BC316-5434-8022-E5CD-3FB2C2558A22}"/>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5" name="Elipse 90">
              <a:hlinkClick r:id="rId3" action="ppaction://hlinksldjump"/>
              <a:extLst>
                <a:ext uri="{FF2B5EF4-FFF2-40B4-BE49-F238E27FC236}">
                  <a16:creationId xmlns:a16="http://schemas.microsoft.com/office/drawing/2014/main" id="{39822ECA-D90A-968E-5877-98D0129E93C4}"/>
                </a:ext>
              </a:extLst>
            </p:cNvPr>
            <p:cNvSpPr/>
            <p:nvPr/>
          </p:nvSpPr>
          <p:spPr>
            <a:xfrm>
              <a:off x="4216048"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6" name="Elipse 90">
              <a:hlinkClick r:id="rId4" action="ppaction://hlinksldjump"/>
              <a:extLst>
                <a:ext uri="{FF2B5EF4-FFF2-40B4-BE49-F238E27FC236}">
                  <a16:creationId xmlns:a16="http://schemas.microsoft.com/office/drawing/2014/main" id="{0C5321B8-C773-5C23-5D0A-862B61BA6F1F}"/>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7" name="Elipse 90">
              <a:hlinkClick r:id="rId5" action="ppaction://hlinksldjump"/>
              <a:extLst>
                <a:ext uri="{FF2B5EF4-FFF2-40B4-BE49-F238E27FC236}">
                  <a16:creationId xmlns:a16="http://schemas.microsoft.com/office/drawing/2014/main" id="{84206667-BE3C-21F4-41BE-50308ED94582}"/>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33" name="Conector recto 32">
            <a:extLst>
              <a:ext uri="{FF2B5EF4-FFF2-40B4-BE49-F238E27FC236}">
                <a16:creationId xmlns:a16="http://schemas.microsoft.com/office/drawing/2014/main" id="{AD2728E7-83AA-EE65-D76E-3BAEDDC518C9}"/>
              </a:ext>
            </a:extLst>
          </p:cNvPr>
          <p:cNvCxnSpPr>
            <a:cxnSpLocks/>
          </p:cNvCxnSpPr>
          <p:nvPr/>
        </p:nvCxnSpPr>
        <p:spPr>
          <a:xfrm flipV="1">
            <a:off x="323850" y="2123265"/>
            <a:ext cx="0" cy="228522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9" name="Grupo 48">
            <a:extLst>
              <a:ext uri="{FF2B5EF4-FFF2-40B4-BE49-F238E27FC236}">
                <a16:creationId xmlns:a16="http://schemas.microsoft.com/office/drawing/2014/main" id="{23C0385B-C751-31FB-2B94-D1075B76883F}"/>
              </a:ext>
            </a:extLst>
          </p:cNvPr>
          <p:cNvGrpSpPr/>
          <p:nvPr/>
        </p:nvGrpSpPr>
        <p:grpSpPr>
          <a:xfrm>
            <a:off x="298348" y="2023686"/>
            <a:ext cx="8521802" cy="153888"/>
            <a:chOff x="298348" y="2047962"/>
            <a:chExt cx="8521802" cy="153888"/>
          </a:xfrm>
        </p:grpSpPr>
        <p:sp>
          <p:nvSpPr>
            <p:cNvPr id="38" name="CuadroTexto 37">
              <a:extLst>
                <a:ext uri="{FF2B5EF4-FFF2-40B4-BE49-F238E27FC236}">
                  <a16:creationId xmlns:a16="http://schemas.microsoft.com/office/drawing/2014/main" id="{55A1C269-CE56-FD12-C472-D0EAFC0C1ED1}"/>
                </a:ext>
              </a:extLst>
            </p:cNvPr>
            <p:cNvSpPr txBox="1"/>
            <p:nvPr/>
          </p:nvSpPr>
          <p:spPr>
            <a:xfrm>
              <a:off x="476250" y="2047962"/>
              <a:ext cx="8343900" cy="153888"/>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En ausencia de contraindicación, la </a:t>
              </a:r>
              <a:r>
                <a:rPr lang="es-ES" sz="1000" b="1" dirty="0">
                  <a:solidFill>
                    <a:schemeClr val="accent1"/>
                  </a:solidFill>
                  <a:latin typeface="Arial"/>
                  <a:cs typeface="Arial"/>
                </a:rPr>
                <a:t>metformina</a:t>
              </a:r>
              <a:r>
                <a:rPr lang="es-ES" sz="1000" dirty="0">
                  <a:solidFill>
                    <a:schemeClr val="accent1"/>
                  </a:solidFill>
                  <a:latin typeface="Arial"/>
                  <a:cs typeface="Arial"/>
                </a:rPr>
                <a:t> es el fármaco de primera elección</a:t>
              </a:r>
              <a:r>
                <a:rPr lang="es-ES" sz="1000" baseline="30000" dirty="0">
                  <a:solidFill>
                    <a:schemeClr val="accent1"/>
                  </a:solidFill>
                  <a:latin typeface="Arial"/>
                  <a:cs typeface="Arial"/>
                </a:rPr>
                <a:t>1,2</a:t>
              </a:r>
            </a:p>
          </p:txBody>
        </p:sp>
        <p:sp>
          <p:nvSpPr>
            <p:cNvPr id="48" name="Elipse 47">
              <a:extLst>
                <a:ext uri="{FF2B5EF4-FFF2-40B4-BE49-F238E27FC236}">
                  <a16:creationId xmlns:a16="http://schemas.microsoft.com/office/drawing/2014/main" id="{0DB93780-7C61-C613-70BB-1B5D313DB77D}"/>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8" name="Grupo 57">
            <a:extLst>
              <a:ext uri="{FF2B5EF4-FFF2-40B4-BE49-F238E27FC236}">
                <a16:creationId xmlns:a16="http://schemas.microsoft.com/office/drawing/2014/main" id="{761B40C1-2FB8-81E4-4F22-6FA53BCD5A68}"/>
              </a:ext>
            </a:extLst>
          </p:cNvPr>
          <p:cNvGrpSpPr/>
          <p:nvPr/>
        </p:nvGrpSpPr>
        <p:grpSpPr>
          <a:xfrm>
            <a:off x="298348" y="2248711"/>
            <a:ext cx="8521802" cy="153888"/>
            <a:chOff x="298348" y="2047962"/>
            <a:chExt cx="8521802" cy="153888"/>
          </a:xfrm>
        </p:grpSpPr>
        <p:sp>
          <p:nvSpPr>
            <p:cNvPr id="59" name="CuadroTexto 58">
              <a:extLst>
                <a:ext uri="{FF2B5EF4-FFF2-40B4-BE49-F238E27FC236}">
                  <a16:creationId xmlns:a16="http://schemas.microsoft.com/office/drawing/2014/main" id="{1BBA0B4C-359A-565E-FC1A-1C61EFAFEF6B}"/>
                </a:ext>
              </a:extLst>
            </p:cNvPr>
            <p:cNvSpPr txBox="1"/>
            <p:nvPr/>
          </p:nvSpPr>
          <p:spPr>
            <a:xfrm>
              <a:off x="476250" y="2047962"/>
              <a:ext cx="8343900" cy="153888"/>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Si no se alcanza óptimo control glucémico/metabólico: añadir iDPP-4</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60" name="Elipse 59">
              <a:extLst>
                <a:ext uri="{FF2B5EF4-FFF2-40B4-BE49-F238E27FC236}">
                  <a16:creationId xmlns:a16="http://schemas.microsoft.com/office/drawing/2014/main" id="{A2835ABE-CEA4-779C-E625-36C639256313}"/>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 name="Grupo 60">
            <a:extLst>
              <a:ext uri="{FF2B5EF4-FFF2-40B4-BE49-F238E27FC236}">
                <a16:creationId xmlns:a16="http://schemas.microsoft.com/office/drawing/2014/main" id="{78E0182A-D237-6D5F-783B-1FF1E374DB1C}"/>
              </a:ext>
            </a:extLst>
          </p:cNvPr>
          <p:cNvGrpSpPr/>
          <p:nvPr/>
        </p:nvGrpSpPr>
        <p:grpSpPr>
          <a:xfrm>
            <a:off x="298348" y="2473736"/>
            <a:ext cx="8521802" cy="307777"/>
            <a:chOff x="298348" y="2047962"/>
            <a:chExt cx="8521802" cy="307777"/>
          </a:xfrm>
        </p:grpSpPr>
        <p:sp>
          <p:nvSpPr>
            <p:cNvPr id="62" name="CuadroTexto 61">
              <a:extLst>
                <a:ext uri="{FF2B5EF4-FFF2-40B4-BE49-F238E27FC236}">
                  <a16:creationId xmlns:a16="http://schemas.microsoft.com/office/drawing/2014/main" id="{C824FF5A-1B88-0348-EE29-8F838F0659AF}"/>
                </a:ext>
              </a:extLst>
            </p:cNvPr>
            <p:cNvSpPr txBox="1"/>
            <p:nvPr/>
          </p:nvSpPr>
          <p:spPr>
            <a:xfrm>
              <a:off x="476250" y="2047962"/>
              <a:ext cx="8343900" cy="307777"/>
            </a:xfrm>
            <a:prstGeom prst="rect">
              <a:avLst/>
            </a:prstGeom>
            <a:noFill/>
          </p:spPr>
          <p:txBody>
            <a:bodyPr wrap="square" lIns="0" tIns="0" rIns="0" bIns="0">
              <a:spAutoFit/>
            </a:bodyPr>
            <a:lstStyle/>
            <a:p>
              <a:pPr marL="12700" marR="5080">
                <a:spcBef>
                  <a:spcPts val="225"/>
                </a:spcBef>
              </a:pPr>
              <a:r>
                <a:rPr lang="es-ES" sz="1000" dirty="0">
                  <a:solidFill>
                    <a:schemeClr val="accent1"/>
                  </a:solidFill>
                  <a:latin typeface="Arial" panose="020B0604020202020204" pitchFamily="34" charset="0"/>
                  <a:cs typeface="Arial" panose="020B0604020202020204" pitchFamily="34" charset="0"/>
                </a:rPr>
                <a:t>Si la </a:t>
              </a:r>
              <a:r>
                <a:rPr lang="es-ES" sz="1000" b="1" dirty="0">
                  <a:solidFill>
                    <a:schemeClr val="accent1"/>
                  </a:solidFill>
                  <a:latin typeface="Arial" panose="020B0604020202020204" pitchFamily="34" charset="0"/>
                  <a:cs typeface="Arial" panose="020B0604020202020204" pitchFamily="34" charset="0"/>
                </a:rPr>
                <a:t>metformina está contraindicada </a:t>
              </a:r>
              <a:r>
                <a:rPr lang="es-ES" sz="1000" dirty="0">
                  <a:solidFill>
                    <a:schemeClr val="accent1"/>
                  </a:solidFill>
                  <a:latin typeface="Arial" panose="020B0604020202020204" pitchFamily="34" charset="0"/>
                  <a:cs typeface="Arial" panose="020B0604020202020204" pitchFamily="34" charset="0"/>
                </a:rPr>
                <a:t>(p. ej., insuficiencia renal con </a:t>
              </a:r>
              <a:r>
                <a:rPr lang="es-ES" sz="1000" dirty="0" err="1">
                  <a:solidFill>
                    <a:schemeClr val="accent1"/>
                  </a:solidFill>
                  <a:latin typeface="Arial" panose="020B0604020202020204" pitchFamily="34" charset="0"/>
                  <a:cs typeface="Arial" panose="020B0604020202020204" pitchFamily="34" charset="0"/>
                </a:rPr>
                <a:t>FGeCr</a:t>
              </a:r>
              <a:r>
                <a:rPr lang="es-ES" sz="1000" dirty="0">
                  <a:solidFill>
                    <a:schemeClr val="accent1"/>
                  </a:solidFill>
                  <a:latin typeface="Arial" panose="020B0604020202020204" pitchFamily="34" charset="0"/>
                  <a:cs typeface="Arial" panose="020B0604020202020204" pitchFamily="34" charset="0"/>
                </a:rPr>
                <a:t> &lt;30 ml/min), se debe considerar iniciar un </a:t>
              </a:r>
              <a:r>
                <a:rPr lang="es-ES" sz="1000" b="1" dirty="0">
                  <a:solidFill>
                    <a:schemeClr val="accent1"/>
                  </a:solidFill>
                  <a:latin typeface="Arial" panose="020B0604020202020204" pitchFamily="34" charset="0"/>
                  <a:cs typeface="Arial" panose="020B0604020202020204" pitchFamily="34" charset="0"/>
                </a:rPr>
                <a:t>iDPP-4</a:t>
              </a:r>
              <a:r>
                <a:rPr lang="es-ES" sz="1000" dirty="0">
                  <a:solidFill>
                    <a:schemeClr val="accent1"/>
                  </a:solidFill>
                  <a:latin typeface="Arial" panose="020B0604020202020204" pitchFamily="34" charset="0"/>
                  <a:cs typeface="Arial" panose="020B0604020202020204" pitchFamily="34" charset="0"/>
                </a:rPr>
                <a:t> </a:t>
              </a:r>
              <a:br>
                <a:rPr lang="es-ES" sz="1000" dirty="0">
                  <a:solidFill>
                    <a:schemeClr val="accent1"/>
                  </a:solidFill>
                  <a:latin typeface="Arial" panose="020B0604020202020204" pitchFamily="34" charset="0"/>
                  <a:cs typeface="Arial" panose="020B0604020202020204" pitchFamily="34" charset="0"/>
                </a:rPr>
              </a:br>
              <a:r>
                <a:rPr lang="es-ES" sz="1000" dirty="0">
                  <a:solidFill>
                    <a:schemeClr val="accent1"/>
                  </a:solidFill>
                  <a:latin typeface="Arial" panose="020B0604020202020204" pitchFamily="34" charset="0"/>
                  <a:cs typeface="Arial" panose="020B0604020202020204" pitchFamily="34" charset="0"/>
                </a:rPr>
                <a:t>(por ejemplo, </a:t>
              </a:r>
              <a:r>
                <a:rPr lang="es-ES" sz="1000" b="1" dirty="0" err="1">
                  <a:solidFill>
                    <a:schemeClr val="accent1"/>
                  </a:solidFill>
                  <a:latin typeface="Arial" panose="020B0604020202020204" pitchFamily="34" charset="0"/>
                  <a:cs typeface="Arial" panose="020B0604020202020204" pitchFamily="34" charset="0"/>
                </a:rPr>
                <a:t>sitagliptina</a:t>
              </a:r>
              <a:r>
                <a:rPr lang="es-ES" sz="1000" dirty="0">
                  <a:solidFill>
                    <a:schemeClr val="accent1"/>
                  </a:solidFill>
                  <a:latin typeface="Arial" panose="020B0604020202020204" pitchFamily="34" charset="0"/>
                  <a:cs typeface="Arial" panose="020B0604020202020204" pitchFamily="34" charset="0"/>
                </a:rPr>
                <a:t> o </a:t>
              </a:r>
              <a:r>
                <a:rPr lang="es-ES" sz="1000" b="1" dirty="0" err="1">
                  <a:solidFill>
                    <a:schemeClr val="accent1"/>
                  </a:solidFill>
                  <a:latin typeface="Arial" panose="020B0604020202020204" pitchFamily="34" charset="0"/>
                  <a:cs typeface="Arial" panose="020B0604020202020204" pitchFamily="34" charset="0"/>
                </a:rPr>
                <a:t>linagliptina</a:t>
              </a:r>
              <a:r>
                <a:rPr lang="es-ES" sz="1000" dirty="0">
                  <a:solidFill>
                    <a:schemeClr val="accent1"/>
                  </a:solidFill>
                  <a:latin typeface="Arial" panose="020B0604020202020204" pitchFamily="34" charset="0"/>
                  <a:cs typeface="Arial" panose="020B0604020202020204" pitchFamily="34" charset="0"/>
                </a:rPr>
                <a:t>)</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63" name="Elipse 62">
              <a:extLst>
                <a:ext uri="{FF2B5EF4-FFF2-40B4-BE49-F238E27FC236}">
                  <a16:creationId xmlns:a16="http://schemas.microsoft.com/office/drawing/2014/main" id="{C63D820C-431E-3586-FAF2-E169DBA6A440}"/>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4" name="Grupo 63">
            <a:extLst>
              <a:ext uri="{FF2B5EF4-FFF2-40B4-BE49-F238E27FC236}">
                <a16:creationId xmlns:a16="http://schemas.microsoft.com/office/drawing/2014/main" id="{084F42D8-7E76-4B7F-ECC9-B6FA57B547CF}"/>
              </a:ext>
            </a:extLst>
          </p:cNvPr>
          <p:cNvGrpSpPr/>
          <p:nvPr/>
        </p:nvGrpSpPr>
        <p:grpSpPr>
          <a:xfrm>
            <a:off x="298348" y="2852650"/>
            <a:ext cx="8521802" cy="153888"/>
            <a:chOff x="298348" y="2047962"/>
            <a:chExt cx="8521802" cy="153888"/>
          </a:xfrm>
        </p:grpSpPr>
        <p:sp>
          <p:nvSpPr>
            <p:cNvPr id="65" name="CuadroTexto 64">
              <a:extLst>
                <a:ext uri="{FF2B5EF4-FFF2-40B4-BE49-F238E27FC236}">
                  <a16:creationId xmlns:a16="http://schemas.microsoft.com/office/drawing/2014/main" id="{AC9EE426-7212-675A-4095-647F080A0761}"/>
                </a:ext>
              </a:extLst>
            </p:cNvPr>
            <p:cNvSpPr txBox="1"/>
            <p:nvPr/>
          </p:nvSpPr>
          <p:spPr>
            <a:xfrm>
              <a:off x="476250" y="2047962"/>
              <a:ext cx="8343900" cy="153888"/>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Para reducir el riesgo de hipoglucemia, evitar usar </a:t>
              </a:r>
              <a:r>
                <a:rPr lang="es-ES" sz="1000" b="1" dirty="0">
                  <a:solidFill>
                    <a:schemeClr val="accent1"/>
                  </a:solidFill>
                  <a:latin typeface="Arial"/>
                  <a:cs typeface="Arial"/>
                </a:rPr>
                <a:t>sulfonilureas</a:t>
              </a:r>
              <a:r>
                <a:rPr lang="es-ES" sz="1000" dirty="0">
                  <a:solidFill>
                    <a:schemeClr val="accent1"/>
                  </a:solidFill>
                  <a:latin typeface="Arial"/>
                  <a:cs typeface="Arial"/>
                </a:rPr>
                <a:t> y </a:t>
              </a:r>
              <a:r>
                <a:rPr lang="es-ES" sz="1000" b="1" dirty="0" err="1">
                  <a:solidFill>
                    <a:schemeClr val="accent1"/>
                  </a:solidFill>
                  <a:latin typeface="Arial"/>
                  <a:cs typeface="Arial"/>
                </a:rPr>
                <a:t>glinidas</a:t>
              </a:r>
              <a:r>
                <a:rPr lang="es-ES" sz="1000" dirty="0">
                  <a:solidFill>
                    <a:schemeClr val="accent1"/>
                  </a:solidFill>
                  <a:latin typeface="Arial"/>
                  <a:cs typeface="Arial"/>
                </a:rPr>
                <a:t>. Intentar su retirada</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66" name="Elipse 65">
              <a:extLst>
                <a:ext uri="{FF2B5EF4-FFF2-40B4-BE49-F238E27FC236}">
                  <a16:creationId xmlns:a16="http://schemas.microsoft.com/office/drawing/2014/main" id="{D01D4E1E-7E85-8275-7568-F02CBD79435B}"/>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 name="Grupo 69">
            <a:extLst>
              <a:ext uri="{FF2B5EF4-FFF2-40B4-BE49-F238E27FC236}">
                <a16:creationId xmlns:a16="http://schemas.microsoft.com/office/drawing/2014/main" id="{E04CD402-3094-184A-C288-AFB0170EACE6}"/>
              </a:ext>
            </a:extLst>
          </p:cNvPr>
          <p:cNvGrpSpPr/>
          <p:nvPr/>
        </p:nvGrpSpPr>
        <p:grpSpPr>
          <a:xfrm>
            <a:off x="298348" y="3764365"/>
            <a:ext cx="8521802" cy="307777"/>
            <a:chOff x="298348" y="2047962"/>
            <a:chExt cx="8521802" cy="307777"/>
          </a:xfrm>
        </p:grpSpPr>
        <p:sp>
          <p:nvSpPr>
            <p:cNvPr id="71" name="CuadroTexto 70">
              <a:extLst>
                <a:ext uri="{FF2B5EF4-FFF2-40B4-BE49-F238E27FC236}">
                  <a16:creationId xmlns:a16="http://schemas.microsoft.com/office/drawing/2014/main" id="{02D512DE-FE8B-7A1A-2587-19F1F21C7393}"/>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Especial </a:t>
              </a:r>
              <a:r>
                <a:rPr lang="es-ES" sz="1000" b="1" dirty="0">
                  <a:solidFill>
                    <a:schemeClr val="accent1"/>
                  </a:solidFill>
                  <a:latin typeface="Arial"/>
                  <a:cs typeface="Arial"/>
                </a:rPr>
                <a:t>papel beneficioso de iSGLT-2 </a:t>
              </a:r>
              <a:r>
                <a:rPr lang="es-ES" sz="1000" dirty="0">
                  <a:solidFill>
                    <a:schemeClr val="accent1"/>
                  </a:solidFill>
                  <a:latin typeface="Arial"/>
                  <a:cs typeface="Arial"/>
                </a:rPr>
                <a:t>en pacientes con </a:t>
              </a:r>
              <a:r>
                <a:rPr lang="es-ES" sz="1000" b="1" dirty="0">
                  <a:solidFill>
                    <a:schemeClr val="accent1"/>
                  </a:solidFill>
                  <a:latin typeface="Arial"/>
                  <a:cs typeface="Arial"/>
                </a:rPr>
                <a:t>insuficiencia cardíaca crónica </a:t>
              </a:r>
              <a:r>
                <a:rPr lang="es-ES" sz="1000" dirty="0">
                  <a:solidFill>
                    <a:schemeClr val="accent1"/>
                  </a:solidFill>
                  <a:latin typeface="Arial"/>
                  <a:cs typeface="Arial"/>
                </a:rPr>
                <a:t>(independientemente del estatus de FEVI) para </a:t>
              </a:r>
              <a:r>
                <a:rPr lang="es-ES" sz="1000" b="1" dirty="0">
                  <a:solidFill>
                    <a:schemeClr val="accent1"/>
                  </a:solidFill>
                  <a:latin typeface="Arial"/>
                  <a:cs typeface="Arial"/>
                </a:rPr>
                <a:t>reducir riesgo de hospitalización </a:t>
              </a:r>
              <a:r>
                <a:rPr lang="es-ES" sz="1000" dirty="0">
                  <a:solidFill>
                    <a:schemeClr val="accent1"/>
                  </a:solidFill>
                  <a:latin typeface="Arial"/>
                  <a:cs typeface="Arial"/>
                </a:rPr>
                <a:t>por descompensación de ICC y también en pacientes con </a:t>
              </a:r>
              <a:r>
                <a:rPr lang="es-ES" sz="1000" b="1" dirty="0">
                  <a:solidFill>
                    <a:schemeClr val="accent1"/>
                  </a:solidFill>
                  <a:latin typeface="Arial"/>
                  <a:cs typeface="Arial"/>
                </a:rPr>
                <a:t>enfermedad renal cónica </a:t>
              </a:r>
              <a:r>
                <a:rPr lang="es-ES" sz="1000" dirty="0">
                  <a:solidFill>
                    <a:schemeClr val="accent1"/>
                  </a:solidFill>
                  <a:latin typeface="Arial"/>
                  <a:cs typeface="Arial"/>
                </a:rPr>
                <a:t>para reducir riesgo de progresión</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72" name="Elipse 71">
              <a:extLst>
                <a:ext uri="{FF2B5EF4-FFF2-40B4-BE49-F238E27FC236}">
                  <a16:creationId xmlns:a16="http://schemas.microsoft.com/office/drawing/2014/main" id="{D1B195E5-9CC0-9CCC-91E4-EC3E4415E7F8}"/>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3" name="Grupo 72">
            <a:extLst>
              <a:ext uri="{FF2B5EF4-FFF2-40B4-BE49-F238E27FC236}">
                <a16:creationId xmlns:a16="http://schemas.microsoft.com/office/drawing/2014/main" id="{83508030-260F-2D06-7C45-751E8611092C}"/>
              </a:ext>
            </a:extLst>
          </p:cNvPr>
          <p:cNvGrpSpPr/>
          <p:nvPr/>
        </p:nvGrpSpPr>
        <p:grpSpPr>
          <a:xfrm>
            <a:off x="298348" y="4143278"/>
            <a:ext cx="8521802" cy="307777"/>
            <a:chOff x="298348" y="2047962"/>
            <a:chExt cx="8521802" cy="307777"/>
          </a:xfrm>
        </p:grpSpPr>
        <p:sp>
          <p:nvSpPr>
            <p:cNvPr id="74" name="CuadroTexto 73">
              <a:extLst>
                <a:ext uri="{FF2B5EF4-FFF2-40B4-BE49-F238E27FC236}">
                  <a16:creationId xmlns:a16="http://schemas.microsoft.com/office/drawing/2014/main" id="{CCE968D6-F7D3-8A15-C020-58FB8C8C1AFC}"/>
                </a:ext>
              </a:extLst>
            </p:cNvPr>
            <p:cNvSpPr txBox="1"/>
            <p:nvPr/>
          </p:nvSpPr>
          <p:spPr>
            <a:xfrm>
              <a:off x="476250" y="2047962"/>
              <a:ext cx="8343900" cy="307777"/>
            </a:xfrm>
            <a:prstGeom prst="rect">
              <a:avLst/>
            </a:prstGeom>
            <a:noFill/>
          </p:spPr>
          <p:txBody>
            <a:bodyPr wrap="square" lIns="0" tIns="0" rIns="0" bIns="0">
              <a:spAutoFit/>
            </a:bodyPr>
            <a:lstStyle/>
            <a:p>
              <a:pPr marL="12700" marR="5080">
                <a:spcBef>
                  <a:spcPts val="225"/>
                </a:spcBef>
              </a:pPr>
              <a:r>
                <a:rPr lang="es-ES" sz="1000" dirty="0">
                  <a:solidFill>
                    <a:schemeClr val="accent1"/>
                  </a:solidFill>
                  <a:latin typeface="Arial" panose="020B0604020202020204" pitchFamily="34" charset="0"/>
                  <a:cs typeface="Arial" panose="020B0604020202020204" pitchFamily="34" charset="0"/>
                </a:rPr>
                <a:t>Recomendable incluir un plan de </a:t>
              </a:r>
              <a:r>
                <a:rPr lang="es-ES" sz="1000" b="1" dirty="0">
                  <a:solidFill>
                    <a:schemeClr val="accent1"/>
                  </a:solidFill>
                  <a:latin typeface="Arial" panose="020B0604020202020204" pitchFamily="34" charset="0"/>
                  <a:cs typeface="Arial" panose="020B0604020202020204" pitchFamily="34" charset="0"/>
                </a:rPr>
                <a:t>monitoreo glucémico individualizado </a:t>
              </a:r>
              <a:r>
                <a:rPr lang="es-ES" sz="1000" dirty="0">
                  <a:solidFill>
                    <a:schemeClr val="accent1"/>
                  </a:solidFill>
                  <a:latin typeface="Arial" panose="020B0604020202020204" pitchFamily="34" charset="0"/>
                  <a:cs typeface="Arial" panose="020B0604020202020204" pitchFamily="34" charset="0"/>
                </a:rPr>
                <a:t>(usando </a:t>
              </a:r>
              <a:r>
                <a:rPr lang="es-ES" sz="1000" dirty="0" err="1">
                  <a:solidFill>
                    <a:schemeClr val="accent1"/>
                  </a:solidFill>
                  <a:latin typeface="Arial" panose="020B0604020202020204" pitchFamily="34" charset="0"/>
                  <a:cs typeface="Arial" panose="020B0604020202020204" pitchFamily="34" charset="0"/>
                </a:rPr>
                <a:t>automonitorización</a:t>
              </a:r>
              <a:r>
                <a:rPr lang="es-ES" sz="1000" dirty="0">
                  <a:solidFill>
                    <a:schemeClr val="accent1"/>
                  </a:solidFill>
                  <a:latin typeface="Arial" panose="020B0604020202020204" pitchFamily="34" charset="0"/>
                  <a:cs typeface="Arial" panose="020B0604020202020204" pitchFamily="34" charset="0"/>
                </a:rPr>
                <a:t> de glucosa en sangre y/o monitorización continua de la glucosa) con el objetivo de optimizar las </a:t>
              </a:r>
              <a:r>
                <a:rPr lang="es-ES" sz="1000" b="1" dirty="0">
                  <a:solidFill>
                    <a:schemeClr val="accent1"/>
                  </a:solidFill>
                  <a:latin typeface="Arial" panose="020B0604020202020204" pitchFamily="34" charset="0"/>
                  <a:cs typeface="Arial" panose="020B0604020202020204" pitchFamily="34" charset="0"/>
                </a:rPr>
                <a:t>decisiones terapéuticas </a:t>
              </a:r>
              <a:r>
                <a:rPr lang="es-ES" sz="1000" dirty="0">
                  <a:solidFill>
                    <a:schemeClr val="accent1"/>
                  </a:solidFill>
                  <a:latin typeface="Arial" panose="020B0604020202020204" pitchFamily="34" charset="0"/>
                  <a:cs typeface="Arial" panose="020B0604020202020204" pitchFamily="34" charset="0"/>
                </a:rPr>
                <a:t>y ajustar los cambios en el estilo de vida</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75" name="Elipse 74">
              <a:extLst>
                <a:ext uri="{FF2B5EF4-FFF2-40B4-BE49-F238E27FC236}">
                  <a16:creationId xmlns:a16="http://schemas.microsoft.com/office/drawing/2014/main" id="{A19B4E5C-F7AA-536E-6975-4AD68E5C21AB}"/>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6" name="Grupo 75">
            <a:extLst>
              <a:ext uri="{FF2B5EF4-FFF2-40B4-BE49-F238E27FC236}">
                <a16:creationId xmlns:a16="http://schemas.microsoft.com/office/drawing/2014/main" id="{80ADCA69-3F8E-B434-9D23-EF3A79671CBB}"/>
              </a:ext>
            </a:extLst>
          </p:cNvPr>
          <p:cNvGrpSpPr/>
          <p:nvPr/>
        </p:nvGrpSpPr>
        <p:grpSpPr>
          <a:xfrm>
            <a:off x="298348" y="3077675"/>
            <a:ext cx="8521802" cy="615553"/>
            <a:chOff x="298348" y="2047962"/>
            <a:chExt cx="8521802" cy="615553"/>
          </a:xfrm>
        </p:grpSpPr>
        <p:sp>
          <p:nvSpPr>
            <p:cNvPr id="77" name="CuadroTexto 76">
              <a:extLst>
                <a:ext uri="{FF2B5EF4-FFF2-40B4-BE49-F238E27FC236}">
                  <a16:creationId xmlns:a16="http://schemas.microsoft.com/office/drawing/2014/main" id="{FF4F0B6E-168B-A4E6-ED06-5EB884595673}"/>
                </a:ext>
              </a:extLst>
            </p:cNvPr>
            <p:cNvSpPr txBox="1"/>
            <p:nvPr/>
          </p:nvSpPr>
          <p:spPr>
            <a:xfrm>
              <a:off x="476250" y="2047962"/>
              <a:ext cx="8343900" cy="615553"/>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Los </a:t>
              </a:r>
              <a:r>
                <a:rPr lang="es-ES" sz="1000" b="1" dirty="0">
                  <a:solidFill>
                    <a:schemeClr val="accent1"/>
                  </a:solidFill>
                  <a:latin typeface="Arial"/>
                  <a:cs typeface="Arial"/>
                </a:rPr>
                <a:t>factores específicos </a:t>
              </a:r>
              <a:r>
                <a:rPr lang="es-ES" sz="1000" dirty="0">
                  <a:solidFill>
                    <a:schemeClr val="accent1"/>
                  </a:solidFill>
                  <a:latin typeface="Arial"/>
                  <a:cs typeface="Arial"/>
                </a:rPr>
                <a:t>del paciente y su </a:t>
              </a:r>
              <a:r>
                <a:rPr lang="es-ES" sz="1000" b="1" dirty="0">
                  <a:solidFill>
                    <a:schemeClr val="accent1"/>
                  </a:solidFill>
                  <a:latin typeface="Arial"/>
                  <a:cs typeface="Arial"/>
                </a:rPr>
                <a:t>comorbilidad</a:t>
              </a:r>
              <a:r>
                <a:rPr lang="es-ES" sz="1000" dirty="0">
                  <a:solidFill>
                    <a:schemeClr val="accent1"/>
                  </a:solidFill>
                  <a:latin typeface="Arial"/>
                  <a:cs typeface="Arial"/>
                </a:rPr>
                <a:t> determinan qué agentes son apropiados para la terapia </a:t>
              </a:r>
              <a:r>
                <a:rPr lang="es-ES" sz="1000" b="1" dirty="0">
                  <a:solidFill>
                    <a:schemeClr val="accent1"/>
                  </a:solidFill>
                  <a:latin typeface="Arial"/>
                  <a:cs typeface="Arial"/>
                </a:rPr>
                <a:t>dual</a:t>
              </a:r>
              <a:r>
                <a:rPr lang="es-ES" sz="1000" dirty="0">
                  <a:solidFill>
                    <a:schemeClr val="accent1"/>
                  </a:solidFill>
                  <a:latin typeface="Arial"/>
                  <a:cs typeface="Arial"/>
                </a:rPr>
                <a:t> (metformina + iDPP-4) o </a:t>
              </a:r>
              <a:r>
                <a:rPr lang="es-ES" sz="1000" b="1" dirty="0">
                  <a:solidFill>
                    <a:schemeClr val="accent1"/>
                  </a:solidFill>
                  <a:latin typeface="Arial"/>
                  <a:cs typeface="Arial"/>
                </a:rPr>
                <a:t>triple</a:t>
              </a:r>
              <a:r>
                <a:rPr lang="es-ES" sz="1000" dirty="0">
                  <a:solidFill>
                    <a:schemeClr val="accent1"/>
                  </a:solidFill>
                  <a:latin typeface="Arial"/>
                  <a:cs typeface="Arial"/>
                </a:rPr>
                <a:t> (metformina + iDPP-4 + iSGLT-2), con el fin de alcanzar el objetivo de control metabólico. En pacientes con </a:t>
              </a:r>
              <a:r>
                <a:rPr lang="es-ES" sz="1000" b="1" dirty="0">
                  <a:solidFill>
                    <a:schemeClr val="accent1"/>
                  </a:solidFill>
                  <a:latin typeface="Arial"/>
                  <a:cs typeface="Arial"/>
                </a:rPr>
                <a:t>alto riesgo o presencia de enfermedad cardiovascular y cerebrovascular ateroesclerótica</a:t>
              </a:r>
              <a:r>
                <a:rPr lang="es-ES" sz="1000" dirty="0">
                  <a:solidFill>
                    <a:schemeClr val="accent1"/>
                  </a:solidFill>
                  <a:latin typeface="Arial"/>
                  <a:cs typeface="Arial"/>
                </a:rPr>
                <a:t>, el uso de </a:t>
              </a:r>
              <a:r>
                <a:rPr lang="es-ES" sz="1000" b="1" dirty="0">
                  <a:solidFill>
                    <a:schemeClr val="accent1"/>
                  </a:solidFill>
                  <a:latin typeface="Arial"/>
                  <a:cs typeface="Arial"/>
                </a:rPr>
                <a:t>aGLP-1</a:t>
              </a:r>
              <a:r>
                <a:rPr lang="es-ES" sz="1000" dirty="0">
                  <a:solidFill>
                    <a:schemeClr val="accent1"/>
                  </a:solidFill>
                  <a:latin typeface="Arial"/>
                  <a:cs typeface="Arial"/>
                </a:rPr>
                <a:t> o de </a:t>
              </a:r>
              <a:r>
                <a:rPr lang="es-ES" sz="1000" b="1" dirty="0">
                  <a:solidFill>
                    <a:schemeClr val="accent1"/>
                  </a:solidFill>
                  <a:latin typeface="Arial"/>
                  <a:cs typeface="Arial"/>
                </a:rPr>
                <a:t>iSGLT-2</a:t>
              </a:r>
              <a:r>
                <a:rPr lang="es-ES" sz="1000" dirty="0">
                  <a:solidFill>
                    <a:schemeClr val="accent1"/>
                  </a:solidFill>
                  <a:latin typeface="Arial"/>
                  <a:cs typeface="Arial"/>
                </a:rPr>
                <a:t> ha demostrado amplios beneficios, aunque se recomienda un </a:t>
              </a:r>
              <a:r>
                <a:rPr lang="es-ES" sz="1000" b="1" dirty="0">
                  <a:solidFill>
                    <a:schemeClr val="accent1"/>
                  </a:solidFill>
                  <a:latin typeface="Arial"/>
                  <a:cs typeface="Arial"/>
                </a:rPr>
                <a:t>seguimiento estrecho </a:t>
              </a:r>
              <a:r>
                <a:rPr lang="es-ES" sz="1000" dirty="0">
                  <a:solidFill>
                    <a:schemeClr val="accent1"/>
                  </a:solidFill>
                  <a:latin typeface="Arial"/>
                  <a:cs typeface="Arial"/>
                </a:rPr>
                <a:t>y exhaustivo</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78" name="Elipse 77">
              <a:extLst>
                <a:ext uri="{FF2B5EF4-FFF2-40B4-BE49-F238E27FC236}">
                  <a16:creationId xmlns:a16="http://schemas.microsoft.com/office/drawing/2014/main" id="{4FF26BFE-9A14-7A1A-3505-E40D3DCF4891}"/>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2" name="Grupo 81">
            <a:extLst>
              <a:ext uri="{FF2B5EF4-FFF2-40B4-BE49-F238E27FC236}">
                <a16:creationId xmlns:a16="http://schemas.microsoft.com/office/drawing/2014/main" id="{C32680BE-386C-49FC-AB16-6CC58271E227}"/>
              </a:ext>
            </a:extLst>
          </p:cNvPr>
          <p:cNvGrpSpPr/>
          <p:nvPr/>
        </p:nvGrpSpPr>
        <p:grpSpPr>
          <a:xfrm>
            <a:off x="323850" y="1166813"/>
            <a:ext cx="8496300" cy="661987"/>
            <a:chOff x="323850" y="1166813"/>
            <a:chExt cx="8496300" cy="661987"/>
          </a:xfrm>
        </p:grpSpPr>
        <p:grpSp>
          <p:nvGrpSpPr>
            <p:cNvPr id="31" name="Grupo 30">
              <a:extLst>
                <a:ext uri="{FF2B5EF4-FFF2-40B4-BE49-F238E27FC236}">
                  <a16:creationId xmlns:a16="http://schemas.microsoft.com/office/drawing/2014/main" id="{CE11DA3E-B57E-1880-8282-58E47E71E0C6}"/>
                </a:ext>
              </a:extLst>
            </p:cNvPr>
            <p:cNvGrpSpPr/>
            <p:nvPr/>
          </p:nvGrpSpPr>
          <p:grpSpPr>
            <a:xfrm>
              <a:off x="323850" y="1166813"/>
              <a:ext cx="1002780" cy="661987"/>
              <a:chOff x="323850" y="1166813"/>
              <a:chExt cx="1002780" cy="661987"/>
            </a:xfrm>
          </p:grpSpPr>
          <p:sp>
            <p:nvSpPr>
              <p:cNvPr id="28" name="Redondear rectángulo de esquina diagonal 27">
                <a:extLst>
                  <a:ext uri="{FF2B5EF4-FFF2-40B4-BE49-F238E27FC236}">
                    <a16:creationId xmlns:a16="http://schemas.microsoft.com/office/drawing/2014/main" id="{4FD42EEF-1AD2-BC0F-1ACA-AEA1EFEBDBA1}"/>
                  </a:ext>
                </a:extLst>
              </p:cNvPr>
              <p:cNvSpPr/>
              <p:nvPr/>
            </p:nvSpPr>
            <p:spPr>
              <a:xfrm>
                <a:off x="323850" y="1166813"/>
                <a:ext cx="1002780" cy="661987"/>
              </a:xfrm>
              <a:prstGeom prst="round2DiagRect">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Gráfico 29">
                <a:extLst>
                  <a:ext uri="{FF2B5EF4-FFF2-40B4-BE49-F238E27FC236}">
                    <a16:creationId xmlns:a16="http://schemas.microsoft.com/office/drawing/2014/main" id="{46E17407-DFA4-7AFA-0ECE-57014E73C7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184" y="1243973"/>
                <a:ext cx="846112" cy="507667"/>
              </a:xfrm>
              <a:prstGeom prst="rect">
                <a:avLst/>
              </a:prstGeom>
            </p:spPr>
          </p:pic>
        </p:grpSp>
        <p:sp>
          <p:nvSpPr>
            <p:cNvPr id="32" name="CuadroTexto 31">
              <a:extLst>
                <a:ext uri="{FF2B5EF4-FFF2-40B4-BE49-F238E27FC236}">
                  <a16:creationId xmlns:a16="http://schemas.microsoft.com/office/drawing/2014/main" id="{CA461B2A-19A7-AE8F-10D7-8CDD2AC5FD5D}"/>
                </a:ext>
              </a:extLst>
            </p:cNvPr>
            <p:cNvSpPr txBox="1"/>
            <p:nvPr/>
          </p:nvSpPr>
          <p:spPr>
            <a:xfrm>
              <a:off x="1464658" y="1166813"/>
              <a:ext cx="7355491" cy="589905"/>
            </a:xfrm>
            <a:prstGeom prst="rect">
              <a:avLst/>
            </a:prstGeom>
            <a:noFill/>
          </p:spPr>
          <p:txBody>
            <a:bodyPr wrap="square" lIns="0" tIns="0" rIns="0" bIns="0">
              <a:spAutoFit/>
            </a:bodyPr>
            <a:lstStyle/>
            <a:p>
              <a:pPr>
                <a:spcBef>
                  <a:spcPts val="1000"/>
                </a:spcBef>
              </a:pPr>
              <a:r>
                <a:rPr lang="es-ES" u="sng" dirty="0">
                  <a:solidFill>
                    <a:schemeClr val="accent1"/>
                  </a:solidFill>
                  <a:latin typeface="Arial" panose="020B0604020202020204" pitchFamily="34" charset="0"/>
                  <a:cs typeface="Arial" panose="020B0604020202020204" pitchFamily="34" charset="0"/>
                </a:rPr>
                <a:t>Perfil clínico 1</a:t>
              </a:r>
              <a:r>
                <a:rPr lang="es-ES" dirty="0">
                  <a:solidFill>
                    <a:schemeClr val="accent1"/>
                  </a:solidFill>
                  <a:latin typeface="Arial" panose="020B0604020202020204" pitchFamily="34" charset="0"/>
                  <a:cs typeface="Arial" panose="020B0604020202020204" pitchFamily="34" charset="0"/>
                </a:rPr>
                <a:t>: </a:t>
              </a:r>
            </a:p>
            <a:p>
              <a:pPr>
                <a:spcBef>
                  <a:spcPts val="1000"/>
                </a:spcBef>
              </a:pPr>
              <a:r>
                <a:rPr lang="es-ES" sz="1200" dirty="0">
                  <a:solidFill>
                    <a:schemeClr val="accent1"/>
                  </a:solidFill>
                  <a:latin typeface="Arial" panose="020B0604020202020204" pitchFamily="34" charset="0"/>
                  <a:cs typeface="Arial" panose="020B0604020202020204" pitchFamily="34" charset="0"/>
                </a:rPr>
                <a:t>Adulto mayor con </a:t>
              </a:r>
              <a:r>
                <a:rPr lang="es-ES" sz="1200" u="sng" dirty="0">
                  <a:solidFill>
                    <a:schemeClr val="accent1"/>
                  </a:solidFill>
                  <a:latin typeface="Arial" panose="020B0604020202020204" pitchFamily="34" charset="0"/>
                  <a:cs typeface="Arial" panose="020B0604020202020204" pitchFamily="34" charset="0"/>
                </a:rPr>
                <a:t>buena salud</a:t>
              </a:r>
              <a:r>
                <a:rPr lang="es-ES" sz="1200" dirty="0">
                  <a:solidFill>
                    <a:schemeClr val="accent1"/>
                  </a:solidFill>
                  <a:latin typeface="Arial" panose="020B0604020202020204" pitchFamily="34" charset="0"/>
                  <a:cs typeface="Arial" panose="020B0604020202020204" pitchFamily="34" charset="0"/>
                </a:rPr>
                <a:t> y </a:t>
              </a:r>
              <a:r>
                <a:rPr lang="es-ES" sz="1200" u="sng" dirty="0">
                  <a:solidFill>
                    <a:schemeClr val="accent1"/>
                  </a:solidFill>
                  <a:latin typeface="Arial" panose="020B0604020202020204" pitchFamily="34" charset="0"/>
                  <a:cs typeface="Arial" panose="020B0604020202020204" pitchFamily="34" charset="0"/>
                </a:rPr>
                <a:t>funcionalidad preservada</a:t>
              </a:r>
              <a:endParaRPr lang="es-ES" sz="1200" u="sng" baseline="30000" dirty="0">
                <a:solidFill>
                  <a:srgbClr val="FF0000"/>
                </a:solidFill>
                <a:latin typeface="Arial" panose="020B0604020202020204" pitchFamily="34" charset="0"/>
                <a:cs typeface="Arial" panose="020B0604020202020204" pitchFamily="34" charset="0"/>
              </a:endParaRPr>
            </a:p>
          </p:txBody>
        </p:sp>
        <p:cxnSp>
          <p:nvCxnSpPr>
            <p:cNvPr id="81" name="Conector recto 80">
              <a:extLst>
                <a:ext uri="{FF2B5EF4-FFF2-40B4-BE49-F238E27FC236}">
                  <a16:creationId xmlns:a16="http://schemas.microsoft.com/office/drawing/2014/main" id="{D17A93D2-40CB-1D80-9A31-F12E4B69E7B8}"/>
                </a:ext>
              </a:extLst>
            </p:cNvPr>
            <p:cNvCxnSpPr>
              <a:cxnSpLocks/>
            </p:cNvCxnSpPr>
            <p:nvPr/>
          </p:nvCxnSpPr>
          <p:spPr>
            <a:xfrm>
              <a:off x="323850" y="1828800"/>
              <a:ext cx="84963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47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820AF9-02D3-2C09-676F-2C241D4611E5}"/>
              </a:ext>
            </a:extLst>
          </p:cNvPr>
          <p:cNvSpPr>
            <a:spLocks noGrp="1"/>
          </p:cNvSpPr>
          <p:nvPr>
            <p:ph type="sldNum" sz="quarter" idx="12"/>
          </p:nvPr>
        </p:nvSpPr>
        <p:spPr/>
        <p:txBody>
          <a:bodyPr/>
          <a:lstStyle/>
          <a:p>
            <a:fld id="{E7109EF1-F99E-2846-B900-05CEFB69D20A}" type="slidenum">
              <a:rPr lang="en-US" noProof="0" smtClean="0"/>
              <a:pPr/>
              <a:t>35</a:t>
            </a:fld>
            <a:endParaRPr lang="en-US" noProof="0"/>
          </a:p>
        </p:txBody>
      </p:sp>
      <p:sp>
        <p:nvSpPr>
          <p:cNvPr id="3" name="Marcador de texto 2">
            <a:extLst>
              <a:ext uri="{FF2B5EF4-FFF2-40B4-BE49-F238E27FC236}">
                <a16:creationId xmlns:a16="http://schemas.microsoft.com/office/drawing/2014/main" id="{F4CE5CB9-A86C-63C0-90E4-2BAFACFC5EF8}"/>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460283B2-7B6C-2F98-0B10-445F3A9120E4}"/>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Individualización del tratamiento farmacológico de la DM2 del paciente frágil</a:t>
            </a:r>
          </a:p>
        </p:txBody>
      </p:sp>
      <p:sp>
        <p:nvSpPr>
          <p:cNvPr id="5" name="Marcador de texto 4">
            <a:extLst>
              <a:ext uri="{FF2B5EF4-FFF2-40B4-BE49-F238E27FC236}">
                <a16:creationId xmlns:a16="http://schemas.microsoft.com/office/drawing/2014/main" id="{D7B59DCA-1C4A-6828-4BAA-CA6212FD48DA}"/>
              </a:ext>
            </a:extLst>
          </p:cNvPr>
          <p:cNvSpPr>
            <a:spLocks noGrp="1"/>
          </p:cNvSpPr>
          <p:nvPr>
            <p:ph type="body" sz="quarter" idx="26"/>
          </p:nvPr>
        </p:nvSpPr>
        <p:spPr/>
        <p:txBody>
          <a:bodyPr/>
          <a:lstStyle/>
          <a:p>
            <a:pPr marL="12700" marR="5080">
              <a:lnSpc>
                <a:spcPct val="100000"/>
              </a:lnSpc>
              <a:spcBef>
                <a:spcPts val="100"/>
              </a:spcBef>
            </a:pPr>
            <a:r>
              <a:rPr lang="es-ES" b="1">
                <a:latin typeface="Arial" panose="020B0604020202020204" pitchFamily="34" charset="0"/>
                <a:cs typeface="Arial" panose="020B0604020202020204" pitchFamily="34" charset="0"/>
              </a:rPr>
              <a:t>1. </a:t>
            </a:r>
            <a:r>
              <a:rPr lang="es-ES" err="1">
                <a:latin typeface="Arial" panose="020B0604020202020204" pitchFamily="34" charset="0"/>
                <a:cs typeface="Arial" panose="020B0604020202020204" pitchFamily="34" charset="0"/>
              </a:rPr>
              <a:t>Jude</a:t>
            </a:r>
            <a:r>
              <a:rPr lang="es-ES">
                <a:latin typeface="Arial" panose="020B0604020202020204" pitchFamily="34" charset="0"/>
                <a:cs typeface="Arial" panose="020B0604020202020204" pitchFamily="34" charset="0"/>
              </a:rPr>
              <a:t> EB,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Expert panel </a:t>
            </a:r>
            <a:r>
              <a:rPr lang="es-ES" err="1">
                <a:latin typeface="Arial" panose="020B0604020202020204" pitchFamily="34" charset="0"/>
                <a:cs typeface="Arial" panose="020B0604020202020204" pitchFamily="34" charset="0"/>
              </a:rPr>
              <a:t>guidance</a:t>
            </a:r>
            <a:r>
              <a:rPr lang="es-ES">
                <a:latin typeface="Arial" panose="020B0604020202020204" pitchFamily="34" charset="0"/>
                <a:cs typeface="Arial" panose="020B0604020202020204" pitchFamily="34" charset="0"/>
              </a:rPr>
              <a:t> and narrative </a:t>
            </a:r>
            <a:r>
              <a:rPr lang="es-ES" err="1">
                <a:latin typeface="Arial" panose="020B0604020202020204" pitchFamily="34" charset="0"/>
                <a:cs typeface="Arial" panose="020B0604020202020204" pitchFamily="34" charset="0"/>
              </a:rPr>
              <a:t>review</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simplification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complex</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insulin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regimens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to</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improve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outcomes</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type</a:t>
            </a:r>
            <a:r>
              <a:rPr lang="es-ES">
                <a:latin typeface="Arial" panose="020B0604020202020204" pitchFamily="34" charset="0"/>
                <a:cs typeface="Arial" panose="020B0604020202020204" pitchFamily="34" charset="0"/>
              </a:rPr>
              <a:t> 2 diabetes. Diabetes </a:t>
            </a:r>
            <a:r>
              <a:rPr lang="es-ES" err="1">
                <a:latin typeface="Arial" panose="020B0604020202020204" pitchFamily="34" charset="0"/>
                <a:cs typeface="Arial" panose="020B0604020202020204" pitchFamily="34" charset="0"/>
              </a:rPr>
              <a:t>Ther</a:t>
            </a:r>
            <a:r>
              <a:rPr lang="es-ES">
                <a:latin typeface="Arial" panose="020B0604020202020204" pitchFamily="34" charset="0"/>
                <a:cs typeface="Arial" panose="020B0604020202020204" pitchFamily="34" charset="0"/>
              </a:rPr>
              <a:t>. 2022;13(4):619–34. </a:t>
            </a:r>
            <a:r>
              <a:rPr lang="es-ES" b="1">
                <a:latin typeface="Arial" panose="020B0604020202020204" pitchFamily="34" charset="0"/>
                <a:cs typeface="Arial" panose="020B0604020202020204" pitchFamily="34" charset="0"/>
              </a:rPr>
              <a:t>2. </a:t>
            </a:r>
            <a:r>
              <a:rPr lang="es-ES">
                <a:latin typeface="Arial" panose="020B0604020202020204" pitchFamily="34" charset="0"/>
                <a:cs typeface="Arial" panose="020B0604020202020204" pitchFamily="34" charset="0"/>
              </a:rPr>
              <a:t>Doucet J,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Management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glucose-lowering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therapy</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type</a:t>
            </a:r>
            <a:r>
              <a:rPr lang="es-ES">
                <a:latin typeface="Arial" panose="020B0604020202020204" pitchFamily="34" charset="0"/>
                <a:cs typeface="Arial" panose="020B0604020202020204" pitchFamily="34" charset="0"/>
              </a:rPr>
              <a:t> 2 diabetes: </a:t>
            </a:r>
            <a:r>
              <a:rPr lang="es-ES" err="1">
                <a:latin typeface="Arial" panose="020B0604020202020204" pitchFamily="34" charset="0"/>
                <a:cs typeface="Arial" panose="020B0604020202020204" pitchFamily="34" charset="0"/>
              </a:rPr>
              <a:t>Challenges</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opportunities</a:t>
            </a:r>
            <a:r>
              <a:rPr lang="es-ES">
                <a:latin typeface="Arial" panose="020B0604020202020204" pitchFamily="34" charset="0"/>
                <a:cs typeface="Arial" panose="020B0604020202020204" pitchFamily="34" charset="0"/>
              </a:rPr>
              <a:t>. Clin </a:t>
            </a:r>
            <a:r>
              <a:rPr lang="es-ES" err="1">
                <a:latin typeface="Arial" panose="020B0604020202020204" pitchFamily="34" charset="0"/>
                <a:cs typeface="Arial" panose="020B0604020202020204" pitchFamily="34" charset="0"/>
              </a:rPr>
              <a:t>Interv</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Aging</a:t>
            </a:r>
            <a:r>
              <a:rPr lang="es-ES">
                <a:latin typeface="Arial" panose="020B0604020202020204" pitchFamily="34" charset="0"/>
                <a:cs typeface="Arial" panose="020B0604020202020204" pitchFamily="34" charset="0"/>
              </a:rPr>
              <a:t>. 2023;18:1687–703.</a:t>
            </a:r>
          </a:p>
        </p:txBody>
      </p:sp>
      <p:grpSp>
        <p:nvGrpSpPr>
          <p:cNvPr id="6" name="Grupo 5">
            <a:extLst>
              <a:ext uri="{FF2B5EF4-FFF2-40B4-BE49-F238E27FC236}">
                <a16:creationId xmlns:a16="http://schemas.microsoft.com/office/drawing/2014/main" id="{486A49C3-422D-D92B-7BE1-E321E9EB4FB3}"/>
              </a:ext>
            </a:extLst>
          </p:cNvPr>
          <p:cNvGrpSpPr/>
          <p:nvPr/>
        </p:nvGrpSpPr>
        <p:grpSpPr>
          <a:xfrm>
            <a:off x="4215970" y="4488142"/>
            <a:ext cx="712060" cy="136246"/>
            <a:chOff x="4216048" y="4488142"/>
            <a:chExt cx="712060" cy="136246"/>
          </a:xfrm>
        </p:grpSpPr>
        <p:sp>
          <p:nvSpPr>
            <p:cNvPr id="7" name="Elipse 90">
              <a:hlinkClick r:id="rId2" action="ppaction://hlinksldjump"/>
              <a:extLst>
                <a:ext uri="{FF2B5EF4-FFF2-40B4-BE49-F238E27FC236}">
                  <a16:creationId xmlns:a16="http://schemas.microsoft.com/office/drawing/2014/main" id="{2AA1D7A6-31C4-B740-3B39-388FC544E0EA}"/>
                </a:ext>
              </a:extLst>
            </p:cNvPr>
            <p:cNvSpPr/>
            <p:nvPr/>
          </p:nvSpPr>
          <p:spPr>
            <a:xfrm>
              <a:off x="4407986"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3" action="ppaction://hlinksldjump"/>
              <a:extLst>
                <a:ext uri="{FF2B5EF4-FFF2-40B4-BE49-F238E27FC236}">
                  <a16:creationId xmlns:a16="http://schemas.microsoft.com/office/drawing/2014/main" id="{C78B62FF-46CF-517F-BB9B-C5C62D286B5E}"/>
                </a:ext>
              </a:extLst>
            </p:cNvPr>
            <p:cNvSpPr/>
            <p:nvPr/>
          </p:nvSpPr>
          <p:spPr>
            <a:xfrm>
              <a:off x="4216048" y="4488142"/>
              <a:ext cx="136246" cy="136246"/>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9" name="Elipse 90">
              <a:hlinkClick r:id="rId4" action="ppaction://hlinksldjump"/>
              <a:extLst>
                <a:ext uri="{FF2B5EF4-FFF2-40B4-BE49-F238E27FC236}">
                  <a16:creationId xmlns:a16="http://schemas.microsoft.com/office/drawing/2014/main" id="{D0C1FD46-FB9E-AE1A-360D-91A1DC8959E3}"/>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0" name="Elipse 90">
              <a:hlinkClick r:id="rId5" action="ppaction://hlinksldjump"/>
              <a:extLst>
                <a:ext uri="{FF2B5EF4-FFF2-40B4-BE49-F238E27FC236}">
                  <a16:creationId xmlns:a16="http://schemas.microsoft.com/office/drawing/2014/main" id="{706D4182-3AC4-3145-0B15-429F24615EBB}"/>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12" name="Conector recto 11">
            <a:extLst>
              <a:ext uri="{FF2B5EF4-FFF2-40B4-BE49-F238E27FC236}">
                <a16:creationId xmlns:a16="http://schemas.microsoft.com/office/drawing/2014/main" id="{6A800F04-E0B1-D898-3BC4-C62A1AD209AD}"/>
              </a:ext>
            </a:extLst>
          </p:cNvPr>
          <p:cNvCxnSpPr>
            <a:cxnSpLocks/>
          </p:cNvCxnSpPr>
          <p:nvPr/>
        </p:nvCxnSpPr>
        <p:spPr>
          <a:xfrm flipV="1">
            <a:off x="323850" y="2123265"/>
            <a:ext cx="0" cy="228522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57F0D12C-A538-5C1F-51DD-07DB687C5675}"/>
              </a:ext>
            </a:extLst>
          </p:cNvPr>
          <p:cNvGrpSpPr/>
          <p:nvPr/>
        </p:nvGrpSpPr>
        <p:grpSpPr>
          <a:xfrm>
            <a:off x="298348" y="2023686"/>
            <a:ext cx="8521802" cy="153888"/>
            <a:chOff x="298348" y="2047962"/>
            <a:chExt cx="8521802" cy="153888"/>
          </a:xfrm>
        </p:grpSpPr>
        <p:sp>
          <p:nvSpPr>
            <p:cNvPr id="14" name="CuadroTexto 13">
              <a:extLst>
                <a:ext uri="{FF2B5EF4-FFF2-40B4-BE49-F238E27FC236}">
                  <a16:creationId xmlns:a16="http://schemas.microsoft.com/office/drawing/2014/main" id="{69383874-7348-D0BF-CEAC-3DEF696AFB5A}"/>
                </a:ext>
              </a:extLst>
            </p:cNvPr>
            <p:cNvSpPr txBox="1"/>
            <p:nvPr/>
          </p:nvSpPr>
          <p:spPr>
            <a:xfrm>
              <a:off x="476250" y="2047962"/>
              <a:ext cx="8343900" cy="153888"/>
            </a:xfrm>
            <a:prstGeom prst="rect">
              <a:avLst/>
            </a:prstGeom>
            <a:noFill/>
          </p:spPr>
          <p:txBody>
            <a:bodyPr wrap="square" lIns="0" tIns="0" rIns="0" bIns="0">
              <a:spAutoFit/>
            </a:bodyPr>
            <a:lstStyle/>
            <a:p>
              <a:pPr marL="12700" marR="5080">
                <a:spcBef>
                  <a:spcPts val="225"/>
                </a:spcBef>
              </a:pPr>
              <a:r>
                <a:rPr lang="es-ES" sz="1000" dirty="0">
                  <a:solidFill>
                    <a:schemeClr val="accent1"/>
                  </a:solidFill>
                  <a:latin typeface="Arial" panose="020B0604020202020204" pitchFamily="34" charset="0"/>
                  <a:cs typeface="Arial" panose="020B0604020202020204" pitchFamily="34" charset="0"/>
                </a:rPr>
                <a:t>Constituye el grupo más </a:t>
              </a:r>
              <a:r>
                <a:rPr lang="es-ES" sz="1000" b="1" dirty="0">
                  <a:solidFill>
                    <a:schemeClr val="accent1"/>
                  </a:solidFill>
                  <a:latin typeface="Arial" panose="020B0604020202020204" pitchFamily="34" charset="0"/>
                  <a:cs typeface="Arial" panose="020B0604020202020204" pitchFamily="34" charset="0"/>
                </a:rPr>
                <a:t>heterogéneo y complejo</a:t>
              </a:r>
              <a:r>
                <a:rPr lang="es-ES" sz="1000" dirty="0">
                  <a:solidFill>
                    <a:schemeClr val="accent1"/>
                  </a:solidFill>
                  <a:latin typeface="Arial" panose="020B0604020202020204" pitchFamily="34" charset="0"/>
                  <a:cs typeface="Arial" panose="020B0604020202020204" pitchFamily="34" charset="0"/>
                </a:rPr>
                <a:t>. Especial individualización basada en la </a:t>
              </a:r>
              <a:r>
                <a:rPr lang="es-ES" sz="1000" b="1" dirty="0">
                  <a:solidFill>
                    <a:schemeClr val="accent1"/>
                  </a:solidFill>
                  <a:latin typeface="Arial" panose="020B0604020202020204" pitchFamily="34" charset="0"/>
                  <a:cs typeface="Arial" panose="020B0604020202020204" pitchFamily="34" charset="0"/>
                </a:rPr>
                <a:t>Valoración Geriátrica Integral</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15" name="Elipse 14">
              <a:extLst>
                <a:ext uri="{FF2B5EF4-FFF2-40B4-BE49-F238E27FC236}">
                  <a16:creationId xmlns:a16="http://schemas.microsoft.com/office/drawing/2014/main" id="{318C5FBE-118C-DB4C-5CEB-7E9B93A82191}"/>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6" name="Grupo 15">
            <a:extLst>
              <a:ext uri="{FF2B5EF4-FFF2-40B4-BE49-F238E27FC236}">
                <a16:creationId xmlns:a16="http://schemas.microsoft.com/office/drawing/2014/main" id="{91078CCC-EC49-A61B-7371-C3C6DAE20B4E}"/>
              </a:ext>
            </a:extLst>
          </p:cNvPr>
          <p:cNvGrpSpPr/>
          <p:nvPr/>
        </p:nvGrpSpPr>
        <p:grpSpPr>
          <a:xfrm>
            <a:off x="323850" y="1166813"/>
            <a:ext cx="8717674" cy="661987"/>
            <a:chOff x="323850" y="1166813"/>
            <a:chExt cx="8717674" cy="661987"/>
          </a:xfrm>
        </p:grpSpPr>
        <p:grpSp>
          <p:nvGrpSpPr>
            <p:cNvPr id="18" name="Grupo 17">
              <a:extLst>
                <a:ext uri="{FF2B5EF4-FFF2-40B4-BE49-F238E27FC236}">
                  <a16:creationId xmlns:a16="http://schemas.microsoft.com/office/drawing/2014/main" id="{5755CAE7-9F49-C457-D1A7-FE0DF7600D10}"/>
                </a:ext>
              </a:extLst>
            </p:cNvPr>
            <p:cNvGrpSpPr/>
            <p:nvPr/>
          </p:nvGrpSpPr>
          <p:grpSpPr>
            <a:xfrm>
              <a:off x="323850" y="1166813"/>
              <a:ext cx="1002780" cy="661987"/>
              <a:chOff x="323850" y="1166813"/>
              <a:chExt cx="1002780" cy="661987"/>
            </a:xfrm>
          </p:grpSpPr>
          <p:sp>
            <p:nvSpPr>
              <p:cNvPr id="21" name="Redondear rectángulo de esquina diagonal 20">
                <a:extLst>
                  <a:ext uri="{FF2B5EF4-FFF2-40B4-BE49-F238E27FC236}">
                    <a16:creationId xmlns:a16="http://schemas.microsoft.com/office/drawing/2014/main" id="{E8DC3000-B590-494D-44DC-227CD621836D}"/>
                  </a:ext>
                </a:extLst>
              </p:cNvPr>
              <p:cNvSpPr/>
              <p:nvPr/>
            </p:nvSpPr>
            <p:spPr>
              <a:xfrm>
                <a:off x="323850" y="1166813"/>
                <a:ext cx="1002780" cy="661987"/>
              </a:xfrm>
              <a:prstGeom prst="round2DiagRect">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Gráfico 21">
                <a:extLst>
                  <a:ext uri="{FF2B5EF4-FFF2-40B4-BE49-F238E27FC236}">
                    <a16:creationId xmlns:a16="http://schemas.microsoft.com/office/drawing/2014/main" id="{0B62FEDD-2F11-8C8C-A5A3-B66C946CFA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184" y="1243973"/>
                <a:ext cx="846112" cy="507667"/>
              </a:xfrm>
              <a:prstGeom prst="rect">
                <a:avLst/>
              </a:prstGeom>
            </p:spPr>
          </p:pic>
        </p:grpSp>
        <p:sp>
          <p:nvSpPr>
            <p:cNvPr id="19" name="CuadroTexto 18">
              <a:extLst>
                <a:ext uri="{FF2B5EF4-FFF2-40B4-BE49-F238E27FC236}">
                  <a16:creationId xmlns:a16="http://schemas.microsoft.com/office/drawing/2014/main" id="{3197F8B2-50C7-E8EB-9070-F2895BB307B4}"/>
                </a:ext>
              </a:extLst>
            </p:cNvPr>
            <p:cNvSpPr txBox="1"/>
            <p:nvPr/>
          </p:nvSpPr>
          <p:spPr>
            <a:xfrm>
              <a:off x="1464658" y="1166813"/>
              <a:ext cx="7576866" cy="589905"/>
            </a:xfrm>
            <a:prstGeom prst="rect">
              <a:avLst/>
            </a:prstGeom>
            <a:noFill/>
          </p:spPr>
          <p:txBody>
            <a:bodyPr wrap="square" lIns="0" tIns="0" rIns="0" bIns="0" anchor="t">
              <a:spAutoFit/>
            </a:bodyPr>
            <a:lstStyle/>
            <a:p>
              <a:pPr>
                <a:spcBef>
                  <a:spcPts val="1000"/>
                </a:spcBef>
              </a:pPr>
              <a:r>
                <a:rPr lang="es-ES" u="sng" dirty="0">
                  <a:solidFill>
                    <a:schemeClr val="accent1"/>
                  </a:solidFill>
                  <a:latin typeface="Arial"/>
                  <a:cs typeface="Arial"/>
                </a:rPr>
                <a:t>Perfil clínico 2</a:t>
              </a:r>
              <a:r>
                <a:rPr lang="es-ES" dirty="0">
                  <a:solidFill>
                    <a:schemeClr val="accent1"/>
                  </a:solidFill>
                  <a:latin typeface="Arial"/>
                  <a:cs typeface="Arial"/>
                </a:rPr>
                <a:t>: </a:t>
              </a:r>
            </a:p>
            <a:p>
              <a:pPr>
                <a:spcBef>
                  <a:spcPts val="1000"/>
                </a:spcBef>
              </a:pPr>
              <a:r>
                <a:rPr lang="es-ES_tradnl" sz="1200" dirty="0">
                  <a:solidFill>
                    <a:schemeClr val="accent1"/>
                  </a:solidFill>
                  <a:latin typeface="Arial"/>
                  <a:cs typeface="Arial"/>
                </a:rPr>
                <a:t>Adulto mayor con </a:t>
              </a:r>
              <a:r>
                <a:rPr lang="es-ES_tradnl" sz="1200" u="sng" dirty="0">
                  <a:solidFill>
                    <a:schemeClr val="accent1"/>
                  </a:solidFill>
                  <a:latin typeface="Arial"/>
                  <a:cs typeface="Arial"/>
                </a:rPr>
                <a:t>salud intermedia</a:t>
              </a:r>
              <a:r>
                <a:rPr lang="es-ES_tradnl" sz="1200" dirty="0">
                  <a:solidFill>
                    <a:schemeClr val="accent1"/>
                  </a:solidFill>
                  <a:latin typeface="Arial"/>
                  <a:cs typeface="Arial"/>
                </a:rPr>
                <a:t> (presencia de </a:t>
              </a:r>
              <a:r>
                <a:rPr lang="es-ES_tradnl" sz="1200" b="1" dirty="0">
                  <a:solidFill>
                    <a:schemeClr val="accent1"/>
                  </a:solidFill>
                  <a:latin typeface="Arial"/>
                  <a:cs typeface="Arial"/>
                </a:rPr>
                <a:t>comorbilidad</a:t>
              </a:r>
              <a:r>
                <a:rPr lang="es-ES_tradnl" sz="1200" dirty="0">
                  <a:solidFill>
                    <a:schemeClr val="accent1"/>
                  </a:solidFill>
                  <a:latin typeface="Arial"/>
                  <a:cs typeface="Arial"/>
                </a:rPr>
                <a:t>: &gt;2 enfermedades) y </a:t>
              </a:r>
              <a:r>
                <a:rPr lang="es-ES_tradnl" sz="1200" u="sng" dirty="0">
                  <a:solidFill>
                    <a:schemeClr val="accent1"/>
                  </a:solidFill>
                  <a:latin typeface="Arial"/>
                  <a:cs typeface="Arial"/>
                </a:rPr>
                <a:t>dependencia funcional</a:t>
              </a:r>
              <a:endParaRPr lang="es-ES_tradnl" sz="1200" u="sng" baseline="30000" dirty="0">
                <a:solidFill>
                  <a:srgbClr val="FF0000"/>
                </a:solidFill>
                <a:latin typeface="Arial"/>
                <a:cs typeface="Arial"/>
              </a:endParaRPr>
            </a:p>
          </p:txBody>
        </p:sp>
        <p:cxnSp>
          <p:nvCxnSpPr>
            <p:cNvPr id="20" name="Conector recto 19">
              <a:extLst>
                <a:ext uri="{FF2B5EF4-FFF2-40B4-BE49-F238E27FC236}">
                  <a16:creationId xmlns:a16="http://schemas.microsoft.com/office/drawing/2014/main" id="{195F023F-3F77-EC33-EAD7-E153152110D2}"/>
                </a:ext>
              </a:extLst>
            </p:cNvPr>
            <p:cNvCxnSpPr>
              <a:cxnSpLocks/>
            </p:cNvCxnSpPr>
            <p:nvPr/>
          </p:nvCxnSpPr>
          <p:spPr>
            <a:xfrm>
              <a:off x="323850" y="1828800"/>
              <a:ext cx="84963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5" name="Grupo 24">
            <a:extLst>
              <a:ext uri="{FF2B5EF4-FFF2-40B4-BE49-F238E27FC236}">
                <a16:creationId xmlns:a16="http://schemas.microsoft.com/office/drawing/2014/main" id="{D7696957-5F97-1DE5-F7A9-C966CDC9FAED}"/>
              </a:ext>
            </a:extLst>
          </p:cNvPr>
          <p:cNvGrpSpPr/>
          <p:nvPr/>
        </p:nvGrpSpPr>
        <p:grpSpPr>
          <a:xfrm>
            <a:off x="298348" y="2248711"/>
            <a:ext cx="8521802" cy="153888"/>
            <a:chOff x="298348" y="2047962"/>
            <a:chExt cx="8521802" cy="153888"/>
          </a:xfrm>
        </p:grpSpPr>
        <p:sp>
          <p:nvSpPr>
            <p:cNvPr id="26" name="CuadroTexto 25">
              <a:extLst>
                <a:ext uri="{FF2B5EF4-FFF2-40B4-BE49-F238E27FC236}">
                  <a16:creationId xmlns:a16="http://schemas.microsoft.com/office/drawing/2014/main" id="{36835BC5-45F3-5BD9-9786-494192593940}"/>
                </a:ext>
              </a:extLst>
            </p:cNvPr>
            <p:cNvSpPr txBox="1"/>
            <p:nvPr/>
          </p:nvSpPr>
          <p:spPr>
            <a:xfrm>
              <a:off x="476250" y="2047962"/>
              <a:ext cx="8343900" cy="153888"/>
            </a:xfrm>
            <a:prstGeom prst="rect">
              <a:avLst/>
            </a:prstGeom>
            <a:noFill/>
          </p:spPr>
          <p:txBody>
            <a:bodyPr wrap="square" lIns="0" tIns="0" rIns="0" bIns="0">
              <a:spAutoFit/>
            </a:bodyPr>
            <a:lstStyle/>
            <a:p>
              <a:pPr marL="12700" marR="5080">
                <a:spcBef>
                  <a:spcPts val="225"/>
                </a:spcBef>
              </a:pPr>
              <a:r>
                <a:rPr lang="es-ES" sz="1000" dirty="0">
                  <a:solidFill>
                    <a:schemeClr val="accent1"/>
                  </a:solidFill>
                  <a:latin typeface="Arial" panose="020B0604020202020204" pitchFamily="34" charset="0"/>
                  <a:cs typeface="Arial" panose="020B0604020202020204" pitchFamily="34" charset="0"/>
                </a:rPr>
                <a:t>En general, mismos principios básicos que en el grupo anterior, pero </a:t>
              </a:r>
              <a:r>
                <a:rPr lang="es-ES" sz="1000" b="1" dirty="0">
                  <a:solidFill>
                    <a:schemeClr val="accent1"/>
                  </a:solidFill>
                  <a:latin typeface="Arial" panose="020B0604020202020204" pitchFamily="34" charset="0"/>
                  <a:cs typeface="Arial" panose="020B0604020202020204" pitchFamily="34" charset="0"/>
                </a:rPr>
                <a:t>adaptados</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28" name="Elipse 27">
              <a:extLst>
                <a:ext uri="{FF2B5EF4-FFF2-40B4-BE49-F238E27FC236}">
                  <a16:creationId xmlns:a16="http://schemas.microsoft.com/office/drawing/2014/main" id="{991E4A6C-DC3F-95C5-FEC9-2DE40248FAFB}"/>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4A796B58-3376-40EC-BD38-5DD859E672E6}"/>
              </a:ext>
            </a:extLst>
          </p:cNvPr>
          <p:cNvGrpSpPr/>
          <p:nvPr/>
        </p:nvGrpSpPr>
        <p:grpSpPr>
          <a:xfrm>
            <a:off x="298348" y="2473736"/>
            <a:ext cx="8521802" cy="307777"/>
            <a:chOff x="298348" y="2047962"/>
            <a:chExt cx="8521802" cy="307777"/>
          </a:xfrm>
        </p:grpSpPr>
        <p:sp>
          <p:nvSpPr>
            <p:cNvPr id="30" name="CuadroTexto 29">
              <a:extLst>
                <a:ext uri="{FF2B5EF4-FFF2-40B4-BE49-F238E27FC236}">
                  <a16:creationId xmlns:a16="http://schemas.microsoft.com/office/drawing/2014/main" id="{9F3A8ED3-835D-D1F4-F259-1C8B6FBB0CC7}"/>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Los </a:t>
              </a:r>
              <a:r>
                <a:rPr lang="es-ES" sz="1000" b="1" dirty="0">
                  <a:solidFill>
                    <a:schemeClr val="accent1"/>
                  </a:solidFill>
                  <a:latin typeface="Arial"/>
                  <a:cs typeface="Arial"/>
                </a:rPr>
                <a:t>iDDP-4</a:t>
              </a:r>
              <a:r>
                <a:rPr lang="es-ES" sz="1000" dirty="0">
                  <a:solidFill>
                    <a:schemeClr val="accent1"/>
                  </a:solidFill>
                  <a:latin typeface="Arial"/>
                  <a:cs typeface="Arial"/>
                </a:rPr>
                <a:t> constituyen los fármacos de </a:t>
              </a:r>
              <a:r>
                <a:rPr lang="es-ES" sz="1000" b="1" dirty="0">
                  <a:solidFill>
                    <a:schemeClr val="accent1"/>
                  </a:solidFill>
                  <a:latin typeface="Arial"/>
                  <a:cs typeface="Arial"/>
                </a:rPr>
                <a:t>elección</a:t>
              </a:r>
              <a:r>
                <a:rPr lang="es-ES" sz="1000" dirty="0">
                  <a:solidFill>
                    <a:schemeClr val="accent1"/>
                  </a:solidFill>
                  <a:latin typeface="Arial"/>
                  <a:cs typeface="Arial"/>
                </a:rPr>
                <a:t> en este grupo de pacientes. Son los fármacos con </a:t>
              </a:r>
              <a:r>
                <a:rPr lang="es-ES" sz="1000" b="1" dirty="0">
                  <a:solidFill>
                    <a:schemeClr val="accent1"/>
                  </a:solidFill>
                  <a:latin typeface="Arial"/>
                  <a:cs typeface="Arial"/>
                </a:rPr>
                <a:t>mejor perfil de seguridad </a:t>
              </a:r>
              <a:r>
                <a:rPr lang="es-ES" sz="1000" dirty="0">
                  <a:solidFill>
                    <a:schemeClr val="accent1"/>
                  </a:solidFill>
                  <a:latin typeface="Arial"/>
                  <a:cs typeface="Arial"/>
                </a:rPr>
                <a:t>en este grupo. Presentan </a:t>
              </a:r>
              <a:r>
                <a:rPr lang="es-ES" sz="1000" b="1" dirty="0">
                  <a:solidFill>
                    <a:schemeClr val="accent1"/>
                  </a:solidFill>
                  <a:latin typeface="Arial"/>
                  <a:cs typeface="Arial"/>
                </a:rPr>
                <a:t>bajo riesgo</a:t>
              </a:r>
              <a:r>
                <a:rPr lang="es-ES" sz="1000" dirty="0">
                  <a:solidFill>
                    <a:schemeClr val="accent1"/>
                  </a:solidFill>
                  <a:latin typeface="Arial"/>
                  <a:cs typeface="Arial"/>
                </a:rPr>
                <a:t> de eventos </a:t>
              </a:r>
              <a:r>
                <a:rPr lang="es-ES" sz="1000" b="1" dirty="0">
                  <a:solidFill>
                    <a:schemeClr val="accent1"/>
                  </a:solidFill>
                  <a:latin typeface="Arial"/>
                  <a:cs typeface="Arial"/>
                </a:rPr>
                <a:t>adversos y de interacciones farmacológicas</a:t>
              </a:r>
              <a:r>
                <a:rPr lang="es-ES" sz="1000" dirty="0">
                  <a:solidFill>
                    <a:schemeClr val="accent1"/>
                  </a:solidFill>
                  <a:latin typeface="Arial"/>
                  <a:cs typeface="Arial"/>
                </a:rPr>
                <a:t>. </a:t>
              </a:r>
              <a:r>
                <a:rPr lang="es-ES" sz="1000" b="1" dirty="0">
                  <a:solidFill>
                    <a:schemeClr val="accent1"/>
                  </a:solidFill>
                  <a:latin typeface="Arial"/>
                  <a:cs typeface="Arial"/>
                </a:rPr>
                <a:t>NO</a:t>
              </a:r>
              <a:r>
                <a:rPr lang="es-ES" sz="1000" dirty="0">
                  <a:solidFill>
                    <a:schemeClr val="accent1"/>
                  </a:solidFill>
                  <a:latin typeface="Arial"/>
                  <a:cs typeface="Arial"/>
                </a:rPr>
                <a:t> aumentan el riesgo de </a:t>
              </a:r>
              <a:r>
                <a:rPr lang="es-ES" sz="1000" b="1" dirty="0">
                  <a:solidFill>
                    <a:schemeClr val="accent1"/>
                  </a:solidFill>
                  <a:latin typeface="Arial"/>
                  <a:cs typeface="Arial"/>
                </a:rPr>
                <a:t>hipoglucemia</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31" name="Elipse 30">
              <a:extLst>
                <a:ext uri="{FF2B5EF4-FFF2-40B4-BE49-F238E27FC236}">
                  <a16:creationId xmlns:a16="http://schemas.microsoft.com/office/drawing/2014/main" id="{F938BD71-0B9A-B565-7110-513B2961B8B9}"/>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1925807C-47F0-77C4-6132-9715718FB609}"/>
              </a:ext>
            </a:extLst>
          </p:cNvPr>
          <p:cNvGrpSpPr/>
          <p:nvPr/>
        </p:nvGrpSpPr>
        <p:grpSpPr>
          <a:xfrm>
            <a:off x="298348" y="2852650"/>
            <a:ext cx="8521802" cy="307777"/>
            <a:chOff x="298348" y="2047962"/>
            <a:chExt cx="8521802" cy="307777"/>
          </a:xfrm>
        </p:grpSpPr>
        <p:sp>
          <p:nvSpPr>
            <p:cNvPr id="33" name="CuadroTexto 32">
              <a:extLst>
                <a:ext uri="{FF2B5EF4-FFF2-40B4-BE49-F238E27FC236}">
                  <a16:creationId xmlns:a16="http://schemas.microsoft.com/office/drawing/2014/main" id="{5C627C52-01F9-B6C9-15B4-F40C11255BE1}"/>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Intentar </a:t>
              </a:r>
              <a:r>
                <a:rPr lang="es-ES" sz="1000" b="1" dirty="0">
                  <a:solidFill>
                    <a:schemeClr val="accent1"/>
                  </a:solidFill>
                  <a:latin typeface="Arial"/>
                  <a:cs typeface="Arial"/>
                </a:rPr>
                <a:t>simplificar el tratamiento </a:t>
              </a:r>
              <a:r>
                <a:rPr lang="es-ES" sz="1000" dirty="0">
                  <a:solidFill>
                    <a:schemeClr val="accent1"/>
                  </a:solidFill>
                  <a:latin typeface="Arial"/>
                  <a:cs typeface="Arial"/>
                </a:rPr>
                <a:t>lo máximo posible con el objetivo de reducir </a:t>
              </a:r>
              <a:r>
                <a:rPr lang="es-ES" sz="1000" b="1" dirty="0">
                  <a:solidFill>
                    <a:schemeClr val="accent1"/>
                  </a:solidFill>
                  <a:latin typeface="Arial"/>
                  <a:cs typeface="Arial"/>
                </a:rPr>
                <a:t>polifarmacia</a:t>
              </a:r>
              <a:r>
                <a:rPr lang="es-ES" sz="1000" dirty="0">
                  <a:solidFill>
                    <a:schemeClr val="accent1"/>
                  </a:solidFill>
                  <a:latin typeface="Arial"/>
                  <a:cs typeface="Arial"/>
                </a:rPr>
                <a:t>, efectos </a:t>
              </a:r>
              <a:r>
                <a:rPr lang="es-ES" sz="1000" b="1" dirty="0">
                  <a:solidFill>
                    <a:schemeClr val="accent1"/>
                  </a:solidFill>
                  <a:latin typeface="Arial"/>
                  <a:cs typeface="Arial"/>
                </a:rPr>
                <a:t>secundarios (hipoglucemia) </a:t>
              </a:r>
              <a:r>
                <a:rPr lang="es-ES" sz="1000" dirty="0">
                  <a:solidFill>
                    <a:schemeClr val="accent1"/>
                  </a:solidFill>
                  <a:latin typeface="Arial"/>
                  <a:cs typeface="Arial"/>
                </a:rPr>
                <a:t>y favorecer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la </a:t>
              </a:r>
              <a:r>
                <a:rPr lang="es-ES" sz="1000" b="1" dirty="0">
                  <a:solidFill>
                    <a:schemeClr val="accent1"/>
                  </a:solidFill>
                  <a:latin typeface="Arial"/>
                  <a:cs typeface="Arial"/>
                </a:rPr>
                <a:t>adherencia terapéutica</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34" name="Elipse 33">
              <a:extLst>
                <a:ext uri="{FF2B5EF4-FFF2-40B4-BE49-F238E27FC236}">
                  <a16:creationId xmlns:a16="http://schemas.microsoft.com/office/drawing/2014/main" id="{FAAF80CC-017A-42B3-183E-3D12C03E39BA}"/>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C2BBF61D-7D40-0D98-CC25-AA683B5853F0}"/>
              </a:ext>
            </a:extLst>
          </p:cNvPr>
          <p:cNvGrpSpPr/>
          <p:nvPr/>
        </p:nvGrpSpPr>
        <p:grpSpPr>
          <a:xfrm>
            <a:off x="298348" y="3231564"/>
            <a:ext cx="8521802" cy="307777"/>
            <a:chOff x="298348" y="2047962"/>
            <a:chExt cx="8521802" cy="307777"/>
          </a:xfrm>
        </p:grpSpPr>
        <p:sp>
          <p:nvSpPr>
            <p:cNvPr id="36" name="CuadroTexto 35">
              <a:extLst>
                <a:ext uri="{FF2B5EF4-FFF2-40B4-BE49-F238E27FC236}">
                  <a16:creationId xmlns:a16="http://schemas.microsoft.com/office/drawing/2014/main" id="{A8CE0CFB-7D05-0AE1-DDDE-B733F2ABDFFF}"/>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En este grupo de pacientes (comorbilidad, fragilidad leve-moderada y polifarmacia) no suele estar indicado el tratamiento con </a:t>
              </a:r>
              <a:r>
                <a:rPr lang="es-ES" sz="1000" b="1" dirty="0">
                  <a:solidFill>
                    <a:schemeClr val="accent1"/>
                  </a:solidFill>
                  <a:latin typeface="Arial"/>
                  <a:cs typeface="Arial"/>
                </a:rPr>
                <a:t>aGLP-1</a:t>
              </a:r>
              <a:r>
                <a:rPr lang="es-ES" sz="1000" dirty="0">
                  <a:solidFill>
                    <a:schemeClr val="accent1"/>
                  </a:solidFill>
                  <a:latin typeface="Arial"/>
                  <a:cs typeface="Arial"/>
                </a:rPr>
                <a:t>, debido al alto riesgo de desarrollar eventos adversos (dispepsia, disminución de apetito, pérdida de peso…)</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37" name="Elipse 36">
              <a:extLst>
                <a:ext uri="{FF2B5EF4-FFF2-40B4-BE49-F238E27FC236}">
                  <a16:creationId xmlns:a16="http://schemas.microsoft.com/office/drawing/2014/main" id="{CB77C558-AA88-D873-46CE-EE6D682009C5}"/>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E85622A2-4CA2-45AE-3006-CC529D1F2FEC}"/>
              </a:ext>
            </a:extLst>
          </p:cNvPr>
          <p:cNvGrpSpPr/>
          <p:nvPr/>
        </p:nvGrpSpPr>
        <p:grpSpPr>
          <a:xfrm>
            <a:off x="298348" y="3610478"/>
            <a:ext cx="8521802" cy="461665"/>
            <a:chOff x="298348" y="2047962"/>
            <a:chExt cx="8521802" cy="461665"/>
          </a:xfrm>
        </p:grpSpPr>
        <p:sp>
          <p:nvSpPr>
            <p:cNvPr id="39" name="CuadroTexto 38">
              <a:extLst>
                <a:ext uri="{FF2B5EF4-FFF2-40B4-BE49-F238E27FC236}">
                  <a16:creationId xmlns:a16="http://schemas.microsoft.com/office/drawing/2014/main" id="{BEA98E28-B1FA-5C37-68CB-F53E6722EF96}"/>
                </a:ext>
              </a:extLst>
            </p:cNvPr>
            <p:cNvSpPr txBox="1"/>
            <p:nvPr/>
          </p:nvSpPr>
          <p:spPr>
            <a:xfrm>
              <a:off x="476250" y="2047962"/>
              <a:ext cx="8343900" cy="461665"/>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Los </a:t>
              </a:r>
              <a:r>
                <a:rPr lang="es-ES" sz="1000" b="1" dirty="0">
                  <a:solidFill>
                    <a:schemeClr val="accent1"/>
                  </a:solidFill>
                  <a:latin typeface="Arial"/>
                  <a:cs typeface="Arial"/>
                </a:rPr>
                <a:t>iSGLT-2</a:t>
              </a:r>
              <a:r>
                <a:rPr lang="es-ES" sz="1000" dirty="0">
                  <a:solidFill>
                    <a:schemeClr val="accent1"/>
                  </a:solidFill>
                  <a:latin typeface="Arial"/>
                  <a:cs typeface="Arial"/>
                </a:rPr>
                <a:t> pueden ser </a:t>
              </a:r>
              <a:r>
                <a:rPr lang="es-ES" sz="1000" b="1" dirty="0">
                  <a:solidFill>
                    <a:schemeClr val="accent1"/>
                  </a:solidFill>
                  <a:latin typeface="Arial"/>
                  <a:cs typeface="Arial"/>
                </a:rPr>
                <a:t>beneficiosos</a:t>
              </a:r>
              <a:r>
                <a:rPr lang="es-ES" sz="1000" dirty="0">
                  <a:solidFill>
                    <a:schemeClr val="accent1"/>
                  </a:solidFill>
                  <a:latin typeface="Arial"/>
                  <a:cs typeface="Arial"/>
                </a:rPr>
                <a:t>, siempre y cuando se valore adecuadamente el </a:t>
              </a:r>
              <a:r>
                <a:rPr lang="es-ES" sz="1000" b="1" dirty="0">
                  <a:solidFill>
                    <a:schemeClr val="accent1"/>
                  </a:solidFill>
                  <a:latin typeface="Arial"/>
                  <a:cs typeface="Arial"/>
                </a:rPr>
                <a:t>riesgo/ beneficio</a:t>
              </a:r>
              <a:r>
                <a:rPr lang="es-ES" sz="1000" dirty="0">
                  <a:solidFill>
                    <a:schemeClr val="accent1"/>
                  </a:solidFill>
                  <a:latin typeface="Arial"/>
                  <a:cs typeface="Arial"/>
                </a:rPr>
                <a:t>. Beneficio ampliamente demostrado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en pacientes </a:t>
              </a:r>
              <a:r>
                <a:rPr lang="es-ES" sz="1000" b="1" dirty="0">
                  <a:solidFill>
                    <a:schemeClr val="accent1"/>
                  </a:solidFill>
                  <a:latin typeface="Arial"/>
                  <a:cs typeface="Arial"/>
                </a:rPr>
                <a:t>frágiles con ICC</a:t>
              </a:r>
              <a:r>
                <a:rPr lang="es-ES" sz="1000" dirty="0">
                  <a:solidFill>
                    <a:schemeClr val="accent1"/>
                  </a:solidFill>
                  <a:latin typeface="Arial"/>
                  <a:cs typeface="Arial"/>
                </a:rPr>
                <a:t>, </a:t>
              </a:r>
              <a:r>
                <a:rPr lang="es-ES" sz="1000" b="1" dirty="0" err="1">
                  <a:solidFill>
                    <a:schemeClr val="accent1"/>
                  </a:solidFill>
                  <a:latin typeface="Arial"/>
                  <a:cs typeface="Arial"/>
                </a:rPr>
                <a:t>re-ingresadores</a:t>
              </a:r>
              <a:r>
                <a:rPr lang="es-ES" sz="1000" dirty="0">
                  <a:solidFill>
                    <a:schemeClr val="accent1"/>
                  </a:solidFill>
                  <a:latin typeface="Arial"/>
                  <a:cs typeface="Arial"/>
                </a:rPr>
                <a:t> por descompensación de </a:t>
              </a:r>
              <a:r>
                <a:rPr lang="es-ES" sz="1000" b="1" dirty="0">
                  <a:solidFill>
                    <a:schemeClr val="accent1"/>
                  </a:solidFill>
                  <a:latin typeface="Arial"/>
                  <a:cs typeface="Arial"/>
                </a:rPr>
                <a:t>ICC</a:t>
              </a:r>
              <a:r>
                <a:rPr lang="es-ES" sz="1000" dirty="0">
                  <a:solidFill>
                    <a:schemeClr val="accent1"/>
                  </a:solidFill>
                  <a:latin typeface="Arial"/>
                  <a:cs typeface="Arial"/>
                </a:rPr>
                <a:t> y enfermedad renal crónica. No aumentan el riesgo de hipoglucemia, pero pueden </a:t>
              </a:r>
              <a:r>
                <a:rPr lang="es-ES" sz="1000" b="1" dirty="0">
                  <a:solidFill>
                    <a:schemeClr val="accent1"/>
                  </a:solidFill>
                  <a:latin typeface="Arial"/>
                  <a:cs typeface="Arial"/>
                </a:rPr>
                <a:t>incrementar el riesgo de infecciones genitourinarias y de hipotensión arterial</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40" name="Elipse 39">
              <a:extLst>
                <a:ext uri="{FF2B5EF4-FFF2-40B4-BE49-F238E27FC236}">
                  <a16:creationId xmlns:a16="http://schemas.microsoft.com/office/drawing/2014/main" id="{BE08BBB2-06EF-8574-E404-E3CBE3C8C852}"/>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 name="Grupo 43">
            <a:extLst>
              <a:ext uri="{FF2B5EF4-FFF2-40B4-BE49-F238E27FC236}">
                <a16:creationId xmlns:a16="http://schemas.microsoft.com/office/drawing/2014/main" id="{3400C4A1-27BC-33C7-F696-7807E44B3EDD}"/>
              </a:ext>
            </a:extLst>
          </p:cNvPr>
          <p:cNvGrpSpPr/>
          <p:nvPr/>
        </p:nvGrpSpPr>
        <p:grpSpPr>
          <a:xfrm>
            <a:off x="298348" y="4143278"/>
            <a:ext cx="8521802" cy="307777"/>
            <a:chOff x="298348" y="2047962"/>
            <a:chExt cx="8521802" cy="307777"/>
          </a:xfrm>
        </p:grpSpPr>
        <p:sp>
          <p:nvSpPr>
            <p:cNvPr id="45" name="CuadroTexto 44">
              <a:extLst>
                <a:ext uri="{FF2B5EF4-FFF2-40B4-BE49-F238E27FC236}">
                  <a16:creationId xmlns:a16="http://schemas.microsoft.com/office/drawing/2014/main" id="{0B25CA0B-5CCA-5D20-F492-EF73AE6B30C5}"/>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La </a:t>
              </a:r>
              <a:r>
                <a:rPr lang="es-ES" sz="1000" b="1" dirty="0">
                  <a:solidFill>
                    <a:schemeClr val="accent1"/>
                  </a:solidFill>
                  <a:latin typeface="Arial"/>
                  <a:cs typeface="Arial"/>
                </a:rPr>
                <a:t>insulina</a:t>
              </a:r>
              <a:r>
                <a:rPr lang="es-ES" sz="1000" dirty="0">
                  <a:solidFill>
                    <a:schemeClr val="accent1"/>
                  </a:solidFill>
                  <a:latin typeface="Arial"/>
                  <a:cs typeface="Arial"/>
                </a:rPr>
                <a:t> puede proporcionar </a:t>
              </a:r>
              <a:r>
                <a:rPr lang="es-ES" sz="1000" b="1" dirty="0">
                  <a:solidFill>
                    <a:schemeClr val="accent1"/>
                  </a:solidFill>
                  <a:latin typeface="Arial"/>
                  <a:cs typeface="Arial"/>
                </a:rPr>
                <a:t>beneficios anabólicos</a:t>
              </a:r>
              <a:r>
                <a:rPr lang="es-ES" sz="1000" dirty="0">
                  <a:solidFill>
                    <a:schemeClr val="accent1"/>
                  </a:solidFill>
                  <a:latin typeface="Arial"/>
                  <a:cs typeface="Arial"/>
                </a:rPr>
                <a:t>; se puede considerar el uso de un </a:t>
              </a:r>
              <a:r>
                <a:rPr lang="es-ES" sz="1000" b="1" dirty="0">
                  <a:solidFill>
                    <a:schemeClr val="accent1"/>
                  </a:solidFill>
                  <a:latin typeface="Arial"/>
                  <a:cs typeface="Arial"/>
                </a:rPr>
                <a:t>régimen</a:t>
              </a:r>
              <a:r>
                <a:rPr lang="es-ES" sz="1000" dirty="0">
                  <a:solidFill>
                    <a:schemeClr val="accent1"/>
                  </a:solidFill>
                  <a:latin typeface="Arial"/>
                  <a:cs typeface="Arial"/>
                </a:rPr>
                <a:t> de insulina </a:t>
              </a:r>
              <a:r>
                <a:rPr lang="es-ES" sz="1000" b="1" dirty="0">
                  <a:solidFill>
                    <a:schemeClr val="accent1"/>
                  </a:solidFill>
                  <a:latin typeface="Arial"/>
                  <a:cs typeface="Arial"/>
                </a:rPr>
                <a:t>simplificado</a:t>
              </a:r>
              <a:r>
                <a:rPr lang="es-ES" sz="1000" dirty="0">
                  <a:solidFill>
                    <a:schemeClr val="accent1"/>
                  </a:solidFill>
                  <a:latin typeface="Arial"/>
                  <a:cs typeface="Arial"/>
                </a:rPr>
                <a:t> con un bajo riesgo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de hipoglucemia (p. ej., análogos de insulina basal de acción prolongada como insulina glargina, </a:t>
              </a:r>
              <a:r>
                <a:rPr lang="es-ES" sz="1000" dirty="0" err="1">
                  <a:solidFill>
                    <a:schemeClr val="accent1"/>
                  </a:solidFill>
                  <a:latin typeface="Arial"/>
                  <a:cs typeface="Arial"/>
                </a:rPr>
                <a:t>detemir</a:t>
              </a:r>
              <a:r>
                <a:rPr lang="es-ES" sz="1000" dirty="0">
                  <a:solidFill>
                    <a:schemeClr val="accent1"/>
                  </a:solidFill>
                  <a:latin typeface="Arial"/>
                  <a:cs typeface="Arial"/>
                </a:rPr>
                <a:t> o </a:t>
              </a:r>
              <a:r>
                <a:rPr lang="es-ES" sz="1000" dirty="0" err="1">
                  <a:solidFill>
                    <a:schemeClr val="accent1"/>
                  </a:solidFill>
                  <a:latin typeface="Arial"/>
                  <a:cs typeface="Arial"/>
                </a:rPr>
                <a:t>degludec</a:t>
              </a:r>
              <a:r>
                <a:rPr lang="es-ES" sz="1000" dirty="0">
                  <a:solidFill>
                    <a:schemeClr val="accent1"/>
                  </a:solidFill>
                  <a:latin typeface="Arial"/>
                  <a:cs typeface="Arial"/>
                </a:rPr>
                <a:t>)</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46" name="Elipse 45">
              <a:extLst>
                <a:ext uri="{FF2B5EF4-FFF2-40B4-BE49-F238E27FC236}">
                  <a16:creationId xmlns:a16="http://schemas.microsoft.com/office/drawing/2014/main" id="{E1B6BFAD-3793-9EE6-E9EF-288E906BA196}"/>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260833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820AF9-02D3-2C09-676F-2C241D4611E5}"/>
              </a:ext>
            </a:extLst>
          </p:cNvPr>
          <p:cNvSpPr>
            <a:spLocks noGrp="1"/>
          </p:cNvSpPr>
          <p:nvPr>
            <p:ph type="sldNum" sz="quarter" idx="12"/>
          </p:nvPr>
        </p:nvSpPr>
        <p:spPr/>
        <p:txBody>
          <a:bodyPr/>
          <a:lstStyle/>
          <a:p>
            <a:fld id="{E7109EF1-F99E-2846-B900-05CEFB69D20A}" type="slidenum">
              <a:rPr lang="en-US" noProof="0" smtClean="0"/>
              <a:pPr/>
              <a:t>36</a:t>
            </a:fld>
            <a:endParaRPr lang="en-US" noProof="0"/>
          </a:p>
        </p:txBody>
      </p:sp>
      <p:sp>
        <p:nvSpPr>
          <p:cNvPr id="3" name="Marcador de texto 2">
            <a:extLst>
              <a:ext uri="{FF2B5EF4-FFF2-40B4-BE49-F238E27FC236}">
                <a16:creationId xmlns:a16="http://schemas.microsoft.com/office/drawing/2014/main" id="{F4CE5CB9-A86C-63C0-90E4-2BAFACFC5EF8}"/>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460283B2-7B6C-2F98-0B10-445F3A9120E4}"/>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Individualización del tratamiento farmacológico de la DM2 del paciente frágil</a:t>
            </a:r>
          </a:p>
        </p:txBody>
      </p:sp>
      <p:sp>
        <p:nvSpPr>
          <p:cNvPr id="5" name="Marcador de texto 4">
            <a:extLst>
              <a:ext uri="{FF2B5EF4-FFF2-40B4-BE49-F238E27FC236}">
                <a16:creationId xmlns:a16="http://schemas.microsoft.com/office/drawing/2014/main" id="{D7B59DCA-1C4A-6828-4BAA-CA6212FD48DA}"/>
              </a:ext>
            </a:extLst>
          </p:cNvPr>
          <p:cNvSpPr>
            <a:spLocks noGrp="1"/>
          </p:cNvSpPr>
          <p:nvPr>
            <p:ph type="body" sz="quarter" idx="26"/>
          </p:nvPr>
        </p:nvSpPr>
        <p:spPr/>
        <p:txBody>
          <a:bodyPr/>
          <a:lstStyle/>
          <a:p>
            <a:pPr marL="12700" marR="5080">
              <a:lnSpc>
                <a:spcPct val="100000"/>
              </a:lnSpc>
              <a:spcBef>
                <a:spcPts val="100"/>
              </a:spcBef>
            </a:pPr>
            <a:r>
              <a:rPr lang="es-ES" b="1" spc="-10">
                <a:latin typeface="Arial" panose="020B0604020202020204" pitchFamily="34" charset="0"/>
                <a:cs typeface="Arial" panose="020B0604020202020204" pitchFamily="34" charset="0"/>
              </a:rPr>
              <a:t>1. </a:t>
            </a:r>
            <a:r>
              <a:rPr lang="es-ES" spc="-10">
                <a:latin typeface="Arial" panose="020B0604020202020204" pitchFamily="34" charset="0"/>
                <a:cs typeface="Arial" panose="020B0604020202020204" pitchFamily="34" charset="0"/>
              </a:rPr>
              <a:t>American Diabetes </a:t>
            </a:r>
            <a:r>
              <a:rPr lang="es-ES" spc="-10" err="1">
                <a:latin typeface="Arial" panose="020B0604020202020204" pitchFamily="34" charset="0"/>
                <a:cs typeface="Arial" panose="020B0604020202020204" pitchFamily="34" charset="0"/>
              </a:rPr>
              <a:t>Association</a:t>
            </a:r>
            <a:r>
              <a:rPr lang="es-ES" spc="-10">
                <a:latin typeface="Arial" panose="020B0604020202020204" pitchFamily="34" charset="0"/>
                <a:cs typeface="Arial" panose="020B0604020202020204" pitchFamily="34" charset="0"/>
              </a:rPr>
              <a:t> Professional </a:t>
            </a:r>
            <a:r>
              <a:rPr lang="es-ES" spc="-10" err="1">
                <a:latin typeface="Arial" panose="020B0604020202020204" pitchFamily="34" charset="0"/>
                <a:cs typeface="Arial" panose="020B0604020202020204" pitchFamily="34" charset="0"/>
              </a:rPr>
              <a:t>Practice</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Committee</a:t>
            </a:r>
            <a:r>
              <a:rPr lang="es-ES" spc="-10">
                <a:latin typeface="Arial" panose="020B0604020202020204" pitchFamily="34" charset="0"/>
                <a:cs typeface="Arial" panose="020B0604020202020204" pitchFamily="34" charset="0"/>
              </a:rPr>
              <a:t>. 13. </a:t>
            </a:r>
            <a:r>
              <a:rPr lang="es-ES" spc="-10" err="1">
                <a:latin typeface="Arial" panose="020B0604020202020204" pitchFamily="34" charset="0"/>
                <a:cs typeface="Arial" panose="020B0604020202020204" pitchFamily="34" charset="0"/>
              </a:rPr>
              <a:t>Older</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adults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Standards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of</a:t>
            </a:r>
            <a:r>
              <a:rPr lang="es-ES" spc="-10">
                <a:latin typeface="Arial" panose="020B0604020202020204" pitchFamily="34" charset="0"/>
                <a:cs typeface="Arial" panose="020B0604020202020204" pitchFamily="34" charset="0"/>
              </a:rPr>
              <a:t> care in diabetes-2025. Diabetes Care. 2025;48(Supplement_1):S266–82. </a:t>
            </a:r>
            <a:r>
              <a:rPr lang="es-ES" b="1" spc="-10">
                <a:latin typeface="Arial" panose="020B0604020202020204" pitchFamily="34" charset="0"/>
                <a:cs typeface="Arial" panose="020B0604020202020204" pitchFamily="34" charset="0"/>
              </a:rPr>
              <a:t>2. </a:t>
            </a:r>
            <a:r>
              <a:rPr lang="es-ES" spc="-10">
                <a:latin typeface="Arial" panose="020B0604020202020204" pitchFamily="34" charset="0"/>
                <a:cs typeface="Arial" panose="020B0604020202020204" pitchFamily="34" charset="0"/>
              </a:rPr>
              <a:t>Doucet J, </a:t>
            </a:r>
            <a:r>
              <a:rPr lang="es-ES" i="1" spc="-10">
                <a:latin typeface="Arial" panose="020B0604020202020204" pitchFamily="34" charset="0"/>
                <a:cs typeface="Arial" panose="020B0604020202020204" pitchFamily="34" charset="0"/>
              </a:rPr>
              <a:t>et al. </a:t>
            </a:r>
            <a:r>
              <a:rPr lang="es-ES" spc="-10">
                <a:latin typeface="Arial" panose="020B0604020202020204" pitchFamily="34" charset="0"/>
                <a:cs typeface="Arial" panose="020B0604020202020204" pitchFamily="34" charset="0"/>
              </a:rPr>
              <a:t>Management </a:t>
            </a:r>
            <a:r>
              <a:rPr lang="es-ES" spc="-10" err="1">
                <a:latin typeface="Arial" panose="020B0604020202020204" pitchFamily="34" charset="0"/>
                <a:cs typeface="Arial" panose="020B0604020202020204" pitchFamily="34" charset="0"/>
              </a:rPr>
              <a:t>of</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glucose-lowering</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therapy</a:t>
            </a:r>
            <a:r>
              <a:rPr lang="es-ES" spc="-10">
                <a:latin typeface="Arial" panose="020B0604020202020204" pitchFamily="34" charset="0"/>
                <a:cs typeface="Arial" panose="020B0604020202020204" pitchFamily="34" charset="0"/>
              </a:rPr>
              <a:t> in </a:t>
            </a:r>
            <a:r>
              <a:rPr lang="es-ES" spc="-10" err="1">
                <a:latin typeface="Arial" panose="020B0604020202020204" pitchFamily="34" charset="0"/>
                <a:cs typeface="Arial" panose="020B0604020202020204" pitchFamily="34" charset="0"/>
              </a:rPr>
              <a:t>older</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adults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with</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type</a:t>
            </a:r>
            <a:r>
              <a:rPr lang="es-ES" spc="-10">
                <a:latin typeface="Arial" panose="020B0604020202020204" pitchFamily="34" charset="0"/>
                <a:cs typeface="Arial" panose="020B0604020202020204" pitchFamily="34" charset="0"/>
              </a:rPr>
              <a:t> 2 diabetes: </a:t>
            </a:r>
            <a:r>
              <a:rPr lang="es-ES" spc="-10" err="1">
                <a:latin typeface="Arial" panose="020B0604020202020204" pitchFamily="34" charset="0"/>
                <a:cs typeface="Arial" panose="020B0604020202020204" pitchFamily="34" charset="0"/>
              </a:rPr>
              <a:t>Challenges</a:t>
            </a:r>
            <a:r>
              <a:rPr lang="es-ES" spc="-10">
                <a:latin typeface="Arial" panose="020B0604020202020204" pitchFamily="34" charset="0"/>
                <a:cs typeface="Arial" panose="020B0604020202020204" pitchFamily="34" charset="0"/>
              </a:rPr>
              <a:t> and </a:t>
            </a:r>
            <a:r>
              <a:rPr lang="es-ES" spc="-10" err="1">
                <a:latin typeface="Arial" panose="020B0604020202020204" pitchFamily="34" charset="0"/>
                <a:cs typeface="Arial" panose="020B0604020202020204" pitchFamily="34" charset="0"/>
              </a:rPr>
              <a:t>opportunities</a:t>
            </a:r>
            <a:r>
              <a:rPr lang="es-ES" spc="-10">
                <a:latin typeface="Arial" panose="020B0604020202020204" pitchFamily="34" charset="0"/>
                <a:cs typeface="Arial" panose="020B0604020202020204" pitchFamily="34" charset="0"/>
              </a:rPr>
              <a:t>. Clin </a:t>
            </a:r>
            <a:r>
              <a:rPr lang="es-ES" spc="-10" err="1">
                <a:latin typeface="Arial" panose="020B0604020202020204" pitchFamily="34" charset="0"/>
                <a:cs typeface="Arial" panose="020B0604020202020204" pitchFamily="34" charset="0"/>
              </a:rPr>
              <a:t>Interv</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Aging</a:t>
            </a:r>
            <a:r>
              <a:rPr lang="es-ES" spc="-10">
                <a:latin typeface="Arial" panose="020B0604020202020204" pitchFamily="34" charset="0"/>
                <a:cs typeface="Arial" panose="020B0604020202020204" pitchFamily="34" charset="0"/>
              </a:rPr>
              <a:t>. 2023;18:1687–703.</a:t>
            </a:r>
          </a:p>
        </p:txBody>
      </p:sp>
      <p:grpSp>
        <p:nvGrpSpPr>
          <p:cNvPr id="6" name="Grupo 5">
            <a:extLst>
              <a:ext uri="{FF2B5EF4-FFF2-40B4-BE49-F238E27FC236}">
                <a16:creationId xmlns:a16="http://schemas.microsoft.com/office/drawing/2014/main" id="{A6CD5F08-AFBB-E4DF-7E6F-72C653E54643}"/>
              </a:ext>
            </a:extLst>
          </p:cNvPr>
          <p:cNvGrpSpPr/>
          <p:nvPr/>
        </p:nvGrpSpPr>
        <p:grpSpPr>
          <a:xfrm>
            <a:off x="4215970" y="4488142"/>
            <a:ext cx="712060" cy="136246"/>
            <a:chOff x="4216048" y="4488142"/>
            <a:chExt cx="712060" cy="136246"/>
          </a:xfrm>
        </p:grpSpPr>
        <p:sp>
          <p:nvSpPr>
            <p:cNvPr id="7" name="Elipse 90">
              <a:hlinkClick r:id="rId2" action="ppaction://hlinksldjump"/>
              <a:extLst>
                <a:ext uri="{FF2B5EF4-FFF2-40B4-BE49-F238E27FC236}">
                  <a16:creationId xmlns:a16="http://schemas.microsoft.com/office/drawing/2014/main" id="{CC582320-A862-AC50-233F-03D73C6962F4}"/>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3" action="ppaction://hlinksldjump"/>
              <a:extLst>
                <a:ext uri="{FF2B5EF4-FFF2-40B4-BE49-F238E27FC236}">
                  <a16:creationId xmlns:a16="http://schemas.microsoft.com/office/drawing/2014/main" id="{05C26015-A579-9933-133F-420977B71F85}"/>
                </a:ext>
              </a:extLst>
            </p:cNvPr>
            <p:cNvSpPr/>
            <p:nvPr/>
          </p:nvSpPr>
          <p:spPr>
            <a:xfrm>
              <a:off x="421604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9" name="Elipse 90">
              <a:hlinkClick r:id="rId4" action="ppaction://hlinksldjump"/>
              <a:extLst>
                <a:ext uri="{FF2B5EF4-FFF2-40B4-BE49-F238E27FC236}">
                  <a16:creationId xmlns:a16="http://schemas.microsoft.com/office/drawing/2014/main" id="{36D287D9-6BE8-939A-0EFD-71BACB663FBB}"/>
                </a:ext>
              </a:extLst>
            </p:cNvPr>
            <p:cNvSpPr/>
            <p:nvPr/>
          </p:nvSpPr>
          <p:spPr>
            <a:xfrm>
              <a:off x="4599924"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0" name="Elipse 90">
              <a:hlinkClick r:id="rId5" action="ppaction://hlinksldjump"/>
              <a:extLst>
                <a:ext uri="{FF2B5EF4-FFF2-40B4-BE49-F238E27FC236}">
                  <a16:creationId xmlns:a16="http://schemas.microsoft.com/office/drawing/2014/main" id="{2348CBDC-9FE4-D155-5B67-28B08F3D7B9C}"/>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14" name="Conector recto 13">
            <a:extLst>
              <a:ext uri="{FF2B5EF4-FFF2-40B4-BE49-F238E27FC236}">
                <a16:creationId xmlns:a16="http://schemas.microsoft.com/office/drawing/2014/main" id="{94DD6754-2B73-A6EE-4BCB-4075453CDC3D}"/>
              </a:ext>
            </a:extLst>
          </p:cNvPr>
          <p:cNvCxnSpPr>
            <a:cxnSpLocks/>
          </p:cNvCxnSpPr>
          <p:nvPr/>
        </p:nvCxnSpPr>
        <p:spPr>
          <a:xfrm flipV="1">
            <a:off x="323850" y="2123265"/>
            <a:ext cx="0" cy="228522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upo 14">
            <a:extLst>
              <a:ext uri="{FF2B5EF4-FFF2-40B4-BE49-F238E27FC236}">
                <a16:creationId xmlns:a16="http://schemas.microsoft.com/office/drawing/2014/main" id="{2BFD16B1-C49A-531E-624E-E1BBB15391D6}"/>
              </a:ext>
            </a:extLst>
          </p:cNvPr>
          <p:cNvGrpSpPr/>
          <p:nvPr/>
        </p:nvGrpSpPr>
        <p:grpSpPr>
          <a:xfrm>
            <a:off x="298348" y="2023686"/>
            <a:ext cx="8521802" cy="307777"/>
            <a:chOff x="298348" y="2047962"/>
            <a:chExt cx="8521802" cy="307777"/>
          </a:xfrm>
        </p:grpSpPr>
        <p:sp>
          <p:nvSpPr>
            <p:cNvPr id="16" name="CuadroTexto 15">
              <a:extLst>
                <a:ext uri="{FF2B5EF4-FFF2-40B4-BE49-F238E27FC236}">
                  <a16:creationId xmlns:a16="http://schemas.microsoft.com/office/drawing/2014/main" id="{72B8C355-7C51-08D7-4CFB-9D313C4515B2}"/>
                </a:ext>
              </a:extLst>
            </p:cNvPr>
            <p:cNvSpPr txBox="1"/>
            <p:nvPr/>
          </p:nvSpPr>
          <p:spPr>
            <a:xfrm>
              <a:off x="476250" y="2047962"/>
              <a:ext cx="8343900" cy="307777"/>
            </a:xfrm>
            <a:prstGeom prst="rect">
              <a:avLst/>
            </a:prstGeom>
            <a:noFill/>
          </p:spPr>
          <p:txBody>
            <a:bodyPr wrap="square" lIns="0" tIns="0" rIns="0" bIns="0">
              <a:spAutoFit/>
            </a:bodyPr>
            <a:lstStyle/>
            <a:p>
              <a:pPr marL="12700" marR="5080">
                <a:spcBef>
                  <a:spcPts val="225"/>
                </a:spcBef>
              </a:pPr>
              <a:r>
                <a:rPr lang="es-ES" sz="1000" dirty="0">
                  <a:solidFill>
                    <a:schemeClr val="accent1"/>
                  </a:solidFill>
                  <a:latin typeface="Arial" panose="020B0604020202020204" pitchFamily="34" charset="0"/>
                  <a:cs typeface="Arial" panose="020B0604020202020204" pitchFamily="34" charset="0"/>
                </a:rPr>
                <a:t>El objetivo esencial en este grupo de pacientes es el </a:t>
              </a:r>
              <a:r>
                <a:rPr lang="es-ES" sz="1000" b="1" dirty="0">
                  <a:solidFill>
                    <a:schemeClr val="accent1"/>
                  </a:solidFill>
                  <a:latin typeface="Arial" panose="020B0604020202020204" pitchFamily="34" charset="0"/>
                  <a:cs typeface="Arial" panose="020B0604020202020204" pitchFamily="34" charset="0"/>
                </a:rPr>
                <a:t>adecuado control sintomático </a:t>
              </a:r>
              <a:r>
                <a:rPr lang="es-ES" sz="1000" dirty="0">
                  <a:solidFill>
                    <a:schemeClr val="accent1"/>
                  </a:solidFill>
                  <a:latin typeface="Arial" panose="020B0604020202020204" pitchFamily="34" charset="0"/>
                  <a:cs typeface="Arial" panose="020B0604020202020204" pitchFamily="34" charset="0"/>
                </a:rPr>
                <a:t>con un enfoque conservador. Los esfuerzos deben ir dirigidos a evitar hipoglucemias/hiperglucemias sintomáticas y asegurar una adecuada calidad de vida</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18" name="Elipse 17">
              <a:extLst>
                <a:ext uri="{FF2B5EF4-FFF2-40B4-BE49-F238E27FC236}">
                  <a16:creationId xmlns:a16="http://schemas.microsoft.com/office/drawing/2014/main" id="{6167DBC3-102A-7A04-43EC-F7DA2EBBADDB}"/>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 name="Grupo 18">
            <a:extLst>
              <a:ext uri="{FF2B5EF4-FFF2-40B4-BE49-F238E27FC236}">
                <a16:creationId xmlns:a16="http://schemas.microsoft.com/office/drawing/2014/main" id="{17914632-C56B-F3E0-03F8-36518891BCE2}"/>
              </a:ext>
            </a:extLst>
          </p:cNvPr>
          <p:cNvGrpSpPr/>
          <p:nvPr/>
        </p:nvGrpSpPr>
        <p:grpSpPr>
          <a:xfrm>
            <a:off x="323850" y="1166813"/>
            <a:ext cx="8496300" cy="661987"/>
            <a:chOff x="323850" y="1166813"/>
            <a:chExt cx="8496300" cy="661987"/>
          </a:xfrm>
        </p:grpSpPr>
        <p:grpSp>
          <p:nvGrpSpPr>
            <p:cNvPr id="20" name="Grupo 19">
              <a:extLst>
                <a:ext uri="{FF2B5EF4-FFF2-40B4-BE49-F238E27FC236}">
                  <a16:creationId xmlns:a16="http://schemas.microsoft.com/office/drawing/2014/main" id="{D47F0424-6E3E-CEAE-09FE-9DEA67963762}"/>
                </a:ext>
              </a:extLst>
            </p:cNvPr>
            <p:cNvGrpSpPr/>
            <p:nvPr/>
          </p:nvGrpSpPr>
          <p:grpSpPr>
            <a:xfrm>
              <a:off x="323850" y="1166813"/>
              <a:ext cx="1002780" cy="661987"/>
              <a:chOff x="323850" y="1166813"/>
              <a:chExt cx="1002780" cy="661987"/>
            </a:xfrm>
          </p:grpSpPr>
          <p:sp>
            <p:nvSpPr>
              <p:cNvPr id="23" name="Redondear rectángulo de esquina diagonal 22">
                <a:extLst>
                  <a:ext uri="{FF2B5EF4-FFF2-40B4-BE49-F238E27FC236}">
                    <a16:creationId xmlns:a16="http://schemas.microsoft.com/office/drawing/2014/main" id="{0087FCB0-E415-465D-A2BC-88B1793A49EF}"/>
                  </a:ext>
                </a:extLst>
              </p:cNvPr>
              <p:cNvSpPr/>
              <p:nvPr/>
            </p:nvSpPr>
            <p:spPr>
              <a:xfrm>
                <a:off x="323850" y="1166813"/>
                <a:ext cx="1002780" cy="661987"/>
              </a:xfrm>
              <a:prstGeom prst="round2DiagRect">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Gráfico 23">
                <a:extLst>
                  <a:ext uri="{FF2B5EF4-FFF2-40B4-BE49-F238E27FC236}">
                    <a16:creationId xmlns:a16="http://schemas.microsoft.com/office/drawing/2014/main" id="{F024E5DD-0D8E-7D08-DE62-C49C6AC678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184" y="1243973"/>
                <a:ext cx="846112" cy="507667"/>
              </a:xfrm>
              <a:prstGeom prst="rect">
                <a:avLst/>
              </a:prstGeom>
            </p:spPr>
          </p:pic>
        </p:grpSp>
        <p:sp>
          <p:nvSpPr>
            <p:cNvPr id="21" name="CuadroTexto 20">
              <a:extLst>
                <a:ext uri="{FF2B5EF4-FFF2-40B4-BE49-F238E27FC236}">
                  <a16:creationId xmlns:a16="http://schemas.microsoft.com/office/drawing/2014/main" id="{964DA7AC-C15A-85A6-3800-C077E3FE5EB6}"/>
                </a:ext>
              </a:extLst>
            </p:cNvPr>
            <p:cNvSpPr txBox="1"/>
            <p:nvPr/>
          </p:nvSpPr>
          <p:spPr>
            <a:xfrm>
              <a:off x="1464658" y="1166813"/>
              <a:ext cx="7355491" cy="589905"/>
            </a:xfrm>
            <a:prstGeom prst="rect">
              <a:avLst/>
            </a:prstGeom>
            <a:noFill/>
          </p:spPr>
          <p:txBody>
            <a:bodyPr wrap="square" lIns="0" tIns="0" rIns="0" bIns="0">
              <a:spAutoFit/>
            </a:bodyPr>
            <a:lstStyle/>
            <a:p>
              <a:pPr>
                <a:spcBef>
                  <a:spcPts val="1000"/>
                </a:spcBef>
              </a:pPr>
              <a:r>
                <a:rPr lang="es-ES" u="sng" dirty="0">
                  <a:solidFill>
                    <a:schemeClr val="accent1"/>
                  </a:solidFill>
                  <a:latin typeface="Arial" panose="020B0604020202020204" pitchFamily="34" charset="0"/>
                  <a:cs typeface="Arial" panose="020B0604020202020204" pitchFamily="34" charset="0"/>
                </a:rPr>
                <a:t>Perfil clínico 3</a:t>
              </a:r>
              <a:r>
                <a:rPr lang="es-ES" dirty="0">
                  <a:solidFill>
                    <a:schemeClr val="accent1"/>
                  </a:solidFill>
                  <a:latin typeface="Arial" panose="020B0604020202020204" pitchFamily="34" charset="0"/>
                  <a:cs typeface="Arial" panose="020B0604020202020204" pitchFamily="34" charset="0"/>
                </a:rPr>
                <a:t>: </a:t>
              </a:r>
            </a:p>
            <a:p>
              <a:pPr>
                <a:spcBef>
                  <a:spcPts val="1000"/>
                </a:spcBef>
              </a:pPr>
              <a:r>
                <a:rPr lang="es-ES_tradnl" sz="1200" dirty="0">
                  <a:solidFill>
                    <a:schemeClr val="accent1"/>
                  </a:solidFill>
                  <a:latin typeface="Arial" panose="020B0604020202020204" pitchFamily="34" charset="0"/>
                  <a:cs typeface="Arial" panose="020B0604020202020204" pitchFamily="34" charset="0"/>
                </a:rPr>
                <a:t>Adulto mayor con </a:t>
              </a:r>
              <a:r>
                <a:rPr lang="es-ES_tradnl" sz="1200" u="sng" dirty="0">
                  <a:solidFill>
                    <a:schemeClr val="accent1"/>
                  </a:solidFill>
                  <a:latin typeface="Arial" panose="020B0604020202020204" pitchFamily="34" charset="0"/>
                  <a:cs typeface="Arial" panose="020B0604020202020204" pitchFamily="34" charset="0"/>
                </a:rPr>
                <a:t>mala salud/situación final de vida</a:t>
              </a:r>
              <a:endParaRPr lang="es-ES_tradnl" sz="1200" u="sng" baseline="30000" dirty="0">
                <a:solidFill>
                  <a:srgbClr val="FF0000"/>
                </a:solidFill>
                <a:latin typeface="Arial" panose="020B0604020202020204" pitchFamily="34" charset="0"/>
                <a:cs typeface="Arial" panose="020B0604020202020204" pitchFamily="34" charset="0"/>
              </a:endParaRPr>
            </a:p>
          </p:txBody>
        </p:sp>
        <p:cxnSp>
          <p:nvCxnSpPr>
            <p:cNvPr id="22" name="Conector recto 21">
              <a:extLst>
                <a:ext uri="{FF2B5EF4-FFF2-40B4-BE49-F238E27FC236}">
                  <a16:creationId xmlns:a16="http://schemas.microsoft.com/office/drawing/2014/main" id="{FC5C50B4-1256-FF82-494E-EB8DAB1042FD}"/>
                </a:ext>
              </a:extLst>
            </p:cNvPr>
            <p:cNvCxnSpPr>
              <a:cxnSpLocks/>
            </p:cNvCxnSpPr>
            <p:nvPr/>
          </p:nvCxnSpPr>
          <p:spPr>
            <a:xfrm>
              <a:off x="323850" y="1828800"/>
              <a:ext cx="84963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5" name="Grupo 24">
            <a:extLst>
              <a:ext uri="{FF2B5EF4-FFF2-40B4-BE49-F238E27FC236}">
                <a16:creationId xmlns:a16="http://schemas.microsoft.com/office/drawing/2014/main" id="{E9B0D81E-7AC9-9B15-3106-8B1A1F9E59C5}"/>
              </a:ext>
            </a:extLst>
          </p:cNvPr>
          <p:cNvGrpSpPr/>
          <p:nvPr/>
        </p:nvGrpSpPr>
        <p:grpSpPr>
          <a:xfrm>
            <a:off x="298348" y="3989390"/>
            <a:ext cx="8521802" cy="461665"/>
            <a:chOff x="298348" y="2047962"/>
            <a:chExt cx="8521802" cy="461665"/>
          </a:xfrm>
        </p:grpSpPr>
        <p:sp>
          <p:nvSpPr>
            <p:cNvPr id="26" name="CuadroTexto 25">
              <a:extLst>
                <a:ext uri="{FF2B5EF4-FFF2-40B4-BE49-F238E27FC236}">
                  <a16:creationId xmlns:a16="http://schemas.microsoft.com/office/drawing/2014/main" id="{6BE26899-E4D2-4125-FDF6-1734E615BBA7}"/>
                </a:ext>
              </a:extLst>
            </p:cNvPr>
            <p:cNvSpPr txBox="1"/>
            <p:nvPr/>
          </p:nvSpPr>
          <p:spPr>
            <a:xfrm>
              <a:off x="476250" y="2047962"/>
              <a:ext cx="8343900" cy="461665"/>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La insulina puede proporcionar beneficios </a:t>
              </a:r>
              <a:r>
                <a:rPr lang="es-ES" sz="1000" b="1" dirty="0">
                  <a:solidFill>
                    <a:schemeClr val="accent1"/>
                  </a:solidFill>
                  <a:latin typeface="Arial"/>
                  <a:cs typeface="Arial"/>
                </a:rPr>
                <a:t>anabólicos</a:t>
              </a:r>
              <a:r>
                <a:rPr lang="es-ES" sz="1000" dirty="0">
                  <a:solidFill>
                    <a:schemeClr val="accent1"/>
                  </a:solidFill>
                  <a:latin typeface="Arial"/>
                  <a:cs typeface="Arial"/>
                </a:rPr>
                <a:t>, por lo que se puede considerar el uso de un régimen de insulina simplificado con un bajo riesgo de hipoglucemia (p. ej., análogos de insulina basal de acción prolongada) en pacientes </a:t>
              </a:r>
              <a:r>
                <a:rPr lang="es-ES" sz="1000" b="1" dirty="0">
                  <a:solidFill>
                    <a:schemeClr val="accent1"/>
                  </a:solidFill>
                  <a:latin typeface="Arial"/>
                  <a:cs typeface="Arial"/>
                </a:rPr>
                <a:t>seleccionados</a:t>
              </a:r>
              <a:r>
                <a:rPr lang="es-ES" sz="1000" dirty="0">
                  <a:solidFill>
                    <a:schemeClr val="accent1"/>
                  </a:solidFill>
                  <a:latin typeface="Arial"/>
                  <a:cs typeface="Arial"/>
                </a:rPr>
                <a:t> (DM1, DM2 con hiperglucemia mantenida sintomática…)</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28" name="Elipse 27">
              <a:extLst>
                <a:ext uri="{FF2B5EF4-FFF2-40B4-BE49-F238E27FC236}">
                  <a16:creationId xmlns:a16="http://schemas.microsoft.com/office/drawing/2014/main" id="{E143BC0B-E161-9E3F-3F83-1F8FE11C1915}"/>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EBC9D9A4-A5AB-AEE2-BFEB-7A8F19CE603F}"/>
              </a:ext>
            </a:extLst>
          </p:cNvPr>
          <p:cNvGrpSpPr/>
          <p:nvPr/>
        </p:nvGrpSpPr>
        <p:grpSpPr>
          <a:xfrm>
            <a:off x="298348" y="3497964"/>
            <a:ext cx="8521802" cy="307777"/>
            <a:chOff x="298348" y="2047962"/>
            <a:chExt cx="8521802" cy="307777"/>
          </a:xfrm>
        </p:grpSpPr>
        <p:sp>
          <p:nvSpPr>
            <p:cNvPr id="33" name="CuadroTexto 32">
              <a:extLst>
                <a:ext uri="{FF2B5EF4-FFF2-40B4-BE49-F238E27FC236}">
                  <a16:creationId xmlns:a16="http://schemas.microsoft.com/office/drawing/2014/main" id="{2A90AF46-A18C-A362-FE23-0EE5B7593E42}"/>
                </a:ext>
              </a:extLst>
            </p:cNvPr>
            <p:cNvSpPr txBox="1"/>
            <p:nvPr/>
          </p:nvSpPr>
          <p:spPr>
            <a:xfrm>
              <a:off x="476250" y="2047962"/>
              <a:ext cx="8343900" cy="307777"/>
            </a:xfrm>
            <a:prstGeom prst="rect">
              <a:avLst/>
            </a:prstGeom>
            <a:noFill/>
          </p:spPr>
          <p:txBody>
            <a:bodyPr wrap="square" lIns="0" tIns="0" rIns="0" bIns="0">
              <a:spAutoFit/>
            </a:bodyPr>
            <a:lstStyle/>
            <a:p>
              <a:pPr marL="12700" marR="5080">
                <a:spcBef>
                  <a:spcPts val="225"/>
                </a:spcBef>
              </a:pPr>
              <a:r>
                <a:rPr lang="es-ES" sz="1000" dirty="0">
                  <a:solidFill>
                    <a:schemeClr val="accent1"/>
                  </a:solidFill>
                  <a:latin typeface="Arial" panose="020B0604020202020204" pitchFamily="34" charset="0"/>
                  <a:cs typeface="Arial" panose="020B0604020202020204" pitchFamily="34" charset="0"/>
                </a:rPr>
                <a:t>Valorar </a:t>
              </a:r>
              <a:r>
                <a:rPr lang="es-ES" sz="1000" b="1" dirty="0">
                  <a:solidFill>
                    <a:schemeClr val="accent1"/>
                  </a:solidFill>
                  <a:latin typeface="Arial" panose="020B0604020202020204" pitchFamily="34" charset="0"/>
                  <a:cs typeface="Arial" panose="020B0604020202020204" pitchFamily="34" charset="0"/>
                </a:rPr>
                <a:t>retirada</a:t>
              </a:r>
              <a:r>
                <a:rPr lang="es-ES" sz="1000" dirty="0">
                  <a:solidFill>
                    <a:schemeClr val="accent1"/>
                  </a:solidFill>
                  <a:latin typeface="Arial" panose="020B0604020202020204" pitchFamily="34" charset="0"/>
                  <a:cs typeface="Arial" panose="020B0604020202020204" pitchFamily="34" charset="0"/>
                </a:rPr>
                <a:t> de </a:t>
              </a:r>
              <a:r>
                <a:rPr lang="es-ES" sz="1000" b="1" dirty="0">
                  <a:solidFill>
                    <a:schemeClr val="accent1"/>
                  </a:solidFill>
                  <a:latin typeface="Arial" panose="020B0604020202020204" pitchFamily="34" charset="0"/>
                  <a:cs typeface="Arial" panose="020B0604020202020204" pitchFamily="34" charset="0"/>
                </a:rPr>
                <a:t>aGLP-1</a:t>
              </a:r>
              <a:r>
                <a:rPr lang="es-ES" sz="1000" dirty="0">
                  <a:solidFill>
                    <a:schemeClr val="accent1"/>
                  </a:solidFill>
                  <a:latin typeface="Arial" panose="020B0604020202020204" pitchFamily="34" charset="0"/>
                  <a:cs typeface="Arial" panose="020B0604020202020204" pitchFamily="34" charset="0"/>
                </a:rPr>
                <a:t> e </a:t>
              </a:r>
              <a:r>
                <a:rPr lang="es-ES" sz="1000" b="1" dirty="0">
                  <a:solidFill>
                    <a:schemeClr val="accent1"/>
                  </a:solidFill>
                  <a:latin typeface="Arial" panose="020B0604020202020204" pitchFamily="34" charset="0"/>
                  <a:cs typeface="Arial" panose="020B0604020202020204" pitchFamily="34" charset="0"/>
                </a:rPr>
                <a:t>iSGLT-2</a:t>
              </a:r>
              <a:r>
                <a:rPr lang="es-ES" sz="1000" dirty="0">
                  <a:solidFill>
                    <a:schemeClr val="accent1"/>
                  </a:solidFill>
                  <a:latin typeface="Arial" panose="020B0604020202020204" pitchFamily="34" charset="0"/>
                  <a:cs typeface="Arial" panose="020B0604020202020204" pitchFamily="34" charset="0"/>
                </a:rPr>
                <a:t> por </a:t>
              </a:r>
              <a:r>
                <a:rPr lang="es-ES" sz="1000" b="1" dirty="0">
                  <a:solidFill>
                    <a:schemeClr val="accent1"/>
                  </a:solidFill>
                  <a:latin typeface="Arial" panose="020B0604020202020204" pitchFamily="34" charset="0"/>
                  <a:cs typeface="Arial" panose="020B0604020202020204" pitchFamily="34" charset="0"/>
                </a:rPr>
                <a:t>ausencia de tiempo de beneficio </a:t>
              </a:r>
              <a:r>
                <a:rPr lang="es-ES" sz="1000" dirty="0">
                  <a:solidFill>
                    <a:schemeClr val="accent1"/>
                  </a:solidFill>
                  <a:latin typeface="Arial" panose="020B0604020202020204" pitchFamily="34" charset="0"/>
                  <a:cs typeface="Arial" panose="020B0604020202020204" pitchFamily="34" charset="0"/>
                </a:rPr>
                <a:t>y aumento del </a:t>
              </a:r>
              <a:r>
                <a:rPr lang="es-ES" sz="1000" b="1" dirty="0">
                  <a:solidFill>
                    <a:schemeClr val="accent1"/>
                  </a:solidFill>
                  <a:latin typeface="Arial" panose="020B0604020202020204" pitchFamily="34" charset="0"/>
                  <a:cs typeface="Arial" panose="020B0604020202020204" pitchFamily="34" charset="0"/>
                </a:rPr>
                <a:t>riesgo de eventos adversos graves </a:t>
              </a:r>
              <a:r>
                <a:rPr lang="es-ES" sz="1000" dirty="0">
                  <a:solidFill>
                    <a:schemeClr val="accent1"/>
                  </a:solidFill>
                  <a:latin typeface="Arial" panose="020B0604020202020204" pitchFamily="34" charset="0"/>
                  <a:cs typeface="Arial" panose="020B0604020202020204" pitchFamily="34" charset="0"/>
                </a:rPr>
                <a:t>que deterioren calidad de vida del paciente</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34" name="Elipse 33">
              <a:extLst>
                <a:ext uri="{FF2B5EF4-FFF2-40B4-BE49-F238E27FC236}">
                  <a16:creationId xmlns:a16="http://schemas.microsoft.com/office/drawing/2014/main" id="{217C8E23-CECB-2419-3412-0877AFE2D186}"/>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E5D338C7-8A6F-0F4D-7548-5AB8CC44DFFC}"/>
              </a:ext>
            </a:extLst>
          </p:cNvPr>
          <p:cNvGrpSpPr/>
          <p:nvPr/>
        </p:nvGrpSpPr>
        <p:grpSpPr>
          <a:xfrm>
            <a:off x="298348" y="3006538"/>
            <a:ext cx="8521802" cy="307777"/>
            <a:chOff x="298348" y="2047962"/>
            <a:chExt cx="8521802" cy="307777"/>
          </a:xfrm>
        </p:grpSpPr>
        <p:sp>
          <p:nvSpPr>
            <p:cNvPr id="36" name="CuadroTexto 35">
              <a:extLst>
                <a:ext uri="{FF2B5EF4-FFF2-40B4-BE49-F238E27FC236}">
                  <a16:creationId xmlns:a16="http://schemas.microsoft.com/office/drawing/2014/main" id="{41506C38-E557-4ACC-9B4A-319DBE3D0380}"/>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Los </a:t>
              </a:r>
              <a:r>
                <a:rPr lang="es-ES" sz="1000" b="1" dirty="0">
                  <a:solidFill>
                    <a:schemeClr val="accent1"/>
                  </a:solidFill>
                  <a:latin typeface="Arial"/>
                  <a:cs typeface="Arial"/>
                </a:rPr>
                <a:t>iDPP-4</a:t>
              </a:r>
              <a:r>
                <a:rPr lang="es-ES" sz="1000" dirty="0">
                  <a:solidFill>
                    <a:schemeClr val="accent1"/>
                  </a:solidFill>
                  <a:latin typeface="Arial"/>
                  <a:cs typeface="Arial"/>
                </a:rPr>
                <a:t> pueden mantenerse; por su </a:t>
              </a:r>
              <a:r>
                <a:rPr lang="es-ES" sz="1000" b="1" dirty="0">
                  <a:solidFill>
                    <a:schemeClr val="accent1"/>
                  </a:solidFill>
                  <a:latin typeface="Arial"/>
                  <a:cs typeface="Arial"/>
                </a:rPr>
                <a:t>perfil de seguridad, no implican riesgos significativos </a:t>
              </a:r>
              <a:r>
                <a:rPr lang="es-ES" sz="1000" dirty="0">
                  <a:solidFill>
                    <a:schemeClr val="accent1"/>
                  </a:solidFill>
                  <a:latin typeface="Arial"/>
                  <a:cs typeface="Arial"/>
                </a:rPr>
                <a:t>para estos pacientes y pueden contribuir a evitar </a:t>
              </a:r>
              <a:r>
                <a:rPr lang="es-ES" sz="1000" b="1" dirty="0">
                  <a:solidFill>
                    <a:schemeClr val="accent1"/>
                  </a:solidFill>
                  <a:latin typeface="Arial"/>
                  <a:cs typeface="Arial"/>
                </a:rPr>
                <a:t>hiperglucemias sintomáticas</a:t>
              </a:r>
              <a:r>
                <a:rPr lang="es-ES" sz="1000" dirty="0">
                  <a:solidFill>
                    <a:schemeClr val="accent1"/>
                  </a:solidFill>
                  <a:latin typeface="Arial"/>
                  <a:cs typeface="Arial"/>
                </a:rPr>
                <a:t>. Valorar su retirada en caso de control glucémico/metabólico excesivo</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37" name="Elipse 36">
              <a:extLst>
                <a:ext uri="{FF2B5EF4-FFF2-40B4-BE49-F238E27FC236}">
                  <a16:creationId xmlns:a16="http://schemas.microsoft.com/office/drawing/2014/main" id="{98AD3E30-C7CC-19CA-B7FE-032A25B772E8}"/>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23CF93E9-E23E-0452-13D2-CAF4F995E533}"/>
              </a:ext>
            </a:extLst>
          </p:cNvPr>
          <p:cNvGrpSpPr/>
          <p:nvPr/>
        </p:nvGrpSpPr>
        <p:grpSpPr>
          <a:xfrm>
            <a:off x="298348" y="2515112"/>
            <a:ext cx="8521802" cy="307777"/>
            <a:chOff x="298348" y="2047962"/>
            <a:chExt cx="8521802" cy="307777"/>
          </a:xfrm>
        </p:grpSpPr>
        <p:sp>
          <p:nvSpPr>
            <p:cNvPr id="39" name="CuadroTexto 38">
              <a:extLst>
                <a:ext uri="{FF2B5EF4-FFF2-40B4-BE49-F238E27FC236}">
                  <a16:creationId xmlns:a16="http://schemas.microsoft.com/office/drawing/2014/main" id="{853CB33D-43B3-0753-4EC6-DE06E3D78737}"/>
                </a:ext>
              </a:extLst>
            </p:cNvPr>
            <p:cNvSpPr txBox="1"/>
            <p:nvPr/>
          </p:nvSpPr>
          <p:spPr>
            <a:xfrm>
              <a:off x="476250" y="2047962"/>
              <a:ext cx="8343900" cy="307777"/>
            </a:xfrm>
            <a:prstGeom prst="rect">
              <a:avLst/>
            </a:prstGeom>
            <a:noFill/>
          </p:spPr>
          <p:txBody>
            <a:bodyPr wrap="square" lIns="0" tIns="0" rIns="0" bIns="0" anchor="t">
              <a:spAutoFit/>
            </a:bodyPr>
            <a:lstStyle/>
            <a:p>
              <a:pPr marL="12700" marR="5080">
                <a:spcBef>
                  <a:spcPts val="225"/>
                </a:spcBef>
              </a:pPr>
              <a:r>
                <a:rPr lang="es-ES" sz="1000" dirty="0">
                  <a:solidFill>
                    <a:schemeClr val="accent1"/>
                  </a:solidFill>
                  <a:latin typeface="Arial"/>
                  <a:cs typeface="Arial"/>
                </a:rPr>
                <a:t>En este grupo de pacientes, las </a:t>
              </a:r>
              <a:r>
                <a:rPr lang="es-ES" sz="1000" b="1" dirty="0">
                  <a:solidFill>
                    <a:schemeClr val="accent1"/>
                  </a:solidFill>
                  <a:latin typeface="Arial"/>
                  <a:cs typeface="Arial"/>
                </a:rPr>
                <a:t>estrategias terapéuticas deben simplificarse </a:t>
              </a:r>
              <a:r>
                <a:rPr lang="es-ES" sz="1000" dirty="0">
                  <a:solidFill>
                    <a:schemeClr val="accent1"/>
                  </a:solidFill>
                  <a:latin typeface="Arial"/>
                  <a:cs typeface="Arial"/>
                </a:rPr>
                <a:t>trabajando en un proceso progresivo de </a:t>
              </a:r>
              <a:r>
                <a:rPr lang="es-ES" sz="1000" dirty="0" err="1">
                  <a:solidFill>
                    <a:schemeClr val="accent1"/>
                  </a:solidFill>
                  <a:latin typeface="Arial"/>
                  <a:cs typeface="Arial"/>
                </a:rPr>
                <a:t>desintensificación</a:t>
              </a:r>
              <a:r>
                <a:rPr lang="es-ES" sz="1000" dirty="0">
                  <a:solidFill>
                    <a:schemeClr val="accent1"/>
                  </a:solidFill>
                  <a:latin typeface="Arial"/>
                  <a:cs typeface="Arial"/>
                </a:rPr>
                <a:t> que permita lograr el equilibrio entre eventos adversos (hipo/hiperglucemias sintomáticas, reingresos hospitalarios…) y calidad de vida</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40" name="Elipse 39">
              <a:extLst>
                <a:ext uri="{FF2B5EF4-FFF2-40B4-BE49-F238E27FC236}">
                  <a16:creationId xmlns:a16="http://schemas.microsoft.com/office/drawing/2014/main" id="{3113C34E-9E99-5B4B-734F-BA7DA27729DF}"/>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007680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820AF9-02D3-2C09-676F-2C241D4611E5}"/>
              </a:ext>
            </a:extLst>
          </p:cNvPr>
          <p:cNvSpPr>
            <a:spLocks noGrp="1"/>
          </p:cNvSpPr>
          <p:nvPr>
            <p:ph type="sldNum" sz="quarter" idx="12"/>
          </p:nvPr>
        </p:nvSpPr>
        <p:spPr/>
        <p:txBody>
          <a:bodyPr/>
          <a:lstStyle/>
          <a:p>
            <a:fld id="{E7109EF1-F99E-2846-B900-05CEFB69D20A}" type="slidenum">
              <a:rPr lang="en-US" noProof="0" smtClean="0"/>
              <a:pPr/>
              <a:t>37</a:t>
            </a:fld>
            <a:endParaRPr lang="en-US" noProof="0"/>
          </a:p>
        </p:txBody>
      </p:sp>
      <p:sp>
        <p:nvSpPr>
          <p:cNvPr id="3" name="Marcador de texto 2">
            <a:extLst>
              <a:ext uri="{FF2B5EF4-FFF2-40B4-BE49-F238E27FC236}">
                <a16:creationId xmlns:a16="http://schemas.microsoft.com/office/drawing/2014/main" id="{F4CE5CB9-A86C-63C0-90E4-2BAFACFC5EF8}"/>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4" name="Marcador de texto 3">
            <a:extLst>
              <a:ext uri="{FF2B5EF4-FFF2-40B4-BE49-F238E27FC236}">
                <a16:creationId xmlns:a16="http://schemas.microsoft.com/office/drawing/2014/main" id="{460283B2-7B6C-2F98-0B10-445F3A9120E4}"/>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Individualización del tratamiento farmacológico de la DM2 del paciente frágil</a:t>
            </a:r>
          </a:p>
        </p:txBody>
      </p:sp>
      <p:sp>
        <p:nvSpPr>
          <p:cNvPr id="5" name="Marcador de texto 4">
            <a:extLst>
              <a:ext uri="{FF2B5EF4-FFF2-40B4-BE49-F238E27FC236}">
                <a16:creationId xmlns:a16="http://schemas.microsoft.com/office/drawing/2014/main" id="{D7B59DCA-1C4A-6828-4BAA-CA6212FD48DA}"/>
              </a:ext>
            </a:extLst>
          </p:cNvPr>
          <p:cNvSpPr>
            <a:spLocks noGrp="1"/>
          </p:cNvSpPr>
          <p:nvPr>
            <p:ph type="body" sz="quarter" idx="26"/>
          </p:nvPr>
        </p:nvSpPr>
        <p:spPr/>
        <p:txBody>
          <a:bodyPr/>
          <a:lstStyle/>
          <a:p>
            <a:pPr marL="12700" marR="5080">
              <a:lnSpc>
                <a:spcPct val="100000"/>
              </a:lnSpc>
              <a:spcBef>
                <a:spcPts val="100"/>
              </a:spcBef>
            </a:pPr>
            <a:r>
              <a:rPr lang="es-ES">
                <a:latin typeface="Arial" panose="020B0604020202020204" pitchFamily="34" charset="0"/>
                <a:cs typeface="Arial" panose="020B0604020202020204" pitchFamily="34" charset="0"/>
              </a:rPr>
              <a:t>Sinclair AJ, </a:t>
            </a:r>
            <a:r>
              <a:rPr lang="es-ES" i="1">
                <a:latin typeface="Arial" panose="020B0604020202020204" pitchFamily="34" charset="0"/>
                <a:cs typeface="Arial" panose="020B0604020202020204" pitchFamily="34" charset="0"/>
              </a:rPr>
              <a:t>et al. </a:t>
            </a:r>
            <a:r>
              <a:rPr lang="es-ES" err="1">
                <a:latin typeface="Arial" panose="020B0604020202020204" pitchFamily="34" charset="0"/>
                <a:cs typeface="Arial" panose="020B0604020202020204" pitchFamily="34" charset="0"/>
              </a:rPr>
              <a:t>Metabolic</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impact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frailty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changes</a:t>
            </a:r>
            <a:r>
              <a:rPr lang="es-ES">
                <a:latin typeface="Arial" panose="020B0604020202020204" pitchFamily="34" charset="0"/>
                <a:cs typeface="Arial" panose="020B0604020202020204" pitchFamily="34" charset="0"/>
              </a:rPr>
              <a:t> diabetes </a:t>
            </a:r>
            <a:r>
              <a:rPr lang="es-ES" err="1">
                <a:latin typeface="Arial" panose="020B0604020202020204" pitchFamily="34" charset="0"/>
                <a:cs typeface="Arial" panose="020B0604020202020204" pitchFamily="34" charset="0"/>
              </a:rPr>
              <a:t>trajectory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Metabolites</a:t>
            </a:r>
            <a:r>
              <a:rPr lang="es-ES">
                <a:latin typeface="Arial" panose="020B0604020202020204" pitchFamily="34" charset="0"/>
                <a:cs typeface="Arial" panose="020B0604020202020204" pitchFamily="34" charset="0"/>
              </a:rPr>
              <a:t>. 2023;13(2).</a:t>
            </a:r>
          </a:p>
        </p:txBody>
      </p:sp>
      <p:grpSp>
        <p:nvGrpSpPr>
          <p:cNvPr id="6" name="Grupo 5">
            <a:extLst>
              <a:ext uri="{FF2B5EF4-FFF2-40B4-BE49-F238E27FC236}">
                <a16:creationId xmlns:a16="http://schemas.microsoft.com/office/drawing/2014/main" id="{1BE4C01A-D72D-2FE3-C995-5CAE177AE1B4}"/>
              </a:ext>
            </a:extLst>
          </p:cNvPr>
          <p:cNvGrpSpPr/>
          <p:nvPr/>
        </p:nvGrpSpPr>
        <p:grpSpPr>
          <a:xfrm>
            <a:off x="4215970" y="4488142"/>
            <a:ext cx="712060" cy="136246"/>
            <a:chOff x="4216048" y="4488142"/>
            <a:chExt cx="712060" cy="136246"/>
          </a:xfrm>
        </p:grpSpPr>
        <p:sp>
          <p:nvSpPr>
            <p:cNvPr id="7" name="Elipse 90">
              <a:hlinkClick r:id="rId2" action="ppaction://hlinksldjump"/>
              <a:extLst>
                <a:ext uri="{FF2B5EF4-FFF2-40B4-BE49-F238E27FC236}">
                  <a16:creationId xmlns:a16="http://schemas.microsoft.com/office/drawing/2014/main" id="{5B40D0D5-CB10-983D-3BBD-612D2D48AD87}"/>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3" action="ppaction://hlinksldjump"/>
              <a:extLst>
                <a:ext uri="{FF2B5EF4-FFF2-40B4-BE49-F238E27FC236}">
                  <a16:creationId xmlns:a16="http://schemas.microsoft.com/office/drawing/2014/main" id="{1976EA3A-9D82-D116-6BFA-BC8707E8F206}"/>
                </a:ext>
              </a:extLst>
            </p:cNvPr>
            <p:cNvSpPr/>
            <p:nvPr/>
          </p:nvSpPr>
          <p:spPr>
            <a:xfrm>
              <a:off x="421604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9" name="Elipse 90">
              <a:hlinkClick r:id="rId4" action="ppaction://hlinksldjump"/>
              <a:extLst>
                <a:ext uri="{FF2B5EF4-FFF2-40B4-BE49-F238E27FC236}">
                  <a16:creationId xmlns:a16="http://schemas.microsoft.com/office/drawing/2014/main" id="{3DA57344-A047-A635-68EF-56DC3BD0EB98}"/>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0" name="Elipse 90">
              <a:hlinkClick r:id="rId5" action="ppaction://hlinksldjump"/>
              <a:extLst>
                <a:ext uri="{FF2B5EF4-FFF2-40B4-BE49-F238E27FC236}">
                  <a16:creationId xmlns:a16="http://schemas.microsoft.com/office/drawing/2014/main" id="{16D013E5-0043-543D-7DAF-EDC105A817FD}"/>
                </a:ext>
              </a:extLst>
            </p:cNvPr>
            <p:cNvSpPr/>
            <p:nvPr/>
          </p:nvSpPr>
          <p:spPr>
            <a:xfrm>
              <a:off x="4791862"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
        <p:nvSpPr>
          <p:cNvPr id="16" name="CuadroTexto 15">
            <a:extLst>
              <a:ext uri="{FF2B5EF4-FFF2-40B4-BE49-F238E27FC236}">
                <a16:creationId xmlns:a16="http://schemas.microsoft.com/office/drawing/2014/main" id="{CF69CAC7-B8D2-0EB2-FE3A-55DF08FFA53F}"/>
              </a:ext>
            </a:extLst>
          </p:cNvPr>
          <p:cNvSpPr txBox="1"/>
          <p:nvPr/>
        </p:nvSpPr>
        <p:spPr>
          <a:xfrm>
            <a:off x="323850" y="1166813"/>
            <a:ext cx="8496299" cy="276999"/>
          </a:xfrm>
          <a:prstGeom prst="rect">
            <a:avLst/>
          </a:prstGeom>
          <a:noFill/>
        </p:spPr>
        <p:txBody>
          <a:bodyPr wrap="square" lIns="0" tIns="0" rIns="0" bIns="0">
            <a:spAutoFit/>
          </a:bodyPr>
          <a:lstStyle/>
          <a:p>
            <a:pPr>
              <a:spcBef>
                <a:spcPts val="1000"/>
              </a:spcBef>
            </a:pPr>
            <a:r>
              <a:rPr lang="es-ES" u="sng" dirty="0">
                <a:solidFill>
                  <a:schemeClr val="accent1"/>
                </a:solidFill>
                <a:latin typeface="Arial" panose="020B0604020202020204" pitchFamily="34" charset="0"/>
                <a:cs typeface="Arial" panose="020B0604020202020204" pitchFamily="34" charset="0"/>
              </a:rPr>
              <a:t>Manejo por fenotipos de fragilidad</a:t>
            </a:r>
            <a:endParaRPr lang="es-ES_tradnl" sz="1200" b="1" u="sng" dirty="0">
              <a:solidFill>
                <a:schemeClr val="accent1"/>
              </a:solidFill>
              <a:latin typeface="Arial" panose="020B0604020202020204" pitchFamily="34" charset="0"/>
              <a:cs typeface="Arial" panose="020B0604020202020204" pitchFamily="34" charset="0"/>
            </a:endParaRPr>
          </a:p>
        </p:txBody>
      </p:sp>
      <p:cxnSp>
        <p:nvCxnSpPr>
          <p:cNvPr id="18" name="Conector recto 17">
            <a:extLst>
              <a:ext uri="{FF2B5EF4-FFF2-40B4-BE49-F238E27FC236}">
                <a16:creationId xmlns:a16="http://schemas.microsoft.com/office/drawing/2014/main" id="{C8EDF09B-EB66-B813-3DBD-4A736DEC35CE}"/>
              </a:ext>
            </a:extLst>
          </p:cNvPr>
          <p:cNvCxnSpPr>
            <a:cxnSpLocks/>
          </p:cNvCxnSpPr>
          <p:nvPr/>
        </p:nvCxnSpPr>
        <p:spPr>
          <a:xfrm flipV="1">
            <a:off x="323850" y="2209800"/>
            <a:ext cx="0" cy="219868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object 4">
            <a:extLst>
              <a:ext uri="{FF2B5EF4-FFF2-40B4-BE49-F238E27FC236}">
                <a16:creationId xmlns:a16="http://schemas.microsoft.com/office/drawing/2014/main" id="{E9C0A3C7-2F9F-53BB-0808-17D6576411AA}"/>
              </a:ext>
            </a:extLst>
          </p:cNvPr>
          <p:cNvSpPr txBox="1"/>
          <p:nvPr/>
        </p:nvSpPr>
        <p:spPr>
          <a:xfrm>
            <a:off x="323850" y="1596055"/>
            <a:ext cx="8496300" cy="461665"/>
          </a:xfrm>
          <a:prstGeom prst="rect">
            <a:avLst/>
          </a:prstGeom>
        </p:spPr>
        <p:txBody>
          <a:bodyPr vert="horz" wrap="square" lIns="0" tIns="0" rIns="0" bIns="0" rtlCol="0" anchor="ctr">
            <a:spAutoFit/>
          </a:bodyPr>
          <a:lstStyle/>
          <a:p>
            <a:pPr>
              <a:lnSpc>
                <a:spcPct val="100000"/>
              </a:lnSpc>
              <a:buClr>
                <a:srgbClr val="9770A0"/>
              </a:buClr>
              <a:tabLst>
                <a:tab pos="216535" algn="l"/>
              </a:tabLst>
            </a:pPr>
            <a:r>
              <a:rPr lang="es-ES_tradnl" sz="1000" dirty="0">
                <a:solidFill>
                  <a:schemeClr val="accent1"/>
                </a:solidFill>
                <a:latin typeface="Arial"/>
                <a:cs typeface="Arial"/>
              </a:rPr>
              <a:t>Los adultos mayores frágiles y diabéticos constituyen un </a:t>
            </a:r>
            <a:r>
              <a:rPr lang="es-ES_tradnl" sz="1000" b="1" dirty="0">
                <a:solidFill>
                  <a:schemeClr val="accent1"/>
                </a:solidFill>
                <a:latin typeface="Arial"/>
                <a:cs typeface="Arial"/>
              </a:rPr>
              <a:t>grupo altamente heterogéneo</a:t>
            </a:r>
            <a:r>
              <a:rPr lang="es-ES_tradnl" sz="1000" dirty="0">
                <a:solidFill>
                  <a:schemeClr val="accent1"/>
                </a:solidFill>
                <a:latin typeface="Arial"/>
                <a:cs typeface="Arial"/>
              </a:rPr>
              <a:t>, en el que se pueden diferenciar dos perfiles metabólicos de fragilidad. Es importante conocer estos dos perfiles para ajustar e individualizar mejor los nuevos antidiabéticos (aGLP-1 e iSGLT-2). </a:t>
            </a:r>
            <a:br>
              <a:rPr lang="es-ES_tradnl" sz="1000" dirty="0">
                <a:solidFill>
                  <a:schemeClr val="accent1"/>
                </a:solidFill>
                <a:latin typeface="Arial"/>
                <a:cs typeface="Arial"/>
              </a:rPr>
            </a:br>
            <a:r>
              <a:rPr lang="es-ES_tradnl" sz="1000" dirty="0">
                <a:solidFill>
                  <a:schemeClr val="accent1"/>
                </a:solidFill>
                <a:latin typeface="Arial"/>
                <a:cs typeface="Arial"/>
              </a:rPr>
              <a:t>Los </a:t>
            </a:r>
            <a:r>
              <a:rPr lang="es-ES_tradnl" sz="1000" b="1" dirty="0">
                <a:solidFill>
                  <a:schemeClr val="accent1"/>
                </a:solidFill>
                <a:latin typeface="Arial"/>
                <a:cs typeface="Arial"/>
              </a:rPr>
              <a:t>iDPP-4 son indicados para ambos fenotipos</a:t>
            </a:r>
            <a:r>
              <a:rPr lang="es-ES_tradnl" sz="1000" dirty="0">
                <a:solidFill>
                  <a:schemeClr val="accent1"/>
                </a:solidFill>
                <a:latin typeface="Arial"/>
                <a:cs typeface="Arial"/>
              </a:rPr>
              <a:t>.</a:t>
            </a:r>
          </a:p>
        </p:txBody>
      </p:sp>
      <p:grpSp>
        <p:nvGrpSpPr>
          <p:cNvPr id="52" name="Grupo 51">
            <a:extLst>
              <a:ext uri="{FF2B5EF4-FFF2-40B4-BE49-F238E27FC236}">
                <a16:creationId xmlns:a16="http://schemas.microsoft.com/office/drawing/2014/main" id="{6D4C6ECA-F10F-0E63-4B94-6DAA04C73D01}"/>
              </a:ext>
            </a:extLst>
          </p:cNvPr>
          <p:cNvGrpSpPr/>
          <p:nvPr/>
        </p:nvGrpSpPr>
        <p:grpSpPr>
          <a:xfrm>
            <a:off x="279730" y="2237643"/>
            <a:ext cx="8540420" cy="875418"/>
            <a:chOff x="279730" y="2237643"/>
            <a:chExt cx="8540420" cy="875418"/>
          </a:xfrm>
        </p:grpSpPr>
        <p:grpSp>
          <p:nvGrpSpPr>
            <p:cNvPr id="24" name="Grupo 23">
              <a:extLst>
                <a:ext uri="{FF2B5EF4-FFF2-40B4-BE49-F238E27FC236}">
                  <a16:creationId xmlns:a16="http://schemas.microsoft.com/office/drawing/2014/main" id="{7A058055-7E27-56A3-73D3-7AA141FA7F9D}"/>
                </a:ext>
              </a:extLst>
            </p:cNvPr>
            <p:cNvGrpSpPr/>
            <p:nvPr/>
          </p:nvGrpSpPr>
          <p:grpSpPr>
            <a:xfrm>
              <a:off x="279730" y="2237643"/>
              <a:ext cx="8540420" cy="875418"/>
              <a:chOff x="323850" y="3940488"/>
              <a:chExt cx="8540420" cy="875418"/>
            </a:xfrm>
          </p:grpSpPr>
          <p:sp>
            <p:nvSpPr>
              <p:cNvPr id="26" name="object 4">
                <a:extLst>
                  <a:ext uri="{FF2B5EF4-FFF2-40B4-BE49-F238E27FC236}">
                    <a16:creationId xmlns:a16="http://schemas.microsoft.com/office/drawing/2014/main" id="{5C098C0D-3828-886C-BB0F-6C95410B7829}"/>
                  </a:ext>
                </a:extLst>
              </p:cNvPr>
              <p:cNvSpPr txBox="1"/>
              <p:nvPr/>
            </p:nvSpPr>
            <p:spPr>
              <a:xfrm>
                <a:off x="1015670" y="3969906"/>
                <a:ext cx="7848600" cy="846000"/>
              </a:xfrm>
              <a:prstGeom prst="rect">
                <a:avLst/>
              </a:prstGeom>
            </p:spPr>
            <p:txBody>
              <a:bodyPr vert="horz" wrap="square" lIns="0" tIns="0" rIns="0" bIns="0" rtlCol="0" anchor="t">
                <a:spAutoFit/>
              </a:bodyPr>
              <a:lstStyle/>
              <a:p>
                <a:pPr marL="38100">
                  <a:spcBef>
                    <a:spcPts val="100"/>
                  </a:spcBef>
                  <a:spcAft>
                    <a:spcPts val="100"/>
                  </a:spcAft>
                  <a:buClr>
                    <a:srgbClr val="9770A0"/>
                  </a:buClr>
                  <a:tabLst>
                    <a:tab pos="216535" algn="l"/>
                  </a:tabLst>
                </a:pPr>
                <a:r>
                  <a:rPr lang="es-ES_tradnl" sz="1000" dirty="0">
                    <a:solidFill>
                      <a:schemeClr val="accent1"/>
                    </a:solidFill>
                    <a:latin typeface="Arial"/>
                    <a:cs typeface="Arial"/>
                  </a:rPr>
                  <a:t>Perfil metabólico de fragilidad: </a:t>
                </a:r>
                <a:r>
                  <a:rPr lang="es-ES_tradnl" sz="1000" b="1" u="sng" dirty="0">
                    <a:solidFill>
                      <a:schemeClr val="accent1"/>
                    </a:solidFill>
                    <a:latin typeface="Arial"/>
                    <a:cs typeface="Arial"/>
                  </a:rPr>
                  <a:t>obesidad </a:t>
                </a:r>
                <a:r>
                  <a:rPr lang="es-ES_tradnl" sz="1000" b="1" u="sng" dirty="0" err="1">
                    <a:solidFill>
                      <a:schemeClr val="accent1"/>
                    </a:solidFill>
                    <a:latin typeface="Arial"/>
                    <a:cs typeface="Arial"/>
                  </a:rPr>
                  <a:t>sarcopénica</a:t>
                </a:r>
                <a:r>
                  <a:rPr lang="es-ES_tradnl" sz="1000" b="1" u="sng" dirty="0">
                    <a:solidFill>
                      <a:schemeClr val="accent1"/>
                    </a:solidFill>
                    <a:latin typeface="Arial"/>
                    <a:cs typeface="Arial"/>
                  </a:rPr>
                  <a:t> (OS)</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Es el perfil que más se puede beneficiar del inicio precoz de </a:t>
                </a:r>
                <a:r>
                  <a:rPr lang="es-ES" sz="800" b="1" dirty="0">
                    <a:solidFill>
                      <a:schemeClr val="accent1"/>
                    </a:solidFill>
                    <a:latin typeface="Arial"/>
                    <a:cs typeface="Arial"/>
                  </a:rPr>
                  <a:t>aGLP-1</a:t>
                </a:r>
                <a:r>
                  <a:rPr lang="es-ES" sz="800" dirty="0">
                    <a:solidFill>
                      <a:schemeClr val="accent1"/>
                    </a:solidFill>
                    <a:latin typeface="Arial"/>
                    <a:cs typeface="Arial"/>
                  </a:rPr>
                  <a:t> y también de </a:t>
                </a:r>
                <a:r>
                  <a:rPr lang="es-ES" sz="800" b="1" dirty="0">
                    <a:solidFill>
                      <a:schemeClr val="accent1"/>
                    </a:solidFill>
                    <a:latin typeface="Arial"/>
                    <a:cs typeface="Arial"/>
                  </a:rPr>
                  <a:t>iSGLT-2</a:t>
                </a:r>
                <a:r>
                  <a:rPr lang="es-ES" sz="800" dirty="0">
                    <a:solidFill>
                      <a:schemeClr val="accent1"/>
                    </a:solidFill>
                    <a:latin typeface="Arial"/>
                    <a:cs typeface="Arial"/>
                  </a:rPr>
                  <a:t>, debido a sus propiedades </a:t>
                </a:r>
                <a:r>
                  <a:rPr lang="es-ES" sz="800" b="1" dirty="0">
                    <a:solidFill>
                      <a:schemeClr val="accent1"/>
                    </a:solidFill>
                    <a:latin typeface="Arial"/>
                    <a:cs typeface="Arial"/>
                  </a:rPr>
                  <a:t>metabólicas</a:t>
                </a:r>
                <a:r>
                  <a:rPr lang="es-ES" sz="800" dirty="0">
                    <a:solidFill>
                      <a:schemeClr val="accent1"/>
                    </a:solidFill>
                    <a:latin typeface="Arial"/>
                    <a:cs typeface="Arial"/>
                  </a:rPr>
                  <a:t> y de </a:t>
                </a:r>
                <a:r>
                  <a:rPr lang="es-ES" sz="800" b="1" dirty="0">
                    <a:solidFill>
                      <a:schemeClr val="accent1"/>
                    </a:solidFill>
                    <a:latin typeface="Arial"/>
                    <a:cs typeface="Arial"/>
                  </a:rPr>
                  <a:t>pérdida de peso </a:t>
                </a:r>
                <a:r>
                  <a:rPr lang="es-ES" sz="800" dirty="0">
                    <a:solidFill>
                      <a:schemeClr val="accent1"/>
                    </a:solidFill>
                    <a:latin typeface="Arial"/>
                    <a:cs typeface="Arial"/>
                  </a:rPr>
                  <a:t>favorables.</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Tanto aGLP-1 como iSGLT-2 han demostrado una </a:t>
                </a:r>
                <a:r>
                  <a:rPr lang="es-ES" sz="800" b="1" dirty="0">
                    <a:solidFill>
                      <a:schemeClr val="accent1"/>
                    </a:solidFill>
                    <a:latin typeface="Arial"/>
                    <a:cs typeface="Arial"/>
                  </a:rPr>
                  <a:t>reducción significativa </a:t>
                </a:r>
                <a:r>
                  <a:rPr lang="es-ES" sz="800" dirty="0">
                    <a:solidFill>
                      <a:schemeClr val="accent1"/>
                    </a:solidFill>
                    <a:latin typeface="Arial"/>
                    <a:cs typeface="Arial"/>
                  </a:rPr>
                  <a:t>de los eventos </a:t>
                </a:r>
                <a:r>
                  <a:rPr lang="es-ES" sz="800" b="1" dirty="0">
                    <a:solidFill>
                      <a:schemeClr val="accent1"/>
                    </a:solidFill>
                    <a:latin typeface="Arial"/>
                    <a:cs typeface="Arial"/>
                  </a:rPr>
                  <a:t>cardiovasculares</a:t>
                </a:r>
                <a:r>
                  <a:rPr lang="es-ES" sz="800" dirty="0">
                    <a:solidFill>
                      <a:schemeClr val="accent1"/>
                    </a:solidFill>
                    <a:latin typeface="Arial"/>
                    <a:cs typeface="Arial"/>
                  </a:rPr>
                  <a:t> adversos </a:t>
                </a:r>
                <a:r>
                  <a:rPr lang="es-ES" sz="800" b="1" dirty="0">
                    <a:solidFill>
                      <a:schemeClr val="accent1"/>
                    </a:solidFill>
                    <a:latin typeface="Arial"/>
                    <a:cs typeface="Arial"/>
                  </a:rPr>
                  <a:t>mayores</a:t>
                </a:r>
                <a:r>
                  <a:rPr lang="es-ES" sz="800" dirty="0">
                    <a:solidFill>
                      <a:schemeClr val="accent1"/>
                    </a:solidFill>
                    <a:latin typeface="Arial"/>
                    <a:cs typeface="Arial"/>
                  </a:rPr>
                  <a:t> (IAM + ictus) </a:t>
                </a:r>
                <a:br>
                  <a:rPr lang="es-ES" sz="800" dirty="0">
                    <a:solidFill>
                      <a:schemeClr val="accent1"/>
                    </a:solidFill>
                    <a:latin typeface="Arial"/>
                    <a:cs typeface="Arial"/>
                  </a:rPr>
                </a:br>
                <a:r>
                  <a:rPr lang="es-ES" sz="800" dirty="0">
                    <a:solidFill>
                      <a:schemeClr val="accent1"/>
                    </a:solidFill>
                    <a:latin typeface="Arial"/>
                    <a:cs typeface="Arial"/>
                  </a:rPr>
                  <a:t>y de </a:t>
                </a:r>
                <a:r>
                  <a:rPr lang="es-ES" sz="800" b="1" dirty="0">
                    <a:solidFill>
                      <a:schemeClr val="accent1"/>
                    </a:solidFill>
                    <a:latin typeface="Arial"/>
                    <a:cs typeface="Arial"/>
                  </a:rPr>
                  <a:t>mortalidad cardiovascular</a:t>
                </a:r>
                <a:r>
                  <a:rPr lang="es-ES" sz="800" dirty="0">
                    <a:solidFill>
                      <a:schemeClr val="accent1"/>
                    </a:solidFill>
                    <a:latin typeface="Arial"/>
                    <a:cs typeface="Arial"/>
                  </a:rPr>
                  <a:t>.</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Los iSGLT-2 en este perfil metabólico se asocian a una reducción de la progresión de la </a:t>
                </a:r>
                <a:r>
                  <a:rPr lang="es-ES" sz="800" b="1" dirty="0">
                    <a:solidFill>
                      <a:schemeClr val="accent1"/>
                    </a:solidFill>
                    <a:latin typeface="Arial"/>
                    <a:cs typeface="Arial"/>
                  </a:rPr>
                  <a:t>enfermedad renal crónica</a:t>
                </a:r>
                <a:r>
                  <a:rPr lang="es-ES" sz="800" dirty="0">
                    <a:solidFill>
                      <a:schemeClr val="accent1"/>
                    </a:solidFill>
                    <a:latin typeface="Arial"/>
                    <a:cs typeface="Arial"/>
                  </a:rPr>
                  <a:t>, de la </a:t>
                </a:r>
                <a:r>
                  <a:rPr lang="es-ES" sz="800" b="1" dirty="0">
                    <a:solidFill>
                      <a:schemeClr val="accent1"/>
                    </a:solidFill>
                    <a:latin typeface="Arial"/>
                    <a:cs typeface="Arial"/>
                  </a:rPr>
                  <a:t>albuminuria</a:t>
                </a:r>
                <a:r>
                  <a:rPr lang="es-ES" sz="800" dirty="0">
                    <a:solidFill>
                      <a:schemeClr val="accent1"/>
                    </a:solidFill>
                    <a:latin typeface="Arial"/>
                    <a:cs typeface="Arial"/>
                  </a:rPr>
                  <a:t> y de la </a:t>
                </a:r>
                <a:r>
                  <a:rPr lang="es-ES" sz="800" b="1" dirty="0">
                    <a:solidFill>
                      <a:schemeClr val="accent1"/>
                    </a:solidFill>
                    <a:latin typeface="Arial"/>
                    <a:cs typeface="Arial"/>
                  </a:rPr>
                  <a:t>mortalidad</a:t>
                </a:r>
                <a:r>
                  <a:rPr lang="es-ES" sz="800" dirty="0">
                    <a:solidFill>
                      <a:schemeClr val="accent1"/>
                    </a:solidFill>
                    <a:latin typeface="Arial"/>
                    <a:cs typeface="Arial"/>
                  </a:rPr>
                  <a:t> </a:t>
                </a:r>
                <a:br>
                  <a:rPr lang="es-ES" sz="800" dirty="0">
                    <a:solidFill>
                      <a:schemeClr val="accent1"/>
                    </a:solidFill>
                    <a:latin typeface="Arial"/>
                    <a:cs typeface="Arial"/>
                  </a:rPr>
                </a:br>
                <a:r>
                  <a:rPr lang="es-ES" sz="800" dirty="0">
                    <a:solidFill>
                      <a:schemeClr val="accent1"/>
                    </a:solidFill>
                    <a:latin typeface="Arial"/>
                    <a:cs typeface="Arial"/>
                  </a:rPr>
                  <a:t>por causa </a:t>
                </a:r>
                <a:r>
                  <a:rPr lang="es-ES" sz="800" b="1" dirty="0">
                    <a:solidFill>
                      <a:schemeClr val="accent1"/>
                    </a:solidFill>
                    <a:latin typeface="Arial"/>
                    <a:cs typeface="Arial"/>
                  </a:rPr>
                  <a:t>renal</a:t>
                </a:r>
                <a:r>
                  <a:rPr lang="es-ES" sz="800" dirty="0">
                    <a:solidFill>
                      <a:schemeClr val="accent1"/>
                    </a:solidFill>
                    <a:latin typeface="Arial"/>
                    <a:cs typeface="Arial"/>
                  </a:rPr>
                  <a:t>.</a:t>
                </a:r>
              </a:p>
            </p:txBody>
          </p:sp>
          <p:sp>
            <p:nvSpPr>
              <p:cNvPr id="27" name="Elipse 26">
                <a:extLst>
                  <a:ext uri="{FF2B5EF4-FFF2-40B4-BE49-F238E27FC236}">
                    <a16:creationId xmlns:a16="http://schemas.microsoft.com/office/drawing/2014/main" id="{4A564861-7A14-AD19-34BA-C56E42E38983}"/>
                  </a:ext>
                </a:extLst>
              </p:cNvPr>
              <p:cNvSpPr/>
              <p:nvPr/>
            </p:nvSpPr>
            <p:spPr>
              <a:xfrm>
                <a:off x="323850" y="3940488"/>
                <a:ext cx="468000" cy="468000"/>
              </a:xfrm>
              <a:prstGeom prst="ellipse">
                <a:avLst/>
              </a:prstGeom>
              <a:solidFill>
                <a:srgbClr val="F9FFFE"/>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8" name="Conector recto 27">
                <a:extLst>
                  <a:ext uri="{FF2B5EF4-FFF2-40B4-BE49-F238E27FC236}">
                    <a16:creationId xmlns:a16="http://schemas.microsoft.com/office/drawing/2014/main" id="{9BF1C86B-959B-0609-68AF-CD6DAA97AAC5}"/>
                  </a:ext>
                </a:extLst>
              </p:cNvPr>
              <p:cNvCxnSpPr/>
              <p:nvPr/>
            </p:nvCxnSpPr>
            <p:spPr>
              <a:xfrm>
                <a:off x="903760" y="3940738"/>
                <a:ext cx="0" cy="84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51" name="Gráfico 50">
              <a:extLst>
                <a:ext uri="{FF2B5EF4-FFF2-40B4-BE49-F238E27FC236}">
                  <a16:creationId xmlns:a16="http://schemas.microsoft.com/office/drawing/2014/main" id="{A41E9846-8D9D-A2D6-5B61-917B564A9E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539" y="2283359"/>
              <a:ext cx="285751" cy="352426"/>
            </a:xfrm>
            <a:prstGeom prst="rect">
              <a:avLst/>
            </a:prstGeom>
          </p:spPr>
        </p:pic>
      </p:grpSp>
      <p:grpSp>
        <p:nvGrpSpPr>
          <p:cNvPr id="54" name="Grupo 53">
            <a:extLst>
              <a:ext uri="{FF2B5EF4-FFF2-40B4-BE49-F238E27FC236}">
                <a16:creationId xmlns:a16="http://schemas.microsoft.com/office/drawing/2014/main" id="{7579A4AD-C9A2-BC38-6882-A1E98FBD17A8}"/>
              </a:ext>
            </a:extLst>
          </p:cNvPr>
          <p:cNvGrpSpPr/>
          <p:nvPr/>
        </p:nvGrpSpPr>
        <p:grpSpPr>
          <a:xfrm>
            <a:off x="279730" y="3293370"/>
            <a:ext cx="8540420" cy="1149017"/>
            <a:chOff x="279730" y="3293370"/>
            <a:chExt cx="8540420" cy="1149017"/>
          </a:xfrm>
        </p:grpSpPr>
        <p:grpSp>
          <p:nvGrpSpPr>
            <p:cNvPr id="30" name="Grupo 29">
              <a:extLst>
                <a:ext uri="{FF2B5EF4-FFF2-40B4-BE49-F238E27FC236}">
                  <a16:creationId xmlns:a16="http://schemas.microsoft.com/office/drawing/2014/main" id="{92B93608-1BCB-110E-58E6-69B2C1764176}"/>
                </a:ext>
              </a:extLst>
            </p:cNvPr>
            <p:cNvGrpSpPr/>
            <p:nvPr/>
          </p:nvGrpSpPr>
          <p:grpSpPr>
            <a:xfrm>
              <a:off x="279730" y="3293370"/>
              <a:ext cx="8540420" cy="1149017"/>
              <a:chOff x="323850" y="3940488"/>
              <a:chExt cx="8540420" cy="1149017"/>
            </a:xfrm>
          </p:grpSpPr>
          <p:sp>
            <p:nvSpPr>
              <p:cNvPr id="32" name="object 4">
                <a:extLst>
                  <a:ext uri="{FF2B5EF4-FFF2-40B4-BE49-F238E27FC236}">
                    <a16:creationId xmlns:a16="http://schemas.microsoft.com/office/drawing/2014/main" id="{E273DE25-0A28-5754-A5AA-757140202095}"/>
                  </a:ext>
                </a:extLst>
              </p:cNvPr>
              <p:cNvSpPr txBox="1"/>
              <p:nvPr/>
            </p:nvSpPr>
            <p:spPr>
              <a:xfrm>
                <a:off x="1015670" y="3969905"/>
                <a:ext cx="7848600" cy="1119600"/>
              </a:xfrm>
              <a:prstGeom prst="rect">
                <a:avLst/>
              </a:prstGeom>
            </p:spPr>
            <p:txBody>
              <a:bodyPr vert="horz" wrap="square" lIns="0" tIns="0" rIns="0" bIns="0" rtlCol="0" anchor="t">
                <a:spAutoFit/>
              </a:bodyPr>
              <a:lstStyle/>
              <a:p>
                <a:pPr marL="38100">
                  <a:spcBef>
                    <a:spcPts val="100"/>
                  </a:spcBef>
                  <a:spcAft>
                    <a:spcPts val="100"/>
                  </a:spcAft>
                  <a:buClr>
                    <a:srgbClr val="9770A0"/>
                  </a:buClr>
                  <a:tabLst>
                    <a:tab pos="216535" algn="l"/>
                  </a:tabLst>
                </a:pPr>
                <a:r>
                  <a:rPr lang="es-ES_tradnl" sz="1000" dirty="0">
                    <a:solidFill>
                      <a:schemeClr val="accent1"/>
                    </a:solidFill>
                    <a:latin typeface="Arial"/>
                    <a:cs typeface="Arial"/>
                  </a:rPr>
                  <a:t>Perfil metabólico de fragilidad: </a:t>
                </a:r>
                <a:r>
                  <a:rPr lang="es-ES_tradnl" sz="1000" b="1" u="sng" dirty="0">
                    <a:solidFill>
                      <a:schemeClr val="accent1"/>
                    </a:solidFill>
                    <a:latin typeface="Arial"/>
                    <a:cs typeface="Arial"/>
                  </a:rPr>
                  <a:t>anorexia-malnutrición (AM)</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Debido a la </a:t>
                </a:r>
                <a:r>
                  <a:rPr lang="es-ES" sz="800" b="1" dirty="0">
                    <a:solidFill>
                      <a:schemeClr val="accent1"/>
                    </a:solidFill>
                    <a:latin typeface="Arial"/>
                    <a:cs typeface="Arial"/>
                  </a:rPr>
                  <a:t>pérdida de peso significativa </a:t>
                </a:r>
                <a:r>
                  <a:rPr lang="es-ES" sz="800" dirty="0">
                    <a:solidFill>
                      <a:schemeClr val="accent1"/>
                    </a:solidFill>
                    <a:latin typeface="Arial"/>
                    <a:cs typeface="Arial"/>
                  </a:rPr>
                  <a:t>y la </a:t>
                </a:r>
                <a:r>
                  <a:rPr lang="es-ES" sz="800" b="1" dirty="0">
                    <a:solidFill>
                      <a:schemeClr val="accent1"/>
                    </a:solidFill>
                    <a:latin typeface="Arial"/>
                    <a:cs typeface="Arial"/>
                  </a:rPr>
                  <a:t>desnutrición</a:t>
                </a:r>
                <a:r>
                  <a:rPr lang="es-ES" sz="800" dirty="0">
                    <a:solidFill>
                      <a:schemeClr val="accent1"/>
                    </a:solidFill>
                    <a:latin typeface="Arial"/>
                    <a:cs typeface="Arial"/>
                  </a:rPr>
                  <a:t> en este fenotipo de fragilidad, la </a:t>
                </a:r>
                <a:r>
                  <a:rPr lang="es-ES" sz="800" b="1" dirty="0">
                    <a:solidFill>
                      <a:schemeClr val="accent1"/>
                    </a:solidFill>
                    <a:latin typeface="Arial"/>
                    <a:cs typeface="Arial"/>
                  </a:rPr>
                  <a:t>insulina</a:t>
                </a:r>
                <a:r>
                  <a:rPr lang="es-ES" sz="800" dirty="0">
                    <a:solidFill>
                      <a:schemeClr val="accent1"/>
                    </a:solidFill>
                    <a:latin typeface="Arial"/>
                    <a:cs typeface="Arial"/>
                  </a:rPr>
                  <a:t> parece ser una opción útil de uso temprano debido </a:t>
                </a:r>
                <a:br>
                  <a:rPr lang="es-ES" sz="800" dirty="0">
                    <a:solidFill>
                      <a:schemeClr val="accent1"/>
                    </a:solidFill>
                    <a:latin typeface="Arial"/>
                    <a:cs typeface="Arial"/>
                  </a:rPr>
                </a:br>
                <a:r>
                  <a:rPr lang="es-ES" sz="800" dirty="0">
                    <a:solidFill>
                      <a:schemeClr val="accent1"/>
                    </a:solidFill>
                    <a:latin typeface="Arial"/>
                    <a:cs typeface="Arial"/>
                  </a:rPr>
                  <a:t>a sus </a:t>
                </a:r>
                <a:r>
                  <a:rPr lang="es-ES" sz="800" b="1" dirty="0">
                    <a:solidFill>
                      <a:schemeClr val="accent1"/>
                    </a:solidFill>
                    <a:latin typeface="Arial"/>
                    <a:cs typeface="Arial"/>
                  </a:rPr>
                  <a:t>propiedades anabólicas</a:t>
                </a:r>
                <a:r>
                  <a:rPr lang="es-ES" sz="800" dirty="0">
                    <a:solidFill>
                      <a:schemeClr val="accent1"/>
                    </a:solidFill>
                    <a:latin typeface="Arial"/>
                    <a:cs typeface="Arial"/>
                  </a:rPr>
                  <a:t>.</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Este tipo de fenotipo de fragilidad se asocia más frecuentemente a </a:t>
                </a:r>
                <a:r>
                  <a:rPr lang="es-ES" sz="800" b="1" dirty="0">
                    <a:solidFill>
                      <a:schemeClr val="accent1"/>
                    </a:solidFill>
                    <a:latin typeface="Arial"/>
                    <a:cs typeface="Arial"/>
                  </a:rPr>
                  <a:t>edades más avanzadas </a:t>
                </a:r>
                <a:r>
                  <a:rPr lang="es-ES" sz="800" dirty="0">
                    <a:solidFill>
                      <a:schemeClr val="accent1"/>
                    </a:solidFill>
                    <a:latin typeface="Arial"/>
                    <a:cs typeface="Arial"/>
                  </a:rPr>
                  <a:t>con una </a:t>
                </a:r>
                <a:r>
                  <a:rPr lang="es-ES" sz="800" b="1" dirty="0">
                    <a:solidFill>
                      <a:schemeClr val="accent1"/>
                    </a:solidFill>
                    <a:latin typeface="Arial"/>
                    <a:cs typeface="Arial"/>
                  </a:rPr>
                  <a:t>ingesta oral deficiente</a:t>
                </a:r>
                <a:r>
                  <a:rPr lang="es-ES" sz="800" dirty="0">
                    <a:solidFill>
                      <a:schemeClr val="accent1"/>
                    </a:solidFill>
                    <a:latin typeface="Arial"/>
                    <a:cs typeface="Arial"/>
                  </a:rPr>
                  <a:t>, múltiples </a:t>
                </a:r>
                <a:r>
                  <a:rPr lang="es-ES" sz="800" b="1" dirty="0">
                    <a:solidFill>
                      <a:schemeClr val="accent1"/>
                    </a:solidFill>
                    <a:latin typeface="Arial"/>
                    <a:cs typeface="Arial"/>
                  </a:rPr>
                  <a:t>comorbilidades</a:t>
                </a:r>
                <a:r>
                  <a:rPr lang="es-ES" sz="800" dirty="0">
                    <a:solidFill>
                      <a:schemeClr val="accent1"/>
                    </a:solidFill>
                    <a:latin typeface="Arial"/>
                    <a:cs typeface="Arial"/>
                  </a:rPr>
                  <a:t> </a:t>
                </a:r>
                <a:br>
                  <a:rPr lang="es-ES" sz="800" dirty="0">
                    <a:solidFill>
                      <a:schemeClr val="accent1"/>
                    </a:solidFill>
                    <a:latin typeface="Arial"/>
                    <a:cs typeface="Arial"/>
                  </a:rPr>
                </a:br>
                <a:r>
                  <a:rPr lang="es-ES" sz="800" dirty="0">
                    <a:solidFill>
                      <a:schemeClr val="accent1"/>
                    </a:solidFill>
                    <a:latin typeface="Arial"/>
                    <a:cs typeface="Arial"/>
                  </a:rPr>
                  <a:t>y un </a:t>
                </a:r>
                <a:r>
                  <a:rPr lang="es-ES" sz="800" b="1" dirty="0">
                    <a:solidFill>
                      <a:schemeClr val="accent1"/>
                    </a:solidFill>
                    <a:latin typeface="Arial"/>
                    <a:cs typeface="Arial"/>
                  </a:rPr>
                  <a:t>menor cumplimiento farmacológico</a:t>
                </a:r>
                <a:r>
                  <a:rPr lang="es-ES" sz="800" dirty="0">
                    <a:solidFill>
                      <a:schemeClr val="accent1"/>
                    </a:solidFill>
                    <a:latin typeface="Arial"/>
                    <a:cs typeface="Arial"/>
                  </a:rPr>
                  <a:t>, por lo que ni </a:t>
                </a:r>
                <a:r>
                  <a:rPr lang="es-ES" sz="800" b="1" dirty="0">
                    <a:solidFill>
                      <a:schemeClr val="accent1"/>
                    </a:solidFill>
                    <a:latin typeface="Arial"/>
                    <a:cs typeface="Arial"/>
                  </a:rPr>
                  <a:t>aGLP-1 ni iSGLT-2 tendrían cabida en este perfil</a:t>
                </a:r>
                <a:r>
                  <a:rPr lang="es-ES" sz="800" dirty="0">
                    <a:solidFill>
                      <a:schemeClr val="accent1"/>
                    </a:solidFill>
                    <a:latin typeface="Arial"/>
                    <a:cs typeface="Arial"/>
                  </a:rPr>
                  <a:t>.</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La terapia con </a:t>
                </a:r>
                <a:r>
                  <a:rPr lang="es-ES" sz="800" b="1" dirty="0">
                    <a:solidFill>
                      <a:schemeClr val="accent1"/>
                    </a:solidFill>
                    <a:latin typeface="Arial"/>
                    <a:cs typeface="Arial"/>
                  </a:rPr>
                  <a:t>insulina</a:t>
                </a:r>
                <a:r>
                  <a:rPr lang="es-ES" sz="800" dirty="0">
                    <a:solidFill>
                      <a:schemeClr val="accent1"/>
                    </a:solidFill>
                    <a:latin typeface="Arial"/>
                    <a:cs typeface="Arial"/>
                  </a:rPr>
                  <a:t> ha demostrado en este perfil </a:t>
                </a:r>
                <a:r>
                  <a:rPr lang="es-ES" sz="800" b="1" dirty="0">
                    <a:solidFill>
                      <a:schemeClr val="accent1"/>
                    </a:solidFill>
                    <a:latin typeface="Arial"/>
                    <a:cs typeface="Arial"/>
                  </a:rPr>
                  <a:t>mejorar</a:t>
                </a:r>
                <a:r>
                  <a:rPr lang="es-ES" sz="800" dirty="0">
                    <a:solidFill>
                      <a:schemeClr val="accent1"/>
                    </a:solidFill>
                    <a:latin typeface="Arial"/>
                    <a:cs typeface="Arial"/>
                  </a:rPr>
                  <a:t> masa </a:t>
                </a:r>
                <a:r>
                  <a:rPr lang="es-ES" sz="800" b="1" dirty="0">
                    <a:solidFill>
                      <a:schemeClr val="accent1"/>
                    </a:solidFill>
                    <a:latin typeface="Arial"/>
                    <a:cs typeface="Arial"/>
                  </a:rPr>
                  <a:t>muscular y retrasar </a:t>
                </a:r>
                <a:r>
                  <a:rPr lang="es-ES" sz="800" dirty="0">
                    <a:solidFill>
                      <a:schemeClr val="accent1"/>
                    </a:solidFill>
                    <a:latin typeface="Arial"/>
                    <a:cs typeface="Arial"/>
                  </a:rPr>
                  <a:t>la progresión de la </a:t>
                </a:r>
                <a:r>
                  <a:rPr lang="es-ES" sz="800" b="1" dirty="0">
                    <a:solidFill>
                      <a:schemeClr val="accent1"/>
                    </a:solidFill>
                    <a:latin typeface="Arial"/>
                    <a:cs typeface="Arial"/>
                  </a:rPr>
                  <a:t>sarcopenia</a:t>
                </a:r>
                <a:r>
                  <a:rPr lang="es-ES" sz="800" dirty="0">
                    <a:solidFill>
                      <a:schemeClr val="accent1"/>
                    </a:solidFill>
                    <a:latin typeface="Arial"/>
                    <a:cs typeface="Arial"/>
                  </a:rPr>
                  <a:t>.</a:t>
                </a:r>
              </a:p>
              <a:p>
                <a:pPr marL="215900" marR="5080" lvl="1" indent="-107950">
                  <a:spcBef>
                    <a:spcPts val="100"/>
                  </a:spcBef>
                  <a:spcAft>
                    <a:spcPts val="100"/>
                  </a:spcAft>
                  <a:buFont typeface="Courier New" panose="02070309020205020404" pitchFamily="49" charset="0"/>
                  <a:buChar char="o"/>
                </a:pPr>
                <a:r>
                  <a:rPr lang="es-ES" sz="800" dirty="0">
                    <a:solidFill>
                      <a:schemeClr val="accent1"/>
                    </a:solidFill>
                    <a:latin typeface="Arial"/>
                    <a:cs typeface="Arial"/>
                  </a:rPr>
                  <a:t>Los </a:t>
                </a:r>
                <a:r>
                  <a:rPr lang="es-ES" sz="800" b="1" dirty="0">
                    <a:solidFill>
                      <a:schemeClr val="accent1"/>
                    </a:solidFill>
                    <a:latin typeface="Arial"/>
                    <a:cs typeface="Arial"/>
                  </a:rPr>
                  <a:t>análogos de insulina de acción prolongada </a:t>
                </a:r>
                <a:r>
                  <a:rPr lang="es-ES" sz="800" dirty="0">
                    <a:solidFill>
                      <a:schemeClr val="accent1"/>
                    </a:solidFill>
                    <a:latin typeface="Arial"/>
                    <a:cs typeface="Arial"/>
                  </a:rPr>
                  <a:t>son adecuados para este fenotipo frágil debido a su cómoda administración una vez al día y al </a:t>
                </a:r>
                <a:r>
                  <a:rPr lang="es-ES" sz="800" b="1" dirty="0">
                    <a:solidFill>
                      <a:schemeClr val="accent1"/>
                    </a:solidFill>
                    <a:latin typeface="Arial"/>
                    <a:cs typeface="Arial"/>
                  </a:rPr>
                  <a:t>bajo riesgo </a:t>
                </a:r>
                <a:br>
                  <a:rPr lang="es-ES" sz="800" b="1" dirty="0">
                    <a:solidFill>
                      <a:schemeClr val="accent1"/>
                    </a:solidFill>
                    <a:latin typeface="Arial"/>
                    <a:cs typeface="Arial"/>
                  </a:rPr>
                </a:br>
                <a:r>
                  <a:rPr lang="es-ES" sz="800" b="1" dirty="0">
                    <a:solidFill>
                      <a:schemeClr val="accent1"/>
                    </a:solidFill>
                    <a:latin typeface="Arial"/>
                    <a:cs typeface="Arial"/>
                  </a:rPr>
                  <a:t>de hipoglucemia</a:t>
                </a:r>
                <a:r>
                  <a:rPr lang="es-ES" sz="800" dirty="0">
                    <a:solidFill>
                      <a:schemeClr val="accent1"/>
                    </a:solidFill>
                    <a:latin typeface="Arial"/>
                    <a:cs typeface="Arial"/>
                  </a:rPr>
                  <a:t> debido a sus niveles máximos menos prominentes y a su larga duración de acción.</a:t>
                </a:r>
              </a:p>
            </p:txBody>
          </p:sp>
          <p:sp>
            <p:nvSpPr>
              <p:cNvPr id="33" name="Elipse 32">
                <a:extLst>
                  <a:ext uri="{FF2B5EF4-FFF2-40B4-BE49-F238E27FC236}">
                    <a16:creationId xmlns:a16="http://schemas.microsoft.com/office/drawing/2014/main" id="{6CFF4570-6016-F6A8-DD92-D8EF1AD7E110}"/>
                  </a:ext>
                </a:extLst>
              </p:cNvPr>
              <p:cNvSpPr/>
              <p:nvPr/>
            </p:nvSpPr>
            <p:spPr>
              <a:xfrm>
                <a:off x="323850" y="3940488"/>
                <a:ext cx="468000" cy="468000"/>
              </a:xfrm>
              <a:prstGeom prst="ellipse">
                <a:avLst/>
              </a:prstGeom>
              <a:solidFill>
                <a:srgbClr val="F9FFFE"/>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D120F51D-D202-013B-4256-17D6EB024D6D}"/>
                  </a:ext>
                </a:extLst>
              </p:cNvPr>
              <p:cNvCxnSpPr/>
              <p:nvPr/>
            </p:nvCxnSpPr>
            <p:spPr>
              <a:xfrm>
                <a:off x="903760" y="3940738"/>
                <a:ext cx="0" cy="1119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53" name="Gráfico 52">
              <a:extLst>
                <a:ext uri="{FF2B5EF4-FFF2-40B4-BE49-F238E27FC236}">
                  <a16:creationId xmlns:a16="http://schemas.microsoft.com/office/drawing/2014/main" id="{617BA687-2B6C-3DDE-EFB6-3BD1706D41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6964" y="3342914"/>
              <a:ext cx="143895" cy="354941"/>
            </a:xfrm>
            <a:prstGeom prst="rect">
              <a:avLst/>
            </a:prstGeom>
          </p:spPr>
        </p:pic>
      </p:grpSp>
    </p:spTree>
    <p:extLst>
      <p:ext uri="{BB962C8B-B14F-4D97-AF65-F5344CB8AC3E}">
        <p14:creationId xmlns:p14="http://schemas.microsoft.com/office/powerpoint/2010/main" val="1819492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dondear rectángulo de una esquina 59">
            <a:extLst>
              <a:ext uri="{FF2B5EF4-FFF2-40B4-BE49-F238E27FC236}">
                <a16:creationId xmlns:a16="http://schemas.microsoft.com/office/drawing/2014/main" id="{AD9ACFAA-8559-7CD8-1903-59FA23318218}"/>
              </a:ext>
            </a:extLst>
          </p:cNvPr>
          <p:cNvSpPr/>
          <p:nvPr/>
        </p:nvSpPr>
        <p:spPr>
          <a:xfrm flipV="1">
            <a:off x="323850" y="317367"/>
            <a:ext cx="8496300" cy="4670074"/>
          </a:xfrm>
          <a:prstGeom prst="round1Rect">
            <a:avLst>
              <a:gd name="adj" fmla="val 306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73">
            <a:extLst>
              <a:ext uri="{FF2B5EF4-FFF2-40B4-BE49-F238E27FC236}">
                <a16:creationId xmlns:a16="http://schemas.microsoft.com/office/drawing/2014/main" id="{2F9D6096-9CCF-C46E-487D-FE8CB20A546A}"/>
              </a:ext>
            </a:extLst>
          </p:cNvPr>
          <p:cNvSpPr/>
          <p:nvPr/>
        </p:nvSpPr>
        <p:spPr>
          <a:xfrm>
            <a:off x="7826400" y="226800"/>
            <a:ext cx="1159200" cy="12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8" name="Grupo 87">
            <a:extLst>
              <a:ext uri="{FF2B5EF4-FFF2-40B4-BE49-F238E27FC236}">
                <a16:creationId xmlns:a16="http://schemas.microsoft.com/office/drawing/2014/main" id="{69F8D935-5134-65B8-1A74-1C26AA3E4E95}"/>
              </a:ext>
            </a:extLst>
          </p:cNvPr>
          <p:cNvGrpSpPr/>
          <p:nvPr/>
        </p:nvGrpSpPr>
        <p:grpSpPr>
          <a:xfrm>
            <a:off x="0" y="0"/>
            <a:ext cx="9144000" cy="376237"/>
            <a:chOff x="0" y="0"/>
            <a:chExt cx="9144000" cy="376237"/>
          </a:xfrm>
        </p:grpSpPr>
        <p:sp>
          <p:nvSpPr>
            <p:cNvPr id="28" name="Rectángulo 27">
              <a:extLst>
                <a:ext uri="{FF2B5EF4-FFF2-40B4-BE49-F238E27FC236}">
                  <a16:creationId xmlns:a16="http://schemas.microsoft.com/office/drawing/2014/main" id="{9957D724-EACF-340D-241A-79B5E90806FA}"/>
                </a:ext>
              </a:extLst>
            </p:cNvPr>
            <p:cNvSpPr/>
            <p:nvPr/>
          </p:nvSpPr>
          <p:spPr>
            <a:xfrm>
              <a:off x="0" y="0"/>
              <a:ext cx="8171772"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5" name="Grupo 74">
              <a:extLst>
                <a:ext uri="{FF2B5EF4-FFF2-40B4-BE49-F238E27FC236}">
                  <a16:creationId xmlns:a16="http://schemas.microsoft.com/office/drawing/2014/main" id="{4F042B20-18AB-7E2F-04C4-1C7C27C5730C}"/>
                </a:ext>
              </a:extLst>
            </p:cNvPr>
            <p:cNvGrpSpPr/>
            <p:nvPr/>
          </p:nvGrpSpPr>
          <p:grpSpPr>
            <a:xfrm>
              <a:off x="8712000" y="0"/>
              <a:ext cx="432000" cy="376237"/>
              <a:chOff x="8712000" y="0"/>
              <a:chExt cx="432000" cy="376237"/>
            </a:xfrm>
          </p:grpSpPr>
          <p:sp>
            <p:nvSpPr>
              <p:cNvPr id="76" name="Rectángulo 11">
                <a:hlinkClick r:id="rId3" action="ppaction://hlinksldjump"/>
                <a:extLst>
                  <a:ext uri="{FF2B5EF4-FFF2-40B4-BE49-F238E27FC236}">
                    <a16:creationId xmlns:a16="http://schemas.microsoft.com/office/drawing/2014/main" id="{162EB3CE-C622-DCA0-DDF2-F3B54134D674}"/>
                  </a:ext>
                </a:extLst>
              </p:cNvPr>
              <p:cNvSpPr/>
              <p:nvPr userDrawn="1"/>
            </p:nvSpPr>
            <p:spPr>
              <a:xfrm>
                <a:off x="8712000"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7" name="Gráfico 76">
                <a:extLst>
                  <a:ext uri="{FF2B5EF4-FFF2-40B4-BE49-F238E27FC236}">
                    <a16:creationId xmlns:a16="http://schemas.microsoft.com/office/drawing/2014/main" id="{498DE15D-E9D3-FC0C-9BCC-0136C8A2DE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95339" y="71118"/>
                <a:ext cx="265323" cy="234000"/>
              </a:xfrm>
              <a:prstGeom prst="rect">
                <a:avLst/>
              </a:prstGeom>
            </p:spPr>
          </p:pic>
        </p:grpSp>
        <p:grpSp>
          <p:nvGrpSpPr>
            <p:cNvPr id="86" name="Grupo 85">
              <a:extLst>
                <a:ext uri="{FF2B5EF4-FFF2-40B4-BE49-F238E27FC236}">
                  <a16:creationId xmlns:a16="http://schemas.microsoft.com/office/drawing/2014/main" id="{6BF99A9D-8742-5031-3B9A-863C04B80CA2}"/>
                </a:ext>
              </a:extLst>
            </p:cNvPr>
            <p:cNvGrpSpPr/>
            <p:nvPr/>
          </p:nvGrpSpPr>
          <p:grpSpPr>
            <a:xfrm>
              <a:off x="8262128" y="0"/>
              <a:ext cx="432738" cy="376237"/>
              <a:chOff x="8262128" y="0"/>
              <a:chExt cx="432738" cy="376237"/>
            </a:xfrm>
          </p:grpSpPr>
          <p:grpSp>
            <p:nvGrpSpPr>
              <p:cNvPr id="78" name="Grupo 77">
                <a:extLst>
                  <a:ext uri="{FF2B5EF4-FFF2-40B4-BE49-F238E27FC236}">
                    <a16:creationId xmlns:a16="http://schemas.microsoft.com/office/drawing/2014/main" id="{98E5A863-D164-55C1-D933-A09621D336DA}"/>
                  </a:ext>
                </a:extLst>
              </p:cNvPr>
              <p:cNvGrpSpPr/>
              <p:nvPr/>
            </p:nvGrpSpPr>
            <p:grpSpPr>
              <a:xfrm>
                <a:off x="8262866" y="0"/>
                <a:ext cx="432000" cy="376237"/>
                <a:chOff x="7981516" y="0"/>
                <a:chExt cx="432000" cy="376237"/>
              </a:xfrm>
            </p:grpSpPr>
            <p:sp>
              <p:nvSpPr>
                <p:cNvPr id="79" name="Rectángulo 78">
                  <a:extLst>
                    <a:ext uri="{FF2B5EF4-FFF2-40B4-BE49-F238E27FC236}">
                      <a16:creationId xmlns:a16="http://schemas.microsoft.com/office/drawing/2014/main" id="{0C0B355D-44FA-27DC-0B6F-DBAC6AF95343}"/>
                    </a:ext>
                  </a:extLst>
                </p:cNvPr>
                <p:cNvSpPr/>
                <p:nvPr userDrawn="1"/>
              </p:nvSpPr>
              <p:spPr>
                <a:xfrm>
                  <a:off x="7981516"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0" name="Gráfico 79">
                  <a:extLst>
                    <a:ext uri="{FF2B5EF4-FFF2-40B4-BE49-F238E27FC236}">
                      <a16:creationId xmlns:a16="http://schemas.microsoft.com/office/drawing/2014/main" id="{F01E2AE3-D722-2B85-30E8-F6EC8CB674E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091445" y="89118"/>
                  <a:ext cx="212143" cy="198000"/>
                </a:xfrm>
                <a:prstGeom prst="rect">
                  <a:avLst/>
                </a:prstGeom>
              </p:spPr>
            </p:pic>
          </p:grpSp>
          <p:sp>
            <p:nvSpPr>
              <p:cNvPr id="84" name="Botón de acción: Personalizar 83">
                <a:hlinkClick r:id="rId8" action="ppaction://hlinksldjump" highlightClick="1"/>
                <a:extLst>
                  <a:ext uri="{FF2B5EF4-FFF2-40B4-BE49-F238E27FC236}">
                    <a16:creationId xmlns:a16="http://schemas.microsoft.com/office/drawing/2014/main" id="{7D82F6BC-38EB-FF41-347A-2B8368B01107}"/>
                  </a:ext>
                </a:extLst>
              </p:cNvPr>
              <p:cNvSpPr/>
              <p:nvPr/>
            </p:nvSpPr>
            <p:spPr>
              <a:xfrm>
                <a:off x="8262128" y="0"/>
                <a:ext cx="422864" cy="37465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7" name="Grupo 86">
              <a:extLst>
                <a:ext uri="{FF2B5EF4-FFF2-40B4-BE49-F238E27FC236}">
                  <a16:creationId xmlns:a16="http://schemas.microsoft.com/office/drawing/2014/main" id="{32E08581-4A41-0C6D-F1F4-6637DA40673B}"/>
                </a:ext>
              </a:extLst>
            </p:cNvPr>
            <p:cNvGrpSpPr/>
            <p:nvPr/>
          </p:nvGrpSpPr>
          <p:grpSpPr>
            <a:xfrm>
              <a:off x="7813732" y="0"/>
              <a:ext cx="432000" cy="376237"/>
              <a:chOff x="7813732" y="0"/>
              <a:chExt cx="432000" cy="376237"/>
            </a:xfrm>
          </p:grpSpPr>
          <p:grpSp>
            <p:nvGrpSpPr>
              <p:cNvPr id="81" name="Grupo 80">
                <a:extLst>
                  <a:ext uri="{FF2B5EF4-FFF2-40B4-BE49-F238E27FC236}">
                    <a16:creationId xmlns:a16="http://schemas.microsoft.com/office/drawing/2014/main" id="{36C3907E-3A5A-7A73-1D20-B48AE210103D}"/>
                  </a:ext>
                </a:extLst>
              </p:cNvPr>
              <p:cNvGrpSpPr/>
              <p:nvPr/>
            </p:nvGrpSpPr>
            <p:grpSpPr>
              <a:xfrm>
                <a:off x="7813732" y="0"/>
                <a:ext cx="432000" cy="376237"/>
                <a:chOff x="7824135" y="0"/>
                <a:chExt cx="432000" cy="376237"/>
              </a:xfrm>
            </p:grpSpPr>
            <p:sp>
              <p:nvSpPr>
                <p:cNvPr id="82" name="Rectángulo 81">
                  <a:extLst>
                    <a:ext uri="{FF2B5EF4-FFF2-40B4-BE49-F238E27FC236}">
                      <a16:creationId xmlns:a16="http://schemas.microsoft.com/office/drawing/2014/main" id="{B4AD212D-3E41-9F46-C70E-2E7D2E0AB75E}"/>
                    </a:ext>
                  </a:extLst>
                </p:cNvPr>
                <p:cNvSpPr/>
                <p:nvPr userDrawn="1"/>
              </p:nvSpPr>
              <p:spPr>
                <a:xfrm>
                  <a:off x="7824135" y="0"/>
                  <a:ext cx="432000" cy="376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3" name="Gráfico 82">
                  <a:extLst>
                    <a:ext uri="{FF2B5EF4-FFF2-40B4-BE49-F238E27FC236}">
                      <a16:creationId xmlns:a16="http://schemas.microsoft.com/office/drawing/2014/main" id="{99FFC95C-27D3-85F3-C5BF-9B6C4FB6DFF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923135" y="71118"/>
                  <a:ext cx="234000" cy="234000"/>
                </a:xfrm>
                <a:prstGeom prst="rect">
                  <a:avLst/>
                </a:prstGeom>
              </p:spPr>
            </p:pic>
          </p:grpSp>
          <p:sp>
            <p:nvSpPr>
              <p:cNvPr id="85" name="Botón de acción: Personalizar 84">
                <a:hlinkClick r:id="rId11" action="ppaction://hlinksldjump" highlightClick="1"/>
                <a:extLst>
                  <a:ext uri="{FF2B5EF4-FFF2-40B4-BE49-F238E27FC236}">
                    <a16:creationId xmlns:a16="http://schemas.microsoft.com/office/drawing/2014/main" id="{F1C8090C-BE3B-CA2A-57F4-19049BC029C9}"/>
                  </a:ext>
                </a:extLst>
              </p:cNvPr>
              <p:cNvSpPr/>
              <p:nvPr/>
            </p:nvSpPr>
            <p:spPr>
              <a:xfrm>
                <a:off x="7817578" y="0"/>
                <a:ext cx="422864" cy="37465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pic>
        <p:nvPicPr>
          <p:cNvPr id="2" name="Picture 1" descr="A circular chart with text and images&#10;&#10;AI-generated content may be incorrect.">
            <a:extLst>
              <a:ext uri="{FF2B5EF4-FFF2-40B4-BE49-F238E27FC236}">
                <a16:creationId xmlns:a16="http://schemas.microsoft.com/office/drawing/2014/main" id="{798B7C3B-FBA6-D46B-D1F4-B53953304CE2}"/>
              </a:ext>
            </a:extLst>
          </p:cNvPr>
          <p:cNvPicPr>
            <a:picLocks noChangeAspect="1"/>
          </p:cNvPicPr>
          <p:nvPr/>
        </p:nvPicPr>
        <p:blipFill>
          <a:blip r:embed="rId12"/>
          <a:stretch>
            <a:fillRect/>
          </a:stretch>
        </p:blipFill>
        <p:spPr>
          <a:xfrm>
            <a:off x="989750" y="441232"/>
            <a:ext cx="7168700" cy="4424923"/>
          </a:xfrm>
          <a:prstGeom prst="rect">
            <a:avLst/>
          </a:prstGeom>
        </p:spPr>
      </p:pic>
    </p:spTree>
    <p:extLst>
      <p:ext uri="{BB962C8B-B14F-4D97-AF65-F5344CB8AC3E}">
        <p14:creationId xmlns:p14="http://schemas.microsoft.com/office/powerpoint/2010/main" val="1236494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F2CF-FB2E-0BDA-3816-08F74E9781A6}"/>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794933F-B967-4961-074E-7AD2C9AB69CC}"/>
              </a:ext>
            </a:extLst>
          </p:cNvPr>
          <p:cNvSpPr>
            <a:spLocks noGrp="1"/>
          </p:cNvSpPr>
          <p:nvPr>
            <p:ph type="sldNum" sz="quarter" idx="12"/>
          </p:nvPr>
        </p:nvSpPr>
        <p:spPr/>
        <p:txBody>
          <a:bodyPr/>
          <a:lstStyle/>
          <a:p>
            <a:fld id="{E7109EF1-F99E-2846-B900-05CEFB69D20A}" type="slidenum">
              <a:rPr lang="en-US" noProof="0" smtClean="0"/>
              <a:pPr/>
              <a:t>39</a:t>
            </a:fld>
            <a:endParaRPr lang="en-US" noProof="0"/>
          </a:p>
        </p:txBody>
      </p:sp>
      <p:sp>
        <p:nvSpPr>
          <p:cNvPr id="3" name="Marcador de texto 2">
            <a:extLst>
              <a:ext uri="{FF2B5EF4-FFF2-40B4-BE49-F238E27FC236}">
                <a16:creationId xmlns:a16="http://schemas.microsoft.com/office/drawing/2014/main" id="{A4E9D06F-A922-FDA7-6EF0-49C25C246588}"/>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5" name="Marcador de texto 4">
            <a:extLst>
              <a:ext uri="{FF2B5EF4-FFF2-40B4-BE49-F238E27FC236}">
                <a16:creationId xmlns:a16="http://schemas.microsoft.com/office/drawing/2014/main" id="{3ED93F1D-0D7B-021B-DB4F-DE995DB0BBA6}"/>
              </a:ext>
            </a:extLst>
          </p:cNvPr>
          <p:cNvSpPr>
            <a:spLocks noGrp="1"/>
          </p:cNvSpPr>
          <p:nvPr>
            <p:ph type="body" sz="quarter" idx="26"/>
          </p:nvPr>
        </p:nvSpPr>
        <p:spPr/>
        <p:txBody>
          <a:bodyPr/>
          <a:lstStyle/>
          <a:p>
            <a:pPr marL="12700" marR="5080">
              <a:lnSpc>
                <a:spcPct val="100000"/>
              </a:lnSpc>
              <a:spcBef>
                <a:spcPts val="100"/>
              </a:spcBef>
            </a:pPr>
            <a:r>
              <a:rPr lang="es-ES" err="1">
                <a:latin typeface="Arial"/>
                <a:cs typeface="Arial"/>
              </a:rPr>
              <a:t>Omura</a:t>
            </a:r>
            <a:r>
              <a:rPr lang="es-ES">
                <a:latin typeface="Arial"/>
                <a:cs typeface="Arial"/>
              </a:rPr>
              <a:t> T, </a:t>
            </a:r>
            <a:r>
              <a:rPr lang="es-ES" i="1">
                <a:latin typeface="Arial"/>
                <a:cs typeface="Arial"/>
              </a:rPr>
              <a:t>et al</a:t>
            </a:r>
            <a:r>
              <a:rPr lang="es-ES">
                <a:latin typeface="Arial"/>
                <a:cs typeface="Arial"/>
              </a:rPr>
              <a:t>. </a:t>
            </a:r>
            <a:r>
              <a:rPr lang="es-ES" err="1">
                <a:latin typeface="Arial"/>
                <a:cs typeface="Arial"/>
              </a:rPr>
              <a:t>Assessing</a:t>
            </a:r>
            <a:r>
              <a:rPr lang="es-ES">
                <a:latin typeface="Arial"/>
                <a:cs typeface="Arial"/>
              </a:rPr>
              <a:t> </a:t>
            </a:r>
            <a:r>
              <a:rPr lang="es-ES" err="1">
                <a:latin typeface="Arial"/>
                <a:cs typeface="Arial"/>
              </a:rPr>
              <a:t>the</a:t>
            </a:r>
            <a:r>
              <a:rPr lang="es-ES">
                <a:latin typeface="Arial"/>
                <a:cs typeface="Arial"/>
              </a:rPr>
              <a:t> </a:t>
            </a:r>
            <a:r>
              <a:rPr lang="es-ES" err="1">
                <a:latin typeface="Arial"/>
                <a:cs typeface="Arial"/>
              </a:rPr>
              <a:t>association</a:t>
            </a:r>
            <a:r>
              <a:rPr lang="es-ES">
                <a:latin typeface="Arial"/>
                <a:cs typeface="Arial"/>
              </a:rPr>
              <a:t> </a:t>
            </a:r>
            <a:r>
              <a:rPr lang="es-ES" err="1">
                <a:latin typeface="Arial"/>
                <a:cs typeface="Arial"/>
              </a:rPr>
              <a:t>between</a:t>
            </a:r>
            <a:r>
              <a:rPr lang="es-ES">
                <a:latin typeface="Arial"/>
                <a:cs typeface="Arial"/>
              </a:rPr>
              <a:t> </a:t>
            </a:r>
            <a:r>
              <a:rPr lang="es-ES" err="1">
                <a:latin typeface="Arial"/>
                <a:cs typeface="Arial"/>
              </a:rPr>
              <a:t>optimal</a:t>
            </a:r>
            <a:r>
              <a:rPr lang="es-ES">
                <a:latin typeface="Arial"/>
                <a:cs typeface="Arial"/>
              </a:rPr>
              <a:t> </a:t>
            </a:r>
            <a:r>
              <a:rPr lang="es-ES" err="1">
                <a:latin typeface="Arial"/>
                <a:cs typeface="Arial"/>
              </a:rPr>
              <a:t>energy</a:t>
            </a:r>
            <a:r>
              <a:rPr lang="es-ES">
                <a:latin typeface="Arial"/>
                <a:cs typeface="Arial"/>
              </a:rPr>
              <a:t> </a:t>
            </a:r>
            <a:r>
              <a:rPr lang="es-ES" err="1">
                <a:latin typeface="Arial"/>
                <a:cs typeface="Arial"/>
              </a:rPr>
              <a:t>intake</a:t>
            </a:r>
            <a:r>
              <a:rPr lang="es-ES">
                <a:latin typeface="Arial"/>
                <a:cs typeface="Arial"/>
              </a:rPr>
              <a:t> and </a:t>
            </a:r>
            <a:r>
              <a:rPr lang="es-ES" err="1">
                <a:latin typeface="Arial"/>
                <a:cs typeface="Arial"/>
              </a:rPr>
              <a:t>all</a:t>
            </a:r>
            <a:r>
              <a:rPr lang="es-ES">
                <a:latin typeface="Arial"/>
                <a:cs typeface="Arial"/>
              </a:rPr>
              <a:t>-cause </a:t>
            </a:r>
            <a:r>
              <a:rPr lang="es-ES" err="1">
                <a:latin typeface="Arial"/>
                <a:cs typeface="Arial"/>
              </a:rPr>
              <a:t>mortality</a:t>
            </a:r>
            <a:r>
              <a:rPr lang="es-ES">
                <a:latin typeface="Arial"/>
                <a:cs typeface="Arial"/>
              </a:rPr>
              <a:t> in </a:t>
            </a:r>
            <a:r>
              <a:rPr lang="es-ES" err="1">
                <a:latin typeface="Arial"/>
                <a:cs typeface="Arial"/>
              </a:rPr>
              <a:t>older</a:t>
            </a:r>
            <a:r>
              <a:rPr lang="es-ES">
                <a:latin typeface="Arial"/>
                <a:cs typeface="Arial"/>
              </a:rPr>
              <a:t> </a:t>
            </a:r>
            <a:r>
              <a:rPr lang="es-ES" err="1">
                <a:latin typeface="Arial"/>
                <a:cs typeface="Arial"/>
              </a:rPr>
              <a:t>patients</a:t>
            </a:r>
            <a:r>
              <a:rPr lang="es-ES">
                <a:latin typeface="Arial"/>
                <a:cs typeface="Arial"/>
              </a:rPr>
              <a:t> </a:t>
            </a:r>
            <a:r>
              <a:rPr lang="es-ES" err="1">
                <a:latin typeface="Arial"/>
                <a:cs typeface="Arial"/>
              </a:rPr>
              <a:t>with</a:t>
            </a:r>
            <a:r>
              <a:rPr lang="es-ES">
                <a:latin typeface="Arial"/>
                <a:cs typeface="Arial"/>
              </a:rPr>
              <a:t> diabetes mellitus </a:t>
            </a:r>
            <a:r>
              <a:rPr lang="es-ES" err="1">
                <a:latin typeface="Arial"/>
                <a:cs typeface="Arial"/>
              </a:rPr>
              <a:t>using</a:t>
            </a:r>
            <a:r>
              <a:rPr lang="es-ES">
                <a:latin typeface="Arial"/>
                <a:cs typeface="Arial"/>
              </a:rPr>
              <a:t> </a:t>
            </a:r>
            <a:r>
              <a:rPr lang="es-ES" err="1">
                <a:latin typeface="Arial"/>
                <a:cs typeface="Arial"/>
              </a:rPr>
              <a:t>the</a:t>
            </a:r>
            <a:r>
              <a:rPr lang="es-ES">
                <a:latin typeface="Arial"/>
                <a:cs typeface="Arial"/>
              </a:rPr>
              <a:t> </a:t>
            </a:r>
            <a:r>
              <a:rPr lang="es-ES" err="1">
                <a:latin typeface="Arial"/>
                <a:cs typeface="Arial"/>
              </a:rPr>
              <a:t>Japanese</a:t>
            </a:r>
            <a:r>
              <a:rPr lang="es-ES">
                <a:latin typeface="Arial"/>
                <a:cs typeface="Arial"/>
              </a:rPr>
              <a:t> </a:t>
            </a:r>
            <a:r>
              <a:rPr lang="es-ES" err="1">
                <a:latin typeface="Arial"/>
                <a:cs typeface="Arial"/>
              </a:rPr>
              <a:t>Elderly</a:t>
            </a:r>
            <a:r>
              <a:rPr lang="es-ES">
                <a:latin typeface="Arial"/>
                <a:cs typeface="Arial"/>
              </a:rPr>
              <a:t> Diabetes </a:t>
            </a:r>
            <a:r>
              <a:rPr lang="es-ES" err="1">
                <a:latin typeface="Arial"/>
                <a:cs typeface="Arial"/>
              </a:rPr>
              <a:t>Intervention</a:t>
            </a:r>
            <a:r>
              <a:rPr lang="es-ES">
                <a:latin typeface="Arial"/>
                <a:cs typeface="Arial"/>
              </a:rPr>
              <a:t> Trial. </a:t>
            </a:r>
            <a:r>
              <a:rPr lang="es-ES" err="1">
                <a:latin typeface="Arial"/>
                <a:cs typeface="Arial"/>
              </a:rPr>
              <a:t>Geriatr</a:t>
            </a:r>
            <a:r>
              <a:rPr lang="es-ES">
                <a:latin typeface="Arial"/>
                <a:cs typeface="Arial"/>
              </a:rPr>
              <a:t> </a:t>
            </a:r>
            <a:r>
              <a:rPr lang="es-ES" err="1">
                <a:latin typeface="Arial"/>
                <a:cs typeface="Arial"/>
              </a:rPr>
              <a:t>Gerontol</a:t>
            </a:r>
            <a:r>
              <a:rPr lang="es-ES">
                <a:latin typeface="Arial"/>
                <a:cs typeface="Arial"/>
              </a:rPr>
              <a:t> </a:t>
            </a:r>
            <a:r>
              <a:rPr lang="es-ES" err="1">
                <a:latin typeface="Arial"/>
                <a:cs typeface="Arial"/>
              </a:rPr>
              <a:t>Int</a:t>
            </a:r>
            <a:r>
              <a:rPr lang="es-ES">
                <a:latin typeface="Arial"/>
                <a:cs typeface="Arial"/>
              </a:rPr>
              <a:t>. 2020;20(1):59–65.</a:t>
            </a:r>
            <a:endParaRPr lang="es-ES">
              <a:latin typeface="Arial" panose="020B0604020202020204" pitchFamily="34" charset="0"/>
              <a:cs typeface="Arial" panose="020B0604020202020204" pitchFamily="34" charset="0"/>
            </a:endParaRPr>
          </a:p>
        </p:txBody>
      </p:sp>
      <p:sp>
        <p:nvSpPr>
          <p:cNvPr id="22" name="Marcador de texto 3">
            <a:extLst>
              <a:ext uri="{FF2B5EF4-FFF2-40B4-BE49-F238E27FC236}">
                <a16:creationId xmlns:a16="http://schemas.microsoft.com/office/drawing/2014/main" id="{A602357B-DCE7-A173-A1E0-73FD7050DB4E}"/>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Manejo no farmacológico del paciente diabético con fragilidad</a:t>
            </a:r>
            <a:endParaRPr lang="es-ES">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36E29676-9111-E345-4A0F-D4D7B98CB95E}"/>
              </a:ext>
            </a:extLst>
          </p:cNvPr>
          <p:cNvSpPr txBox="1"/>
          <p:nvPr/>
        </p:nvSpPr>
        <p:spPr>
          <a:xfrm>
            <a:off x="323850" y="1166813"/>
            <a:ext cx="8496299" cy="276999"/>
          </a:xfrm>
          <a:prstGeom prst="rect">
            <a:avLst/>
          </a:prstGeom>
          <a:noFill/>
        </p:spPr>
        <p:txBody>
          <a:bodyPr wrap="square" lIns="0" tIns="0" rIns="0" bIns="0">
            <a:spAutoFit/>
          </a:bodyPr>
          <a:lstStyle/>
          <a:p>
            <a:pPr>
              <a:spcBef>
                <a:spcPts val="1000"/>
              </a:spcBef>
            </a:pPr>
            <a:r>
              <a:rPr lang="es-ES" u="sng" dirty="0">
                <a:solidFill>
                  <a:schemeClr val="accent1"/>
                </a:solidFill>
                <a:latin typeface="Arial" panose="020B0604020202020204" pitchFamily="34" charset="0"/>
                <a:cs typeface="Arial" panose="020B0604020202020204" pitchFamily="34" charset="0"/>
              </a:rPr>
              <a:t>Aspectos nutricionales y dietéticos</a:t>
            </a:r>
          </a:p>
        </p:txBody>
      </p:sp>
      <p:cxnSp>
        <p:nvCxnSpPr>
          <p:cNvPr id="11" name="Conector recto 10">
            <a:extLst>
              <a:ext uri="{FF2B5EF4-FFF2-40B4-BE49-F238E27FC236}">
                <a16:creationId xmlns:a16="http://schemas.microsoft.com/office/drawing/2014/main" id="{95D5ABFA-67E4-66C7-4A1B-F45C8E28DC52}"/>
              </a:ext>
            </a:extLst>
          </p:cNvPr>
          <p:cNvCxnSpPr>
            <a:cxnSpLocks/>
          </p:cNvCxnSpPr>
          <p:nvPr/>
        </p:nvCxnSpPr>
        <p:spPr>
          <a:xfrm flipV="1">
            <a:off x="323850" y="1713816"/>
            <a:ext cx="0" cy="26946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BD5D0E03-FA67-A0E7-A2F9-6644080D7636}"/>
              </a:ext>
            </a:extLst>
          </p:cNvPr>
          <p:cNvGrpSpPr/>
          <p:nvPr/>
        </p:nvGrpSpPr>
        <p:grpSpPr>
          <a:xfrm>
            <a:off x="298348" y="1649217"/>
            <a:ext cx="5965926" cy="307777"/>
            <a:chOff x="298348" y="2047962"/>
            <a:chExt cx="5965926" cy="307777"/>
          </a:xfrm>
        </p:grpSpPr>
        <p:sp>
          <p:nvSpPr>
            <p:cNvPr id="13" name="CuadroTexto 12">
              <a:extLst>
                <a:ext uri="{FF2B5EF4-FFF2-40B4-BE49-F238E27FC236}">
                  <a16:creationId xmlns:a16="http://schemas.microsoft.com/office/drawing/2014/main" id="{C9F027CB-0D63-37C0-55DA-2AA37AD919C8}"/>
                </a:ext>
              </a:extLst>
            </p:cNvPr>
            <p:cNvSpPr txBox="1"/>
            <p:nvPr/>
          </p:nvSpPr>
          <p:spPr>
            <a:xfrm>
              <a:off x="476249" y="2047962"/>
              <a:ext cx="5788025" cy="307777"/>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 sz="1000" dirty="0">
                  <a:solidFill>
                    <a:schemeClr val="accent1"/>
                  </a:solidFill>
                  <a:latin typeface="Arial"/>
                  <a:cs typeface="Arial"/>
                </a:rPr>
                <a:t>Los adultos mayores diabéticos presentan mayor riesgo de </a:t>
              </a:r>
              <a:r>
                <a:rPr lang="es-ES" sz="1000" b="1" dirty="0">
                  <a:solidFill>
                    <a:schemeClr val="accent1"/>
                  </a:solidFill>
                  <a:latin typeface="Arial"/>
                  <a:cs typeface="Arial"/>
                </a:rPr>
                <a:t>desarrollar malnutrición</a:t>
              </a:r>
              <a:r>
                <a:rPr lang="es-ES" sz="1000" dirty="0">
                  <a:solidFill>
                    <a:schemeClr val="accent1"/>
                  </a:solidFill>
                  <a:latin typeface="Arial"/>
                  <a:cs typeface="Arial"/>
                </a:rPr>
                <a:t>, lo que, </a:t>
              </a:r>
              <a:br>
                <a:rPr lang="es-ES" sz="1000" dirty="0">
                  <a:solidFill>
                    <a:schemeClr val="accent1"/>
                  </a:solidFill>
                  <a:latin typeface="Arial"/>
                  <a:cs typeface="Arial"/>
                </a:rPr>
              </a:br>
              <a:r>
                <a:rPr lang="es-ES" sz="1000" dirty="0">
                  <a:solidFill>
                    <a:schemeClr val="accent1"/>
                  </a:solidFill>
                  <a:latin typeface="Arial"/>
                  <a:cs typeface="Arial"/>
                </a:rPr>
                <a:t>a su vez, incrementa el riesgo de fragilidad, deterioro cognitivo, dependencia y </a:t>
              </a:r>
              <a:r>
                <a:rPr lang="es-ES" sz="1000" dirty="0" err="1">
                  <a:solidFill>
                    <a:schemeClr val="accent1"/>
                  </a:solidFill>
                  <a:latin typeface="Arial"/>
                  <a:cs typeface="Arial"/>
                </a:rPr>
                <a:t>morbi</a:t>
              </a:r>
              <a:r>
                <a:rPr lang="es-ES" sz="1000" dirty="0">
                  <a:solidFill>
                    <a:schemeClr val="accent1"/>
                  </a:solidFill>
                  <a:latin typeface="Arial"/>
                  <a:cs typeface="Arial"/>
                </a:rPr>
                <a:t>-mortalidad</a:t>
              </a:r>
            </a:p>
          </p:txBody>
        </p:sp>
        <p:sp>
          <p:nvSpPr>
            <p:cNvPr id="14" name="Elipse 13">
              <a:extLst>
                <a:ext uri="{FF2B5EF4-FFF2-40B4-BE49-F238E27FC236}">
                  <a16:creationId xmlns:a16="http://schemas.microsoft.com/office/drawing/2014/main" id="{E5AAF895-A0D4-65BB-1A33-9F7D156348F2}"/>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0A4AD950-F7B7-6131-0E4F-300590341E3C}"/>
              </a:ext>
            </a:extLst>
          </p:cNvPr>
          <p:cNvGrpSpPr/>
          <p:nvPr/>
        </p:nvGrpSpPr>
        <p:grpSpPr>
          <a:xfrm>
            <a:off x="298348" y="2072258"/>
            <a:ext cx="5965926" cy="307777"/>
            <a:chOff x="298348" y="2047962"/>
            <a:chExt cx="5965926" cy="307777"/>
          </a:xfrm>
        </p:grpSpPr>
        <p:sp>
          <p:nvSpPr>
            <p:cNvPr id="16" name="CuadroTexto 15">
              <a:extLst>
                <a:ext uri="{FF2B5EF4-FFF2-40B4-BE49-F238E27FC236}">
                  <a16:creationId xmlns:a16="http://schemas.microsoft.com/office/drawing/2014/main" id="{A5604FA9-7319-5520-9D10-2013D017C9BC}"/>
                </a:ext>
              </a:extLst>
            </p:cNvPr>
            <p:cNvSpPr txBox="1"/>
            <p:nvPr/>
          </p:nvSpPr>
          <p:spPr>
            <a:xfrm>
              <a:off x="476249" y="2047962"/>
              <a:ext cx="5788025" cy="307777"/>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a:cs typeface="Arial"/>
                </a:rPr>
                <a:t>El abordaje dietético en pacientes con diabetes debe incluir una ingesta adecuada de energía, </a:t>
              </a:r>
              <a:br>
                <a:rPr lang="es-ES_tradnl" sz="1000" dirty="0">
                  <a:solidFill>
                    <a:schemeClr val="accent1"/>
                  </a:solidFill>
                  <a:latin typeface="Arial"/>
                  <a:cs typeface="Arial"/>
                </a:rPr>
              </a:br>
              <a:r>
                <a:rPr lang="es-ES_tradnl" sz="1000" dirty="0">
                  <a:solidFill>
                    <a:schemeClr val="accent1"/>
                  </a:solidFill>
                  <a:latin typeface="Arial"/>
                  <a:cs typeface="Arial"/>
                </a:rPr>
                <a:t>de proteínas y vitaminas para prevenir la desnutrición</a:t>
              </a:r>
            </a:p>
          </p:txBody>
        </p:sp>
        <p:sp>
          <p:nvSpPr>
            <p:cNvPr id="17" name="Elipse 16">
              <a:extLst>
                <a:ext uri="{FF2B5EF4-FFF2-40B4-BE49-F238E27FC236}">
                  <a16:creationId xmlns:a16="http://schemas.microsoft.com/office/drawing/2014/main" id="{24ECF540-C0D3-981B-713C-B60D81B49969}"/>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F7C378DE-FB61-1841-EAA3-C1ECEC5F4FCB}"/>
              </a:ext>
            </a:extLst>
          </p:cNvPr>
          <p:cNvGrpSpPr/>
          <p:nvPr/>
        </p:nvGrpSpPr>
        <p:grpSpPr>
          <a:xfrm>
            <a:off x="298348" y="2495299"/>
            <a:ext cx="5965926" cy="307777"/>
            <a:chOff x="298348" y="2047962"/>
            <a:chExt cx="5965926" cy="307777"/>
          </a:xfrm>
        </p:grpSpPr>
        <p:sp>
          <p:nvSpPr>
            <p:cNvPr id="19" name="CuadroTexto 18">
              <a:extLst>
                <a:ext uri="{FF2B5EF4-FFF2-40B4-BE49-F238E27FC236}">
                  <a16:creationId xmlns:a16="http://schemas.microsoft.com/office/drawing/2014/main" id="{D4FA139E-8254-E7B3-35EE-5383A4A1C664}"/>
                </a:ext>
              </a:extLst>
            </p:cNvPr>
            <p:cNvSpPr txBox="1"/>
            <p:nvPr/>
          </p:nvSpPr>
          <p:spPr>
            <a:xfrm>
              <a:off x="476249" y="2047962"/>
              <a:ext cx="5788025" cy="307777"/>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a:cs typeface="Arial"/>
                </a:rPr>
                <a:t>Consumo energético óptimo entre </a:t>
              </a:r>
              <a:r>
                <a:rPr lang="es-ES_tradnl" sz="1000" b="1" dirty="0">
                  <a:solidFill>
                    <a:schemeClr val="accent1"/>
                  </a:solidFill>
                  <a:latin typeface="Arial"/>
                  <a:cs typeface="Arial"/>
                </a:rPr>
                <a:t>25 - 35 kcal/kg</a:t>
              </a:r>
              <a:r>
                <a:rPr lang="es-ES_tradnl" sz="1000" dirty="0">
                  <a:solidFill>
                    <a:schemeClr val="accent1"/>
                  </a:solidFill>
                  <a:latin typeface="Arial"/>
                  <a:cs typeface="Arial"/>
                </a:rPr>
                <a:t>, considerando la cantidad de actividad física </a:t>
              </a:r>
              <a:br>
                <a:rPr lang="es-ES_tradnl" sz="1000" dirty="0">
                  <a:solidFill>
                    <a:schemeClr val="accent1"/>
                  </a:solidFill>
                  <a:latin typeface="Arial"/>
                  <a:cs typeface="Arial"/>
                </a:rPr>
              </a:br>
              <a:r>
                <a:rPr lang="es-ES_tradnl" sz="1000" dirty="0">
                  <a:solidFill>
                    <a:schemeClr val="accent1"/>
                  </a:solidFill>
                  <a:latin typeface="Arial"/>
                  <a:cs typeface="Arial"/>
                </a:rPr>
                <a:t>del paciente</a:t>
              </a:r>
            </a:p>
          </p:txBody>
        </p:sp>
        <p:sp>
          <p:nvSpPr>
            <p:cNvPr id="20" name="Elipse 19">
              <a:extLst>
                <a:ext uri="{FF2B5EF4-FFF2-40B4-BE49-F238E27FC236}">
                  <a16:creationId xmlns:a16="http://schemas.microsoft.com/office/drawing/2014/main" id="{EC1E8593-C77C-484A-F8A0-13E80B19D7B5}"/>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36BBE7A5-75A2-DA16-1813-F5A8A9E8ABB3}"/>
              </a:ext>
            </a:extLst>
          </p:cNvPr>
          <p:cNvGrpSpPr/>
          <p:nvPr/>
        </p:nvGrpSpPr>
        <p:grpSpPr>
          <a:xfrm>
            <a:off x="298348" y="2918340"/>
            <a:ext cx="5965926" cy="307777"/>
            <a:chOff x="298348" y="2047962"/>
            <a:chExt cx="5965926" cy="307777"/>
          </a:xfrm>
        </p:grpSpPr>
        <p:sp>
          <p:nvSpPr>
            <p:cNvPr id="26" name="CuadroTexto 25">
              <a:extLst>
                <a:ext uri="{FF2B5EF4-FFF2-40B4-BE49-F238E27FC236}">
                  <a16:creationId xmlns:a16="http://schemas.microsoft.com/office/drawing/2014/main" id="{8E70E783-AB4A-7DAC-98F6-94436CE8A2A3}"/>
                </a:ext>
              </a:extLst>
            </p:cNvPr>
            <p:cNvSpPr txBox="1"/>
            <p:nvPr/>
          </p:nvSpPr>
          <p:spPr>
            <a:xfrm>
              <a:off x="476249" y="2047962"/>
              <a:ext cx="5788025" cy="307777"/>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a:cs typeface="Arial"/>
                </a:rPr>
                <a:t>El riesgo de mortalidad se incrementa en pacientes con una ingesta energética &gt;35 kcal/kg </a:t>
              </a:r>
              <a:br>
                <a:rPr lang="es-ES_tradnl" sz="1000" dirty="0">
                  <a:solidFill>
                    <a:schemeClr val="accent1"/>
                  </a:solidFill>
                  <a:latin typeface="Arial"/>
                  <a:cs typeface="Arial"/>
                </a:rPr>
              </a:br>
              <a:r>
                <a:rPr lang="es-ES_tradnl" sz="1000" dirty="0">
                  <a:solidFill>
                    <a:schemeClr val="accent1"/>
                  </a:solidFill>
                  <a:latin typeface="Arial"/>
                  <a:cs typeface="Arial"/>
                </a:rPr>
                <a:t>y también en aquellos con una ingesta &lt;25 kcal/kg</a:t>
              </a:r>
            </a:p>
          </p:txBody>
        </p:sp>
        <p:sp>
          <p:nvSpPr>
            <p:cNvPr id="27" name="Elipse 26">
              <a:extLst>
                <a:ext uri="{FF2B5EF4-FFF2-40B4-BE49-F238E27FC236}">
                  <a16:creationId xmlns:a16="http://schemas.microsoft.com/office/drawing/2014/main" id="{38417913-065D-AC90-C39A-28C6D9412E91}"/>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8" name="Grupo 27">
            <a:extLst>
              <a:ext uri="{FF2B5EF4-FFF2-40B4-BE49-F238E27FC236}">
                <a16:creationId xmlns:a16="http://schemas.microsoft.com/office/drawing/2014/main" id="{88598A23-C607-0592-D88C-9BA606A26EF9}"/>
              </a:ext>
            </a:extLst>
          </p:cNvPr>
          <p:cNvGrpSpPr/>
          <p:nvPr/>
        </p:nvGrpSpPr>
        <p:grpSpPr>
          <a:xfrm>
            <a:off x="298348" y="3341381"/>
            <a:ext cx="5965926" cy="307777"/>
            <a:chOff x="298348" y="2047962"/>
            <a:chExt cx="5965926" cy="307777"/>
          </a:xfrm>
        </p:grpSpPr>
        <p:sp>
          <p:nvSpPr>
            <p:cNvPr id="29" name="CuadroTexto 28">
              <a:extLst>
                <a:ext uri="{FF2B5EF4-FFF2-40B4-BE49-F238E27FC236}">
                  <a16:creationId xmlns:a16="http://schemas.microsoft.com/office/drawing/2014/main" id="{6D0232BF-B0BD-643E-2F4A-674EFAF81409}"/>
                </a:ext>
              </a:extLst>
            </p:cNvPr>
            <p:cNvSpPr txBox="1"/>
            <p:nvPr/>
          </p:nvSpPr>
          <p:spPr>
            <a:xfrm>
              <a:off x="476249" y="2047962"/>
              <a:ext cx="5788025" cy="307777"/>
            </a:xfrm>
            <a:prstGeom prst="rect">
              <a:avLst/>
            </a:prstGeom>
            <a:noFill/>
          </p:spPr>
          <p:txBody>
            <a:bodyPr wrap="square" lIns="0" tIns="0" rIns="0" bIns="0" anchor="t">
              <a:spAutoFit/>
            </a:bodyPr>
            <a:lstStyle/>
            <a:p>
              <a:pPr marL="38100">
                <a:spcBef>
                  <a:spcPts val="910"/>
                </a:spcBef>
                <a:buClr>
                  <a:srgbClr val="9770A0"/>
                </a:buClr>
                <a:tabLst>
                  <a:tab pos="216535" algn="l"/>
                </a:tabLst>
              </a:pPr>
              <a:r>
                <a:rPr lang="es-ES_tradnl" sz="1000" dirty="0">
                  <a:solidFill>
                    <a:schemeClr val="accent1"/>
                  </a:solidFill>
                  <a:latin typeface="Arial"/>
                  <a:cs typeface="Arial"/>
                </a:rPr>
                <a:t>Es recomendable una ingesta de proteínas de </a:t>
              </a:r>
              <a:r>
                <a:rPr lang="es-ES_tradnl" sz="1000" b="1" dirty="0">
                  <a:solidFill>
                    <a:schemeClr val="accent1"/>
                  </a:solidFill>
                  <a:latin typeface="Arial"/>
                  <a:cs typeface="Arial"/>
                </a:rPr>
                <a:t>1,0 g/kg </a:t>
              </a:r>
              <a:r>
                <a:rPr lang="es-ES_tradnl" sz="1000" dirty="0">
                  <a:solidFill>
                    <a:schemeClr val="accent1"/>
                  </a:solidFill>
                  <a:latin typeface="Arial"/>
                  <a:cs typeface="Arial"/>
                </a:rPr>
                <a:t>de peso con el objetivo de mantener la masa </a:t>
              </a:r>
              <a:br>
                <a:rPr lang="es-ES_tradnl" sz="1000" dirty="0">
                  <a:solidFill>
                    <a:schemeClr val="accent1"/>
                  </a:solidFill>
                  <a:latin typeface="Arial"/>
                  <a:cs typeface="Arial"/>
                </a:rPr>
              </a:br>
              <a:r>
                <a:rPr lang="es-ES_tradnl" sz="1000" dirty="0">
                  <a:solidFill>
                    <a:schemeClr val="accent1"/>
                  </a:solidFill>
                  <a:latin typeface="Arial"/>
                  <a:cs typeface="Arial"/>
                </a:rPr>
                <a:t>y la función muscular</a:t>
              </a:r>
            </a:p>
          </p:txBody>
        </p:sp>
        <p:sp>
          <p:nvSpPr>
            <p:cNvPr id="30" name="Elipse 29">
              <a:extLst>
                <a:ext uri="{FF2B5EF4-FFF2-40B4-BE49-F238E27FC236}">
                  <a16:creationId xmlns:a16="http://schemas.microsoft.com/office/drawing/2014/main" id="{8379DAF6-C1C2-2AE5-D7CA-16484374D76E}"/>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 name="Grupo 30">
            <a:extLst>
              <a:ext uri="{FF2B5EF4-FFF2-40B4-BE49-F238E27FC236}">
                <a16:creationId xmlns:a16="http://schemas.microsoft.com/office/drawing/2014/main" id="{471DE9A1-64AC-AE57-AE22-9D2397708C02}"/>
              </a:ext>
            </a:extLst>
          </p:cNvPr>
          <p:cNvGrpSpPr/>
          <p:nvPr/>
        </p:nvGrpSpPr>
        <p:grpSpPr>
          <a:xfrm>
            <a:off x="311099" y="3764423"/>
            <a:ext cx="5953176" cy="615553"/>
            <a:chOff x="298348" y="2047962"/>
            <a:chExt cx="5953176" cy="615553"/>
          </a:xfrm>
        </p:grpSpPr>
        <p:sp>
          <p:nvSpPr>
            <p:cNvPr id="32" name="CuadroTexto 31">
              <a:extLst>
                <a:ext uri="{FF2B5EF4-FFF2-40B4-BE49-F238E27FC236}">
                  <a16:creationId xmlns:a16="http://schemas.microsoft.com/office/drawing/2014/main" id="{E60876AC-5961-4E2E-3383-26E851B2DA8C}"/>
                </a:ext>
              </a:extLst>
            </p:cNvPr>
            <p:cNvSpPr txBox="1"/>
            <p:nvPr/>
          </p:nvSpPr>
          <p:spPr>
            <a:xfrm>
              <a:off x="476250" y="2047962"/>
              <a:ext cx="5775274" cy="615553"/>
            </a:xfrm>
            <a:prstGeom prst="rect">
              <a:avLst/>
            </a:prstGeom>
            <a:noFill/>
          </p:spPr>
          <p:txBody>
            <a:bodyPr wrap="square" lIns="0" tIns="0" rIns="0" bIns="0" anchor="t">
              <a:spAutoFit/>
            </a:bodyPr>
            <a:lstStyle/>
            <a:p>
              <a:pPr marL="38100">
                <a:spcBef>
                  <a:spcPts val="910"/>
                </a:spcBef>
                <a:buClr>
                  <a:srgbClr val="9770A0"/>
                </a:buClr>
                <a:tabLst>
                  <a:tab pos="216535" algn="l"/>
                </a:tabLst>
              </a:pPr>
              <a:r>
                <a:rPr lang="es-ES_tradnl" sz="1000" dirty="0">
                  <a:solidFill>
                    <a:schemeClr val="accent1"/>
                  </a:solidFill>
                  <a:latin typeface="Arial"/>
                  <a:cs typeface="Arial"/>
                </a:rPr>
                <a:t>En casos de enfermedad renal avanzada, se puede considerar la restricción proteica si no existe sarcopenia o deterioro funcional asociado. Si existe sarcopenia, es adecuado mantener una ingesta proteica óptima siguiendo las recomendaciones, dado que no se ha encontrado suficiente evidencia entre consumo proteico y deterioro de la función renal entre los pacientes de mayor edad</a:t>
              </a:r>
            </a:p>
          </p:txBody>
        </p:sp>
        <p:sp>
          <p:nvSpPr>
            <p:cNvPr id="33" name="Elipse 32">
              <a:extLst>
                <a:ext uri="{FF2B5EF4-FFF2-40B4-BE49-F238E27FC236}">
                  <a16:creationId xmlns:a16="http://schemas.microsoft.com/office/drawing/2014/main" id="{67B2DFFE-1900-1BA0-7110-9AE19AE761EA}"/>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Grupo 46">
            <a:extLst>
              <a:ext uri="{FF2B5EF4-FFF2-40B4-BE49-F238E27FC236}">
                <a16:creationId xmlns:a16="http://schemas.microsoft.com/office/drawing/2014/main" id="{53278A8B-A461-ECE2-7E11-9CF3D4BF6DCF}"/>
              </a:ext>
            </a:extLst>
          </p:cNvPr>
          <p:cNvGrpSpPr/>
          <p:nvPr/>
        </p:nvGrpSpPr>
        <p:grpSpPr>
          <a:xfrm>
            <a:off x="4407870" y="4488142"/>
            <a:ext cx="328260" cy="136246"/>
            <a:chOff x="4211960" y="4340365"/>
            <a:chExt cx="328260" cy="136246"/>
          </a:xfrm>
        </p:grpSpPr>
        <p:sp>
          <p:nvSpPr>
            <p:cNvPr id="48" name="Elipse 90">
              <a:hlinkClick r:id="rId2" action="ppaction://hlinksldjump"/>
              <a:extLst>
                <a:ext uri="{FF2B5EF4-FFF2-40B4-BE49-F238E27FC236}">
                  <a16:creationId xmlns:a16="http://schemas.microsoft.com/office/drawing/2014/main" id="{B3261118-EBED-50F3-A3C8-F4A658B18C55}"/>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49" name="Elipse 90">
              <a:hlinkClick r:id="rId3" action="ppaction://hlinksldjump"/>
              <a:extLst>
                <a:ext uri="{FF2B5EF4-FFF2-40B4-BE49-F238E27FC236}">
                  <a16:creationId xmlns:a16="http://schemas.microsoft.com/office/drawing/2014/main" id="{9D156137-33BC-B352-E4DD-83710932E3AD}"/>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pic>
        <p:nvPicPr>
          <p:cNvPr id="6" name="Imagen 5">
            <a:extLst>
              <a:ext uri="{FF2B5EF4-FFF2-40B4-BE49-F238E27FC236}">
                <a16:creationId xmlns:a16="http://schemas.microsoft.com/office/drawing/2014/main" id="{E16BDFA0-CBCD-F572-CC00-A40E7821D01B}"/>
              </a:ext>
            </a:extLst>
          </p:cNvPr>
          <p:cNvPicPr>
            <a:picLocks noChangeAspect="1"/>
          </p:cNvPicPr>
          <p:nvPr/>
        </p:nvPicPr>
        <p:blipFill>
          <a:blip r:embed="rId4"/>
          <a:srcRect l="23412" r="7538"/>
          <a:stretch/>
        </p:blipFill>
        <p:spPr>
          <a:xfrm flipV="1">
            <a:off x="6580414" y="1166813"/>
            <a:ext cx="2239736" cy="3243671"/>
          </a:xfrm>
          <a:prstGeom prst="round1Rect">
            <a:avLst>
              <a:gd name="adj" fmla="val 7765"/>
            </a:avLst>
          </a:prstGeom>
          <a:ln w="12700">
            <a:solidFill>
              <a:schemeClr val="accent1"/>
            </a:solidFill>
          </a:ln>
        </p:spPr>
      </p:pic>
    </p:spTree>
    <p:extLst>
      <p:ext uri="{BB962C8B-B14F-4D97-AF65-F5344CB8AC3E}">
        <p14:creationId xmlns:p14="http://schemas.microsoft.com/office/powerpoint/2010/main" val="57506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83FFA29-75EB-F824-4D76-9555973D564A}"/>
              </a:ext>
            </a:extLst>
          </p:cNvPr>
          <p:cNvSpPr>
            <a:spLocks noGrp="1"/>
          </p:cNvSpPr>
          <p:nvPr>
            <p:ph type="sldNum" sz="quarter" idx="12"/>
          </p:nvPr>
        </p:nvSpPr>
        <p:spPr/>
        <p:txBody>
          <a:bodyPr/>
          <a:lstStyle/>
          <a:p>
            <a:fld id="{E7109EF1-F99E-2846-B900-05CEFB69D20A}" type="slidenum">
              <a:rPr lang="en-US" noProof="0" smtClean="0"/>
              <a:pPr/>
              <a:t>4</a:t>
            </a:fld>
            <a:endParaRPr lang="en-US" noProof="0"/>
          </a:p>
        </p:txBody>
      </p:sp>
      <p:sp>
        <p:nvSpPr>
          <p:cNvPr id="5" name="Marcador de texto 4">
            <a:extLst>
              <a:ext uri="{FF2B5EF4-FFF2-40B4-BE49-F238E27FC236}">
                <a16:creationId xmlns:a16="http://schemas.microsoft.com/office/drawing/2014/main" id="{B6485349-A1D4-337E-9575-4771C9FA34C4}"/>
              </a:ext>
            </a:extLst>
          </p:cNvPr>
          <p:cNvSpPr>
            <a:spLocks noGrp="1"/>
          </p:cNvSpPr>
          <p:nvPr>
            <p:ph type="body" sz="quarter" idx="26"/>
          </p:nvPr>
        </p:nvSpPr>
        <p:spPr/>
        <p:txBody>
          <a:bodyPr/>
          <a:lstStyle/>
          <a:p>
            <a:r>
              <a:rPr lang="es-ES" b="1" dirty="0"/>
              <a:t>1. </a:t>
            </a:r>
            <a:r>
              <a:rPr lang="es-ES" dirty="0" err="1"/>
              <a:t>Doody</a:t>
            </a:r>
            <a:r>
              <a:rPr lang="es-ES" dirty="0"/>
              <a:t> P, </a:t>
            </a:r>
            <a:r>
              <a:rPr lang="es-ES" i="1" dirty="0"/>
              <a:t>et al</a:t>
            </a:r>
            <a:r>
              <a:rPr lang="es-ES" dirty="0"/>
              <a:t>. </a:t>
            </a:r>
            <a:r>
              <a:rPr lang="es-ES" dirty="0" err="1"/>
              <a:t>Frailty</a:t>
            </a:r>
            <a:r>
              <a:rPr lang="es-ES" dirty="0"/>
              <a:t>: </a:t>
            </a:r>
            <a:r>
              <a:rPr lang="es-ES" dirty="0" err="1"/>
              <a:t>Pathophysiology</a:t>
            </a:r>
            <a:r>
              <a:rPr lang="es-ES" dirty="0"/>
              <a:t>, </a:t>
            </a:r>
            <a:r>
              <a:rPr lang="es-ES" dirty="0" err="1"/>
              <a:t>theoretical</a:t>
            </a:r>
            <a:r>
              <a:rPr lang="es-ES" dirty="0"/>
              <a:t> and </a:t>
            </a:r>
            <a:r>
              <a:rPr lang="es-ES" dirty="0" err="1"/>
              <a:t>operational</a:t>
            </a:r>
            <a:r>
              <a:rPr lang="es-ES" dirty="0"/>
              <a:t> </a:t>
            </a:r>
            <a:r>
              <a:rPr lang="es-ES" dirty="0" err="1"/>
              <a:t>definition</a:t>
            </a:r>
            <a:r>
              <a:rPr lang="es-ES" dirty="0"/>
              <a:t>(s), </a:t>
            </a:r>
            <a:r>
              <a:rPr lang="es-ES" dirty="0" err="1"/>
              <a:t>impact</a:t>
            </a:r>
            <a:r>
              <a:rPr lang="es-ES" dirty="0"/>
              <a:t>, </a:t>
            </a:r>
            <a:r>
              <a:rPr lang="es-ES" dirty="0" err="1"/>
              <a:t>prevalence</a:t>
            </a:r>
            <a:r>
              <a:rPr lang="es-ES" dirty="0"/>
              <a:t>, </a:t>
            </a:r>
            <a:r>
              <a:rPr lang="es-ES" dirty="0" err="1"/>
              <a:t>management</a:t>
            </a:r>
            <a:r>
              <a:rPr lang="es-ES" dirty="0"/>
              <a:t> and </a:t>
            </a:r>
            <a:r>
              <a:rPr lang="es-ES" dirty="0" err="1"/>
              <a:t>prevention</a:t>
            </a:r>
            <a:r>
              <a:rPr lang="es-ES" dirty="0"/>
              <a:t>, in </a:t>
            </a:r>
            <a:r>
              <a:rPr lang="es-ES" dirty="0" err="1"/>
              <a:t>an</a:t>
            </a:r>
            <a:r>
              <a:rPr lang="es-ES" dirty="0"/>
              <a:t> </a:t>
            </a:r>
            <a:r>
              <a:rPr lang="es-ES" dirty="0" err="1"/>
              <a:t>increasingly</a:t>
            </a:r>
            <a:r>
              <a:rPr lang="es-ES" dirty="0"/>
              <a:t> </a:t>
            </a:r>
            <a:r>
              <a:rPr lang="es-ES" dirty="0" err="1"/>
              <a:t>economically</a:t>
            </a:r>
            <a:r>
              <a:rPr lang="es-ES" dirty="0"/>
              <a:t> </a:t>
            </a:r>
            <a:r>
              <a:rPr lang="es-ES" dirty="0" err="1"/>
              <a:t>developed</a:t>
            </a:r>
            <a:r>
              <a:rPr lang="es-ES" dirty="0"/>
              <a:t> and </a:t>
            </a:r>
            <a:r>
              <a:rPr lang="es-ES" dirty="0" err="1"/>
              <a:t>ageing</a:t>
            </a:r>
            <a:r>
              <a:rPr lang="es-ES" dirty="0"/>
              <a:t> </a:t>
            </a:r>
            <a:r>
              <a:rPr lang="es-ES" dirty="0" err="1"/>
              <a:t>world</a:t>
            </a:r>
            <a:r>
              <a:rPr lang="es-ES" dirty="0"/>
              <a:t>. </a:t>
            </a:r>
            <a:r>
              <a:rPr lang="es-ES" dirty="0" err="1"/>
              <a:t>Gerontology</a:t>
            </a:r>
            <a:r>
              <a:rPr lang="es-ES" dirty="0"/>
              <a:t>. 2023;69(8):927–45. </a:t>
            </a:r>
            <a:r>
              <a:rPr lang="es-ES" b="1" dirty="0"/>
              <a:t>2. </a:t>
            </a:r>
            <a:r>
              <a:rPr lang="es-ES" dirty="0"/>
              <a:t>Clegg A, </a:t>
            </a:r>
            <a:r>
              <a:rPr lang="es-ES" i="1" dirty="0"/>
              <a:t>et al. </a:t>
            </a:r>
            <a:r>
              <a:rPr lang="es-ES" dirty="0" err="1"/>
              <a:t>Frailty</a:t>
            </a:r>
            <a:r>
              <a:rPr lang="es-ES" dirty="0"/>
              <a:t> in </a:t>
            </a:r>
            <a:r>
              <a:rPr lang="es-ES" dirty="0" err="1"/>
              <a:t>elderly</a:t>
            </a:r>
            <a:r>
              <a:rPr lang="es-ES" dirty="0"/>
              <a:t> </a:t>
            </a:r>
            <a:r>
              <a:rPr lang="es-ES" dirty="0" err="1"/>
              <a:t>people</a:t>
            </a:r>
            <a:r>
              <a:rPr lang="es-ES" dirty="0"/>
              <a:t>. Lancet. 2013;381(9868):752–62.</a:t>
            </a:r>
          </a:p>
        </p:txBody>
      </p:sp>
      <p:sp>
        <p:nvSpPr>
          <p:cNvPr id="8" name="Marcador de texto 7">
            <a:extLst>
              <a:ext uri="{FF2B5EF4-FFF2-40B4-BE49-F238E27FC236}">
                <a16:creationId xmlns:a16="http://schemas.microsoft.com/office/drawing/2014/main" id="{4E857621-D704-AD59-C55A-08CBFFFF87E8}"/>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C3DC0D8D-F79B-BD8A-8385-71F7FDE32217}"/>
              </a:ext>
            </a:extLst>
          </p:cNvPr>
          <p:cNvSpPr>
            <a:spLocks noGrp="1"/>
          </p:cNvSpPr>
          <p:nvPr>
            <p:ph type="body" sz="quarter" idx="25"/>
          </p:nvPr>
        </p:nvSpPr>
        <p:spPr/>
        <p:txBody>
          <a:bodyPr/>
          <a:lstStyle/>
          <a:p>
            <a:r>
              <a:rPr lang="es-ES" b="1">
                <a:solidFill>
                  <a:schemeClr val="accent2"/>
                </a:solidFill>
              </a:rPr>
              <a:t>¿Qué es el síndrome de fragilidad?</a:t>
            </a:r>
            <a:endParaRPr lang="es-ES" b="1" baseline="30000">
              <a:solidFill>
                <a:schemeClr val="accent2"/>
              </a:solidFill>
            </a:endParaRPr>
          </a:p>
        </p:txBody>
      </p:sp>
      <p:sp>
        <p:nvSpPr>
          <p:cNvPr id="17" name="CuadroTexto 16">
            <a:extLst>
              <a:ext uri="{FF2B5EF4-FFF2-40B4-BE49-F238E27FC236}">
                <a16:creationId xmlns:a16="http://schemas.microsoft.com/office/drawing/2014/main" id="{75ECA4C9-B5DD-E455-F2FE-870F86C167A5}"/>
              </a:ext>
            </a:extLst>
          </p:cNvPr>
          <p:cNvSpPr txBox="1"/>
          <p:nvPr/>
        </p:nvSpPr>
        <p:spPr>
          <a:xfrm>
            <a:off x="314325" y="1492392"/>
            <a:ext cx="8545513" cy="1790304"/>
          </a:xfrm>
          <a:prstGeom prst="rect">
            <a:avLst/>
          </a:prstGeom>
          <a:noFill/>
        </p:spPr>
        <p:txBody>
          <a:bodyPr wrap="square" lIns="0" tIns="144000" rIns="0" bIns="144000" anchor="ctr">
            <a:noAutofit/>
          </a:bodyPr>
          <a:lstStyle/>
          <a:p>
            <a:pPr marR="226695" algn="ctr">
              <a:spcBef>
                <a:spcPts val="1500"/>
              </a:spcBef>
              <a:buClr>
                <a:srgbClr val="535353"/>
              </a:buClr>
              <a:buSzPct val="80952"/>
              <a:tabLst>
                <a:tab pos="228600" algn="l"/>
              </a:tabLst>
            </a:pPr>
            <a:r>
              <a:rPr lang="es-ES" sz="1200">
                <a:solidFill>
                  <a:schemeClr val="accent1"/>
                </a:solidFill>
                <a:cs typeface="Arial" panose="020B0604020202020204" pitchFamily="34" charset="0"/>
              </a:rPr>
              <a:t>Condición </a:t>
            </a:r>
            <a:r>
              <a:rPr lang="es-ES" sz="1200" b="1">
                <a:solidFill>
                  <a:schemeClr val="accent1"/>
                </a:solidFill>
                <a:cs typeface="Arial" panose="020B0604020202020204" pitchFamily="34" charset="0"/>
              </a:rPr>
              <a:t>multidimensional</a:t>
            </a:r>
            <a:r>
              <a:rPr lang="es-ES" sz="1200">
                <a:solidFill>
                  <a:schemeClr val="accent1"/>
                </a:solidFill>
                <a:cs typeface="Arial" panose="020B0604020202020204" pitchFamily="34" charset="0"/>
              </a:rPr>
              <a:t> y </a:t>
            </a:r>
            <a:r>
              <a:rPr lang="es-ES" sz="1200" b="1">
                <a:solidFill>
                  <a:schemeClr val="accent1"/>
                </a:solidFill>
                <a:cs typeface="Arial" panose="020B0604020202020204" pitchFamily="34" charset="0"/>
              </a:rPr>
              <a:t>dinámica</a:t>
            </a:r>
            <a:r>
              <a:rPr lang="es-ES" sz="1200">
                <a:solidFill>
                  <a:schemeClr val="accent1"/>
                </a:solidFill>
                <a:cs typeface="Arial" panose="020B0604020202020204" pitchFamily="34" charset="0"/>
              </a:rPr>
              <a:t> que predispone al individuo a un estado de mayor vulnerabilidad, </a:t>
            </a:r>
            <a:br>
              <a:rPr lang="es-ES" sz="1200">
                <a:solidFill>
                  <a:schemeClr val="accent1"/>
                </a:solidFill>
                <a:cs typeface="Arial" panose="020B0604020202020204" pitchFamily="34" charset="0"/>
              </a:rPr>
            </a:br>
            <a:r>
              <a:rPr lang="es-ES" sz="1200">
                <a:solidFill>
                  <a:schemeClr val="accent1"/>
                </a:solidFill>
                <a:cs typeface="Arial" panose="020B0604020202020204" pitchFamily="34" charset="0"/>
              </a:rPr>
              <a:t>debido a una disminución progresiva de la función de múltiples sistemas fisiológicos (disminución de reserva fisiológica), por lo que la capacidad para hacer frente a factores estresantes cotidianos o agudos se ve comprometida.</a:t>
            </a:r>
            <a:r>
              <a:rPr lang="es-ES" sz="1200" baseline="30000">
                <a:solidFill>
                  <a:schemeClr val="accent1"/>
                </a:solidFill>
                <a:cs typeface="Arial" panose="020B0604020202020204" pitchFamily="34" charset="0"/>
              </a:rPr>
              <a:t>1,2</a:t>
            </a:r>
          </a:p>
          <a:p>
            <a:pPr marR="226695" algn="ctr">
              <a:spcBef>
                <a:spcPts val="1500"/>
              </a:spcBef>
              <a:buClr>
                <a:srgbClr val="535353"/>
              </a:buClr>
              <a:buSzPct val="80952"/>
              <a:tabLst>
                <a:tab pos="228600" algn="l"/>
              </a:tabLst>
            </a:pPr>
            <a:r>
              <a:rPr lang="es-ES" sz="1200">
                <a:solidFill>
                  <a:schemeClr val="accent1"/>
                </a:solidFill>
                <a:cs typeface="Arial" panose="020B0604020202020204" pitchFamily="34" charset="0"/>
              </a:rPr>
              <a:t>Aunque la disminución de la reserva fisiológica se asocia con la senescencia en el proceso normal de envejecimiento, </a:t>
            </a:r>
            <a:br>
              <a:rPr lang="es-ES" sz="1200">
                <a:solidFill>
                  <a:schemeClr val="accent1"/>
                </a:solidFill>
                <a:cs typeface="Arial" panose="020B0604020202020204" pitchFamily="34" charset="0"/>
              </a:rPr>
            </a:br>
            <a:r>
              <a:rPr lang="es-ES" sz="1200">
                <a:solidFill>
                  <a:schemeClr val="accent1"/>
                </a:solidFill>
                <a:cs typeface="Arial" panose="020B0604020202020204" pitchFamily="34" charset="0"/>
              </a:rPr>
              <a:t>la </a:t>
            </a:r>
            <a:r>
              <a:rPr lang="es-ES" sz="1200" b="1">
                <a:solidFill>
                  <a:schemeClr val="accent1"/>
                </a:solidFill>
                <a:cs typeface="Arial" panose="020B0604020202020204" pitchFamily="34" charset="0"/>
              </a:rPr>
              <a:t>fragilidad</a:t>
            </a:r>
            <a:r>
              <a:rPr lang="es-ES" sz="1200">
                <a:solidFill>
                  <a:schemeClr val="accent1"/>
                </a:solidFill>
                <a:cs typeface="Arial" panose="020B0604020202020204" pitchFamily="34" charset="0"/>
              </a:rPr>
              <a:t> es una </a:t>
            </a:r>
            <a:r>
              <a:rPr lang="es-ES" sz="1200" b="1">
                <a:solidFill>
                  <a:schemeClr val="accent1"/>
                </a:solidFill>
                <a:cs typeface="Arial" panose="020B0604020202020204" pitchFamily="34" charset="0"/>
              </a:rPr>
              <a:t>consecuencia extrema </a:t>
            </a:r>
            <a:r>
              <a:rPr lang="es-ES" sz="1200">
                <a:solidFill>
                  <a:schemeClr val="accent1"/>
                </a:solidFill>
                <a:cs typeface="Arial" panose="020B0604020202020204" pitchFamily="34" charset="0"/>
              </a:rPr>
              <a:t>de este proceso, donde esta disminución se acelera y las respuestas homeostáticas comienzan a fallar.</a:t>
            </a:r>
            <a:r>
              <a:rPr lang="es-ES" sz="1200" baseline="30000">
                <a:solidFill>
                  <a:schemeClr val="accent1"/>
                </a:solidFill>
                <a:cs typeface="Arial" panose="020B0604020202020204" pitchFamily="34" charset="0"/>
              </a:rPr>
              <a:t>1,2 </a:t>
            </a:r>
          </a:p>
        </p:txBody>
      </p:sp>
      <p:grpSp>
        <p:nvGrpSpPr>
          <p:cNvPr id="55" name="Grupo 54">
            <a:extLst>
              <a:ext uri="{FF2B5EF4-FFF2-40B4-BE49-F238E27FC236}">
                <a16:creationId xmlns:a16="http://schemas.microsoft.com/office/drawing/2014/main" id="{BDF134A4-6C59-1831-EDB2-CF564E715355}"/>
              </a:ext>
            </a:extLst>
          </p:cNvPr>
          <p:cNvGrpSpPr/>
          <p:nvPr/>
        </p:nvGrpSpPr>
        <p:grpSpPr>
          <a:xfrm>
            <a:off x="323850" y="3280028"/>
            <a:ext cx="8496302" cy="340439"/>
            <a:chOff x="323850" y="3116270"/>
            <a:chExt cx="8496302" cy="340439"/>
          </a:xfrm>
        </p:grpSpPr>
        <p:cxnSp>
          <p:nvCxnSpPr>
            <p:cNvPr id="22" name="Conector recto 21">
              <a:extLst>
                <a:ext uri="{FF2B5EF4-FFF2-40B4-BE49-F238E27FC236}">
                  <a16:creationId xmlns:a16="http://schemas.microsoft.com/office/drawing/2014/main" id="{31210BE2-4D4E-7264-E377-214A0D05FBB4}"/>
                </a:ext>
              </a:extLst>
            </p:cNvPr>
            <p:cNvCxnSpPr>
              <a:cxnSpLocks/>
            </p:cNvCxnSpPr>
            <p:nvPr/>
          </p:nvCxnSpPr>
          <p:spPr>
            <a:xfrm flipH="1">
              <a:off x="323850" y="3116635"/>
              <a:ext cx="849630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F64FC002-B501-D034-624D-7FE9EB8D295A}"/>
                </a:ext>
              </a:extLst>
            </p:cNvPr>
            <p:cNvCxnSpPr>
              <a:cxnSpLocks/>
            </p:cNvCxnSpPr>
            <p:nvPr/>
          </p:nvCxnSpPr>
          <p:spPr>
            <a:xfrm>
              <a:off x="4572000" y="3116270"/>
              <a:ext cx="0" cy="340439"/>
            </a:xfrm>
            <a:prstGeom prst="straightConnector1">
              <a:avLst/>
            </a:prstGeom>
            <a:ln w="12700">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56" name="Grupo 55">
            <a:extLst>
              <a:ext uri="{FF2B5EF4-FFF2-40B4-BE49-F238E27FC236}">
                <a16:creationId xmlns:a16="http://schemas.microsoft.com/office/drawing/2014/main" id="{DA9F21AE-B072-0834-8FBB-DA975918BBF3}"/>
              </a:ext>
            </a:extLst>
          </p:cNvPr>
          <p:cNvGrpSpPr/>
          <p:nvPr/>
        </p:nvGrpSpPr>
        <p:grpSpPr>
          <a:xfrm>
            <a:off x="323850" y="3735498"/>
            <a:ext cx="8496300" cy="672990"/>
            <a:chOff x="323850" y="3525419"/>
            <a:chExt cx="8496300" cy="672990"/>
          </a:xfrm>
        </p:grpSpPr>
        <p:grpSp>
          <p:nvGrpSpPr>
            <p:cNvPr id="52" name="Grupo 51">
              <a:extLst>
                <a:ext uri="{FF2B5EF4-FFF2-40B4-BE49-F238E27FC236}">
                  <a16:creationId xmlns:a16="http://schemas.microsoft.com/office/drawing/2014/main" id="{55699702-54E1-48FC-6A27-1520166ED832}"/>
                </a:ext>
              </a:extLst>
            </p:cNvPr>
            <p:cNvGrpSpPr/>
            <p:nvPr/>
          </p:nvGrpSpPr>
          <p:grpSpPr>
            <a:xfrm>
              <a:off x="323850" y="3525419"/>
              <a:ext cx="1260000" cy="672990"/>
              <a:chOff x="323850" y="3558670"/>
              <a:chExt cx="1260000" cy="672990"/>
            </a:xfrm>
          </p:grpSpPr>
          <p:sp>
            <p:nvSpPr>
              <p:cNvPr id="28" name="Rectángulo 27">
                <a:extLst>
                  <a:ext uri="{FF2B5EF4-FFF2-40B4-BE49-F238E27FC236}">
                    <a16:creationId xmlns:a16="http://schemas.microsoft.com/office/drawing/2014/main" id="{5F69E733-DDA7-B473-6B0E-929BE3C3A573}"/>
                  </a:ext>
                </a:extLst>
              </p:cNvPr>
              <p:cNvSpPr/>
              <p:nvPr/>
            </p:nvSpPr>
            <p:spPr>
              <a:xfrm>
                <a:off x="323850" y="3608205"/>
                <a:ext cx="12600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000" spc="-10" dirty="0">
                    <a:solidFill>
                      <a:schemeClr val="accent1"/>
                    </a:solidFill>
                    <a:latin typeface="Arial" panose="020B0604020202020204" pitchFamily="34" charset="0"/>
                    <a:cs typeface="Arial" panose="020B0604020202020204" pitchFamily="34" charset="0"/>
                  </a:rPr>
                  <a:t>&gt;Carga</a:t>
                </a:r>
                <a:r>
                  <a:rPr lang="es-ES" sz="1000" spc="-170" dirty="0">
                    <a:solidFill>
                      <a:schemeClr val="accent1"/>
                    </a:solidFill>
                    <a:latin typeface="Arial" panose="020B0604020202020204" pitchFamily="34" charset="0"/>
                    <a:cs typeface="Arial" panose="020B0604020202020204" pitchFamily="34" charset="0"/>
                  </a:rPr>
                  <a:t> </a:t>
                </a:r>
                <a:br>
                  <a:rPr lang="es-ES" sz="1000" spc="-170" dirty="0">
                    <a:solidFill>
                      <a:schemeClr val="accent1"/>
                    </a:solidFill>
                    <a:latin typeface="Arial" panose="020B0604020202020204" pitchFamily="34" charset="0"/>
                    <a:cs typeface="Arial" panose="020B0604020202020204" pitchFamily="34" charset="0"/>
                  </a:rPr>
                </a:br>
                <a:r>
                  <a:rPr lang="es-ES" sz="1000" b="1" spc="-10" dirty="0">
                    <a:solidFill>
                      <a:schemeClr val="accent1"/>
                    </a:solidFill>
                    <a:latin typeface="Arial" panose="020B0604020202020204" pitchFamily="34" charset="0"/>
                    <a:cs typeface="Arial" panose="020B0604020202020204" pitchFamily="34" charset="0"/>
                  </a:rPr>
                  <a:t>Comorbilidad</a:t>
                </a:r>
                <a:endParaRPr lang="es-ES" sz="1000" dirty="0">
                  <a:solidFill>
                    <a:schemeClr val="accent1"/>
                  </a:solidFill>
                  <a:latin typeface="Arial" panose="020B0604020202020204" pitchFamily="34" charset="0"/>
                  <a:cs typeface="Arial" panose="020B0604020202020204" pitchFamily="34" charset="0"/>
                </a:endParaRPr>
              </a:p>
            </p:txBody>
          </p:sp>
          <p:sp>
            <p:nvSpPr>
              <p:cNvPr id="41" name="Elipse 40">
                <a:extLst>
                  <a:ext uri="{FF2B5EF4-FFF2-40B4-BE49-F238E27FC236}">
                    <a16:creationId xmlns:a16="http://schemas.microsoft.com/office/drawing/2014/main" id="{B5A5EC0D-2E75-953C-4AC0-E3C99037C033}"/>
                  </a:ext>
                </a:extLst>
              </p:cNvPr>
              <p:cNvSpPr/>
              <p:nvPr/>
            </p:nvSpPr>
            <p:spPr>
              <a:xfrm>
                <a:off x="901549" y="3558670"/>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 name="Grupo 50">
              <a:extLst>
                <a:ext uri="{FF2B5EF4-FFF2-40B4-BE49-F238E27FC236}">
                  <a16:creationId xmlns:a16="http://schemas.microsoft.com/office/drawing/2014/main" id="{480AF8DD-8F9C-F11F-A7D4-23B11D7FE521}"/>
                </a:ext>
              </a:extLst>
            </p:cNvPr>
            <p:cNvGrpSpPr/>
            <p:nvPr/>
          </p:nvGrpSpPr>
          <p:grpSpPr>
            <a:xfrm>
              <a:off x="1699110" y="3525419"/>
              <a:ext cx="1332000" cy="672990"/>
              <a:chOff x="1699110" y="3558670"/>
              <a:chExt cx="1332000" cy="672990"/>
            </a:xfrm>
          </p:grpSpPr>
          <p:sp>
            <p:nvSpPr>
              <p:cNvPr id="36" name="Rectángulo 35">
                <a:extLst>
                  <a:ext uri="{FF2B5EF4-FFF2-40B4-BE49-F238E27FC236}">
                    <a16:creationId xmlns:a16="http://schemas.microsoft.com/office/drawing/2014/main" id="{301B4AB5-765C-E083-9959-DE1FAF8F04A2}"/>
                  </a:ext>
                </a:extLst>
              </p:cNvPr>
              <p:cNvSpPr/>
              <p:nvPr/>
            </p:nvSpPr>
            <p:spPr>
              <a:xfrm>
                <a:off x="1699110" y="3608205"/>
                <a:ext cx="13320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000" spc="-10" dirty="0">
                    <a:solidFill>
                      <a:schemeClr val="accent1"/>
                    </a:solidFill>
                    <a:latin typeface="Arial" panose="020B0604020202020204" pitchFamily="34" charset="0"/>
                    <a:cs typeface="Arial" panose="020B0604020202020204" pitchFamily="34" charset="0"/>
                  </a:rPr>
                  <a:t>&gt;</a:t>
                </a:r>
                <a:r>
                  <a:rPr lang="es-ES" sz="1000" spc="-10" dirty="0">
                    <a:solidFill>
                      <a:schemeClr val="accent1"/>
                    </a:solidFill>
                    <a:latin typeface="Arial"/>
                    <a:cs typeface="Arial"/>
                  </a:rPr>
                  <a:t>Carga</a:t>
                </a:r>
                <a:r>
                  <a:rPr lang="es-ES" sz="1000" spc="-135" dirty="0">
                    <a:solidFill>
                      <a:schemeClr val="accent1"/>
                    </a:solidFill>
                    <a:latin typeface="Arial"/>
                    <a:cs typeface="Arial"/>
                  </a:rPr>
                  <a:t> </a:t>
                </a:r>
                <a:br>
                  <a:rPr lang="es-ES" sz="1000" spc="-135" dirty="0">
                    <a:latin typeface="Arial" panose="020B0604020202020204" pitchFamily="34" charset="0"/>
                    <a:cs typeface="Arial" panose="020B0604020202020204" pitchFamily="34" charset="0"/>
                  </a:rPr>
                </a:br>
                <a:r>
                  <a:rPr lang="es-ES" sz="1000" b="1" dirty="0">
                    <a:solidFill>
                      <a:schemeClr val="accent1"/>
                    </a:solidFill>
                    <a:latin typeface="Arial"/>
                    <a:cs typeface="Arial"/>
                  </a:rPr>
                  <a:t>Síndromes</a:t>
                </a:r>
                <a:r>
                  <a:rPr lang="es-ES" sz="1000" b="1" spc="-140" dirty="0">
                    <a:solidFill>
                      <a:schemeClr val="accent1"/>
                    </a:solidFill>
                    <a:latin typeface="Arial"/>
                    <a:cs typeface="Arial"/>
                  </a:rPr>
                  <a:t> g</a:t>
                </a:r>
                <a:r>
                  <a:rPr lang="es-ES" sz="1000" b="1" spc="-10" dirty="0">
                    <a:solidFill>
                      <a:schemeClr val="accent1"/>
                    </a:solidFill>
                    <a:latin typeface="Arial"/>
                    <a:cs typeface="Arial"/>
                  </a:rPr>
                  <a:t>eriátricos</a:t>
                </a:r>
                <a:endParaRPr lang="es-ES" sz="1000" dirty="0">
                  <a:solidFill>
                    <a:schemeClr val="accent1"/>
                  </a:solidFill>
                  <a:latin typeface="Arial" panose="020B0604020202020204" pitchFamily="34" charset="0"/>
                  <a:cs typeface="Arial" panose="020B0604020202020204" pitchFamily="34" charset="0"/>
                </a:endParaRPr>
              </a:p>
            </p:txBody>
          </p:sp>
          <p:sp>
            <p:nvSpPr>
              <p:cNvPr id="42" name="Elipse 41">
                <a:extLst>
                  <a:ext uri="{FF2B5EF4-FFF2-40B4-BE49-F238E27FC236}">
                    <a16:creationId xmlns:a16="http://schemas.microsoft.com/office/drawing/2014/main" id="{2DCF5783-4349-58AF-3F35-C9D10DC350A5}"/>
                  </a:ext>
                </a:extLst>
              </p:cNvPr>
              <p:cNvSpPr/>
              <p:nvPr/>
            </p:nvSpPr>
            <p:spPr>
              <a:xfrm>
                <a:off x="2312809" y="3558670"/>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0" name="Grupo 49">
              <a:extLst>
                <a:ext uri="{FF2B5EF4-FFF2-40B4-BE49-F238E27FC236}">
                  <a16:creationId xmlns:a16="http://schemas.microsoft.com/office/drawing/2014/main" id="{9C7D4F17-29DD-CB9D-2704-CAAF854745FA}"/>
                </a:ext>
              </a:extLst>
            </p:cNvPr>
            <p:cNvGrpSpPr/>
            <p:nvPr/>
          </p:nvGrpSpPr>
          <p:grpSpPr>
            <a:xfrm>
              <a:off x="3146370" y="3525419"/>
              <a:ext cx="1440000" cy="672990"/>
              <a:chOff x="3146370" y="3558670"/>
              <a:chExt cx="1440000" cy="672990"/>
            </a:xfrm>
          </p:grpSpPr>
          <p:sp>
            <p:nvSpPr>
              <p:cNvPr id="37" name="Rectángulo 36">
                <a:extLst>
                  <a:ext uri="{FF2B5EF4-FFF2-40B4-BE49-F238E27FC236}">
                    <a16:creationId xmlns:a16="http://schemas.microsoft.com/office/drawing/2014/main" id="{4E3132C9-1A40-359C-EE14-9D2FEA9BF64C}"/>
                  </a:ext>
                </a:extLst>
              </p:cNvPr>
              <p:cNvSpPr/>
              <p:nvPr/>
            </p:nvSpPr>
            <p:spPr>
              <a:xfrm>
                <a:off x="3146370" y="3608205"/>
                <a:ext cx="14400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accent1"/>
                    </a:solidFill>
                    <a:latin typeface="Arial" panose="020B0604020202020204" pitchFamily="34" charset="0"/>
                    <a:cs typeface="Arial" panose="020B0604020202020204" pitchFamily="34" charset="0"/>
                  </a:rPr>
                  <a:t>&gt;Ratio</a:t>
                </a:r>
                <a:br>
                  <a:rPr lang="es-ES" sz="1000" spc="-110" dirty="0">
                    <a:latin typeface="Arial" panose="020B0604020202020204" pitchFamily="34" charset="0"/>
                    <a:cs typeface="Arial" panose="020B0604020202020204" pitchFamily="34" charset="0"/>
                  </a:rPr>
                </a:br>
                <a:r>
                  <a:rPr lang="es-ES" sz="1000" b="1" dirty="0">
                    <a:solidFill>
                      <a:schemeClr val="accent1"/>
                    </a:solidFill>
                    <a:latin typeface="Arial"/>
                    <a:cs typeface="Arial"/>
                  </a:rPr>
                  <a:t>Deterioro</a:t>
                </a:r>
                <a:r>
                  <a:rPr lang="es-ES" sz="1000" b="1" spc="-100" dirty="0">
                    <a:solidFill>
                      <a:schemeClr val="accent1"/>
                    </a:solidFill>
                    <a:latin typeface="Arial"/>
                    <a:cs typeface="Arial"/>
                  </a:rPr>
                  <a:t> </a:t>
                </a:r>
                <a:r>
                  <a:rPr lang="es-ES" sz="1000" b="1" spc="-10" dirty="0">
                    <a:solidFill>
                      <a:schemeClr val="accent1"/>
                    </a:solidFill>
                    <a:latin typeface="Arial"/>
                    <a:cs typeface="Arial"/>
                  </a:rPr>
                  <a:t>funcional</a:t>
                </a:r>
                <a:endParaRPr lang="es-ES" sz="1000" dirty="0">
                  <a:solidFill>
                    <a:schemeClr val="accent1"/>
                  </a:solidFill>
                  <a:latin typeface="Arial" panose="020B0604020202020204" pitchFamily="34" charset="0"/>
                  <a:cs typeface="Arial" panose="020B0604020202020204" pitchFamily="34" charset="0"/>
                </a:endParaRPr>
              </a:p>
            </p:txBody>
          </p:sp>
          <p:sp>
            <p:nvSpPr>
              <p:cNvPr id="43" name="Elipse 42">
                <a:extLst>
                  <a:ext uri="{FF2B5EF4-FFF2-40B4-BE49-F238E27FC236}">
                    <a16:creationId xmlns:a16="http://schemas.microsoft.com/office/drawing/2014/main" id="{A7F97E25-BD80-7652-B5CB-C0AE7EB7EB62}"/>
                  </a:ext>
                </a:extLst>
              </p:cNvPr>
              <p:cNvSpPr/>
              <p:nvPr/>
            </p:nvSpPr>
            <p:spPr>
              <a:xfrm>
                <a:off x="3814069" y="3558670"/>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9" name="Grupo 48">
              <a:extLst>
                <a:ext uri="{FF2B5EF4-FFF2-40B4-BE49-F238E27FC236}">
                  <a16:creationId xmlns:a16="http://schemas.microsoft.com/office/drawing/2014/main" id="{73C5E582-7E1D-BA86-9CC3-04A4B84EEA00}"/>
                </a:ext>
              </a:extLst>
            </p:cNvPr>
            <p:cNvGrpSpPr/>
            <p:nvPr/>
          </p:nvGrpSpPr>
          <p:grpSpPr>
            <a:xfrm>
              <a:off x="4701630" y="3525419"/>
              <a:ext cx="1224000" cy="672990"/>
              <a:chOff x="4701630" y="3558670"/>
              <a:chExt cx="1224000" cy="672990"/>
            </a:xfrm>
          </p:grpSpPr>
          <p:sp>
            <p:nvSpPr>
              <p:cNvPr id="38" name="Rectángulo 37">
                <a:extLst>
                  <a:ext uri="{FF2B5EF4-FFF2-40B4-BE49-F238E27FC236}">
                    <a16:creationId xmlns:a16="http://schemas.microsoft.com/office/drawing/2014/main" id="{463261AB-6521-AF2E-8C68-1772091571CD}"/>
                  </a:ext>
                </a:extLst>
              </p:cNvPr>
              <p:cNvSpPr/>
              <p:nvPr/>
            </p:nvSpPr>
            <p:spPr>
              <a:xfrm>
                <a:off x="4701630" y="3608205"/>
                <a:ext cx="12240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635" algn="ctr">
                  <a:lnSpc>
                    <a:spcPct val="100000"/>
                  </a:lnSpc>
                </a:pPr>
                <a:r>
                  <a:rPr lang="es-ES" sz="1000" dirty="0">
                    <a:solidFill>
                      <a:schemeClr val="accent1"/>
                    </a:solidFill>
                    <a:latin typeface="Arial" panose="020B0604020202020204" pitchFamily="34" charset="0"/>
                    <a:cs typeface="Arial" panose="020B0604020202020204" pitchFamily="34" charset="0"/>
                  </a:rPr>
                  <a:t>&gt;Ratio</a:t>
                </a:r>
                <a:r>
                  <a:rPr lang="es-ES" sz="1000" spc="-80" dirty="0">
                    <a:solidFill>
                      <a:schemeClr val="accent1"/>
                    </a:solidFill>
                    <a:latin typeface="Arial" panose="020B0604020202020204" pitchFamily="34" charset="0"/>
                    <a:cs typeface="Arial" panose="020B0604020202020204" pitchFamily="34" charset="0"/>
                  </a:rPr>
                  <a:t> </a:t>
                </a:r>
                <a:br>
                  <a:rPr lang="es-ES" sz="1000" spc="-80" dirty="0">
                    <a:solidFill>
                      <a:schemeClr val="accent1"/>
                    </a:solidFill>
                    <a:latin typeface="Arial" panose="020B0604020202020204" pitchFamily="34" charset="0"/>
                    <a:cs typeface="Arial" panose="020B0604020202020204" pitchFamily="34" charset="0"/>
                  </a:rPr>
                </a:br>
                <a:r>
                  <a:rPr lang="es-ES" sz="1000" b="1" spc="-10" dirty="0">
                    <a:solidFill>
                      <a:schemeClr val="accent1"/>
                    </a:solidFill>
                    <a:latin typeface="Arial" panose="020B0604020202020204" pitchFamily="34" charset="0"/>
                    <a:cs typeface="Arial" panose="020B0604020202020204" pitchFamily="34" charset="0"/>
                  </a:rPr>
                  <a:t>Hospitalización</a:t>
                </a:r>
                <a:endParaRPr lang="es-ES" sz="1000" dirty="0">
                  <a:solidFill>
                    <a:schemeClr val="accent1"/>
                  </a:solidFill>
                  <a:latin typeface="Arial" panose="020B0604020202020204" pitchFamily="34" charset="0"/>
                  <a:cs typeface="Arial" panose="020B0604020202020204" pitchFamily="34" charset="0"/>
                </a:endParaRPr>
              </a:p>
            </p:txBody>
          </p:sp>
          <p:sp>
            <p:nvSpPr>
              <p:cNvPr id="44" name="Elipse 43">
                <a:extLst>
                  <a:ext uri="{FF2B5EF4-FFF2-40B4-BE49-F238E27FC236}">
                    <a16:creationId xmlns:a16="http://schemas.microsoft.com/office/drawing/2014/main" id="{62FB47A1-E562-1C9E-5DC8-D0834E7790A8}"/>
                  </a:ext>
                </a:extLst>
              </p:cNvPr>
              <p:cNvSpPr/>
              <p:nvPr/>
            </p:nvSpPr>
            <p:spPr>
              <a:xfrm>
                <a:off x="5261329" y="3558670"/>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 name="Grupo 47">
              <a:extLst>
                <a:ext uri="{FF2B5EF4-FFF2-40B4-BE49-F238E27FC236}">
                  <a16:creationId xmlns:a16="http://schemas.microsoft.com/office/drawing/2014/main" id="{E54700EF-60D7-F10A-F634-9BB78C154B54}"/>
                </a:ext>
              </a:extLst>
            </p:cNvPr>
            <p:cNvGrpSpPr/>
            <p:nvPr/>
          </p:nvGrpSpPr>
          <p:grpSpPr>
            <a:xfrm>
              <a:off x="6040890" y="3525419"/>
              <a:ext cx="1404000" cy="672990"/>
              <a:chOff x="6040890" y="3558670"/>
              <a:chExt cx="1404000" cy="672990"/>
            </a:xfrm>
          </p:grpSpPr>
          <p:sp>
            <p:nvSpPr>
              <p:cNvPr id="39" name="Rectángulo 38">
                <a:extLst>
                  <a:ext uri="{FF2B5EF4-FFF2-40B4-BE49-F238E27FC236}">
                    <a16:creationId xmlns:a16="http://schemas.microsoft.com/office/drawing/2014/main" id="{48B7D3CA-BD28-9800-0282-233061D936FC}"/>
                  </a:ext>
                </a:extLst>
              </p:cNvPr>
              <p:cNvSpPr/>
              <p:nvPr/>
            </p:nvSpPr>
            <p:spPr>
              <a:xfrm>
                <a:off x="6040890" y="3608205"/>
                <a:ext cx="14040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accent1"/>
                    </a:solidFill>
                    <a:latin typeface="Arial" panose="020B0604020202020204" pitchFamily="34" charset="0"/>
                    <a:cs typeface="Arial" panose="020B0604020202020204" pitchFamily="34" charset="0"/>
                  </a:rPr>
                  <a:t>&gt;Ratio</a:t>
                </a:r>
                <a:r>
                  <a:rPr lang="es-ES" sz="1000" spc="-80" dirty="0">
                    <a:solidFill>
                      <a:schemeClr val="accent1"/>
                    </a:solidFill>
                    <a:latin typeface="Arial" panose="020B0604020202020204" pitchFamily="34" charset="0"/>
                    <a:cs typeface="Arial" panose="020B0604020202020204" pitchFamily="34" charset="0"/>
                  </a:rPr>
                  <a:t> </a:t>
                </a:r>
                <a:br>
                  <a:rPr lang="es-ES" sz="1000" spc="-80" dirty="0">
                    <a:solidFill>
                      <a:schemeClr val="accent1"/>
                    </a:solidFill>
                    <a:latin typeface="Arial" panose="020B0604020202020204" pitchFamily="34" charset="0"/>
                    <a:cs typeface="Arial" panose="020B0604020202020204" pitchFamily="34" charset="0"/>
                  </a:rPr>
                </a:br>
                <a:r>
                  <a:rPr lang="es-ES" sz="1000" b="1" spc="-10" dirty="0">
                    <a:solidFill>
                      <a:schemeClr val="accent1"/>
                    </a:solidFill>
                    <a:latin typeface="Arial" panose="020B0604020202020204" pitchFamily="34" charset="0"/>
                    <a:cs typeface="Arial" panose="020B0604020202020204" pitchFamily="34" charset="0"/>
                  </a:rPr>
                  <a:t>Institucionalización</a:t>
                </a:r>
                <a:endParaRPr lang="es-ES" sz="1000" dirty="0">
                  <a:solidFill>
                    <a:schemeClr val="accent1"/>
                  </a:solidFill>
                  <a:latin typeface="Arial" panose="020B0604020202020204" pitchFamily="34" charset="0"/>
                  <a:cs typeface="Arial" panose="020B0604020202020204" pitchFamily="34" charset="0"/>
                </a:endParaRPr>
              </a:p>
            </p:txBody>
          </p:sp>
          <p:sp>
            <p:nvSpPr>
              <p:cNvPr id="45" name="Elipse 44">
                <a:extLst>
                  <a:ext uri="{FF2B5EF4-FFF2-40B4-BE49-F238E27FC236}">
                    <a16:creationId xmlns:a16="http://schemas.microsoft.com/office/drawing/2014/main" id="{6A5E3D3C-2D1A-F1F9-7F2D-4BE37698AAFE}"/>
                  </a:ext>
                </a:extLst>
              </p:cNvPr>
              <p:cNvSpPr/>
              <p:nvPr/>
            </p:nvSpPr>
            <p:spPr>
              <a:xfrm>
                <a:off x="6690589" y="3558670"/>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Grupo 46">
              <a:extLst>
                <a:ext uri="{FF2B5EF4-FFF2-40B4-BE49-F238E27FC236}">
                  <a16:creationId xmlns:a16="http://schemas.microsoft.com/office/drawing/2014/main" id="{0E1F4B34-3976-B1FD-D1BB-F3253DBE6625}"/>
                </a:ext>
              </a:extLst>
            </p:cNvPr>
            <p:cNvGrpSpPr/>
            <p:nvPr/>
          </p:nvGrpSpPr>
          <p:grpSpPr>
            <a:xfrm>
              <a:off x="7560150" y="3525419"/>
              <a:ext cx="1260000" cy="672990"/>
              <a:chOff x="7560150" y="3558670"/>
              <a:chExt cx="1260000" cy="672990"/>
            </a:xfrm>
          </p:grpSpPr>
          <p:sp>
            <p:nvSpPr>
              <p:cNvPr id="40" name="Rectángulo 39">
                <a:extLst>
                  <a:ext uri="{FF2B5EF4-FFF2-40B4-BE49-F238E27FC236}">
                    <a16:creationId xmlns:a16="http://schemas.microsoft.com/office/drawing/2014/main" id="{A137424C-ED8D-29AC-0FEA-9C7BFDD704CC}"/>
                  </a:ext>
                </a:extLst>
              </p:cNvPr>
              <p:cNvSpPr/>
              <p:nvPr/>
            </p:nvSpPr>
            <p:spPr>
              <a:xfrm>
                <a:off x="7560150" y="3608205"/>
                <a:ext cx="1260000" cy="623455"/>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000" dirty="0">
                    <a:solidFill>
                      <a:schemeClr val="accent1"/>
                    </a:solidFill>
                    <a:latin typeface="Arial" panose="020B0604020202020204" pitchFamily="34" charset="0"/>
                    <a:cs typeface="Arial" panose="020B0604020202020204" pitchFamily="34" charset="0"/>
                  </a:rPr>
                  <a:t>&gt;Ratio</a:t>
                </a:r>
                <a:br>
                  <a:rPr lang="es-ES" sz="1000" spc="-80" dirty="0">
                    <a:solidFill>
                      <a:schemeClr val="accent1"/>
                    </a:solidFill>
                    <a:latin typeface="Arial" panose="020B0604020202020204" pitchFamily="34" charset="0"/>
                    <a:cs typeface="Arial" panose="020B0604020202020204" pitchFamily="34" charset="0"/>
                  </a:rPr>
                </a:br>
                <a:r>
                  <a:rPr lang="es-ES" sz="1000" b="1" spc="-10" dirty="0">
                    <a:solidFill>
                      <a:schemeClr val="accent1"/>
                    </a:solidFill>
                    <a:uFill>
                      <a:solidFill>
                        <a:srgbClr val="000000"/>
                      </a:solidFill>
                    </a:uFill>
                    <a:latin typeface="Arial" panose="020B0604020202020204" pitchFamily="34" charset="0"/>
                    <a:cs typeface="Arial" panose="020B0604020202020204" pitchFamily="34" charset="0"/>
                  </a:rPr>
                  <a:t>Mortalidad</a:t>
                </a:r>
                <a:endParaRPr lang="es-ES" sz="1000" dirty="0">
                  <a:solidFill>
                    <a:schemeClr val="accent1"/>
                  </a:solidFill>
                  <a:latin typeface="Arial" panose="020B0604020202020204" pitchFamily="34" charset="0"/>
                  <a:cs typeface="Arial" panose="020B0604020202020204" pitchFamily="34" charset="0"/>
                </a:endParaRPr>
              </a:p>
            </p:txBody>
          </p:sp>
          <p:sp>
            <p:nvSpPr>
              <p:cNvPr id="46" name="Elipse 45">
                <a:extLst>
                  <a:ext uri="{FF2B5EF4-FFF2-40B4-BE49-F238E27FC236}">
                    <a16:creationId xmlns:a16="http://schemas.microsoft.com/office/drawing/2014/main" id="{9EA053CA-76EE-61C5-2160-4CBABB7F127A}"/>
                  </a:ext>
                </a:extLst>
              </p:cNvPr>
              <p:cNvSpPr/>
              <p:nvPr/>
            </p:nvSpPr>
            <p:spPr>
              <a:xfrm>
                <a:off x="8137849" y="3558670"/>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53" name="Redondear rectángulo de una esquina 52">
            <a:extLst>
              <a:ext uri="{FF2B5EF4-FFF2-40B4-BE49-F238E27FC236}">
                <a16:creationId xmlns:a16="http://schemas.microsoft.com/office/drawing/2014/main" id="{A2ACB8A8-EA08-EB15-3C6D-B98CB0552213}"/>
              </a:ext>
            </a:extLst>
          </p:cNvPr>
          <p:cNvSpPr/>
          <p:nvPr/>
        </p:nvSpPr>
        <p:spPr>
          <a:xfrm flipV="1">
            <a:off x="323850" y="1166812"/>
            <a:ext cx="8496300" cy="320901"/>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CuadroTexto 53">
            <a:extLst>
              <a:ext uri="{FF2B5EF4-FFF2-40B4-BE49-F238E27FC236}">
                <a16:creationId xmlns:a16="http://schemas.microsoft.com/office/drawing/2014/main" id="{34368968-6F9F-369C-BBD4-F8D6C3D80BFD}"/>
              </a:ext>
            </a:extLst>
          </p:cNvPr>
          <p:cNvSpPr txBox="1"/>
          <p:nvPr/>
        </p:nvSpPr>
        <p:spPr>
          <a:xfrm>
            <a:off x="323851" y="1219540"/>
            <a:ext cx="8496300" cy="215444"/>
          </a:xfrm>
          <a:prstGeom prst="rect">
            <a:avLst/>
          </a:prstGeom>
          <a:noFill/>
        </p:spPr>
        <p:txBody>
          <a:bodyPr wrap="square" lIns="0" tIns="0" rIns="0" bIns="0" rtlCol="0" anchor="t">
            <a:spAutoFit/>
          </a:bodyPr>
          <a:lstStyle/>
          <a:p>
            <a:pPr algn="ctr"/>
            <a:r>
              <a:rPr lang="es-ES" sz="1400" b="1">
                <a:solidFill>
                  <a:schemeClr val="bg1"/>
                </a:solidFill>
              </a:rPr>
              <a:t>Síndrome de fragilidad</a:t>
            </a:r>
          </a:p>
        </p:txBody>
      </p:sp>
    </p:spTree>
    <p:extLst>
      <p:ext uri="{BB962C8B-B14F-4D97-AF65-F5344CB8AC3E}">
        <p14:creationId xmlns:p14="http://schemas.microsoft.com/office/powerpoint/2010/main" val="2174885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CCDF-A477-C04F-9A89-607DFF104FBD}"/>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9F650E3-ED08-58A8-F70A-2D94022E9883}"/>
              </a:ext>
            </a:extLst>
          </p:cNvPr>
          <p:cNvSpPr>
            <a:spLocks noGrp="1"/>
          </p:cNvSpPr>
          <p:nvPr>
            <p:ph type="sldNum" sz="quarter" idx="12"/>
          </p:nvPr>
        </p:nvSpPr>
        <p:spPr/>
        <p:txBody>
          <a:bodyPr/>
          <a:lstStyle/>
          <a:p>
            <a:fld id="{E7109EF1-F99E-2846-B900-05CEFB69D20A}" type="slidenum">
              <a:rPr lang="en-US" noProof="0" smtClean="0"/>
              <a:pPr/>
              <a:t>40</a:t>
            </a:fld>
            <a:endParaRPr lang="en-US" noProof="0"/>
          </a:p>
        </p:txBody>
      </p:sp>
      <p:sp>
        <p:nvSpPr>
          <p:cNvPr id="3" name="Marcador de texto 2">
            <a:extLst>
              <a:ext uri="{FF2B5EF4-FFF2-40B4-BE49-F238E27FC236}">
                <a16:creationId xmlns:a16="http://schemas.microsoft.com/office/drawing/2014/main" id="{995E2625-1219-A696-8E51-A80374B69B54}"/>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5" name="Marcador de texto 4">
            <a:extLst>
              <a:ext uri="{FF2B5EF4-FFF2-40B4-BE49-F238E27FC236}">
                <a16:creationId xmlns:a16="http://schemas.microsoft.com/office/drawing/2014/main" id="{7E71B8C0-34AD-B7EC-3E3E-518093EBD787}"/>
              </a:ext>
            </a:extLst>
          </p:cNvPr>
          <p:cNvSpPr>
            <a:spLocks noGrp="1"/>
          </p:cNvSpPr>
          <p:nvPr>
            <p:ph type="body" sz="quarter" idx="26"/>
          </p:nvPr>
        </p:nvSpPr>
        <p:spPr/>
        <p:txBody>
          <a:bodyPr/>
          <a:lstStyle/>
          <a:p>
            <a:pPr marL="12700" marR="5080">
              <a:lnSpc>
                <a:spcPct val="100000"/>
              </a:lnSpc>
              <a:spcBef>
                <a:spcPts val="100"/>
              </a:spcBef>
            </a:pPr>
            <a:r>
              <a:rPr lang="es-ES" b="1" dirty="0">
                <a:latin typeface="Arial" panose="020B0604020202020204" pitchFamily="34" charset="0"/>
                <a:cs typeface="Arial" panose="020B0604020202020204" pitchFamily="34" charset="0"/>
              </a:rPr>
              <a:t>1. </a:t>
            </a:r>
            <a:r>
              <a:rPr lang="es-ES" dirty="0">
                <a:latin typeface="Arial" panose="020B0604020202020204" pitchFamily="34" charset="0"/>
                <a:cs typeface="Arial" panose="020B0604020202020204" pitchFamily="34" charset="0"/>
              </a:rPr>
              <a:t>Rodriguez Mañas L. </a:t>
            </a:r>
            <a:r>
              <a:rPr lang="es-ES" dirty="0" err="1">
                <a:latin typeface="Arial" panose="020B0604020202020204" pitchFamily="34" charset="0"/>
                <a:cs typeface="Arial" panose="020B0604020202020204" pitchFamily="34" charset="0"/>
              </a:rPr>
              <a:t>Effectiveness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of</a:t>
            </a:r>
            <a:r>
              <a:rPr lang="es-ES" dirty="0">
                <a:latin typeface="Arial" panose="020B0604020202020204" pitchFamily="34" charset="0"/>
                <a:cs typeface="Arial" panose="020B0604020202020204" pitchFamily="34" charset="0"/>
              </a:rPr>
              <a:t> a Multimodal </a:t>
            </a:r>
            <a:r>
              <a:rPr lang="es-ES" dirty="0" err="1">
                <a:latin typeface="Arial" panose="020B0604020202020204" pitchFamily="34" charset="0"/>
                <a:cs typeface="Arial" panose="020B0604020202020204" pitchFamily="34" charset="0"/>
              </a:rPr>
              <a:t>Intervention</a:t>
            </a:r>
            <a:r>
              <a:rPr lang="es-ES" dirty="0">
                <a:latin typeface="Arial" panose="020B0604020202020204" pitchFamily="34" charset="0"/>
                <a:cs typeface="Arial" panose="020B0604020202020204" pitchFamily="34" charset="0"/>
              </a:rPr>
              <a:t> in </a:t>
            </a:r>
            <a:r>
              <a:rPr lang="es-ES" dirty="0" err="1">
                <a:latin typeface="Arial" panose="020B0604020202020204" pitchFamily="34" charset="0"/>
                <a:cs typeface="Arial" panose="020B0604020202020204" pitchFamily="34" charset="0"/>
              </a:rPr>
              <a:t>functionally</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impaired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Older</a:t>
            </a:r>
            <a:r>
              <a:rPr lang="es-ES" dirty="0">
                <a:latin typeface="Arial" panose="020B0604020202020204" pitchFamily="34" charset="0"/>
                <a:cs typeface="Arial" panose="020B0604020202020204" pitchFamily="34" charset="0"/>
              </a:rPr>
              <a:t> People </a:t>
            </a:r>
            <a:r>
              <a:rPr lang="es-ES" dirty="0" err="1">
                <a:latin typeface="Arial" panose="020B0604020202020204" pitchFamily="34" charset="0"/>
                <a:cs typeface="Arial" panose="020B0604020202020204" pitchFamily="34" charset="0"/>
              </a:rPr>
              <a:t>with</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Type</a:t>
            </a:r>
            <a:r>
              <a:rPr lang="es-ES" dirty="0">
                <a:latin typeface="Arial" panose="020B0604020202020204" pitchFamily="34" charset="0"/>
                <a:cs typeface="Arial" panose="020B0604020202020204" pitchFamily="34" charset="0"/>
              </a:rPr>
              <a:t> 2 Diabetes Mellitus. J </a:t>
            </a:r>
            <a:r>
              <a:rPr lang="es-ES" dirty="0" err="1">
                <a:latin typeface="Arial" panose="020B0604020202020204" pitchFamily="34" charset="0"/>
                <a:cs typeface="Arial" panose="020B0604020202020204" pitchFamily="34" charset="0"/>
              </a:rPr>
              <a:t>Cachexia</a:t>
            </a:r>
            <a:r>
              <a:rPr lang="es-ES" dirty="0">
                <a:latin typeface="Arial" panose="020B0604020202020204" pitchFamily="34" charset="0"/>
                <a:cs typeface="Arial" panose="020B0604020202020204" pitchFamily="34" charset="0"/>
              </a:rPr>
              <a:t> Sarcopenia </a:t>
            </a:r>
            <a:r>
              <a:rPr lang="es-ES" dirty="0" err="1">
                <a:latin typeface="Arial" panose="020B0604020202020204" pitchFamily="34" charset="0"/>
                <a:cs typeface="Arial" panose="020B0604020202020204" pitchFamily="34" charset="0"/>
              </a:rPr>
              <a:t>Muscle</a:t>
            </a:r>
            <a:r>
              <a:rPr lang="es-ES" dirty="0">
                <a:latin typeface="Arial" panose="020B0604020202020204" pitchFamily="34" charset="0"/>
                <a:cs typeface="Arial" panose="020B0604020202020204" pitchFamily="34" charset="0"/>
              </a:rPr>
              <a:t>. 2019.</a:t>
            </a:r>
            <a:r>
              <a:rPr lang="es-ES" b="1" dirty="0">
                <a:latin typeface="Arial" panose="020B0604020202020204" pitchFamily="34" charset="0"/>
                <a:cs typeface="Arial" panose="020B0604020202020204" pitchFamily="34" charset="0"/>
              </a:rPr>
              <a:t> 2. </a:t>
            </a:r>
            <a:r>
              <a:rPr lang="es-ES" dirty="0" err="1">
                <a:latin typeface="Arial" panose="020B0604020202020204" pitchFamily="34" charset="0"/>
                <a:cs typeface="Arial" panose="020B0604020202020204" pitchFamily="34" charset="0"/>
              </a:rPr>
              <a:t>Araki</a:t>
            </a:r>
            <a:r>
              <a:rPr lang="es-ES" dirty="0">
                <a:latin typeface="Arial" panose="020B0604020202020204" pitchFamily="34" charset="0"/>
                <a:cs typeface="Arial" panose="020B0604020202020204" pitchFamily="34" charset="0"/>
              </a:rPr>
              <a:t> A. </a:t>
            </a:r>
            <a:r>
              <a:rPr lang="es-ES" dirty="0" err="1">
                <a:latin typeface="Arial" panose="020B0604020202020204" pitchFamily="34" charset="0"/>
                <a:cs typeface="Arial" panose="020B0604020202020204" pitchFamily="34" charset="0"/>
              </a:rPr>
              <a:t>Individualized</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treatment</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of</a:t>
            </a:r>
            <a:r>
              <a:rPr lang="es-ES" dirty="0">
                <a:latin typeface="Arial" panose="020B0604020202020204" pitchFamily="34" charset="0"/>
                <a:cs typeface="Arial" panose="020B0604020202020204" pitchFamily="34" charset="0"/>
              </a:rPr>
              <a:t> diabetes mellitus in </a:t>
            </a:r>
            <a:r>
              <a:rPr lang="es-ES" dirty="0" err="1">
                <a:latin typeface="Arial" panose="020B0604020202020204" pitchFamily="34" charset="0"/>
                <a:cs typeface="Arial" panose="020B0604020202020204" pitchFamily="34" charset="0"/>
              </a:rPr>
              <a:t>older</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adults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Geriatr</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Gerontol</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Int</a:t>
            </a:r>
            <a:r>
              <a:rPr lang="es-ES" dirty="0">
                <a:latin typeface="Arial" panose="020B0604020202020204" pitchFamily="34" charset="0"/>
                <a:cs typeface="Arial" panose="020B0604020202020204" pitchFamily="34" charset="0"/>
              </a:rPr>
              <a:t>. 2024;24(12):1257–68.</a:t>
            </a:r>
          </a:p>
        </p:txBody>
      </p:sp>
      <p:sp>
        <p:nvSpPr>
          <p:cNvPr id="22" name="Marcador de texto 3">
            <a:extLst>
              <a:ext uri="{FF2B5EF4-FFF2-40B4-BE49-F238E27FC236}">
                <a16:creationId xmlns:a16="http://schemas.microsoft.com/office/drawing/2014/main" id="{2B10A273-919A-A4D6-2486-9C02C88E1DB3}"/>
              </a:ext>
            </a:extLst>
          </p:cNvPr>
          <p:cNvSpPr>
            <a:spLocks noGrp="1"/>
          </p:cNvSpPr>
          <p:nvPr>
            <p:ph type="body" sz="quarter" idx="25"/>
          </p:nvPr>
        </p:nvSpPr>
        <p:spPr/>
        <p:txBody>
          <a:bodyPr/>
          <a:lstStyle/>
          <a:p>
            <a:r>
              <a:rPr lang="es-ES" sz="1800" b="1">
                <a:latin typeface="Arial" panose="020B0604020202020204" pitchFamily="34" charset="0"/>
                <a:cs typeface="Arial" panose="020B0604020202020204" pitchFamily="34" charset="0"/>
              </a:rPr>
              <a:t>Manejo no farmacológico del paciente diabético con fragilidad</a:t>
            </a:r>
            <a:endParaRPr lang="es-ES" sz="1800" b="1" spc="-25">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A7BEEF6-7DAC-833B-920D-ECFC85F0E579}"/>
              </a:ext>
            </a:extLst>
          </p:cNvPr>
          <p:cNvSpPr txBox="1"/>
          <p:nvPr/>
        </p:nvSpPr>
        <p:spPr>
          <a:xfrm>
            <a:off x="323851" y="1166813"/>
            <a:ext cx="4427538" cy="276999"/>
          </a:xfrm>
          <a:prstGeom prst="rect">
            <a:avLst/>
          </a:prstGeom>
          <a:noFill/>
        </p:spPr>
        <p:txBody>
          <a:bodyPr wrap="square" lIns="0" tIns="0" rIns="0" bIns="0">
            <a:spAutoFit/>
          </a:bodyPr>
          <a:lstStyle/>
          <a:p>
            <a:pPr>
              <a:spcBef>
                <a:spcPts val="1000"/>
              </a:spcBef>
            </a:pPr>
            <a:r>
              <a:rPr lang="es-ES" u="sng" dirty="0">
                <a:solidFill>
                  <a:schemeClr val="accent1"/>
                </a:solidFill>
                <a:latin typeface="Arial" panose="020B0604020202020204" pitchFamily="34" charset="0"/>
                <a:cs typeface="Arial" panose="020B0604020202020204" pitchFamily="34" charset="0"/>
              </a:rPr>
              <a:t>Ejercicio físico</a:t>
            </a:r>
            <a:endParaRPr lang="es-ES" u="sng" baseline="30000" dirty="0">
              <a:solidFill>
                <a:srgbClr val="FF0000"/>
              </a:solidFill>
              <a:latin typeface="Arial" panose="020B0604020202020204" pitchFamily="34" charset="0"/>
              <a:cs typeface="Arial" panose="020B0604020202020204" pitchFamily="34" charset="0"/>
            </a:endParaRPr>
          </a:p>
        </p:txBody>
      </p:sp>
      <p:grpSp>
        <p:nvGrpSpPr>
          <p:cNvPr id="8" name="Grupo 7">
            <a:extLst>
              <a:ext uri="{FF2B5EF4-FFF2-40B4-BE49-F238E27FC236}">
                <a16:creationId xmlns:a16="http://schemas.microsoft.com/office/drawing/2014/main" id="{F605F7D4-4B54-A874-6817-93E9D4A83EAD}"/>
              </a:ext>
            </a:extLst>
          </p:cNvPr>
          <p:cNvGrpSpPr/>
          <p:nvPr/>
        </p:nvGrpSpPr>
        <p:grpSpPr>
          <a:xfrm>
            <a:off x="4407870" y="4488142"/>
            <a:ext cx="328260" cy="136246"/>
            <a:chOff x="4211960" y="4340365"/>
            <a:chExt cx="328260" cy="136246"/>
          </a:xfrm>
        </p:grpSpPr>
        <p:sp>
          <p:nvSpPr>
            <p:cNvPr id="10" name="Elipse 90">
              <a:hlinkClick r:id="rId2" action="ppaction://hlinksldjump"/>
              <a:extLst>
                <a:ext uri="{FF2B5EF4-FFF2-40B4-BE49-F238E27FC236}">
                  <a16:creationId xmlns:a16="http://schemas.microsoft.com/office/drawing/2014/main" id="{7A33F678-FCB9-2763-29DB-CF29D2F13869}"/>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1" name="Elipse 90">
              <a:hlinkClick r:id="rId3" action="ppaction://hlinksldjump"/>
              <a:extLst>
                <a:ext uri="{FF2B5EF4-FFF2-40B4-BE49-F238E27FC236}">
                  <a16:creationId xmlns:a16="http://schemas.microsoft.com/office/drawing/2014/main" id="{613821DF-7949-E8DB-05A8-99A45343FDBE}"/>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pic>
        <p:nvPicPr>
          <p:cNvPr id="12" name="Imagen 11">
            <a:extLst>
              <a:ext uri="{FF2B5EF4-FFF2-40B4-BE49-F238E27FC236}">
                <a16:creationId xmlns:a16="http://schemas.microsoft.com/office/drawing/2014/main" id="{C28488E8-4327-85AB-0912-7B2F79A8B172}"/>
              </a:ext>
            </a:extLst>
          </p:cNvPr>
          <p:cNvPicPr>
            <a:picLocks noChangeAspect="1"/>
          </p:cNvPicPr>
          <p:nvPr/>
        </p:nvPicPr>
        <p:blipFill>
          <a:blip r:embed="rId4"/>
          <a:srcRect l="2075" t="30481" r="3178" b="12072"/>
          <a:stretch/>
        </p:blipFill>
        <p:spPr>
          <a:xfrm flipV="1">
            <a:off x="5253790" y="1166813"/>
            <a:ext cx="3566360" cy="3243671"/>
          </a:xfrm>
          <a:prstGeom prst="round1Rect">
            <a:avLst>
              <a:gd name="adj" fmla="val 7765"/>
            </a:avLst>
          </a:prstGeom>
          <a:ln w="12700">
            <a:solidFill>
              <a:schemeClr val="accent1"/>
            </a:solidFill>
          </a:ln>
        </p:spPr>
      </p:pic>
      <p:cxnSp>
        <p:nvCxnSpPr>
          <p:cNvPr id="13" name="Conector recto 12">
            <a:extLst>
              <a:ext uri="{FF2B5EF4-FFF2-40B4-BE49-F238E27FC236}">
                <a16:creationId xmlns:a16="http://schemas.microsoft.com/office/drawing/2014/main" id="{DA63BB91-88F8-80F5-4090-2DD6B89FC4B8}"/>
              </a:ext>
            </a:extLst>
          </p:cNvPr>
          <p:cNvCxnSpPr>
            <a:cxnSpLocks/>
          </p:cNvCxnSpPr>
          <p:nvPr/>
        </p:nvCxnSpPr>
        <p:spPr>
          <a:xfrm flipV="1">
            <a:off x="323850" y="1713816"/>
            <a:ext cx="0" cy="26946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7BCB1E22-BD6A-1AE1-3181-15CCE0347087}"/>
              </a:ext>
            </a:extLst>
          </p:cNvPr>
          <p:cNvGrpSpPr/>
          <p:nvPr/>
        </p:nvGrpSpPr>
        <p:grpSpPr>
          <a:xfrm>
            <a:off x="298348" y="1649217"/>
            <a:ext cx="4167824" cy="461665"/>
            <a:chOff x="298348" y="2047962"/>
            <a:chExt cx="4167824" cy="461665"/>
          </a:xfrm>
        </p:grpSpPr>
        <p:sp>
          <p:nvSpPr>
            <p:cNvPr id="15" name="CuadroTexto 14">
              <a:extLst>
                <a:ext uri="{FF2B5EF4-FFF2-40B4-BE49-F238E27FC236}">
                  <a16:creationId xmlns:a16="http://schemas.microsoft.com/office/drawing/2014/main" id="{93BC2634-7776-F7B8-F36F-E9CA801EE14B}"/>
                </a:ext>
              </a:extLst>
            </p:cNvPr>
            <p:cNvSpPr txBox="1"/>
            <p:nvPr/>
          </p:nvSpPr>
          <p:spPr>
            <a:xfrm>
              <a:off x="476250" y="2047962"/>
              <a:ext cx="3989922" cy="461665"/>
            </a:xfrm>
            <a:prstGeom prst="rect">
              <a:avLst/>
            </a:prstGeom>
            <a:noFill/>
          </p:spPr>
          <p:txBody>
            <a:bodyPr wrap="square" lIns="0" tIns="0" rIns="0" bIns="0" anchor="t">
              <a:spAutoFit/>
            </a:bodyPr>
            <a:lstStyle/>
            <a:p>
              <a:pPr marL="38100">
                <a:spcBef>
                  <a:spcPts val="910"/>
                </a:spcBef>
                <a:buClr>
                  <a:srgbClr val="9770A0"/>
                </a:buClr>
                <a:tabLst>
                  <a:tab pos="216535" algn="l"/>
                </a:tabLst>
              </a:pPr>
              <a:r>
                <a:rPr lang="es-ES_tradnl" sz="1000" dirty="0">
                  <a:solidFill>
                    <a:schemeClr val="accent1"/>
                  </a:solidFill>
                  <a:latin typeface="Arial"/>
                  <a:cs typeface="Arial"/>
                </a:rPr>
                <a:t>El ejercicio físico ha demostrado con amplia evidencia científica </a:t>
              </a:r>
              <a:br>
                <a:rPr lang="es-ES_tradnl" sz="1000" dirty="0">
                  <a:latin typeface="Arial" panose="020B0604020202020204" pitchFamily="34" charset="0"/>
                  <a:cs typeface="Arial" panose="020B0604020202020204" pitchFamily="34" charset="0"/>
                </a:rPr>
              </a:br>
              <a:r>
                <a:rPr lang="es-ES_tradnl" sz="1000" dirty="0">
                  <a:solidFill>
                    <a:schemeClr val="accent1"/>
                  </a:solidFill>
                  <a:latin typeface="Arial"/>
                  <a:cs typeface="Arial"/>
                </a:rPr>
                <a:t>que es </a:t>
              </a:r>
              <a:r>
                <a:rPr lang="es-ES_tradnl" sz="1000" b="1" dirty="0">
                  <a:solidFill>
                    <a:schemeClr val="accent1"/>
                  </a:solidFill>
                  <a:latin typeface="Arial"/>
                  <a:cs typeface="Arial"/>
                </a:rPr>
                <a:t>eficaz para prevenir la fragilidad, la sarcopenia y la demencia</a:t>
              </a:r>
              <a:r>
                <a:rPr lang="es-ES_tradnl" sz="1000" dirty="0">
                  <a:solidFill>
                    <a:schemeClr val="accent1"/>
                  </a:solidFill>
                  <a:latin typeface="Arial"/>
                  <a:cs typeface="Arial"/>
                </a:rPr>
                <a:t>, mejorando, además, la calidad de vida</a:t>
              </a:r>
              <a:r>
                <a:rPr lang="es-ES" sz="1000" baseline="30000" dirty="0">
                  <a:solidFill>
                    <a:schemeClr val="accent1"/>
                  </a:solidFill>
                  <a:latin typeface="Arial"/>
                  <a:cs typeface="Arial"/>
                </a:rPr>
                <a:t>1,2</a:t>
              </a:r>
              <a:endParaRPr lang="es-ES_tradnl" sz="1000" baseline="30000" dirty="0">
                <a:solidFill>
                  <a:srgbClr val="FF0000"/>
                </a:solidFill>
                <a:latin typeface="Arial"/>
                <a:cs typeface="Arial"/>
              </a:endParaRPr>
            </a:p>
          </p:txBody>
        </p:sp>
        <p:sp>
          <p:nvSpPr>
            <p:cNvPr id="16" name="Elipse 15">
              <a:extLst>
                <a:ext uri="{FF2B5EF4-FFF2-40B4-BE49-F238E27FC236}">
                  <a16:creationId xmlns:a16="http://schemas.microsoft.com/office/drawing/2014/main" id="{8E71514E-F453-7B52-FBFF-4DA4BFB29906}"/>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Grupo 16">
            <a:extLst>
              <a:ext uri="{FF2B5EF4-FFF2-40B4-BE49-F238E27FC236}">
                <a16:creationId xmlns:a16="http://schemas.microsoft.com/office/drawing/2014/main" id="{B6C7CBCF-B882-78DF-B405-BC96B8143BFF}"/>
              </a:ext>
            </a:extLst>
          </p:cNvPr>
          <p:cNvGrpSpPr/>
          <p:nvPr/>
        </p:nvGrpSpPr>
        <p:grpSpPr>
          <a:xfrm>
            <a:off x="298348" y="2308217"/>
            <a:ext cx="4343235" cy="461665"/>
            <a:chOff x="298348" y="2047962"/>
            <a:chExt cx="4343235" cy="461665"/>
          </a:xfrm>
        </p:grpSpPr>
        <p:sp>
          <p:nvSpPr>
            <p:cNvPr id="18" name="CuadroTexto 17">
              <a:extLst>
                <a:ext uri="{FF2B5EF4-FFF2-40B4-BE49-F238E27FC236}">
                  <a16:creationId xmlns:a16="http://schemas.microsoft.com/office/drawing/2014/main" id="{A0D4B4F4-9D00-A15A-7437-D1C409A3C8AA}"/>
                </a:ext>
              </a:extLst>
            </p:cNvPr>
            <p:cNvSpPr txBox="1"/>
            <p:nvPr/>
          </p:nvSpPr>
          <p:spPr>
            <a:xfrm>
              <a:off x="476250" y="2047962"/>
              <a:ext cx="4165333" cy="461665"/>
            </a:xfrm>
            <a:prstGeom prst="rect">
              <a:avLst/>
            </a:prstGeom>
            <a:noFill/>
          </p:spPr>
          <p:txBody>
            <a:bodyPr wrap="square" lIns="0" tIns="0" rIns="0" bIns="0" anchor="t">
              <a:spAutoFit/>
            </a:bodyPr>
            <a:lstStyle/>
            <a:p>
              <a:pPr marL="38100">
                <a:spcBef>
                  <a:spcPts val="910"/>
                </a:spcBef>
                <a:buClr>
                  <a:srgbClr val="9770A0"/>
                </a:buClr>
                <a:tabLst>
                  <a:tab pos="216535" algn="l"/>
                </a:tabLst>
              </a:pPr>
              <a:r>
                <a:rPr lang="es-ES_tradnl" sz="1000" dirty="0">
                  <a:solidFill>
                    <a:schemeClr val="accent1"/>
                  </a:solidFill>
                  <a:latin typeface="Arial"/>
                  <a:cs typeface="Arial"/>
                </a:rPr>
                <a:t>Es recomendable realizar ejercicio físico multicomponente </a:t>
              </a:r>
              <a:br>
                <a:rPr lang="es-ES_tradnl" sz="1000" dirty="0">
                  <a:latin typeface="Arial" panose="020B0604020202020204" pitchFamily="34" charset="0"/>
                  <a:cs typeface="Arial" panose="020B0604020202020204" pitchFamily="34" charset="0"/>
                </a:rPr>
              </a:br>
              <a:r>
                <a:rPr lang="es-ES_tradnl" sz="1000" dirty="0">
                  <a:solidFill>
                    <a:schemeClr val="accent1"/>
                  </a:solidFill>
                  <a:latin typeface="Arial"/>
                  <a:cs typeface="Arial"/>
                </a:rPr>
                <a:t>y de resistencia para prevenir la fragilidad y la sarcopenia. Los ejercicios de resistencia se deben realizar </a:t>
              </a:r>
              <a:r>
                <a:rPr lang="es-ES_tradnl" sz="1000" b="1" dirty="0">
                  <a:solidFill>
                    <a:schemeClr val="accent1"/>
                  </a:solidFill>
                  <a:latin typeface="Arial"/>
                  <a:cs typeface="Arial"/>
                </a:rPr>
                <a:t>al menos 2 veces por semana</a:t>
              </a:r>
              <a:r>
                <a:rPr lang="es-ES" sz="1000" baseline="30000" dirty="0">
                  <a:solidFill>
                    <a:schemeClr val="accent1"/>
                  </a:solidFill>
                  <a:latin typeface="Arial"/>
                  <a:cs typeface="Arial"/>
                </a:rPr>
                <a:t>1,2</a:t>
              </a:r>
              <a:endParaRPr lang="es-ES_tradnl" sz="1000" dirty="0">
                <a:solidFill>
                  <a:schemeClr val="accent1"/>
                </a:solidFill>
                <a:latin typeface="Arial"/>
                <a:cs typeface="Arial"/>
              </a:endParaRPr>
            </a:p>
          </p:txBody>
        </p:sp>
        <p:sp>
          <p:nvSpPr>
            <p:cNvPr id="19" name="Elipse 18">
              <a:extLst>
                <a:ext uri="{FF2B5EF4-FFF2-40B4-BE49-F238E27FC236}">
                  <a16:creationId xmlns:a16="http://schemas.microsoft.com/office/drawing/2014/main" id="{75F92586-A8E4-D6FE-E71E-05795C764BD2}"/>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0" name="Grupo 19">
            <a:extLst>
              <a:ext uri="{FF2B5EF4-FFF2-40B4-BE49-F238E27FC236}">
                <a16:creationId xmlns:a16="http://schemas.microsoft.com/office/drawing/2014/main" id="{2F72BD6B-6AD6-B621-3BFB-8E60F0C8474B}"/>
              </a:ext>
            </a:extLst>
          </p:cNvPr>
          <p:cNvGrpSpPr/>
          <p:nvPr/>
        </p:nvGrpSpPr>
        <p:grpSpPr>
          <a:xfrm>
            <a:off x="298348" y="2967217"/>
            <a:ext cx="4094265" cy="461665"/>
            <a:chOff x="298348" y="2047962"/>
            <a:chExt cx="4094265" cy="461665"/>
          </a:xfrm>
        </p:grpSpPr>
        <p:sp>
          <p:nvSpPr>
            <p:cNvPr id="21" name="CuadroTexto 20">
              <a:extLst>
                <a:ext uri="{FF2B5EF4-FFF2-40B4-BE49-F238E27FC236}">
                  <a16:creationId xmlns:a16="http://schemas.microsoft.com/office/drawing/2014/main" id="{A6D3A293-FAC5-757F-3A52-5BC0DC685856}"/>
                </a:ext>
              </a:extLst>
            </p:cNvPr>
            <p:cNvSpPr txBox="1"/>
            <p:nvPr/>
          </p:nvSpPr>
          <p:spPr>
            <a:xfrm>
              <a:off x="476250" y="2047962"/>
              <a:ext cx="3916363" cy="461665"/>
            </a:xfrm>
            <a:prstGeom prst="rect">
              <a:avLst/>
            </a:prstGeom>
            <a:noFill/>
          </p:spPr>
          <p:txBody>
            <a:bodyPr wrap="square" lIns="0" tIns="0" rIns="0" bIns="0">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panose="020B0604020202020204" pitchFamily="34" charset="0"/>
                  <a:cs typeface="Arial" panose="020B0604020202020204" pitchFamily="34" charset="0"/>
                </a:rPr>
                <a:t>El ejercicio multicomponente debe incluir ejercicios de </a:t>
              </a:r>
              <a:r>
                <a:rPr lang="es-ES_tradnl" sz="1000" b="1" dirty="0">
                  <a:solidFill>
                    <a:schemeClr val="accent1"/>
                  </a:solidFill>
                  <a:latin typeface="Arial" panose="020B0604020202020204" pitchFamily="34" charset="0"/>
                  <a:cs typeface="Arial" panose="020B0604020202020204" pitchFamily="34" charset="0"/>
                </a:rPr>
                <a:t>flexibilidad</a:t>
              </a:r>
              <a:r>
                <a:rPr lang="es-ES_tradnl" sz="1000" dirty="0">
                  <a:solidFill>
                    <a:schemeClr val="accent1"/>
                  </a:solidFill>
                  <a:latin typeface="Arial" panose="020B0604020202020204" pitchFamily="34" charset="0"/>
                  <a:cs typeface="Arial" panose="020B0604020202020204" pitchFamily="34" charset="0"/>
                </a:rPr>
                <a:t>, seguidos de una combinación de ejercicios de </a:t>
              </a:r>
              <a:r>
                <a:rPr lang="es-ES_tradnl" sz="1000" b="1" dirty="0">
                  <a:solidFill>
                    <a:schemeClr val="accent1"/>
                  </a:solidFill>
                  <a:latin typeface="Arial" panose="020B0604020202020204" pitchFamily="34" charset="0"/>
                  <a:cs typeface="Arial" panose="020B0604020202020204" pitchFamily="34" charset="0"/>
                </a:rPr>
                <a:t>resistencia, equilibrio y aeróbicos</a:t>
              </a:r>
              <a:r>
                <a:rPr lang="es-ES_tradnl" sz="1000" dirty="0">
                  <a:solidFill>
                    <a:schemeClr val="accent1"/>
                  </a:solidFill>
                  <a:latin typeface="Arial" panose="020B0604020202020204" pitchFamily="34" charset="0"/>
                  <a:cs typeface="Arial" panose="020B0604020202020204" pitchFamily="34" charset="0"/>
                </a:rPr>
                <a:t> con intensidades progresivas y crecientes</a:t>
              </a:r>
              <a:r>
                <a:rPr lang="es-ES" sz="1000" baseline="30000" dirty="0">
                  <a:solidFill>
                    <a:schemeClr val="accent1"/>
                  </a:solidFill>
                  <a:latin typeface="Arial"/>
                  <a:cs typeface="Arial"/>
                </a:rPr>
                <a:t>1,2</a:t>
              </a:r>
              <a:endParaRPr lang="es-ES_tradnl" sz="1000" dirty="0">
                <a:solidFill>
                  <a:schemeClr val="accent1"/>
                </a:solidFill>
                <a:latin typeface="Arial" panose="020B0604020202020204" pitchFamily="34" charset="0"/>
                <a:cs typeface="Arial" panose="020B0604020202020204" pitchFamily="34" charset="0"/>
              </a:endParaRPr>
            </a:p>
          </p:txBody>
        </p:sp>
        <p:sp>
          <p:nvSpPr>
            <p:cNvPr id="26" name="Elipse 25">
              <a:extLst>
                <a:ext uri="{FF2B5EF4-FFF2-40B4-BE49-F238E27FC236}">
                  <a16:creationId xmlns:a16="http://schemas.microsoft.com/office/drawing/2014/main" id="{EC018241-A3AF-A79C-91FC-661EF0F4B6CA}"/>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 name="Grupo 26">
            <a:extLst>
              <a:ext uri="{FF2B5EF4-FFF2-40B4-BE49-F238E27FC236}">
                <a16:creationId xmlns:a16="http://schemas.microsoft.com/office/drawing/2014/main" id="{CBA8451B-4327-E614-07EF-EAF1E54FEAE0}"/>
              </a:ext>
            </a:extLst>
          </p:cNvPr>
          <p:cNvGrpSpPr/>
          <p:nvPr/>
        </p:nvGrpSpPr>
        <p:grpSpPr>
          <a:xfrm>
            <a:off x="298348" y="3626216"/>
            <a:ext cx="4094265" cy="461665"/>
            <a:chOff x="298348" y="2047962"/>
            <a:chExt cx="4094265" cy="461665"/>
          </a:xfrm>
        </p:grpSpPr>
        <p:sp>
          <p:nvSpPr>
            <p:cNvPr id="28" name="CuadroTexto 27">
              <a:extLst>
                <a:ext uri="{FF2B5EF4-FFF2-40B4-BE49-F238E27FC236}">
                  <a16:creationId xmlns:a16="http://schemas.microsoft.com/office/drawing/2014/main" id="{6EB31524-4DEB-5BA5-EE31-13D826ED42B2}"/>
                </a:ext>
              </a:extLst>
            </p:cNvPr>
            <p:cNvSpPr txBox="1"/>
            <p:nvPr/>
          </p:nvSpPr>
          <p:spPr>
            <a:xfrm>
              <a:off x="476250" y="2047962"/>
              <a:ext cx="3916363" cy="461665"/>
            </a:xfrm>
            <a:prstGeom prst="rect">
              <a:avLst/>
            </a:prstGeom>
            <a:noFill/>
          </p:spPr>
          <p:txBody>
            <a:bodyPr wrap="square" lIns="0" tIns="0" rIns="0" bIns="0">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panose="020B0604020202020204" pitchFamily="34" charset="0"/>
                  <a:cs typeface="Arial" panose="020B0604020202020204" pitchFamily="34" charset="0"/>
                </a:rPr>
                <a:t>En pacientes mayores y con diabetes el ejercicio multicomponente mejora el rendimiento físico evaluado mediante cambios en el SPPB y también la función cognitiva</a:t>
              </a:r>
              <a:r>
                <a:rPr lang="es-ES" sz="1000" baseline="30000" dirty="0">
                  <a:solidFill>
                    <a:schemeClr val="accent1"/>
                  </a:solidFill>
                  <a:latin typeface="Arial"/>
                  <a:cs typeface="Arial"/>
                </a:rPr>
                <a:t>1,2</a:t>
              </a:r>
              <a:endParaRPr lang="es-ES_tradnl" sz="1000" dirty="0">
                <a:solidFill>
                  <a:schemeClr val="accent1"/>
                </a:solidFill>
                <a:latin typeface="Arial" panose="020B0604020202020204" pitchFamily="34" charset="0"/>
                <a:cs typeface="Arial" panose="020B0604020202020204" pitchFamily="34" charset="0"/>
              </a:endParaRPr>
            </a:p>
          </p:txBody>
        </p:sp>
        <p:sp>
          <p:nvSpPr>
            <p:cNvPr id="29" name="Elipse 28">
              <a:extLst>
                <a:ext uri="{FF2B5EF4-FFF2-40B4-BE49-F238E27FC236}">
                  <a16:creationId xmlns:a16="http://schemas.microsoft.com/office/drawing/2014/main" id="{FB34F48E-1E55-9F33-6091-4616B843E8ED}"/>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490226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F419-AEEE-C3D7-F9E6-DC476E923A6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F5AFBAA-40FC-A651-AD37-D6439EAEB48E}"/>
              </a:ext>
            </a:extLst>
          </p:cNvPr>
          <p:cNvSpPr>
            <a:spLocks noGrp="1"/>
          </p:cNvSpPr>
          <p:nvPr>
            <p:ph type="sldNum" sz="quarter" idx="12"/>
          </p:nvPr>
        </p:nvSpPr>
        <p:spPr/>
        <p:txBody>
          <a:bodyPr/>
          <a:lstStyle/>
          <a:p>
            <a:fld id="{E7109EF1-F99E-2846-B900-05CEFB69D20A}" type="slidenum">
              <a:rPr lang="en-US" noProof="0" smtClean="0"/>
              <a:pPr/>
              <a:t>41</a:t>
            </a:fld>
            <a:endParaRPr lang="en-US" noProof="0"/>
          </a:p>
        </p:txBody>
      </p:sp>
      <p:sp>
        <p:nvSpPr>
          <p:cNvPr id="3" name="Marcador de texto 2">
            <a:extLst>
              <a:ext uri="{FF2B5EF4-FFF2-40B4-BE49-F238E27FC236}">
                <a16:creationId xmlns:a16="http://schemas.microsoft.com/office/drawing/2014/main" id="{B1023FE6-4FB1-CA5E-7884-7E9DD2AAC3C5}"/>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5" name="Marcador de texto 4">
            <a:extLst>
              <a:ext uri="{FF2B5EF4-FFF2-40B4-BE49-F238E27FC236}">
                <a16:creationId xmlns:a16="http://schemas.microsoft.com/office/drawing/2014/main" id="{0936B5A3-921E-F33C-E7F6-D1DDEABF2921}"/>
              </a:ext>
            </a:extLst>
          </p:cNvPr>
          <p:cNvSpPr>
            <a:spLocks noGrp="1"/>
          </p:cNvSpPr>
          <p:nvPr>
            <p:ph type="body" sz="quarter" idx="26"/>
          </p:nvPr>
        </p:nvSpPr>
        <p:spPr>
          <a:xfrm>
            <a:off x="1245476" y="4747016"/>
            <a:ext cx="7284991" cy="396484"/>
          </a:xfrm>
        </p:spPr>
        <p:txBody>
          <a:bodyPr/>
          <a:lstStyle/>
          <a:p>
            <a:pPr marL="12700" marR="5080">
              <a:lnSpc>
                <a:spcPct val="100000"/>
              </a:lnSpc>
              <a:spcBef>
                <a:spcPts val="100"/>
              </a:spcBef>
            </a:pPr>
            <a:r>
              <a:rPr lang="es-ES" b="1">
                <a:latin typeface="Arial" panose="020B0604020202020204" pitchFamily="34" charset="0"/>
                <a:cs typeface="Arial" panose="020B0604020202020204" pitchFamily="34" charset="0"/>
              </a:rPr>
              <a:t>1. </a:t>
            </a:r>
            <a:r>
              <a:rPr lang="es-ES" err="1">
                <a:latin typeface="Arial" panose="020B0604020202020204" pitchFamily="34" charset="0"/>
                <a:cs typeface="Arial" panose="020B0604020202020204" pitchFamily="34" charset="0"/>
              </a:rPr>
              <a:t>Umegaki</a:t>
            </a:r>
            <a:r>
              <a:rPr lang="es-ES">
                <a:latin typeface="Arial" panose="020B0604020202020204" pitchFamily="34" charset="0"/>
                <a:cs typeface="Arial" panose="020B0604020202020204" pitchFamily="34" charset="0"/>
              </a:rPr>
              <a:t> H. Management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diabetes mellitus: </a:t>
            </a:r>
            <a:r>
              <a:rPr lang="es-ES" err="1">
                <a:latin typeface="Arial" panose="020B0604020202020204" pitchFamily="34" charset="0"/>
                <a:cs typeface="Arial" panose="020B0604020202020204" pitchFamily="34" charset="0"/>
              </a:rPr>
              <a:t>Perspective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from</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geriatric</a:t>
            </a:r>
            <a:r>
              <a:rPr lang="es-ES">
                <a:latin typeface="Arial" panose="020B0604020202020204" pitchFamily="34" charset="0"/>
                <a:cs typeface="Arial" panose="020B0604020202020204" pitchFamily="34" charset="0"/>
              </a:rPr>
              <a:t> medicine. J Diabetes </a:t>
            </a:r>
            <a:r>
              <a:rPr lang="es-ES" err="1">
                <a:latin typeface="Arial" panose="020B0604020202020204" pitchFamily="34" charset="0"/>
                <a:cs typeface="Arial" panose="020B0604020202020204" pitchFamily="34" charset="0"/>
              </a:rPr>
              <a:t>Investig</a:t>
            </a:r>
            <a:r>
              <a:rPr lang="es-ES">
                <a:latin typeface="Arial" panose="020B0604020202020204" pitchFamily="34" charset="0"/>
                <a:cs typeface="Arial" panose="020B0604020202020204" pitchFamily="34" charset="0"/>
              </a:rPr>
              <a:t>. 2024;15(10):1347–54. </a:t>
            </a:r>
            <a:r>
              <a:rPr lang="es-ES" b="1">
                <a:latin typeface="Arial" panose="020B0604020202020204" pitchFamily="34" charset="0"/>
                <a:cs typeface="Arial" panose="020B0604020202020204" pitchFamily="34" charset="0"/>
              </a:rPr>
              <a:t>2. </a:t>
            </a:r>
            <a:r>
              <a:rPr lang="es-ES" err="1">
                <a:latin typeface="Arial" panose="020B0604020202020204" pitchFamily="34" charset="0"/>
                <a:cs typeface="Arial" panose="020B0604020202020204" pitchFamily="34" charset="0"/>
              </a:rPr>
              <a:t>Araki</a:t>
            </a:r>
            <a:r>
              <a:rPr lang="es-ES">
                <a:latin typeface="Arial" panose="020B0604020202020204" pitchFamily="34" charset="0"/>
                <a:cs typeface="Arial" panose="020B0604020202020204" pitchFamily="34" charset="0"/>
              </a:rPr>
              <a:t> A. </a:t>
            </a:r>
            <a:r>
              <a:rPr lang="es-ES" err="1">
                <a:latin typeface="Arial" panose="020B0604020202020204" pitchFamily="34" charset="0"/>
                <a:cs typeface="Arial" panose="020B0604020202020204" pitchFamily="34" charset="0"/>
              </a:rPr>
              <a:t>Individualized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diabetes mellitus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Geriatr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Gerontol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Int</a:t>
            </a:r>
            <a:r>
              <a:rPr lang="es-ES">
                <a:latin typeface="Arial" panose="020B0604020202020204" pitchFamily="34" charset="0"/>
                <a:cs typeface="Arial" panose="020B0604020202020204" pitchFamily="34" charset="0"/>
              </a:rPr>
              <a:t>. 2024;24(12):1257–68.</a:t>
            </a:r>
          </a:p>
        </p:txBody>
      </p:sp>
      <p:sp>
        <p:nvSpPr>
          <p:cNvPr id="22" name="Marcador de texto 3">
            <a:extLst>
              <a:ext uri="{FF2B5EF4-FFF2-40B4-BE49-F238E27FC236}">
                <a16:creationId xmlns:a16="http://schemas.microsoft.com/office/drawing/2014/main" id="{F39A5955-5F32-1102-BC0C-E6ABB84C8432}"/>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Otros aspectos terapéuticos esenciales a tener en cuenta</a:t>
            </a:r>
          </a:p>
        </p:txBody>
      </p:sp>
      <p:grpSp>
        <p:nvGrpSpPr>
          <p:cNvPr id="4" name="Grupo 3">
            <a:extLst>
              <a:ext uri="{FF2B5EF4-FFF2-40B4-BE49-F238E27FC236}">
                <a16:creationId xmlns:a16="http://schemas.microsoft.com/office/drawing/2014/main" id="{77F74768-0EEC-2B1D-0A9D-D3FBE7DA9305}"/>
              </a:ext>
            </a:extLst>
          </p:cNvPr>
          <p:cNvGrpSpPr/>
          <p:nvPr/>
        </p:nvGrpSpPr>
        <p:grpSpPr>
          <a:xfrm>
            <a:off x="323850" y="1166812"/>
            <a:ext cx="8496299" cy="320901"/>
            <a:chOff x="323850" y="1166812"/>
            <a:chExt cx="8496301" cy="320901"/>
          </a:xfrm>
        </p:grpSpPr>
        <p:sp>
          <p:nvSpPr>
            <p:cNvPr id="6" name="Redondear rectángulo de una esquina 5">
              <a:extLst>
                <a:ext uri="{FF2B5EF4-FFF2-40B4-BE49-F238E27FC236}">
                  <a16:creationId xmlns:a16="http://schemas.microsoft.com/office/drawing/2014/main" id="{897EEB5A-014F-90DE-C3EB-00DA278B3D15}"/>
                </a:ext>
              </a:extLst>
            </p:cNvPr>
            <p:cNvSpPr/>
            <p:nvPr/>
          </p:nvSpPr>
          <p:spPr>
            <a:xfrm flipV="1">
              <a:off x="323850" y="1166812"/>
              <a:ext cx="8496300" cy="320901"/>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3A63173-FEEB-A677-E3CE-0E942643B424}"/>
                </a:ext>
              </a:extLst>
            </p:cNvPr>
            <p:cNvSpPr txBox="1"/>
            <p:nvPr/>
          </p:nvSpPr>
          <p:spPr>
            <a:xfrm>
              <a:off x="323851" y="1219540"/>
              <a:ext cx="8496300" cy="215444"/>
            </a:xfrm>
            <a:prstGeom prst="rect">
              <a:avLst/>
            </a:prstGeom>
            <a:noFill/>
          </p:spPr>
          <p:txBody>
            <a:bodyPr wrap="square" lIns="0" tIns="0" rIns="0" bIns="0" rtlCol="0" anchor="t">
              <a:spAutoFit/>
            </a:bodyPr>
            <a:lstStyle/>
            <a:p>
              <a:pPr marL="38100" algn="ctr">
                <a:lnSpc>
                  <a:spcPct val="100000"/>
                </a:lnSpc>
                <a:spcBef>
                  <a:spcPts val="910"/>
                </a:spcBef>
                <a:buClr>
                  <a:srgbClr val="9770A0"/>
                </a:buClr>
                <a:tabLst>
                  <a:tab pos="216535" algn="l"/>
                </a:tabLst>
              </a:pPr>
              <a:r>
                <a:rPr lang="es-ES_tradnl" sz="1400">
                  <a:solidFill>
                    <a:schemeClr val="bg1"/>
                  </a:solidFill>
                  <a:latin typeface="Arial"/>
                  <a:cs typeface="Arial"/>
                </a:rPr>
                <a:t>Puntos a considerar en el manejo </a:t>
              </a:r>
              <a:r>
                <a:rPr lang="es-ES_tradnl" sz="1400" b="1">
                  <a:solidFill>
                    <a:schemeClr val="bg1"/>
                  </a:solidFill>
                  <a:latin typeface="Arial"/>
                  <a:cs typeface="Arial"/>
                </a:rPr>
                <a:t>terapéutico</a:t>
              </a:r>
              <a:r>
                <a:rPr lang="es-ES_tradnl" sz="1400">
                  <a:solidFill>
                    <a:schemeClr val="bg1"/>
                  </a:solidFill>
                  <a:latin typeface="Arial"/>
                  <a:cs typeface="Arial"/>
                </a:rPr>
                <a:t> del </a:t>
              </a:r>
              <a:r>
                <a:rPr lang="es-ES_tradnl" sz="1400" b="1">
                  <a:solidFill>
                    <a:schemeClr val="bg1"/>
                  </a:solidFill>
                  <a:latin typeface="Arial"/>
                  <a:cs typeface="Arial"/>
                </a:rPr>
                <a:t>mayor frágil </a:t>
              </a:r>
              <a:r>
                <a:rPr lang="es-ES_tradnl" sz="1400">
                  <a:solidFill>
                    <a:schemeClr val="bg1"/>
                  </a:solidFill>
                  <a:latin typeface="Arial"/>
                  <a:cs typeface="Arial"/>
                </a:rPr>
                <a:t>con diabetes </a:t>
              </a:r>
              <a:r>
                <a:rPr lang="es-ES_tradnl" sz="1400" i="1">
                  <a:solidFill>
                    <a:schemeClr val="bg1"/>
                  </a:solidFill>
                  <a:latin typeface="Arial"/>
                  <a:cs typeface="Arial"/>
                </a:rPr>
                <a:t>mellitus</a:t>
              </a:r>
            </a:p>
          </p:txBody>
        </p:sp>
      </p:grpSp>
      <p:cxnSp>
        <p:nvCxnSpPr>
          <p:cNvPr id="9" name="Conector recto 8">
            <a:extLst>
              <a:ext uri="{FF2B5EF4-FFF2-40B4-BE49-F238E27FC236}">
                <a16:creationId xmlns:a16="http://schemas.microsoft.com/office/drawing/2014/main" id="{3E6AB788-C964-9F75-9CA6-92B7AB47ECBA}"/>
              </a:ext>
            </a:extLst>
          </p:cNvPr>
          <p:cNvCxnSpPr>
            <a:cxnSpLocks/>
          </p:cNvCxnSpPr>
          <p:nvPr/>
        </p:nvCxnSpPr>
        <p:spPr>
          <a:xfrm flipV="1">
            <a:off x="323850" y="1713816"/>
            <a:ext cx="0" cy="26946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2" name="Grupo 41">
            <a:extLst>
              <a:ext uri="{FF2B5EF4-FFF2-40B4-BE49-F238E27FC236}">
                <a16:creationId xmlns:a16="http://schemas.microsoft.com/office/drawing/2014/main" id="{0E560B06-4737-65D7-3904-EEA2E9058AB7}"/>
              </a:ext>
            </a:extLst>
          </p:cNvPr>
          <p:cNvGrpSpPr/>
          <p:nvPr/>
        </p:nvGrpSpPr>
        <p:grpSpPr>
          <a:xfrm>
            <a:off x="298348" y="2081770"/>
            <a:ext cx="8521800" cy="307777"/>
            <a:chOff x="298348" y="2024918"/>
            <a:chExt cx="8521800" cy="307777"/>
          </a:xfrm>
        </p:grpSpPr>
        <p:sp>
          <p:nvSpPr>
            <p:cNvPr id="43" name="CuadroTexto 42">
              <a:extLst>
                <a:ext uri="{FF2B5EF4-FFF2-40B4-BE49-F238E27FC236}">
                  <a16:creationId xmlns:a16="http://schemas.microsoft.com/office/drawing/2014/main" id="{F01E2DA3-8D44-9FF0-061B-EA6E273C9E94}"/>
                </a:ext>
              </a:extLst>
            </p:cNvPr>
            <p:cNvSpPr txBox="1"/>
            <p:nvPr/>
          </p:nvSpPr>
          <p:spPr>
            <a:xfrm>
              <a:off x="971549" y="2024918"/>
              <a:ext cx="7848599" cy="307777"/>
            </a:xfrm>
            <a:prstGeom prst="rect">
              <a:avLst/>
            </a:prstGeom>
            <a:noFill/>
          </p:spPr>
          <p:txBody>
            <a:bodyPr wrap="square" lIns="0" tIns="0" rIns="0" bIns="0" anchor="ctr">
              <a:spAutoFit/>
            </a:bodyPr>
            <a:lstStyle/>
            <a:p>
              <a:pPr marL="0" marR="5080" lvl="1">
                <a:spcBef>
                  <a:spcPts val="225"/>
                </a:spcBef>
              </a:pPr>
              <a:r>
                <a:rPr lang="es-ES" sz="1000">
                  <a:solidFill>
                    <a:schemeClr val="accent1"/>
                  </a:solidFill>
                  <a:latin typeface="Arial"/>
                  <a:cs typeface="Arial"/>
                </a:rPr>
                <a:t>Seleccionar los </a:t>
              </a:r>
              <a:r>
                <a:rPr lang="es-ES" sz="1000" b="1">
                  <a:solidFill>
                    <a:schemeClr val="accent1"/>
                  </a:solidFill>
                  <a:latin typeface="Arial"/>
                  <a:cs typeface="Arial"/>
                </a:rPr>
                <a:t>fármacos</a:t>
              </a:r>
              <a:r>
                <a:rPr lang="es-ES" sz="1000">
                  <a:solidFill>
                    <a:schemeClr val="accent1"/>
                  </a:solidFill>
                  <a:latin typeface="Arial"/>
                  <a:cs typeface="Arial"/>
                </a:rPr>
                <a:t> (metformina, iDPP-4, iSGLT-2…) según el </a:t>
              </a:r>
              <a:r>
                <a:rPr lang="es-ES" sz="1000" b="1">
                  <a:solidFill>
                    <a:schemeClr val="accent1"/>
                  </a:solidFill>
                  <a:latin typeface="Arial"/>
                  <a:cs typeface="Arial"/>
                </a:rPr>
                <a:t>riesgo/beneficio </a:t>
              </a:r>
              <a:r>
                <a:rPr lang="es-ES" sz="1000">
                  <a:solidFill>
                    <a:schemeClr val="accent1"/>
                  </a:solidFill>
                  <a:latin typeface="Arial"/>
                  <a:cs typeface="Arial"/>
                </a:rPr>
                <a:t>y ajustar dosis a </a:t>
              </a:r>
              <a:r>
                <a:rPr lang="es-ES" sz="1000" b="1">
                  <a:solidFill>
                    <a:schemeClr val="accent1"/>
                  </a:solidFill>
                  <a:latin typeface="Arial"/>
                  <a:cs typeface="Arial"/>
                </a:rPr>
                <a:t>función renal </a:t>
              </a:r>
              <a:r>
                <a:rPr lang="es-ES" sz="1000">
                  <a:solidFill>
                    <a:schemeClr val="accent1"/>
                  </a:solidFill>
                  <a:latin typeface="Arial"/>
                  <a:cs typeface="Arial"/>
                </a:rPr>
                <a:t>actualizada </a:t>
              </a:r>
              <a:br>
                <a:rPr lang="es-ES" sz="1000">
                  <a:latin typeface="Arial" panose="020B0604020202020204" pitchFamily="34" charset="0"/>
                  <a:cs typeface="Arial" panose="020B0604020202020204" pitchFamily="34" charset="0"/>
                </a:rPr>
              </a:br>
              <a:r>
                <a:rPr lang="es-ES" sz="1000">
                  <a:solidFill>
                    <a:schemeClr val="accent1"/>
                  </a:solidFill>
                  <a:latin typeface="Arial"/>
                  <a:cs typeface="Arial"/>
                </a:rPr>
                <a:t>+ </a:t>
              </a:r>
              <a:r>
                <a:rPr lang="es-ES" sz="1000" b="1">
                  <a:solidFill>
                    <a:schemeClr val="accent1"/>
                  </a:solidFill>
                  <a:latin typeface="Arial"/>
                  <a:cs typeface="Arial"/>
                </a:rPr>
                <a:t>multimorbilidad</a:t>
              </a:r>
              <a:r>
                <a:rPr lang="es-ES" sz="1000">
                  <a:solidFill>
                    <a:schemeClr val="accent1"/>
                  </a:solidFill>
                  <a:latin typeface="Arial"/>
                  <a:cs typeface="Arial"/>
                </a:rPr>
                <a:t> del paciente</a:t>
              </a:r>
              <a:endParaRPr lang="es-ES" sz="1000" b="1">
                <a:solidFill>
                  <a:schemeClr val="accent1"/>
                </a:solidFill>
                <a:latin typeface="Arial"/>
                <a:cs typeface="Arial"/>
              </a:endParaRPr>
            </a:p>
          </p:txBody>
        </p:sp>
        <p:sp>
          <p:nvSpPr>
            <p:cNvPr id="44" name="Rectángulo redondeado 43">
              <a:extLst>
                <a:ext uri="{FF2B5EF4-FFF2-40B4-BE49-F238E27FC236}">
                  <a16:creationId xmlns:a16="http://schemas.microsoft.com/office/drawing/2014/main" id="{7641320D-61F2-B955-8135-D1C7D068E730}"/>
                </a:ext>
              </a:extLst>
            </p:cNvPr>
            <p:cNvSpPr/>
            <p:nvPr/>
          </p:nvSpPr>
          <p:spPr>
            <a:xfrm>
              <a:off x="298348" y="2047009"/>
              <a:ext cx="493568" cy="249382"/>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600">
                  <a:solidFill>
                    <a:schemeClr val="accent2"/>
                  </a:solidFill>
                </a:rPr>
                <a:t>2</a:t>
              </a:r>
            </a:p>
          </p:txBody>
        </p:sp>
      </p:grpSp>
      <p:grpSp>
        <p:nvGrpSpPr>
          <p:cNvPr id="45" name="Grupo 44">
            <a:extLst>
              <a:ext uri="{FF2B5EF4-FFF2-40B4-BE49-F238E27FC236}">
                <a16:creationId xmlns:a16="http://schemas.microsoft.com/office/drawing/2014/main" id="{93191008-E436-CC56-3A8C-F4B15D3CB5DB}"/>
              </a:ext>
            </a:extLst>
          </p:cNvPr>
          <p:cNvGrpSpPr/>
          <p:nvPr/>
        </p:nvGrpSpPr>
        <p:grpSpPr>
          <a:xfrm>
            <a:off x="298348" y="1657737"/>
            <a:ext cx="8521800" cy="249382"/>
            <a:chOff x="298348" y="2047009"/>
            <a:chExt cx="8521800" cy="249382"/>
          </a:xfrm>
        </p:grpSpPr>
        <p:sp>
          <p:nvSpPr>
            <p:cNvPr id="46" name="CuadroTexto 45">
              <a:extLst>
                <a:ext uri="{FF2B5EF4-FFF2-40B4-BE49-F238E27FC236}">
                  <a16:creationId xmlns:a16="http://schemas.microsoft.com/office/drawing/2014/main" id="{A8E0C050-669F-2DF1-13BF-12793140ACF9}"/>
                </a:ext>
              </a:extLst>
            </p:cNvPr>
            <p:cNvSpPr txBox="1"/>
            <p:nvPr/>
          </p:nvSpPr>
          <p:spPr>
            <a:xfrm>
              <a:off x="971550" y="2101862"/>
              <a:ext cx="7848598" cy="153888"/>
            </a:xfrm>
            <a:prstGeom prst="rect">
              <a:avLst/>
            </a:prstGeom>
            <a:noFill/>
          </p:spPr>
          <p:txBody>
            <a:bodyPr wrap="square" lIns="0" tIns="0" rIns="0" bIns="0" anchor="ctr">
              <a:spAutoFit/>
            </a:bodyPr>
            <a:lstStyle/>
            <a:p>
              <a:pPr marL="0" marR="5080" lvl="1">
                <a:spcBef>
                  <a:spcPts val="225"/>
                </a:spcBef>
              </a:pPr>
              <a:r>
                <a:rPr lang="es-ES" sz="1000">
                  <a:solidFill>
                    <a:schemeClr val="accent1"/>
                  </a:solidFill>
                  <a:latin typeface="Arial"/>
                  <a:cs typeface="Arial"/>
                </a:rPr>
                <a:t>Reducir el riesgo de </a:t>
              </a:r>
              <a:r>
                <a:rPr lang="es-ES" sz="1000" b="1">
                  <a:solidFill>
                    <a:schemeClr val="accent1"/>
                  </a:solidFill>
                  <a:latin typeface="Arial"/>
                  <a:cs typeface="Arial"/>
                </a:rPr>
                <a:t>eventos adversos </a:t>
              </a:r>
              <a:r>
                <a:rPr lang="es-ES" sz="1000">
                  <a:solidFill>
                    <a:schemeClr val="accent1"/>
                  </a:solidFill>
                  <a:latin typeface="Arial"/>
                  <a:cs typeface="Arial"/>
                </a:rPr>
                <a:t>en forma de </a:t>
              </a:r>
              <a:r>
                <a:rPr lang="es-ES" sz="1000" b="1">
                  <a:solidFill>
                    <a:schemeClr val="accent1"/>
                  </a:solidFill>
                  <a:latin typeface="Arial"/>
                  <a:cs typeface="Arial"/>
                </a:rPr>
                <a:t>HIPOGLUCEMIA</a:t>
              </a:r>
            </a:p>
          </p:txBody>
        </p:sp>
        <p:sp>
          <p:nvSpPr>
            <p:cNvPr id="47" name="Rectángulo redondeado 46">
              <a:extLst>
                <a:ext uri="{FF2B5EF4-FFF2-40B4-BE49-F238E27FC236}">
                  <a16:creationId xmlns:a16="http://schemas.microsoft.com/office/drawing/2014/main" id="{141FA750-9B40-0AC5-3431-AD770955872F}"/>
                </a:ext>
              </a:extLst>
            </p:cNvPr>
            <p:cNvSpPr/>
            <p:nvPr/>
          </p:nvSpPr>
          <p:spPr>
            <a:xfrm>
              <a:off x="298348" y="2047009"/>
              <a:ext cx="493568" cy="249382"/>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600">
                  <a:solidFill>
                    <a:schemeClr val="accent2"/>
                  </a:solidFill>
                </a:rPr>
                <a:t>1</a:t>
              </a:r>
            </a:p>
          </p:txBody>
        </p:sp>
      </p:grpSp>
      <p:grpSp>
        <p:nvGrpSpPr>
          <p:cNvPr id="48" name="Grupo 47">
            <a:extLst>
              <a:ext uri="{FF2B5EF4-FFF2-40B4-BE49-F238E27FC236}">
                <a16:creationId xmlns:a16="http://schemas.microsoft.com/office/drawing/2014/main" id="{9088F86A-DDBF-7193-085C-46054A14D6D8}"/>
              </a:ext>
            </a:extLst>
          </p:cNvPr>
          <p:cNvGrpSpPr/>
          <p:nvPr/>
        </p:nvGrpSpPr>
        <p:grpSpPr>
          <a:xfrm>
            <a:off x="298348" y="2564198"/>
            <a:ext cx="8521800" cy="461665"/>
            <a:chOff x="298348" y="2024918"/>
            <a:chExt cx="8521800" cy="461665"/>
          </a:xfrm>
        </p:grpSpPr>
        <p:sp>
          <p:nvSpPr>
            <p:cNvPr id="49" name="CuadroTexto 48">
              <a:extLst>
                <a:ext uri="{FF2B5EF4-FFF2-40B4-BE49-F238E27FC236}">
                  <a16:creationId xmlns:a16="http://schemas.microsoft.com/office/drawing/2014/main" id="{3A3EC39A-88E1-3431-9A5A-540D5C6DB001}"/>
                </a:ext>
              </a:extLst>
            </p:cNvPr>
            <p:cNvSpPr txBox="1"/>
            <p:nvPr/>
          </p:nvSpPr>
          <p:spPr>
            <a:xfrm>
              <a:off x="971549" y="2024918"/>
              <a:ext cx="7848599" cy="461665"/>
            </a:xfrm>
            <a:prstGeom prst="rect">
              <a:avLst/>
            </a:prstGeom>
            <a:noFill/>
          </p:spPr>
          <p:txBody>
            <a:bodyPr wrap="square" lIns="0" tIns="0" rIns="0" bIns="0" anchor="t">
              <a:spAutoFit/>
            </a:bodyPr>
            <a:lstStyle/>
            <a:p>
              <a:pPr marL="0" marR="5080" lvl="1">
                <a:spcBef>
                  <a:spcPts val="225"/>
                </a:spcBef>
              </a:pPr>
              <a:r>
                <a:rPr lang="es-ES" sz="1000">
                  <a:solidFill>
                    <a:schemeClr val="accent1"/>
                  </a:solidFill>
                  <a:latin typeface="Arial"/>
                  <a:cs typeface="Arial"/>
                </a:rPr>
                <a:t>Considerar </a:t>
              </a:r>
              <a:r>
                <a:rPr lang="es-ES" sz="1000" b="1">
                  <a:solidFill>
                    <a:schemeClr val="accent1"/>
                  </a:solidFill>
                  <a:latin typeface="Arial"/>
                  <a:cs typeface="Arial"/>
                </a:rPr>
                <a:t>riesgos y beneficios</a:t>
              </a:r>
              <a:r>
                <a:rPr lang="es-ES" sz="1000">
                  <a:solidFill>
                    <a:schemeClr val="accent1"/>
                  </a:solidFill>
                  <a:latin typeface="Arial"/>
                  <a:cs typeface="Arial"/>
                </a:rPr>
                <a:t> de los inhibidores del </a:t>
              </a:r>
              <a:r>
                <a:rPr lang="es-ES" sz="1000" err="1">
                  <a:solidFill>
                    <a:schemeClr val="accent1"/>
                  </a:solidFill>
                  <a:latin typeface="Arial"/>
                  <a:cs typeface="Arial"/>
                </a:rPr>
                <a:t>co</a:t>
              </a:r>
              <a:r>
                <a:rPr lang="es-ES" sz="1000">
                  <a:solidFill>
                    <a:schemeClr val="accent1"/>
                  </a:solidFill>
                  <a:latin typeface="Arial"/>
                  <a:cs typeface="Arial"/>
                </a:rPr>
                <a:t>-transportador sodio y glucosa tipo 2 (</a:t>
              </a:r>
              <a:r>
                <a:rPr lang="es-ES" sz="1000" b="1">
                  <a:solidFill>
                    <a:schemeClr val="accent1"/>
                  </a:solidFill>
                  <a:latin typeface="Arial"/>
                  <a:cs typeface="Arial"/>
                </a:rPr>
                <a:t>iSGLT-2</a:t>
              </a:r>
              <a:r>
                <a:rPr lang="es-ES" sz="1000">
                  <a:solidFill>
                    <a:schemeClr val="accent1"/>
                  </a:solidFill>
                  <a:latin typeface="Arial"/>
                  <a:cs typeface="Arial"/>
                </a:rPr>
                <a:t>) y de los agonistas </a:t>
              </a:r>
              <a:br>
                <a:rPr lang="es-ES" sz="1000">
                  <a:latin typeface="Arial" panose="020B0604020202020204" pitchFamily="34" charset="0"/>
                  <a:cs typeface="Arial" panose="020B0604020202020204" pitchFamily="34" charset="0"/>
                </a:rPr>
              </a:br>
              <a:r>
                <a:rPr lang="es-ES" sz="1000">
                  <a:solidFill>
                    <a:schemeClr val="accent1"/>
                  </a:solidFill>
                  <a:latin typeface="Arial"/>
                  <a:cs typeface="Arial"/>
                </a:rPr>
                <a:t>del receptor del péptido similar al glucagón tipo 1 (</a:t>
              </a:r>
              <a:r>
                <a:rPr lang="es-ES" sz="1000" b="1">
                  <a:solidFill>
                    <a:schemeClr val="accent1"/>
                  </a:solidFill>
                  <a:latin typeface="Arial"/>
                  <a:cs typeface="Arial"/>
                </a:rPr>
                <a:t>aGLP-1</a:t>
              </a:r>
              <a:r>
                <a:rPr lang="es-ES" sz="1000">
                  <a:solidFill>
                    <a:schemeClr val="accent1"/>
                  </a:solidFill>
                  <a:latin typeface="Arial"/>
                  <a:cs typeface="Arial"/>
                </a:rPr>
                <a:t>) según el grado de enfermedad </a:t>
              </a:r>
              <a:r>
                <a:rPr lang="es-ES" sz="1000" b="1">
                  <a:solidFill>
                    <a:schemeClr val="accent1"/>
                  </a:solidFill>
                  <a:latin typeface="Arial"/>
                  <a:cs typeface="Arial"/>
                </a:rPr>
                <a:t>cardiovascular</a:t>
              </a:r>
              <a:r>
                <a:rPr lang="es-ES" sz="1000">
                  <a:solidFill>
                    <a:schemeClr val="accent1"/>
                  </a:solidFill>
                  <a:latin typeface="Arial"/>
                  <a:cs typeface="Arial"/>
                </a:rPr>
                <a:t> y </a:t>
              </a:r>
              <a:r>
                <a:rPr lang="es-ES" sz="1000" b="1">
                  <a:solidFill>
                    <a:schemeClr val="accent1"/>
                  </a:solidFill>
                  <a:latin typeface="Arial"/>
                  <a:cs typeface="Arial"/>
                </a:rPr>
                <a:t>renal</a:t>
              </a:r>
              <a:r>
                <a:rPr lang="es-ES" sz="1000">
                  <a:solidFill>
                    <a:schemeClr val="accent1"/>
                  </a:solidFill>
                  <a:latin typeface="Arial"/>
                  <a:cs typeface="Arial"/>
                </a:rPr>
                <a:t> del paciente.</a:t>
              </a:r>
              <a:br>
                <a:rPr lang="es-ES" sz="1000">
                  <a:latin typeface="Arial" panose="020B0604020202020204" pitchFamily="34" charset="0"/>
                  <a:cs typeface="Arial" panose="020B0604020202020204" pitchFamily="34" charset="0"/>
                </a:rPr>
              </a:br>
              <a:r>
                <a:rPr lang="en-US" sz="1000">
                  <a:solidFill>
                    <a:schemeClr val="accent1"/>
                  </a:solidFill>
                  <a:latin typeface="Arial"/>
                  <a:cs typeface="Arial"/>
                </a:rPr>
                <a:t>⟶ </a:t>
              </a:r>
              <a:r>
                <a:rPr lang="es-ES" sz="1000">
                  <a:solidFill>
                    <a:schemeClr val="accent1"/>
                  </a:solidFill>
                  <a:latin typeface="Arial"/>
                  <a:cs typeface="Arial"/>
                </a:rPr>
                <a:t>Minimizar </a:t>
              </a:r>
              <a:r>
                <a:rPr lang="es-ES" sz="1000" b="1">
                  <a:solidFill>
                    <a:schemeClr val="accent1"/>
                  </a:solidFill>
                  <a:latin typeface="Arial"/>
                  <a:cs typeface="Arial"/>
                </a:rPr>
                <a:t>eventos adversos (hemodinámicos, digestivos, infecciosos…)</a:t>
              </a:r>
              <a:endParaRPr lang="es-ES" sz="1000">
                <a:solidFill>
                  <a:schemeClr val="accent1"/>
                </a:solidFill>
                <a:latin typeface="Arial"/>
                <a:cs typeface="Arial"/>
              </a:endParaRPr>
            </a:p>
          </p:txBody>
        </p:sp>
        <p:sp>
          <p:nvSpPr>
            <p:cNvPr id="50" name="Rectángulo redondeado 49">
              <a:extLst>
                <a:ext uri="{FF2B5EF4-FFF2-40B4-BE49-F238E27FC236}">
                  <a16:creationId xmlns:a16="http://schemas.microsoft.com/office/drawing/2014/main" id="{831782C5-5DC4-F25F-09AB-CEF5880E24DC}"/>
                </a:ext>
              </a:extLst>
            </p:cNvPr>
            <p:cNvSpPr/>
            <p:nvPr/>
          </p:nvSpPr>
          <p:spPr>
            <a:xfrm>
              <a:off x="298348" y="2047009"/>
              <a:ext cx="493568" cy="249382"/>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600">
                  <a:solidFill>
                    <a:schemeClr val="accent2"/>
                  </a:solidFill>
                </a:rPr>
                <a:t>3</a:t>
              </a:r>
            </a:p>
          </p:txBody>
        </p:sp>
      </p:grpSp>
      <p:grpSp>
        <p:nvGrpSpPr>
          <p:cNvPr id="51" name="Grupo 50">
            <a:extLst>
              <a:ext uri="{FF2B5EF4-FFF2-40B4-BE49-F238E27FC236}">
                <a16:creationId xmlns:a16="http://schemas.microsoft.com/office/drawing/2014/main" id="{C985DAB1-9F9E-9683-F8DC-62169B1D1823}"/>
              </a:ext>
            </a:extLst>
          </p:cNvPr>
          <p:cNvGrpSpPr/>
          <p:nvPr/>
        </p:nvGrpSpPr>
        <p:grpSpPr>
          <a:xfrm>
            <a:off x="298348" y="3200514"/>
            <a:ext cx="8521800" cy="307777"/>
            <a:chOff x="298348" y="2024918"/>
            <a:chExt cx="8521800" cy="307777"/>
          </a:xfrm>
        </p:grpSpPr>
        <p:sp>
          <p:nvSpPr>
            <p:cNvPr id="52" name="CuadroTexto 51">
              <a:extLst>
                <a:ext uri="{FF2B5EF4-FFF2-40B4-BE49-F238E27FC236}">
                  <a16:creationId xmlns:a16="http://schemas.microsoft.com/office/drawing/2014/main" id="{141093B2-BA5F-4D22-D3C5-B47923D0CB54}"/>
                </a:ext>
              </a:extLst>
            </p:cNvPr>
            <p:cNvSpPr txBox="1"/>
            <p:nvPr/>
          </p:nvSpPr>
          <p:spPr>
            <a:xfrm>
              <a:off x="971549" y="2024918"/>
              <a:ext cx="7848599" cy="307777"/>
            </a:xfrm>
            <a:prstGeom prst="rect">
              <a:avLst/>
            </a:prstGeom>
            <a:noFill/>
          </p:spPr>
          <p:txBody>
            <a:bodyPr wrap="square" lIns="0" tIns="0" rIns="0" bIns="0" anchor="t">
              <a:spAutoFit/>
            </a:bodyPr>
            <a:lstStyle/>
            <a:p>
              <a:pPr marL="0" marR="5080" lvl="1">
                <a:spcBef>
                  <a:spcPts val="225"/>
                </a:spcBef>
              </a:pPr>
              <a:r>
                <a:rPr lang="es-ES" sz="1000">
                  <a:solidFill>
                    <a:schemeClr val="accent1"/>
                  </a:solidFill>
                  <a:latin typeface="Arial"/>
                  <a:cs typeface="Arial"/>
                </a:rPr>
                <a:t>Pensar siempre en </a:t>
              </a:r>
              <a:r>
                <a:rPr lang="es-ES" sz="1000" b="1" u="sng">
                  <a:solidFill>
                    <a:schemeClr val="accent1"/>
                  </a:solidFill>
                  <a:latin typeface="Arial"/>
                  <a:cs typeface="Arial"/>
                </a:rPr>
                <a:t>simplificar el tratamiento</a:t>
              </a:r>
              <a:r>
                <a:rPr lang="es-ES" sz="1000">
                  <a:solidFill>
                    <a:schemeClr val="accent1"/>
                  </a:solidFill>
                  <a:latin typeface="Arial"/>
                  <a:cs typeface="Arial"/>
                </a:rPr>
                <a:t>, especialmente en pacientes con </a:t>
              </a:r>
              <a:r>
                <a:rPr lang="es-ES" sz="1000" b="1">
                  <a:solidFill>
                    <a:schemeClr val="accent1"/>
                  </a:solidFill>
                  <a:latin typeface="Arial"/>
                  <a:cs typeface="Arial"/>
                </a:rPr>
                <a:t>mala adherencia terapéutica </a:t>
              </a:r>
              <a:r>
                <a:rPr lang="es-ES" sz="1000">
                  <a:solidFill>
                    <a:schemeClr val="accent1"/>
                  </a:solidFill>
                  <a:latin typeface="Arial"/>
                  <a:cs typeface="Arial"/>
                </a:rPr>
                <a:t>de base, </a:t>
              </a:r>
              <a:r>
                <a:rPr lang="es-ES" sz="1000" b="1">
                  <a:solidFill>
                    <a:schemeClr val="accent1"/>
                  </a:solidFill>
                  <a:latin typeface="Arial"/>
                  <a:cs typeface="Arial"/>
                </a:rPr>
                <a:t>deterioro cognitivo</a:t>
              </a:r>
              <a:r>
                <a:rPr lang="es-ES" sz="1000">
                  <a:solidFill>
                    <a:schemeClr val="accent1"/>
                  </a:solidFill>
                  <a:latin typeface="Arial"/>
                  <a:cs typeface="Arial"/>
                </a:rPr>
                <a:t> o pobre </a:t>
              </a:r>
              <a:r>
                <a:rPr lang="es-ES" sz="1000" b="1">
                  <a:solidFill>
                    <a:schemeClr val="accent1"/>
                  </a:solidFill>
                  <a:latin typeface="Arial"/>
                  <a:cs typeface="Arial"/>
                </a:rPr>
                <a:t>soporte sociofamiliar</a:t>
              </a:r>
            </a:p>
          </p:txBody>
        </p:sp>
        <p:sp>
          <p:nvSpPr>
            <p:cNvPr id="53" name="Rectángulo redondeado 52">
              <a:extLst>
                <a:ext uri="{FF2B5EF4-FFF2-40B4-BE49-F238E27FC236}">
                  <a16:creationId xmlns:a16="http://schemas.microsoft.com/office/drawing/2014/main" id="{0953A1AD-55A9-0FD0-9AA1-CAEAABF15C57}"/>
                </a:ext>
              </a:extLst>
            </p:cNvPr>
            <p:cNvSpPr/>
            <p:nvPr/>
          </p:nvSpPr>
          <p:spPr>
            <a:xfrm>
              <a:off x="298348" y="2047009"/>
              <a:ext cx="493568" cy="249382"/>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600">
                  <a:solidFill>
                    <a:schemeClr val="accent2"/>
                  </a:solidFill>
                </a:rPr>
                <a:t>4</a:t>
              </a:r>
            </a:p>
          </p:txBody>
        </p:sp>
      </p:grpSp>
      <p:grpSp>
        <p:nvGrpSpPr>
          <p:cNvPr id="54" name="Grupo 53">
            <a:extLst>
              <a:ext uri="{FF2B5EF4-FFF2-40B4-BE49-F238E27FC236}">
                <a16:creationId xmlns:a16="http://schemas.microsoft.com/office/drawing/2014/main" id="{31B6FF67-C751-5F96-18D6-7DBEE0EA2B25}"/>
              </a:ext>
            </a:extLst>
          </p:cNvPr>
          <p:cNvGrpSpPr/>
          <p:nvPr/>
        </p:nvGrpSpPr>
        <p:grpSpPr>
          <a:xfrm>
            <a:off x="298348" y="3682942"/>
            <a:ext cx="8521800" cy="307777"/>
            <a:chOff x="298348" y="2024918"/>
            <a:chExt cx="8521800" cy="307777"/>
          </a:xfrm>
        </p:grpSpPr>
        <p:sp>
          <p:nvSpPr>
            <p:cNvPr id="55" name="CuadroTexto 54">
              <a:extLst>
                <a:ext uri="{FF2B5EF4-FFF2-40B4-BE49-F238E27FC236}">
                  <a16:creationId xmlns:a16="http://schemas.microsoft.com/office/drawing/2014/main" id="{C017780C-87C6-8324-AB96-5C882DE798D9}"/>
                </a:ext>
              </a:extLst>
            </p:cNvPr>
            <p:cNvSpPr txBox="1"/>
            <p:nvPr/>
          </p:nvSpPr>
          <p:spPr>
            <a:xfrm>
              <a:off x="971549" y="2024918"/>
              <a:ext cx="7848599" cy="307777"/>
            </a:xfrm>
            <a:prstGeom prst="rect">
              <a:avLst/>
            </a:prstGeom>
            <a:noFill/>
          </p:spPr>
          <p:txBody>
            <a:bodyPr wrap="square" lIns="0" tIns="0" rIns="0" bIns="0" anchor="t">
              <a:spAutoFit/>
            </a:bodyPr>
            <a:lstStyle/>
            <a:p>
              <a:pPr marL="22860" marR="5080" lvl="1">
                <a:spcBef>
                  <a:spcPts val="225"/>
                </a:spcBef>
              </a:pPr>
              <a:r>
                <a:rPr lang="es-ES" sz="1000">
                  <a:solidFill>
                    <a:schemeClr val="accent1"/>
                  </a:solidFill>
                  <a:latin typeface="Arial"/>
                  <a:cs typeface="Arial"/>
                </a:rPr>
                <a:t>El tratamiento </a:t>
              </a:r>
              <a:r>
                <a:rPr lang="es-ES" sz="1000" b="1">
                  <a:solidFill>
                    <a:schemeClr val="accent1"/>
                  </a:solidFill>
                  <a:latin typeface="Arial"/>
                  <a:cs typeface="Arial"/>
                </a:rPr>
                <a:t>intensivo</a:t>
              </a:r>
              <a:r>
                <a:rPr lang="es-ES" sz="1000">
                  <a:solidFill>
                    <a:schemeClr val="accent1"/>
                  </a:solidFill>
                  <a:latin typeface="Arial"/>
                  <a:cs typeface="Arial"/>
                </a:rPr>
                <a:t> puede ser </a:t>
              </a:r>
              <a:r>
                <a:rPr lang="es-ES" sz="1000" b="1">
                  <a:solidFill>
                    <a:schemeClr val="accent1"/>
                  </a:solidFill>
                  <a:latin typeface="Arial"/>
                  <a:cs typeface="Arial"/>
                </a:rPr>
                <a:t>menos beneficioso </a:t>
              </a:r>
              <a:r>
                <a:rPr lang="es-ES" sz="1000">
                  <a:solidFill>
                    <a:schemeClr val="accent1"/>
                  </a:solidFill>
                  <a:latin typeface="Arial"/>
                  <a:cs typeface="Arial"/>
                </a:rPr>
                <a:t>en pacientes mayores frágiles con importante carga de </a:t>
              </a:r>
              <a:r>
                <a:rPr lang="es-ES" sz="1000" b="1">
                  <a:solidFill>
                    <a:schemeClr val="accent1"/>
                  </a:solidFill>
                  <a:latin typeface="Arial"/>
                  <a:cs typeface="Arial"/>
                </a:rPr>
                <a:t>multimorbilidad</a:t>
              </a:r>
              <a:r>
                <a:rPr lang="es-ES" sz="1000">
                  <a:solidFill>
                    <a:schemeClr val="accent1"/>
                  </a:solidFill>
                  <a:latin typeface="Arial"/>
                  <a:cs typeface="Arial"/>
                </a:rPr>
                <a:t> </a:t>
              </a:r>
              <a:br>
                <a:rPr lang="es-ES" sz="1000">
                  <a:latin typeface="Arial" panose="020B0604020202020204" pitchFamily="34" charset="0"/>
                  <a:cs typeface="Arial" panose="020B0604020202020204" pitchFamily="34" charset="0"/>
                </a:rPr>
              </a:br>
              <a:r>
                <a:rPr lang="es-ES" sz="1000">
                  <a:solidFill>
                    <a:schemeClr val="accent1"/>
                  </a:solidFill>
                  <a:latin typeface="Arial"/>
                  <a:cs typeface="Arial"/>
                </a:rPr>
                <a:t>y puede incrementar el riesgo de </a:t>
              </a:r>
              <a:r>
                <a:rPr lang="es-ES" sz="1000" b="1">
                  <a:solidFill>
                    <a:schemeClr val="accent1"/>
                  </a:solidFill>
                  <a:latin typeface="Arial"/>
                  <a:cs typeface="Arial"/>
                </a:rPr>
                <a:t>hipoglucemia</a:t>
              </a:r>
            </a:p>
          </p:txBody>
        </p:sp>
        <p:sp>
          <p:nvSpPr>
            <p:cNvPr id="56" name="Rectángulo redondeado 55">
              <a:extLst>
                <a:ext uri="{FF2B5EF4-FFF2-40B4-BE49-F238E27FC236}">
                  <a16:creationId xmlns:a16="http://schemas.microsoft.com/office/drawing/2014/main" id="{1AF8106B-1090-7D5C-1427-4BF3A55F726C}"/>
                </a:ext>
              </a:extLst>
            </p:cNvPr>
            <p:cNvSpPr/>
            <p:nvPr/>
          </p:nvSpPr>
          <p:spPr>
            <a:xfrm>
              <a:off x="298348" y="2047009"/>
              <a:ext cx="493568" cy="249382"/>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600">
                  <a:solidFill>
                    <a:schemeClr val="accent2"/>
                  </a:solidFill>
                </a:rPr>
                <a:t>5</a:t>
              </a:r>
            </a:p>
          </p:txBody>
        </p:sp>
      </p:grpSp>
      <p:grpSp>
        <p:nvGrpSpPr>
          <p:cNvPr id="57" name="Grupo 56">
            <a:extLst>
              <a:ext uri="{FF2B5EF4-FFF2-40B4-BE49-F238E27FC236}">
                <a16:creationId xmlns:a16="http://schemas.microsoft.com/office/drawing/2014/main" id="{52647CA2-2441-7EBA-AE96-D4185FBE7831}"/>
              </a:ext>
            </a:extLst>
          </p:cNvPr>
          <p:cNvGrpSpPr/>
          <p:nvPr/>
        </p:nvGrpSpPr>
        <p:grpSpPr>
          <a:xfrm>
            <a:off x="298348" y="4165369"/>
            <a:ext cx="8480487" cy="249382"/>
            <a:chOff x="298348" y="2047009"/>
            <a:chExt cx="8480487" cy="249382"/>
          </a:xfrm>
        </p:grpSpPr>
        <p:sp>
          <p:nvSpPr>
            <p:cNvPr id="58" name="CuadroTexto 57">
              <a:extLst>
                <a:ext uri="{FF2B5EF4-FFF2-40B4-BE49-F238E27FC236}">
                  <a16:creationId xmlns:a16="http://schemas.microsoft.com/office/drawing/2014/main" id="{0F3E56EA-61E0-92D8-1FA6-28523167948C}"/>
                </a:ext>
              </a:extLst>
            </p:cNvPr>
            <p:cNvSpPr txBox="1"/>
            <p:nvPr/>
          </p:nvSpPr>
          <p:spPr>
            <a:xfrm>
              <a:off x="930236" y="2101862"/>
              <a:ext cx="7848599" cy="153888"/>
            </a:xfrm>
            <a:prstGeom prst="rect">
              <a:avLst/>
            </a:prstGeom>
            <a:noFill/>
          </p:spPr>
          <p:txBody>
            <a:bodyPr wrap="square" lIns="0" tIns="0" rIns="0" bIns="0" anchor="ctr">
              <a:spAutoFit/>
            </a:bodyPr>
            <a:lstStyle/>
            <a:p>
              <a:pPr marL="71755" marR="5080" lvl="1">
                <a:spcBef>
                  <a:spcPts val="225"/>
                </a:spcBef>
              </a:pPr>
              <a:r>
                <a:rPr lang="es-ES" sz="1000">
                  <a:solidFill>
                    <a:schemeClr val="accent1"/>
                  </a:solidFill>
                  <a:latin typeface="Arial"/>
                  <a:cs typeface="Arial"/>
                </a:rPr>
                <a:t>El desarrollo de </a:t>
              </a:r>
              <a:r>
                <a:rPr lang="es-ES" sz="1000" b="1">
                  <a:solidFill>
                    <a:schemeClr val="accent1"/>
                  </a:solidFill>
                  <a:latin typeface="Arial"/>
                  <a:cs typeface="Arial"/>
                </a:rPr>
                <a:t>hipoglucemia</a:t>
              </a:r>
              <a:r>
                <a:rPr lang="es-ES" sz="1000">
                  <a:solidFill>
                    <a:schemeClr val="accent1"/>
                  </a:solidFill>
                  <a:latin typeface="Arial"/>
                  <a:cs typeface="Arial"/>
                </a:rPr>
                <a:t> en este perfil de pacientes incrementa el riesgo de hospitalización, demencia y eventos cardiovasculares</a:t>
              </a:r>
              <a:endParaRPr lang="es-ES">
                <a:solidFill>
                  <a:schemeClr val="accent1"/>
                </a:solidFill>
                <a:latin typeface="Arial"/>
                <a:cs typeface="Arial"/>
              </a:endParaRPr>
            </a:p>
          </p:txBody>
        </p:sp>
        <p:sp>
          <p:nvSpPr>
            <p:cNvPr id="59" name="Rectángulo redondeado 58">
              <a:extLst>
                <a:ext uri="{FF2B5EF4-FFF2-40B4-BE49-F238E27FC236}">
                  <a16:creationId xmlns:a16="http://schemas.microsoft.com/office/drawing/2014/main" id="{50A42063-396E-6F48-D35D-6506A793DA73}"/>
                </a:ext>
              </a:extLst>
            </p:cNvPr>
            <p:cNvSpPr/>
            <p:nvPr/>
          </p:nvSpPr>
          <p:spPr>
            <a:xfrm>
              <a:off x="298348" y="2047009"/>
              <a:ext cx="493568" cy="249382"/>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s-ES" sz="1600">
                  <a:solidFill>
                    <a:schemeClr val="accent2"/>
                  </a:solidFill>
                </a:rPr>
                <a:t>6</a:t>
              </a:r>
            </a:p>
          </p:txBody>
        </p:sp>
      </p:grpSp>
      <p:grpSp>
        <p:nvGrpSpPr>
          <p:cNvPr id="63" name="Grupo 62">
            <a:extLst>
              <a:ext uri="{FF2B5EF4-FFF2-40B4-BE49-F238E27FC236}">
                <a16:creationId xmlns:a16="http://schemas.microsoft.com/office/drawing/2014/main" id="{2EC50D29-9D7C-74E7-539F-F4ACCDB6B36C}"/>
              </a:ext>
            </a:extLst>
          </p:cNvPr>
          <p:cNvGrpSpPr/>
          <p:nvPr/>
        </p:nvGrpSpPr>
        <p:grpSpPr>
          <a:xfrm>
            <a:off x="4120001" y="4488142"/>
            <a:ext cx="903999" cy="136246"/>
            <a:chOff x="4216048" y="4488142"/>
            <a:chExt cx="903999" cy="136246"/>
          </a:xfrm>
        </p:grpSpPr>
        <p:sp>
          <p:nvSpPr>
            <p:cNvPr id="64" name="Elipse 90">
              <a:hlinkClick r:id="rId2" action="ppaction://hlinksldjump"/>
              <a:extLst>
                <a:ext uri="{FF2B5EF4-FFF2-40B4-BE49-F238E27FC236}">
                  <a16:creationId xmlns:a16="http://schemas.microsoft.com/office/drawing/2014/main" id="{DF5CD345-6F4C-E33D-0723-6BB45BD7737A}"/>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65" name="Elipse 90">
              <a:hlinkClick r:id="rId3" action="ppaction://hlinksldjump"/>
              <a:extLst>
                <a:ext uri="{FF2B5EF4-FFF2-40B4-BE49-F238E27FC236}">
                  <a16:creationId xmlns:a16="http://schemas.microsoft.com/office/drawing/2014/main" id="{5AA1FDDC-B5EE-0447-9875-2E4EF03768D0}"/>
                </a:ext>
              </a:extLst>
            </p:cNvPr>
            <p:cNvSpPr/>
            <p:nvPr/>
          </p:nvSpPr>
          <p:spPr>
            <a:xfrm>
              <a:off x="4216048"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66" name="Elipse 90">
              <a:hlinkClick r:id="rId4" action="ppaction://hlinksldjump"/>
              <a:extLst>
                <a:ext uri="{FF2B5EF4-FFF2-40B4-BE49-F238E27FC236}">
                  <a16:creationId xmlns:a16="http://schemas.microsoft.com/office/drawing/2014/main" id="{EC7C1B1B-114B-EABC-6C21-4C372AD9C5B9}"/>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67" name="Elipse 90">
              <a:hlinkClick r:id="rId5" action="ppaction://hlinksldjump"/>
              <a:extLst>
                <a:ext uri="{FF2B5EF4-FFF2-40B4-BE49-F238E27FC236}">
                  <a16:creationId xmlns:a16="http://schemas.microsoft.com/office/drawing/2014/main" id="{0AA20D39-9E92-E8A7-4826-C3C3293643D5}"/>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68" name="Elipse 90">
              <a:hlinkClick r:id="rId6" action="ppaction://hlinksldjump"/>
              <a:extLst>
                <a:ext uri="{FF2B5EF4-FFF2-40B4-BE49-F238E27FC236}">
                  <a16:creationId xmlns:a16="http://schemas.microsoft.com/office/drawing/2014/main" id="{F997F060-7A22-5C38-1523-77F5DECAE713}"/>
                </a:ext>
              </a:extLst>
            </p:cNvPr>
            <p:cNvSpPr/>
            <p:nvPr/>
          </p:nvSpPr>
          <p:spPr>
            <a:xfrm>
              <a:off x="4983801"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89800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B4CA3-C3EB-356D-6CD1-869B9DDD3189}"/>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AA75468-DCEC-CF34-93CF-180E600099F1}"/>
              </a:ext>
            </a:extLst>
          </p:cNvPr>
          <p:cNvSpPr>
            <a:spLocks noGrp="1"/>
          </p:cNvSpPr>
          <p:nvPr>
            <p:ph type="sldNum" sz="quarter" idx="12"/>
          </p:nvPr>
        </p:nvSpPr>
        <p:spPr/>
        <p:txBody>
          <a:bodyPr/>
          <a:lstStyle/>
          <a:p>
            <a:fld id="{E7109EF1-F99E-2846-B900-05CEFB69D20A}" type="slidenum">
              <a:rPr lang="en-US" noProof="0" smtClean="0"/>
              <a:pPr/>
              <a:t>42</a:t>
            </a:fld>
            <a:endParaRPr lang="en-US" noProof="0"/>
          </a:p>
        </p:txBody>
      </p:sp>
      <p:sp>
        <p:nvSpPr>
          <p:cNvPr id="3" name="Marcador de texto 2">
            <a:extLst>
              <a:ext uri="{FF2B5EF4-FFF2-40B4-BE49-F238E27FC236}">
                <a16:creationId xmlns:a16="http://schemas.microsoft.com/office/drawing/2014/main" id="{34B5A3A2-A9BA-E702-F867-35431CB9C3DC}"/>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5" name="Marcador de texto 4">
            <a:extLst>
              <a:ext uri="{FF2B5EF4-FFF2-40B4-BE49-F238E27FC236}">
                <a16:creationId xmlns:a16="http://schemas.microsoft.com/office/drawing/2014/main" id="{BD92298D-4413-3C84-A95F-4363336F6331}"/>
              </a:ext>
            </a:extLst>
          </p:cNvPr>
          <p:cNvSpPr>
            <a:spLocks noGrp="1"/>
          </p:cNvSpPr>
          <p:nvPr>
            <p:ph type="body" sz="quarter" idx="26"/>
          </p:nvPr>
        </p:nvSpPr>
        <p:spPr/>
        <p:txBody>
          <a:bodyPr/>
          <a:lstStyle/>
          <a:p>
            <a:pPr marL="12700" marR="5080">
              <a:lnSpc>
                <a:spcPct val="100000"/>
              </a:lnSpc>
              <a:spcBef>
                <a:spcPts val="100"/>
              </a:spcBef>
            </a:pPr>
            <a:r>
              <a:rPr lang="es-ES" err="1">
                <a:latin typeface="Arial" panose="020B0604020202020204" pitchFamily="34" charset="0"/>
                <a:cs typeface="Arial" panose="020B0604020202020204" pitchFamily="34" charset="0"/>
              </a:rPr>
              <a:t>Mattishent</a:t>
            </a:r>
            <a:r>
              <a:rPr lang="es-ES">
                <a:latin typeface="Arial" panose="020B0604020202020204" pitchFamily="34" charset="0"/>
                <a:cs typeface="Arial" panose="020B0604020202020204" pitchFamily="34" charset="0"/>
              </a:rPr>
              <a:t> K, </a:t>
            </a:r>
            <a:r>
              <a:rPr lang="es-ES" i="1">
                <a:latin typeface="Arial" panose="020B0604020202020204" pitchFamily="34" charset="0"/>
                <a:cs typeface="Arial" panose="020B0604020202020204" pitchFamily="34" charset="0"/>
              </a:rPr>
              <a:t>et al</a:t>
            </a:r>
            <a:r>
              <a:rPr lang="es-ES">
                <a:latin typeface="Arial" panose="020B0604020202020204" pitchFamily="34" charset="0"/>
                <a:cs typeface="Arial" panose="020B0604020202020204" pitchFamily="34" charset="0"/>
              </a:rPr>
              <a:t>. Meta-</a:t>
            </a:r>
            <a:r>
              <a:rPr lang="es-ES" err="1">
                <a:latin typeface="Arial" panose="020B0604020202020204" pitchFamily="34" charset="0"/>
                <a:cs typeface="Arial" panose="020B0604020202020204" pitchFamily="34" charset="0"/>
              </a:rPr>
              <a:t>analysis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Association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between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hypoglycemia</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serious</a:t>
            </a:r>
            <a:r>
              <a:rPr lang="es-ES">
                <a:latin typeface="Arial" panose="020B0604020202020204" pitchFamily="34" charset="0"/>
                <a:cs typeface="Arial" panose="020B0604020202020204" pitchFamily="34" charset="0"/>
              </a:rPr>
              <a:t> adverse </a:t>
            </a:r>
            <a:r>
              <a:rPr lang="es-ES" err="1">
                <a:latin typeface="Arial" panose="020B0604020202020204" pitchFamily="34" charset="0"/>
                <a:cs typeface="Arial" panose="020B0604020202020204" pitchFamily="34" charset="0"/>
              </a:rPr>
              <a:t>events</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patients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treated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glucose-lowering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agents</a:t>
            </a:r>
            <a:r>
              <a:rPr lang="es-ES">
                <a:latin typeface="Arial" panose="020B0604020202020204" pitchFamily="34" charset="0"/>
                <a:cs typeface="Arial" panose="020B0604020202020204" pitchFamily="34" charset="0"/>
              </a:rPr>
              <a:t>. Front </a:t>
            </a:r>
            <a:r>
              <a:rPr lang="es-ES" err="1">
                <a:latin typeface="Arial" panose="020B0604020202020204" pitchFamily="34" charset="0"/>
                <a:cs typeface="Arial" panose="020B0604020202020204" pitchFamily="34" charset="0"/>
              </a:rPr>
              <a:t>Endocrinol</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Lausanne</a:t>
            </a:r>
            <a:r>
              <a:rPr lang="es-ES">
                <a:latin typeface="Arial" panose="020B0604020202020204" pitchFamily="34" charset="0"/>
                <a:cs typeface="Arial" panose="020B0604020202020204" pitchFamily="34" charset="0"/>
              </a:rPr>
              <a:t>). 2021;12:571568.</a:t>
            </a:r>
          </a:p>
        </p:txBody>
      </p:sp>
      <p:sp>
        <p:nvSpPr>
          <p:cNvPr id="22" name="Marcador de texto 3">
            <a:extLst>
              <a:ext uri="{FF2B5EF4-FFF2-40B4-BE49-F238E27FC236}">
                <a16:creationId xmlns:a16="http://schemas.microsoft.com/office/drawing/2014/main" id="{6339D940-D4F1-1E3E-9D5F-BC3EC93496FE}"/>
              </a:ext>
            </a:extLst>
          </p:cNvPr>
          <p:cNvSpPr>
            <a:spLocks noGrp="1"/>
          </p:cNvSpPr>
          <p:nvPr>
            <p:ph type="body" sz="quarter" idx="25"/>
          </p:nvPr>
        </p:nvSpPr>
        <p:spPr>
          <a:xfrm>
            <a:off x="323851" y="693740"/>
            <a:ext cx="8496300" cy="276999"/>
          </a:xfrm>
        </p:spPr>
        <p:txBody>
          <a:bodyPr>
            <a:spAutoFit/>
          </a:bodyPr>
          <a:lstStyle/>
          <a:p>
            <a:r>
              <a:rPr lang="es-ES" sz="1800" b="1">
                <a:latin typeface="Arial" panose="020B0604020202020204" pitchFamily="34" charset="0"/>
                <a:cs typeface="Arial" panose="020B0604020202020204" pitchFamily="34" charset="0"/>
              </a:rPr>
              <a:t>Otros aspectos terapéuticos esenciales: minimizar el riesgo de hipoglucemia</a:t>
            </a:r>
          </a:p>
        </p:txBody>
      </p:sp>
      <p:cxnSp>
        <p:nvCxnSpPr>
          <p:cNvPr id="23" name="Conector recto 22">
            <a:extLst>
              <a:ext uri="{FF2B5EF4-FFF2-40B4-BE49-F238E27FC236}">
                <a16:creationId xmlns:a16="http://schemas.microsoft.com/office/drawing/2014/main" id="{8C89510C-1089-48E6-C732-BCB2FCBC20C0}"/>
              </a:ext>
            </a:extLst>
          </p:cNvPr>
          <p:cNvCxnSpPr>
            <a:cxnSpLocks/>
          </p:cNvCxnSpPr>
          <p:nvPr/>
        </p:nvCxnSpPr>
        <p:spPr>
          <a:xfrm flipV="1">
            <a:off x="323850" y="1231412"/>
            <a:ext cx="0" cy="317707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D69B03A8-A931-822B-48B9-F017B14B7595}"/>
              </a:ext>
            </a:extLst>
          </p:cNvPr>
          <p:cNvGrpSpPr/>
          <p:nvPr/>
        </p:nvGrpSpPr>
        <p:grpSpPr>
          <a:xfrm>
            <a:off x="298348" y="1166813"/>
            <a:ext cx="8521802" cy="153888"/>
            <a:chOff x="298348" y="2047962"/>
            <a:chExt cx="8521802" cy="153888"/>
          </a:xfrm>
        </p:grpSpPr>
        <p:sp>
          <p:nvSpPr>
            <p:cNvPr id="25" name="CuadroTexto 24">
              <a:extLst>
                <a:ext uri="{FF2B5EF4-FFF2-40B4-BE49-F238E27FC236}">
                  <a16:creationId xmlns:a16="http://schemas.microsoft.com/office/drawing/2014/main" id="{8EB3EB86-A5AE-E4A0-F336-435295069B47}"/>
                </a:ext>
              </a:extLst>
            </p:cNvPr>
            <p:cNvSpPr txBox="1"/>
            <p:nvPr/>
          </p:nvSpPr>
          <p:spPr>
            <a:xfrm>
              <a:off x="476250" y="2047962"/>
              <a:ext cx="8343900" cy="153888"/>
            </a:xfrm>
            <a:prstGeom prst="rect">
              <a:avLst/>
            </a:prstGeom>
            <a:noFill/>
          </p:spPr>
          <p:txBody>
            <a:bodyPr wrap="square" lIns="0" tIns="0" rIns="0" bIns="0">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panose="020B0604020202020204" pitchFamily="34" charset="0"/>
                  <a:cs typeface="Arial" panose="020B0604020202020204" pitchFamily="34" charset="0"/>
                </a:rPr>
                <a:t>Los adultos mayores con diabetes presentan un </a:t>
              </a:r>
              <a:r>
                <a:rPr lang="es-ES_tradnl" sz="1000" b="1" dirty="0">
                  <a:solidFill>
                    <a:schemeClr val="accent1"/>
                  </a:solidFill>
                  <a:latin typeface="Arial" panose="020B0604020202020204" pitchFamily="34" charset="0"/>
                  <a:cs typeface="Arial" panose="020B0604020202020204" pitchFamily="34" charset="0"/>
                </a:rPr>
                <a:t>mayor riesgo </a:t>
              </a:r>
              <a:r>
                <a:rPr lang="es-ES_tradnl" sz="1000" dirty="0">
                  <a:solidFill>
                    <a:schemeClr val="accent1"/>
                  </a:solidFill>
                  <a:latin typeface="Arial" panose="020B0604020202020204" pitchFamily="34" charset="0"/>
                  <a:cs typeface="Arial" panose="020B0604020202020204" pitchFamily="34" charset="0"/>
                </a:rPr>
                <a:t>de desarrollar una </a:t>
              </a:r>
              <a:r>
                <a:rPr lang="es-ES_tradnl" sz="1000" b="1" dirty="0">
                  <a:solidFill>
                    <a:schemeClr val="accent1"/>
                  </a:solidFill>
                  <a:latin typeface="Arial" panose="020B0604020202020204" pitchFamily="34" charset="0"/>
                  <a:cs typeface="Arial" panose="020B0604020202020204" pitchFamily="34" charset="0"/>
                </a:rPr>
                <a:t>hipoglucemia grave</a:t>
              </a:r>
              <a:r>
                <a:rPr lang="es-ES_tradnl" sz="1000" dirty="0">
                  <a:solidFill>
                    <a:schemeClr val="accent1"/>
                  </a:solidFill>
                  <a:latin typeface="Arial" panose="020B0604020202020204" pitchFamily="34" charset="0"/>
                  <a:cs typeface="Arial" panose="020B0604020202020204" pitchFamily="34" charset="0"/>
                </a:rPr>
                <a:t>, en particular aquellos mayores de 80 años</a:t>
              </a:r>
            </a:p>
          </p:txBody>
        </p:sp>
        <p:sp>
          <p:nvSpPr>
            <p:cNvPr id="26" name="Elipse 25">
              <a:extLst>
                <a:ext uri="{FF2B5EF4-FFF2-40B4-BE49-F238E27FC236}">
                  <a16:creationId xmlns:a16="http://schemas.microsoft.com/office/drawing/2014/main" id="{160A3BDD-FF84-5D48-0574-EC656C008E72}"/>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 name="Grupo 26">
            <a:extLst>
              <a:ext uri="{FF2B5EF4-FFF2-40B4-BE49-F238E27FC236}">
                <a16:creationId xmlns:a16="http://schemas.microsoft.com/office/drawing/2014/main" id="{E770D9F8-CE5E-E5DD-10AA-0221890D481E}"/>
              </a:ext>
            </a:extLst>
          </p:cNvPr>
          <p:cNvGrpSpPr/>
          <p:nvPr/>
        </p:nvGrpSpPr>
        <p:grpSpPr>
          <a:xfrm>
            <a:off x="298348" y="1469950"/>
            <a:ext cx="8521802" cy="461665"/>
            <a:chOff x="298348" y="2047962"/>
            <a:chExt cx="8521802" cy="461665"/>
          </a:xfrm>
        </p:grpSpPr>
        <p:sp>
          <p:nvSpPr>
            <p:cNvPr id="31" name="CuadroTexto 30">
              <a:extLst>
                <a:ext uri="{FF2B5EF4-FFF2-40B4-BE49-F238E27FC236}">
                  <a16:creationId xmlns:a16="http://schemas.microsoft.com/office/drawing/2014/main" id="{31C6488E-E776-C3C0-1279-976EBEC0C99E}"/>
                </a:ext>
              </a:extLst>
            </p:cNvPr>
            <p:cNvSpPr txBox="1"/>
            <p:nvPr/>
          </p:nvSpPr>
          <p:spPr>
            <a:xfrm>
              <a:off x="476250" y="2047962"/>
              <a:ext cx="8343900" cy="461665"/>
            </a:xfrm>
            <a:prstGeom prst="rect">
              <a:avLst/>
            </a:prstGeom>
            <a:noFill/>
          </p:spPr>
          <p:txBody>
            <a:bodyPr wrap="square" lIns="0" tIns="0" rIns="0" bIns="0" anchor="t">
              <a:spAutoFit/>
            </a:bodyPr>
            <a:lstStyle/>
            <a:p>
              <a:pPr marL="38100">
                <a:spcBef>
                  <a:spcPts val="910"/>
                </a:spcBef>
                <a:buClr>
                  <a:srgbClr val="9770A0"/>
                </a:buClr>
                <a:tabLst>
                  <a:tab pos="216535" algn="l"/>
                </a:tabLst>
              </a:pPr>
              <a:r>
                <a:rPr lang="es-ES_tradnl" sz="1000">
                  <a:solidFill>
                    <a:schemeClr val="accent1"/>
                  </a:solidFill>
                  <a:latin typeface="Arial"/>
                  <a:cs typeface="Arial"/>
                </a:rPr>
                <a:t>Disponemos de evidencia científica sólida que pone de manifiesto la </a:t>
              </a:r>
              <a:r>
                <a:rPr lang="es-ES_tradnl" sz="1000" b="1">
                  <a:solidFill>
                    <a:schemeClr val="accent1"/>
                  </a:solidFill>
                  <a:latin typeface="Arial"/>
                  <a:cs typeface="Arial"/>
                </a:rPr>
                <a:t>relación</a:t>
              </a:r>
              <a:r>
                <a:rPr lang="es-ES_tradnl" sz="1000">
                  <a:solidFill>
                    <a:schemeClr val="accent1"/>
                  </a:solidFill>
                  <a:latin typeface="Arial"/>
                  <a:cs typeface="Arial"/>
                </a:rPr>
                <a:t> entre </a:t>
              </a:r>
              <a:r>
                <a:rPr lang="es-ES_tradnl" sz="1000" b="1">
                  <a:solidFill>
                    <a:schemeClr val="accent1"/>
                  </a:solidFill>
                  <a:latin typeface="Arial"/>
                  <a:cs typeface="Arial"/>
                </a:rPr>
                <a:t>hipoglucemia</a:t>
              </a:r>
              <a:r>
                <a:rPr lang="es-ES_tradnl" sz="1000">
                  <a:solidFill>
                    <a:schemeClr val="accent1"/>
                  </a:solidFill>
                  <a:latin typeface="Arial"/>
                  <a:cs typeface="Arial"/>
                </a:rPr>
                <a:t> y desarrollo de complicaciones </a:t>
              </a:r>
              <a:br>
                <a:rPr lang="es-ES_tradnl" sz="1000">
                  <a:latin typeface="Arial" panose="020B0604020202020204" pitchFamily="34" charset="0"/>
                  <a:cs typeface="Arial" panose="020B0604020202020204" pitchFamily="34" charset="0"/>
                </a:rPr>
              </a:br>
              <a:r>
                <a:rPr lang="es-ES_tradnl" sz="1000">
                  <a:solidFill>
                    <a:schemeClr val="accent1"/>
                  </a:solidFill>
                  <a:latin typeface="Arial"/>
                  <a:cs typeface="Arial"/>
                </a:rPr>
                <a:t>múltiples: </a:t>
              </a:r>
              <a:r>
                <a:rPr lang="es-ES_tradnl" sz="1000" b="1" err="1">
                  <a:solidFill>
                    <a:schemeClr val="accent1"/>
                  </a:solidFill>
                  <a:latin typeface="Arial"/>
                  <a:cs typeface="Arial"/>
                </a:rPr>
                <a:t>macrovasculares</a:t>
              </a:r>
              <a:r>
                <a:rPr lang="es-ES_tradnl" sz="1000">
                  <a:solidFill>
                    <a:schemeClr val="accent1"/>
                  </a:solidFill>
                  <a:latin typeface="Arial"/>
                  <a:cs typeface="Arial"/>
                </a:rPr>
                <a:t>, </a:t>
              </a:r>
              <a:r>
                <a:rPr lang="es-ES_tradnl" sz="1000" b="1">
                  <a:solidFill>
                    <a:schemeClr val="accent1"/>
                  </a:solidFill>
                  <a:latin typeface="Arial"/>
                  <a:cs typeface="Arial"/>
                </a:rPr>
                <a:t>microvasculares</a:t>
              </a:r>
              <a:r>
                <a:rPr lang="es-ES_tradnl" sz="1000">
                  <a:solidFill>
                    <a:schemeClr val="accent1"/>
                  </a:solidFill>
                  <a:latin typeface="Arial"/>
                  <a:cs typeface="Arial"/>
                </a:rPr>
                <a:t>, </a:t>
              </a:r>
              <a:r>
                <a:rPr lang="es-ES_tradnl" sz="1000" b="1">
                  <a:solidFill>
                    <a:schemeClr val="accent1"/>
                  </a:solidFill>
                  <a:latin typeface="Arial"/>
                  <a:cs typeface="Arial"/>
                </a:rPr>
                <a:t>síndromes geriátricos </a:t>
              </a:r>
              <a:r>
                <a:rPr lang="es-ES_tradnl" sz="1000">
                  <a:solidFill>
                    <a:schemeClr val="accent1"/>
                  </a:solidFill>
                  <a:latin typeface="Arial"/>
                  <a:cs typeface="Arial"/>
                </a:rPr>
                <a:t>(demencia, caídas, deterioro funcional, fragilidad…) y aumento </a:t>
              </a:r>
              <a:br>
                <a:rPr lang="es-ES_tradnl" sz="1000">
                  <a:latin typeface="Arial" panose="020B0604020202020204" pitchFamily="34" charset="0"/>
                  <a:cs typeface="Arial" panose="020B0604020202020204" pitchFamily="34" charset="0"/>
                </a:rPr>
              </a:br>
              <a:r>
                <a:rPr lang="es-ES_tradnl" sz="1000">
                  <a:solidFill>
                    <a:schemeClr val="accent1"/>
                  </a:solidFill>
                  <a:latin typeface="Arial"/>
                  <a:cs typeface="Arial"/>
                </a:rPr>
                <a:t>de la </a:t>
              </a:r>
              <a:r>
                <a:rPr lang="es-ES_tradnl" sz="1000" b="1">
                  <a:solidFill>
                    <a:schemeClr val="accent1"/>
                  </a:solidFill>
                  <a:latin typeface="Arial"/>
                  <a:cs typeface="Arial"/>
                </a:rPr>
                <a:t>morbimortalidad</a:t>
              </a:r>
              <a:r>
                <a:rPr lang="es-ES_tradnl" sz="1000">
                  <a:solidFill>
                    <a:schemeClr val="accent1"/>
                  </a:solidFill>
                  <a:latin typeface="Arial"/>
                  <a:cs typeface="Arial"/>
                </a:rPr>
                <a:t> secundaria</a:t>
              </a:r>
            </a:p>
          </p:txBody>
        </p:sp>
        <p:sp>
          <p:nvSpPr>
            <p:cNvPr id="32" name="Elipse 31">
              <a:extLst>
                <a:ext uri="{FF2B5EF4-FFF2-40B4-BE49-F238E27FC236}">
                  <a16:creationId xmlns:a16="http://schemas.microsoft.com/office/drawing/2014/main" id="{ABEC8DBC-C386-3F62-FBED-CD201B134A8C}"/>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3" name="Grupo 32">
            <a:extLst>
              <a:ext uri="{FF2B5EF4-FFF2-40B4-BE49-F238E27FC236}">
                <a16:creationId xmlns:a16="http://schemas.microsoft.com/office/drawing/2014/main" id="{7683B5D5-C91B-4B9E-1341-6AB00C5B7922}"/>
              </a:ext>
            </a:extLst>
          </p:cNvPr>
          <p:cNvGrpSpPr/>
          <p:nvPr/>
        </p:nvGrpSpPr>
        <p:grpSpPr>
          <a:xfrm>
            <a:off x="298348" y="2080864"/>
            <a:ext cx="8521802" cy="461665"/>
            <a:chOff x="298348" y="2047962"/>
            <a:chExt cx="8521802" cy="461665"/>
          </a:xfrm>
        </p:grpSpPr>
        <p:sp>
          <p:nvSpPr>
            <p:cNvPr id="34" name="CuadroTexto 33">
              <a:extLst>
                <a:ext uri="{FF2B5EF4-FFF2-40B4-BE49-F238E27FC236}">
                  <a16:creationId xmlns:a16="http://schemas.microsoft.com/office/drawing/2014/main" id="{3B48D842-2ED0-2D47-8A16-40FE310AE2BE}"/>
                </a:ext>
              </a:extLst>
            </p:cNvPr>
            <p:cNvSpPr txBox="1"/>
            <p:nvPr/>
          </p:nvSpPr>
          <p:spPr>
            <a:xfrm>
              <a:off x="476250" y="2047962"/>
              <a:ext cx="8343900" cy="461665"/>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_tradnl" sz="1000">
                  <a:solidFill>
                    <a:schemeClr val="accent1"/>
                  </a:solidFill>
                  <a:latin typeface="Arial"/>
                  <a:cs typeface="Arial"/>
                </a:rPr>
                <a:t>La </a:t>
              </a:r>
              <a:r>
                <a:rPr lang="es-ES_tradnl" sz="1000" b="1">
                  <a:solidFill>
                    <a:schemeClr val="accent1"/>
                  </a:solidFill>
                  <a:latin typeface="Arial"/>
                  <a:cs typeface="Arial"/>
                </a:rPr>
                <a:t>hipoglucemia grave </a:t>
              </a:r>
              <a:r>
                <a:rPr lang="es-ES_tradnl" sz="1000">
                  <a:solidFill>
                    <a:schemeClr val="accent1"/>
                  </a:solidFill>
                  <a:latin typeface="Arial"/>
                  <a:cs typeface="Arial"/>
                </a:rPr>
                <a:t>es más probable que se presente en pacientes con síndromes geriátricos de base (demencia, fragilidad…), lo que conduce a una relación </a:t>
              </a:r>
              <a:r>
                <a:rPr lang="es-ES_tradnl" sz="1000" b="1">
                  <a:solidFill>
                    <a:schemeClr val="accent1"/>
                  </a:solidFill>
                  <a:latin typeface="Arial"/>
                  <a:cs typeface="Arial"/>
                </a:rPr>
                <a:t>bidireccional</a:t>
              </a:r>
              <a:r>
                <a:rPr lang="es-ES_tradnl" sz="1000">
                  <a:solidFill>
                    <a:schemeClr val="accent1"/>
                  </a:solidFill>
                  <a:latin typeface="Arial"/>
                  <a:cs typeface="Arial"/>
                </a:rPr>
                <a:t> y un </a:t>
              </a:r>
              <a:r>
                <a:rPr lang="es-ES_tradnl" sz="1000" b="1">
                  <a:solidFill>
                    <a:schemeClr val="accent1"/>
                  </a:solidFill>
                  <a:latin typeface="Arial"/>
                  <a:cs typeface="Arial"/>
                </a:rPr>
                <a:t>círculo vicioso</a:t>
              </a:r>
              <a:r>
                <a:rPr lang="es-ES_tradnl" sz="1000">
                  <a:solidFill>
                    <a:schemeClr val="accent1"/>
                  </a:solidFill>
                  <a:latin typeface="Arial"/>
                  <a:cs typeface="Arial"/>
                </a:rPr>
                <a:t> que incrementa el riesgo de </a:t>
              </a:r>
              <a:r>
                <a:rPr lang="es-ES_tradnl" sz="1000" b="1">
                  <a:solidFill>
                    <a:schemeClr val="accent1"/>
                  </a:solidFill>
                  <a:latin typeface="Arial"/>
                  <a:cs typeface="Arial"/>
                </a:rPr>
                <a:t>morbimortalidad</a:t>
              </a:r>
              <a:r>
                <a:rPr lang="es-ES_tradnl" sz="1000">
                  <a:solidFill>
                    <a:schemeClr val="accent1"/>
                  </a:solidFill>
                  <a:latin typeface="Arial"/>
                  <a:cs typeface="Arial"/>
                </a:rPr>
                <a:t>, </a:t>
              </a:r>
              <a:r>
                <a:rPr lang="es-ES_tradnl" sz="1000" b="1">
                  <a:solidFill>
                    <a:schemeClr val="accent1"/>
                  </a:solidFill>
                  <a:latin typeface="Arial"/>
                  <a:cs typeface="Arial"/>
                </a:rPr>
                <a:t>reingresos hospitalarios </a:t>
              </a:r>
              <a:r>
                <a:rPr lang="es-ES_tradnl" sz="1000">
                  <a:solidFill>
                    <a:schemeClr val="accent1"/>
                  </a:solidFill>
                  <a:latin typeface="Arial"/>
                  <a:cs typeface="Arial"/>
                </a:rPr>
                <a:t>y </a:t>
              </a:r>
              <a:r>
                <a:rPr lang="es-ES_tradnl" sz="1000" b="1">
                  <a:solidFill>
                    <a:schemeClr val="accent1"/>
                  </a:solidFill>
                  <a:latin typeface="Arial"/>
                  <a:cs typeface="Arial"/>
                </a:rPr>
                <a:t>deterioro funcional </a:t>
              </a:r>
              <a:r>
                <a:rPr lang="en-US" sz="1000">
                  <a:solidFill>
                    <a:schemeClr val="accent1"/>
                  </a:solidFill>
                  <a:latin typeface="Arial"/>
                  <a:cs typeface="Arial"/>
                </a:rPr>
                <a:t>⟶ </a:t>
              </a:r>
              <a:r>
                <a:rPr lang="es-ES_tradnl" sz="1000" b="1" u="sng">
                  <a:solidFill>
                    <a:schemeClr val="accent1"/>
                  </a:solidFill>
                  <a:latin typeface="Arial"/>
                  <a:cs typeface="Arial"/>
                </a:rPr>
                <a:t>simplificación del tratamiento</a:t>
              </a:r>
              <a:endParaRPr lang="es-ES_tradnl" sz="1000">
                <a:solidFill>
                  <a:schemeClr val="accent1"/>
                </a:solidFill>
                <a:latin typeface="Arial"/>
                <a:cs typeface="Arial"/>
              </a:endParaRPr>
            </a:p>
          </p:txBody>
        </p:sp>
        <p:sp>
          <p:nvSpPr>
            <p:cNvPr id="35" name="Elipse 34">
              <a:extLst>
                <a:ext uri="{FF2B5EF4-FFF2-40B4-BE49-F238E27FC236}">
                  <a16:creationId xmlns:a16="http://schemas.microsoft.com/office/drawing/2014/main" id="{6549F7D3-0DB7-69A5-121E-2AE842C98A76}"/>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6" name="Grupo 35">
            <a:extLst>
              <a:ext uri="{FF2B5EF4-FFF2-40B4-BE49-F238E27FC236}">
                <a16:creationId xmlns:a16="http://schemas.microsoft.com/office/drawing/2014/main" id="{BB9B577A-23C8-CEA3-3FE9-3B9BC7FB49E4}"/>
              </a:ext>
            </a:extLst>
          </p:cNvPr>
          <p:cNvGrpSpPr/>
          <p:nvPr/>
        </p:nvGrpSpPr>
        <p:grpSpPr>
          <a:xfrm>
            <a:off x="298348" y="2691778"/>
            <a:ext cx="8521802" cy="307777"/>
            <a:chOff x="298348" y="2047962"/>
            <a:chExt cx="8521802" cy="307777"/>
          </a:xfrm>
        </p:grpSpPr>
        <p:sp>
          <p:nvSpPr>
            <p:cNvPr id="37" name="CuadroTexto 36">
              <a:extLst>
                <a:ext uri="{FF2B5EF4-FFF2-40B4-BE49-F238E27FC236}">
                  <a16:creationId xmlns:a16="http://schemas.microsoft.com/office/drawing/2014/main" id="{9C4385B9-48A0-B33D-70BF-B30451D3AB44}"/>
                </a:ext>
              </a:extLst>
            </p:cNvPr>
            <p:cNvSpPr txBox="1"/>
            <p:nvPr/>
          </p:nvSpPr>
          <p:spPr>
            <a:xfrm>
              <a:off x="476250" y="2047962"/>
              <a:ext cx="8343900" cy="307777"/>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a:cs typeface="Arial"/>
                </a:rPr>
                <a:t>La </a:t>
              </a:r>
              <a:r>
                <a:rPr lang="es-ES_tradnl" sz="1000" b="1" dirty="0">
                  <a:solidFill>
                    <a:schemeClr val="accent1"/>
                  </a:solidFill>
                  <a:latin typeface="Arial"/>
                  <a:cs typeface="Arial"/>
                </a:rPr>
                <a:t>multimorbilidad</a:t>
              </a:r>
              <a:r>
                <a:rPr lang="es-ES_tradnl" sz="1000" dirty="0">
                  <a:solidFill>
                    <a:schemeClr val="accent1"/>
                  </a:solidFill>
                  <a:latin typeface="Arial"/>
                  <a:cs typeface="Arial"/>
                </a:rPr>
                <a:t> representa un </a:t>
              </a:r>
              <a:r>
                <a:rPr lang="es-ES_tradnl" sz="1000" b="1" dirty="0">
                  <a:solidFill>
                    <a:schemeClr val="accent1"/>
                  </a:solidFill>
                  <a:latin typeface="Arial"/>
                  <a:cs typeface="Arial"/>
                </a:rPr>
                <a:t>predictor</a:t>
              </a:r>
              <a:r>
                <a:rPr lang="es-ES_tradnl" sz="1000" dirty="0">
                  <a:solidFill>
                    <a:schemeClr val="accent1"/>
                  </a:solidFill>
                  <a:latin typeface="Arial"/>
                  <a:cs typeface="Arial"/>
                </a:rPr>
                <a:t> de eventos de </a:t>
              </a:r>
              <a:r>
                <a:rPr lang="es-ES_tradnl" sz="1000" b="1" dirty="0">
                  <a:solidFill>
                    <a:schemeClr val="accent1"/>
                  </a:solidFill>
                  <a:latin typeface="Arial"/>
                  <a:cs typeface="Arial"/>
                </a:rPr>
                <a:t>hipoglucemia</a:t>
              </a:r>
              <a:r>
                <a:rPr lang="es-ES_tradnl" sz="1000" dirty="0">
                  <a:solidFill>
                    <a:schemeClr val="accent1"/>
                  </a:solidFill>
                  <a:latin typeface="Arial"/>
                  <a:cs typeface="Arial"/>
                </a:rPr>
                <a:t>. Las personas con enfermedad renal crónica (ERC), enfermedad coronaria, insuficiencia cardíaca o enfermedad cerebrovascular tienen mayor riesgo de desarrollar hipoglucemia</a:t>
              </a:r>
            </a:p>
          </p:txBody>
        </p:sp>
        <p:sp>
          <p:nvSpPr>
            <p:cNvPr id="38" name="Elipse 37">
              <a:extLst>
                <a:ext uri="{FF2B5EF4-FFF2-40B4-BE49-F238E27FC236}">
                  <a16:creationId xmlns:a16="http://schemas.microsoft.com/office/drawing/2014/main" id="{87A5874E-6FA2-94DB-4409-CDC46438E639}"/>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6" name="Grupo 45">
            <a:extLst>
              <a:ext uri="{FF2B5EF4-FFF2-40B4-BE49-F238E27FC236}">
                <a16:creationId xmlns:a16="http://schemas.microsoft.com/office/drawing/2014/main" id="{AAB75C7E-2672-1E89-B42D-E94BC359E53B}"/>
              </a:ext>
            </a:extLst>
          </p:cNvPr>
          <p:cNvGrpSpPr/>
          <p:nvPr/>
        </p:nvGrpSpPr>
        <p:grpSpPr>
          <a:xfrm>
            <a:off x="4120001" y="4488142"/>
            <a:ext cx="903999" cy="136246"/>
            <a:chOff x="4216048" y="4488142"/>
            <a:chExt cx="903999" cy="136246"/>
          </a:xfrm>
        </p:grpSpPr>
        <p:sp>
          <p:nvSpPr>
            <p:cNvPr id="47" name="Elipse 90">
              <a:hlinkClick r:id="rId2" action="ppaction://hlinksldjump"/>
              <a:extLst>
                <a:ext uri="{FF2B5EF4-FFF2-40B4-BE49-F238E27FC236}">
                  <a16:creationId xmlns:a16="http://schemas.microsoft.com/office/drawing/2014/main" id="{04BE315D-352B-5832-4851-0EC2B900EFED}"/>
                </a:ext>
              </a:extLst>
            </p:cNvPr>
            <p:cNvSpPr/>
            <p:nvPr/>
          </p:nvSpPr>
          <p:spPr>
            <a:xfrm>
              <a:off x="4407986"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48" name="Elipse 90">
              <a:hlinkClick r:id="rId3" action="ppaction://hlinksldjump"/>
              <a:extLst>
                <a:ext uri="{FF2B5EF4-FFF2-40B4-BE49-F238E27FC236}">
                  <a16:creationId xmlns:a16="http://schemas.microsoft.com/office/drawing/2014/main" id="{BB25ADA9-0E1B-793B-E952-8AC2BAB2EB4B}"/>
                </a:ext>
              </a:extLst>
            </p:cNvPr>
            <p:cNvSpPr/>
            <p:nvPr/>
          </p:nvSpPr>
          <p:spPr>
            <a:xfrm>
              <a:off x="421604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49" name="Elipse 90">
              <a:hlinkClick r:id="rId4" action="ppaction://hlinksldjump"/>
              <a:extLst>
                <a:ext uri="{FF2B5EF4-FFF2-40B4-BE49-F238E27FC236}">
                  <a16:creationId xmlns:a16="http://schemas.microsoft.com/office/drawing/2014/main" id="{F1D24949-EC23-15BB-6596-98E3C5630B03}"/>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0" name="Elipse 90">
              <a:hlinkClick r:id="rId5" action="ppaction://hlinksldjump"/>
              <a:extLst>
                <a:ext uri="{FF2B5EF4-FFF2-40B4-BE49-F238E27FC236}">
                  <a16:creationId xmlns:a16="http://schemas.microsoft.com/office/drawing/2014/main" id="{A613236F-C2D3-F7C4-A282-25E1076D9174}"/>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51" name="Elipse 90">
              <a:hlinkClick r:id="rId6" action="ppaction://hlinksldjump"/>
              <a:extLst>
                <a:ext uri="{FF2B5EF4-FFF2-40B4-BE49-F238E27FC236}">
                  <a16:creationId xmlns:a16="http://schemas.microsoft.com/office/drawing/2014/main" id="{B7FAC45A-F8F5-F2A4-7C1A-81D5470994DD}"/>
                </a:ext>
              </a:extLst>
            </p:cNvPr>
            <p:cNvSpPr/>
            <p:nvPr/>
          </p:nvSpPr>
          <p:spPr>
            <a:xfrm>
              <a:off x="4983801"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pSp>
        <p:nvGrpSpPr>
          <p:cNvPr id="9" name="Grupo 8">
            <a:extLst>
              <a:ext uri="{FF2B5EF4-FFF2-40B4-BE49-F238E27FC236}">
                <a16:creationId xmlns:a16="http://schemas.microsoft.com/office/drawing/2014/main" id="{1217A2B5-1A54-B5DF-D2A9-0072F1225FC5}"/>
              </a:ext>
            </a:extLst>
          </p:cNvPr>
          <p:cNvGrpSpPr/>
          <p:nvPr/>
        </p:nvGrpSpPr>
        <p:grpSpPr>
          <a:xfrm>
            <a:off x="323850" y="3148802"/>
            <a:ext cx="8496300" cy="1259720"/>
            <a:chOff x="323850" y="3129138"/>
            <a:chExt cx="8496300" cy="1259720"/>
          </a:xfrm>
        </p:grpSpPr>
        <p:sp>
          <p:nvSpPr>
            <p:cNvPr id="40" name="CuadroTexto 39">
              <a:extLst>
                <a:ext uri="{FF2B5EF4-FFF2-40B4-BE49-F238E27FC236}">
                  <a16:creationId xmlns:a16="http://schemas.microsoft.com/office/drawing/2014/main" id="{52C08BE0-896A-B9FD-01FD-F51C170DD607}"/>
                </a:ext>
              </a:extLst>
            </p:cNvPr>
            <p:cNvSpPr txBox="1"/>
            <p:nvPr/>
          </p:nvSpPr>
          <p:spPr>
            <a:xfrm>
              <a:off x="323850" y="3412455"/>
              <a:ext cx="8496299" cy="976403"/>
            </a:xfrm>
            <a:prstGeom prst="rect">
              <a:avLst/>
            </a:prstGeom>
            <a:solidFill>
              <a:schemeClr val="bg1"/>
            </a:solidFill>
            <a:ln w="12700">
              <a:solidFill>
                <a:schemeClr val="accent1"/>
              </a:solidFill>
            </a:ln>
          </p:spPr>
          <p:txBody>
            <a:bodyPr wrap="square" lIns="0" tIns="72000" rIns="0" bIns="72000" anchor="t">
              <a:spAutoFit/>
            </a:bodyPr>
            <a:lstStyle/>
            <a:p>
              <a:pPr marL="288000" marR="5080" lvl="1" indent="-144000">
                <a:buFont typeface="+mj-lt"/>
                <a:buAutoNum type="arabicPeriod"/>
              </a:pPr>
              <a:r>
                <a:rPr lang="es-ES" sz="900" dirty="0">
                  <a:solidFill>
                    <a:schemeClr val="accent1"/>
                  </a:solidFill>
                  <a:latin typeface="Arial"/>
                  <a:cs typeface="Arial"/>
                </a:rPr>
                <a:t> Utilizar preferentemente </a:t>
              </a:r>
              <a:r>
                <a:rPr lang="es-ES" sz="900" b="1" dirty="0">
                  <a:solidFill>
                    <a:schemeClr val="accent1"/>
                  </a:solidFill>
                  <a:latin typeface="Arial"/>
                  <a:cs typeface="Arial"/>
                </a:rPr>
                <a:t>fármacos con bajo riesgo de hipoglucemia </a:t>
              </a:r>
              <a:r>
                <a:rPr lang="es-ES" sz="900" dirty="0">
                  <a:solidFill>
                    <a:schemeClr val="accent1"/>
                  </a:solidFill>
                  <a:latin typeface="Arial"/>
                  <a:cs typeface="Arial"/>
                </a:rPr>
                <a:t>(iDPP-4, metformina…)</a:t>
              </a:r>
              <a:endParaRPr lang="es-ES" sz="900" dirty="0">
                <a:solidFill>
                  <a:schemeClr val="accent1"/>
                </a:solidFill>
                <a:latin typeface="Arial" panose="020B0604020202020204" pitchFamily="34" charset="0"/>
                <a:cs typeface="Arial" panose="020B0604020202020204" pitchFamily="34" charset="0"/>
              </a:endParaRPr>
            </a:p>
            <a:p>
              <a:pPr marL="288000" marR="5080" lvl="1" indent="-144000">
                <a:buFont typeface="+mj-lt"/>
                <a:buAutoNum type="arabicPeriod"/>
              </a:pPr>
              <a:r>
                <a:rPr lang="es-ES" sz="900" spc="-10" dirty="0">
                  <a:solidFill>
                    <a:schemeClr val="accent1"/>
                  </a:solidFill>
                  <a:latin typeface="Arial"/>
                  <a:cs typeface="Arial"/>
                </a:rPr>
                <a:t> Evitar/retirar sulfonilureas, especialmente en aquellos pacientes con multimorbilidad importante y deterioro de la función renal (</a:t>
              </a:r>
              <a:r>
                <a:rPr lang="es-ES" sz="900" spc="-10" dirty="0" err="1">
                  <a:solidFill>
                    <a:schemeClr val="accent1"/>
                  </a:solidFill>
                  <a:latin typeface="Arial"/>
                  <a:cs typeface="Arial"/>
                </a:rPr>
                <a:t>FGeCr</a:t>
              </a:r>
              <a:r>
                <a:rPr lang="es-ES" sz="900" spc="-10" dirty="0">
                  <a:solidFill>
                    <a:schemeClr val="accent1"/>
                  </a:solidFill>
                  <a:latin typeface="Arial"/>
                  <a:cs typeface="Arial"/>
                </a:rPr>
                <a:t> &lt;30 ml/min)</a:t>
              </a:r>
            </a:p>
            <a:p>
              <a:pPr marL="288000" marR="5080" lvl="1" indent="-144000">
                <a:buFont typeface="+mj-lt"/>
                <a:buAutoNum type="arabicPeriod"/>
              </a:pPr>
              <a:r>
                <a:rPr lang="es-ES" sz="900" dirty="0">
                  <a:solidFill>
                    <a:schemeClr val="accent1"/>
                  </a:solidFill>
                  <a:latin typeface="Arial" panose="020B0604020202020204" pitchFamily="34" charset="0"/>
                  <a:cs typeface="Arial" panose="020B0604020202020204" pitchFamily="34" charset="0"/>
                </a:rPr>
                <a:t> </a:t>
              </a:r>
              <a:r>
                <a:rPr lang="es-ES" sz="900" b="1" dirty="0">
                  <a:solidFill>
                    <a:schemeClr val="accent1"/>
                  </a:solidFill>
                  <a:latin typeface="Arial" panose="020B0604020202020204" pitchFamily="34" charset="0"/>
                  <a:cs typeface="Arial" panose="020B0604020202020204" pitchFamily="34" charset="0"/>
                </a:rPr>
                <a:t>Monitorizar ajuste </a:t>
              </a:r>
              <a:r>
                <a:rPr lang="es-ES" sz="900" dirty="0">
                  <a:solidFill>
                    <a:schemeClr val="accent1"/>
                  </a:solidFill>
                  <a:latin typeface="Arial" panose="020B0604020202020204" pitchFamily="34" charset="0"/>
                  <a:cs typeface="Arial" panose="020B0604020202020204" pitchFamily="34" charset="0"/>
                </a:rPr>
                <a:t>de dosis de antidiabéticos orales e insulina según </a:t>
              </a:r>
              <a:r>
                <a:rPr lang="es-ES" sz="900" b="1" dirty="0">
                  <a:solidFill>
                    <a:schemeClr val="accent1"/>
                  </a:solidFill>
                  <a:latin typeface="Arial" panose="020B0604020202020204" pitchFamily="34" charset="0"/>
                  <a:cs typeface="Arial" panose="020B0604020202020204" pitchFamily="34" charset="0"/>
                </a:rPr>
                <a:t>función renal </a:t>
              </a:r>
              <a:r>
                <a:rPr lang="es-ES" sz="900" dirty="0">
                  <a:solidFill>
                    <a:schemeClr val="accent1"/>
                  </a:solidFill>
                  <a:latin typeface="Arial" panose="020B0604020202020204" pitchFamily="34" charset="0"/>
                  <a:cs typeface="Arial" panose="020B0604020202020204" pitchFamily="34" charset="0"/>
                </a:rPr>
                <a:t>actualizada</a:t>
              </a:r>
            </a:p>
            <a:p>
              <a:pPr marL="288000" marR="5080" lvl="1" indent="-144000">
                <a:buFont typeface="+mj-lt"/>
                <a:buAutoNum type="arabicPeriod"/>
              </a:pPr>
              <a:r>
                <a:rPr lang="es-ES" sz="900" dirty="0">
                  <a:solidFill>
                    <a:schemeClr val="accent1"/>
                  </a:solidFill>
                  <a:latin typeface="Arial" panose="020B0604020202020204" pitchFamily="34" charset="0"/>
                  <a:cs typeface="Arial" panose="020B0604020202020204" pitchFamily="34" charset="0"/>
                </a:rPr>
                <a:t> Simplificar la pauta de insulinoterapia. Valorar combinar con dosis bajas de </a:t>
              </a:r>
              <a:r>
                <a:rPr lang="es-ES" sz="900" b="1" dirty="0">
                  <a:solidFill>
                    <a:schemeClr val="accent1"/>
                  </a:solidFill>
                  <a:latin typeface="Arial" panose="020B0604020202020204" pitchFamily="34" charset="0"/>
                  <a:cs typeface="Arial" panose="020B0604020202020204" pitchFamily="34" charset="0"/>
                </a:rPr>
                <a:t>antidiabéticos con bajo riesgo de hipoglucemia </a:t>
              </a:r>
              <a:br>
                <a:rPr lang="es-ES" sz="900" b="1" dirty="0">
                  <a:solidFill>
                    <a:schemeClr val="accent1"/>
                  </a:solidFill>
                  <a:latin typeface="Arial" panose="020B0604020202020204" pitchFamily="34" charset="0"/>
                  <a:cs typeface="Arial" panose="020B0604020202020204" pitchFamily="34" charset="0"/>
                </a:rPr>
              </a:br>
              <a:r>
                <a:rPr lang="es-ES" sz="900" b="1" dirty="0">
                  <a:solidFill>
                    <a:schemeClr val="accent1"/>
                  </a:solidFill>
                  <a:latin typeface="Arial" panose="020B0604020202020204" pitchFamily="34" charset="0"/>
                  <a:cs typeface="Arial" panose="020B0604020202020204" pitchFamily="34" charset="0"/>
                </a:rPr>
                <a:t> </a:t>
              </a:r>
              <a:r>
                <a:rPr lang="es-ES" sz="900" dirty="0">
                  <a:solidFill>
                    <a:schemeClr val="accent1"/>
                  </a:solidFill>
                  <a:latin typeface="Arial" panose="020B0604020202020204" pitchFamily="34" charset="0"/>
                  <a:cs typeface="Arial" panose="020B0604020202020204" pitchFamily="34" charset="0"/>
                </a:rPr>
                <a:t>(</a:t>
              </a:r>
              <a:r>
                <a:rPr lang="es-ES" sz="900" b="1" dirty="0">
                  <a:solidFill>
                    <a:schemeClr val="accent1"/>
                  </a:solidFill>
                  <a:latin typeface="Arial" panose="020B0604020202020204" pitchFamily="34" charset="0"/>
                  <a:cs typeface="Arial" panose="020B0604020202020204" pitchFamily="34" charset="0"/>
                </a:rPr>
                <a:t>iDPP-4</a:t>
              </a:r>
              <a:r>
                <a:rPr lang="es-ES" sz="900" dirty="0">
                  <a:solidFill>
                    <a:schemeClr val="accent1"/>
                  </a:solidFill>
                  <a:latin typeface="Arial" panose="020B0604020202020204" pitchFamily="34" charset="0"/>
                  <a:cs typeface="Arial" panose="020B0604020202020204" pitchFamily="34" charset="0"/>
                </a:rPr>
                <a:t>, </a:t>
              </a:r>
              <a:r>
                <a:rPr lang="es-ES" sz="900" b="1" dirty="0">
                  <a:solidFill>
                    <a:schemeClr val="accent1"/>
                  </a:solidFill>
                  <a:latin typeface="Arial" panose="020B0604020202020204" pitchFamily="34" charset="0"/>
                  <a:cs typeface="Arial" panose="020B0604020202020204" pitchFamily="34" charset="0"/>
                </a:rPr>
                <a:t>iSGLT-2</a:t>
              </a:r>
              <a:r>
                <a:rPr lang="es-ES" sz="900" dirty="0">
                  <a:solidFill>
                    <a:schemeClr val="accent1"/>
                  </a:solidFill>
                  <a:latin typeface="Arial" panose="020B0604020202020204" pitchFamily="34" charset="0"/>
                  <a:cs typeface="Arial" panose="020B0604020202020204" pitchFamily="34" charset="0"/>
                </a:rPr>
                <a:t> o aGLP-1)</a:t>
              </a:r>
            </a:p>
            <a:p>
              <a:pPr marL="288000" marR="5080" lvl="1" indent="-144000">
                <a:buFont typeface="+mj-lt"/>
                <a:buAutoNum type="arabicPeriod"/>
              </a:pPr>
              <a:r>
                <a:rPr lang="es-ES" sz="900" dirty="0">
                  <a:solidFill>
                    <a:schemeClr val="accent1"/>
                  </a:solidFill>
                  <a:latin typeface="Arial" panose="020B0604020202020204" pitchFamily="34" charset="0"/>
                  <a:cs typeface="Arial" panose="020B0604020202020204" pitchFamily="34" charset="0"/>
                </a:rPr>
                <a:t> </a:t>
              </a:r>
              <a:r>
                <a:rPr lang="es-ES" sz="900" b="1" dirty="0">
                  <a:solidFill>
                    <a:schemeClr val="accent1"/>
                  </a:solidFill>
                  <a:latin typeface="Arial" panose="020B0604020202020204" pitchFamily="34" charset="0"/>
                  <a:cs typeface="Arial" panose="020B0604020202020204" pitchFamily="34" charset="0"/>
                </a:rPr>
                <a:t>Educar</a:t>
              </a:r>
              <a:r>
                <a:rPr lang="es-ES" sz="900" dirty="0">
                  <a:solidFill>
                    <a:schemeClr val="accent1"/>
                  </a:solidFill>
                  <a:latin typeface="Arial" panose="020B0604020202020204" pitchFamily="34" charset="0"/>
                  <a:cs typeface="Arial" panose="020B0604020202020204" pitchFamily="34" charset="0"/>
                </a:rPr>
                <a:t> a los pacientes y a sus </a:t>
              </a:r>
              <a:r>
                <a:rPr lang="es-ES" sz="900" b="1" dirty="0">
                  <a:solidFill>
                    <a:schemeClr val="accent1"/>
                  </a:solidFill>
                  <a:latin typeface="Arial" panose="020B0604020202020204" pitchFamily="34" charset="0"/>
                  <a:cs typeface="Arial" panose="020B0604020202020204" pitchFamily="34" charset="0"/>
                </a:rPr>
                <a:t>cuidadores</a:t>
              </a:r>
              <a:r>
                <a:rPr lang="es-ES" sz="900" dirty="0">
                  <a:solidFill>
                    <a:schemeClr val="accent1"/>
                  </a:solidFill>
                  <a:latin typeface="Arial" panose="020B0604020202020204" pitchFamily="34" charset="0"/>
                  <a:cs typeface="Arial" panose="020B0604020202020204" pitchFamily="34" charset="0"/>
                </a:rPr>
                <a:t> sobre cómo prevenir y manejar la hipoglucemia</a:t>
              </a:r>
            </a:p>
          </p:txBody>
        </p:sp>
        <p:sp>
          <p:nvSpPr>
            <p:cNvPr id="8" name="CuadroTexto 7">
              <a:extLst>
                <a:ext uri="{FF2B5EF4-FFF2-40B4-BE49-F238E27FC236}">
                  <a16:creationId xmlns:a16="http://schemas.microsoft.com/office/drawing/2014/main" id="{F1AF885A-DAA5-04B1-EDC6-D812FE363CBF}"/>
                </a:ext>
              </a:extLst>
            </p:cNvPr>
            <p:cNvSpPr txBox="1"/>
            <p:nvPr/>
          </p:nvSpPr>
          <p:spPr>
            <a:xfrm>
              <a:off x="323850" y="3129138"/>
              <a:ext cx="8496300" cy="281119"/>
            </a:xfrm>
            <a:prstGeom prst="rect">
              <a:avLst/>
            </a:prstGeom>
            <a:solidFill>
              <a:schemeClr val="accent1"/>
            </a:solidFill>
            <a:ln w="12700">
              <a:solidFill>
                <a:schemeClr val="accent1"/>
              </a:solidFill>
            </a:ln>
          </p:spPr>
          <p:txBody>
            <a:bodyPr wrap="square" tIns="54000" bIns="72000" anchor="ctr">
              <a:spAutoFit/>
            </a:bodyPr>
            <a:lstStyle/>
            <a:p>
              <a:pPr marL="38100" algn="ctr">
                <a:spcAft>
                  <a:spcPts val="500"/>
                </a:spcAft>
                <a:buClr>
                  <a:srgbClr val="9770A0"/>
                </a:buClr>
                <a:tabLst>
                  <a:tab pos="216535" algn="l"/>
                </a:tabLst>
              </a:pPr>
              <a:r>
                <a:rPr lang="es-ES_tradnl" sz="1000" dirty="0">
                  <a:solidFill>
                    <a:schemeClr val="bg1"/>
                  </a:solidFill>
                  <a:latin typeface="Arial"/>
                  <a:cs typeface="Arial"/>
                </a:rPr>
                <a:t>Aspectos prácticos a considerar para </a:t>
              </a:r>
              <a:r>
                <a:rPr lang="es-ES_tradnl" sz="1000" b="1" dirty="0">
                  <a:solidFill>
                    <a:schemeClr val="bg1"/>
                  </a:solidFill>
                  <a:latin typeface="Arial"/>
                  <a:cs typeface="Arial"/>
                </a:rPr>
                <a:t>evitar/prevenir </a:t>
              </a:r>
              <a:r>
                <a:rPr lang="es-ES_tradnl" sz="1000" dirty="0">
                  <a:solidFill>
                    <a:schemeClr val="bg1"/>
                  </a:solidFill>
                  <a:latin typeface="Arial"/>
                  <a:cs typeface="Arial"/>
                </a:rPr>
                <a:t>el desarrollo de la hipoglucemia en pacientes </a:t>
              </a:r>
              <a:r>
                <a:rPr lang="es-ES_tradnl" sz="1000" b="1" u="sng" dirty="0">
                  <a:solidFill>
                    <a:schemeClr val="bg1"/>
                  </a:solidFill>
                  <a:latin typeface="Arial"/>
                  <a:cs typeface="Arial"/>
                </a:rPr>
                <a:t>frágiles</a:t>
              </a:r>
              <a:r>
                <a:rPr lang="es-ES_tradnl" sz="1000" dirty="0">
                  <a:solidFill>
                    <a:schemeClr val="bg1"/>
                  </a:solidFill>
                  <a:latin typeface="Arial"/>
                  <a:cs typeface="Arial"/>
                </a:rPr>
                <a:t> con diabetes:</a:t>
              </a:r>
            </a:p>
          </p:txBody>
        </p:sp>
      </p:grpSp>
    </p:spTree>
    <p:extLst>
      <p:ext uri="{BB962C8B-B14F-4D97-AF65-F5344CB8AC3E}">
        <p14:creationId xmlns:p14="http://schemas.microsoft.com/office/powerpoint/2010/main" val="1906691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42529-77F6-94D3-824D-93E251D4572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97DBE5E-01B4-48AE-9953-80E7736204C7}"/>
              </a:ext>
            </a:extLst>
          </p:cNvPr>
          <p:cNvSpPr>
            <a:spLocks noGrp="1"/>
          </p:cNvSpPr>
          <p:nvPr>
            <p:ph type="sldNum" sz="quarter" idx="12"/>
          </p:nvPr>
        </p:nvSpPr>
        <p:spPr/>
        <p:txBody>
          <a:bodyPr/>
          <a:lstStyle/>
          <a:p>
            <a:fld id="{E7109EF1-F99E-2846-B900-05CEFB69D20A}" type="slidenum">
              <a:rPr lang="en-US" noProof="0" smtClean="0"/>
              <a:pPr/>
              <a:t>43</a:t>
            </a:fld>
            <a:endParaRPr lang="en-US" noProof="0"/>
          </a:p>
        </p:txBody>
      </p:sp>
      <p:sp>
        <p:nvSpPr>
          <p:cNvPr id="3" name="Marcador de texto 2">
            <a:extLst>
              <a:ext uri="{FF2B5EF4-FFF2-40B4-BE49-F238E27FC236}">
                <a16:creationId xmlns:a16="http://schemas.microsoft.com/office/drawing/2014/main" id="{24CD420B-B6A5-5016-1336-A963EB7F98C4}"/>
              </a:ext>
            </a:extLst>
          </p:cNvPr>
          <p:cNvSpPr>
            <a:spLocks noGrp="1"/>
          </p:cNvSpPr>
          <p:nvPr>
            <p:ph type="body" sz="quarter" idx="19"/>
          </p:nvPr>
        </p:nvSpPr>
        <p:spPr/>
        <p:txBody>
          <a:bodyPr/>
          <a:lstStyle/>
          <a:p>
            <a:r>
              <a:rPr lang="es-ES" dirty="0"/>
              <a:t>DIABETES </a:t>
            </a:r>
            <a:r>
              <a:rPr lang="es-ES" i="1" dirty="0"/>
              <a:t>MELLITUS</a:t>
            </a:r>
            <a:r>
              <a:rPr lang="es-ES" dirty="0"/>
              <a:t> Y FRAGILIDAD</a:t>
            </a:r>
          </a:p>
          <a:p>
            <a:endParaRPr lang="es-ES" dirty="0"/>
          </a:p>
        </p:txBody>
      </p:sp>
      <p:sp>
        <p:nvSpPr>
          <p:cNvPr id="5" name="Marcador de texto 4">
            <a:extLst>
              <a:ext uri="{FF2B5EF4-FFF2-40B4-BE49-F238E27FC236}">
                <a16:creationId xmlns:a16="http://schemas.microsoft.com/office/drawing/2014/main" id="{044C71ED-CD5B-6577-B781-55D831C07B08}"/>
              </a:ext>
            </a:extLst>
          </p:cNvPr>
          <p:cNvSpPr>
            <a:spLocks noGrp="1"/>
          </p:cNvSpPr>
          <p:nvPr>
            <p:ph type="body" sz="quarter" idx="26"/>
          </p:nvPr>
        </p:nvSpPr>
        <p:spPr/>
        <p:txBody>
          <a:bodyPr/>
          <a:lstStyle/>
          <a:p>
            <a:pPr marL="12700" marR="5080">
              <a:lnSpc>
                <a:spcPct val="100000"/>
              </a:lnSpc>
              <a:spcBef>
                <a:spcPts val="100"/>
              </a:spcBef>
            </a:pPr>
            <a:r>
              <a:rPr lang="es-ES" b="1" spc="-10">
                <a:latin typeface="Arial" panose="020B0604020202020204" pitchFamily="34" charset="0"/>
                <a:cs typeface="Arial" panose="020B0604020202020204" pitchFamily="34" charset="0"/>
              </a:rPr>
              <a:t>1. </a:t>
            </a:r>
            <a:r>
              <a:rPr lang="es-ES" spc="-10" err="1">
                <a:latin typeface="Arial" panose="020B0604020202020204" pitchFamily="34" charset="0"/>
                <a:cs typeface="Arial" panose="020B0604020202020204" pitchFamily="34" charset="0"/>
              </a:rPr>
              <a:t>Seidu</a:t>
            </a:r>
            <a:r>
              <a:rPr lang="es-ES" spc="-10">
                <a:latin typeface="Arial" panose="020B0604020202020204" pitchFamily="34" charset="0"/>
                <a:cs typeface="Arial" panose="020B0604020202020204" pitchFamily="34" charset="0"/>
              </a:rPr>
              <a:t> S, </a:t>
            </a:r>
            <a:r>
              <a:rPr lang="es-ES" i="1" spc="-10">
                <a:latin typeface="Arial" panose="020B0604020202020204" pitchFamily="34" charset="0"/>
                <a:cs typeface="Arial" panose="020B0604020202020204" pitchFamily="34" charset="0"/>
              </a:rPr>
              <a:t>et al. </a:t>
            </a:r>
            <a:r>
              <a:rPr lang="es-ES" spc="-10" err="1">
                <a:latin typeface="Arial" panose="020B0604020202020204" pitchFamily="34" charset="0"/>
                <a:cs typeface="Arial" panose="020B0604020202020204" pitchFamily="34" charset="0"/>
              </a:rPr>
              <a:t>Deintensification</a:t>
            </a:r>
            <a:r>
              <a:rPr lang="es-ES" spc="-10">
                <a:latin typeface="Arial" panose="020B0604020202020204" pitchFamily="34" charset="0"/>
                <a:cs typeface="Arial" panose="020B0604020202020204" pitchFamily="34" charset="0"/>
              </a:rPr>
              <a:t> in </a:t>
            </a:r>
            <a:r>
              <a:rPr lang="es-ES" spc="-10" err="1">
                <a:latin typeface="Arial" panose="020B0604020202020204" pitchFamily="34" charset="0"/>
                <a:cs typeface="Arial" panose="020B0604020202020204" pitchFamily="34" charset="0"/>
              </a:rPr>
              <a:t>older</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patients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with</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type</a:t>
            </a:r>
            <a:r>
              <a:rPr lang="es-ES" spc="-10">
                <a:latin typeface="Arial" panose="020B0604020202020204" pitchFamily="34" charset="0"/>
                <a:cs typeface="Arial" panose="020B0604020202020204" pitchFamily="34" charset="0"/>
              </a:rPr>
              <a:t> 2 diabetes: A </a:t>
            </a:r>
            <a:r>
              <a:rPr lang="es-ES" spc="-10" err="1">
                <a:latin typeface="Arial" panose="020B0604020202020204" pitchFamily="34" charset="0"/>
                <a:cs typeface="Arial" panose="020B0604020202020204" pitchFamily="34" charset="0"/>
              </a:rPr>
              <a:t>systematic</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review</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of</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approaches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rates</a:t>
            </a:r>
            <a:r>
              <a:rPr lang="es-ES" spc="-10">
                <a:latin typeface="Arial" panose="020B0604020202020204" pitchFamily="34" charset="0"/>
                <a:cs typeface="Arial" panose="020B0604020202020204" pitchFamily="34" charset="0"/>
              </a:rPr>
              <a:t> and </a:t>
            </a:r>
            <a:r>
              <a:rPr lang="es-ES" spc="-10" err="1">
                <a:latin typeface="Arial" panose="020B0604020202020204" pitchFamily="34" charset="0"/>
                <a:cs typeface="Arial" panose="020B0604020202020204" pitchFamily="34" charset="0"/>
              </a:rPr>
              <a:t>outcomes</a:t>
            </a:r>
            <a:r>
              <a:rPr lang="es-ES" spc="-10">
                <a:latin typeface="Arial" panose="020B0604020202020204" pitchFamily="34" charset="0"/>
                <a:cs typeface="Arial" panose="020B0604020202020204" pitchFamily="34" charset="0"/>
              </a:rPr>
              <a:t>. Diabetes </a:t>
            </a:r>
            <a:r>
              <a:rPr lang="es-ES" spc="-10" err="1">
                <a:latin typeface="Arial" panose="020B0604020202020204" pitchFamily="34" charset="0"/>
                <a:cs typeface="Arial" panose="020B0604020202020204" pitchFamily="34" charset="0"/>
              </a:rPr>
              <a:t>Obes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Metab</a:t>
            </a:r>
            <a:r>
              <a:rPr lang="es-ES" spc="-10">
                <a:latin typeface="Arial" panose="020B0604020202020204" pitchFamily="34" charset="0"/>
                <a:cs typeface="Arial" panose="020B0604020202020204" pitchFamily="34" charset="0"/>
              </a:rPr>
              <a:t>. 2019;21(7):1668–79. </a:t>
            </a:r>
            <a:r>
              <a:rPr lang="es-ES" b="1" spc="-10">
                <a:latin typeface="Arial" panose="020B0604020202020204" pitchFamily="34" charset="0"/>
                <a:cs typeface="Arial" panose="020B0604020202020204" pitchFamily="34" charset="0"/>
              </a:rPr>
              <a:t>2. </a:t>
            </a:r>
            <a:r>
              <a:rPr lang="es-ES" spc="-10" err="1">
                <a:latin typeface="Arial" panose="020B0604020202020204" pitchFamily="34" charset="0"/>
                <a:cs typeface="Arial" panose="020B0604020202020204" pitchFamily="34" charset="0"/>
              </a:rPr>
              <a:t>Strain</a:t>
            </a:r>
            <a:r>
              <a:rPr lang="es-ES" spc="-10">
                <a:latin typeface="Arial" panose="020B0604020202020204" pitchFamily="34" charset="0"/>
                <a:cs typeface="Arial" panose="020B0604020202020204" pitchFamily="34" charset="0"/>
              </a:rPr>
              <a:t> WD, </a:t>
            </a:r>
            <a:r>
              <a:rPr lang="es-ES" i="1" spc="-10">
                <a:latin typeface="Arial" panose="020B0604020202020204" pitchFamily="34" charset="0"/>
                <a:cs typeface="Arial" panose="020B0604020202020204" pitchFamily="34" charset="0"/>
              </a:rPr>
              <a:t>et al. </a:t>
            </a:r>
            <a:r>
              <a:rPr lang="es-ES" spc="-10">
                <a:latin typeface="Arial" panose="020B0604020202020204" pitchFamily="34" charset="0"/>
                <a:cs typeface="Arial" panose="020B0604020202020204" pitchFamily="34" charset="0"/>
              </a:rPr>
              <a:t>Diabetes and </a:t>
            </a:r>
            <a:r>
              <a:rPr lang="es-ES" spc="-10" err="1">
                <a:latin typeface="Arial" panose="020B0604020202020204" pitchFamily="34" charset="0"/>
                <a:cs typeface="Arial" panose="020B0604020202020204" pitchFamily="34" charset="0"/>
              </a:rPr>
              <a:t>frailty</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An</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expert</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consensus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statement</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on</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the</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management</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of</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older</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adults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with</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type</a:t>
            </a:r>
            <a:r>
              <a:rPr lang="es-ES" spc="-10">
                <a:latin typeface="Arial" panose="020B0604020202020204" pitchFamily="34" charset="0"/>
                <a:cs typeface="Arial" panose="020B0604020202020204" pitchFamily="34" charset="0"/>
              </a:rPr>
              <a:t> 2 diabetes. Diabetes </a:t>
            </a:r>
            <a:r>
              <a:rPr lang="es-ES" spc="-10" err="1">
                <a:latin typeface="Arial" panose="020B0604020202020204" pitchFamily="34" charset="0"/>
                <a:cs typeface="Arial" panose="020B0604020202020204" pitchFamily="34" charset="0"/>
              </a:rPr>
              <a:t>Ther</a:t>
            </a:r>
            <a:r>
              <a:rPr lang="es-ES" spc="-10">
                <a:latin typeface="Arial" panose="020B0604020202020204" pitchFamily="34" charset="0"/>
                <a:cs typeface="Arial" panose="020B0604020202020204" pitchFamily="34" charset="0"/>
              </a:rPr>
              <a:t>. 2021;12(5):1227–47. </a:t>
            </a:r>
            <a:r>
              <a:rPr lang="es-ES" b="1" spc="-10">
                <a:latin typeface="Arial" panose="020B0604020202020204" pitchFamily="34" charset="0"/>
                <a:cs typeface="Arial" panose="020B0604020202020204" pitchFamily="34" charset="0"/>
              </a:rPr>
              <a:t>3. </a:t>
            </a:r>
            <a:r>
              <a:rPr lang="es-ES" spc="-10" err="1">
                <a:latin typeface="Arial" panose="020B0604020202020204" pitchFamily="34" charset="0"/>
                <a:cs typeface="Arial" panose="020B0604020202020204" pitchFamily="34" charset="0"/>
              </a:rPr>
              <a:t>Araki</a:t>
            </a:r>
            <a:r>
              <a:rPr lang="es-ES" spc="-10">
                <a:latin typeface="Arial" panose="020B0604020202020204" pitchFamily="34" charset="0"/>
                <a:cs typeface="Arial" panose="020B0604020202020204" pitchFamily="34" charset="0"/>
              </a:rPr>
              <a:t> A. </a:t>
            </a:r>
            <a:r>
              <a:rPr lang="es-ES" spc="-10" err="1">
                <a:latin typeface="Arial" panose="020B0604020202020204" pitchFamily="34" charset="0"/>
                <a:cs typeface="Arial" panose="020B0604020202020204" pitchFamily="34" charset="0"/>
              </a:rPr>
              <a:t>Individualized</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treatment</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of</a:t>
            </a:r>
            <a:r>
              <a:rPr lang="es-ES" spc="-10">
                <a:latin typeface="Arial" panose="020B0604020202020204" pitchFamily="34" charset="0"/>
                <a:cs typeface="Arial" panose="020B0604020202020204" pitchFamily="34" charset="0"/>
              </a:rPr>
              <a:t> diabetes mellitus in </a:t>
            </a:r>
            <a:r>
              <a:rPr lang="es-ES" spc="-10" err="1">
                <a:latin typeface="Arial" panose="020B0604020202020204" pitchFamily="34" charset="0"/>
                <a:cs typeface="Arial" panose="020B0604020202020204" pitchFamily="34" charset="0"/>
              </a:rPr>
              <a:t>older</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adults</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Geriatr</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Gerontol</a:t>
            </a:r>
            <a:r>
              <a:rPr lang="es-ES" spc="-10">
                <a:latin typeface="Arial" panose="020B0604020202020204" pitchFamily="34" charset="0"/>
                <a:cs typeface="Arial" panose="020B0604020202020204" pitchFamily="34" charset="0"/>
              </a:rPr>
              <a:t> </a:t>
            </a:r>
            <a:r>
              <a:rPr lang="es-ES" spc="-10" err="1">
                <a:latin typeface="Arial" panose="020B0604020202020204" pitchFamily="34" charset="0"/>
                <a:cs typeface="Arial" panose="020B0604020202020204" pitchFamily="34" charset="0"/>
              </a:rPr>
              <a:t>Int</a:t>
            </a:r>
            <a:r>
              <a:rPr lang="es-ES" spc="-10">
                <a:latin typeface="Arial" panose="020B0604020202020204" pitchFamily="34" charset="0"/>
                <a:cs typeface="Arial" panose="020B0604020202020204" pitchFamily="34" charset="0"/>
              </a:rPr>
              <a:t>. 2024;24(12):1257–68.</a:t>
            </a:r>
          </a:p>
        </p:txBody>
      </p:sp>
      <p:sp>
        <p:nvSpPr>
          <p:cNvPr id="22" name="Marcador de texto 3">
            <a:extLst>
              <a:ext uri="{FF2B5EF4-FFF2-40B4-BE49-F238E27FC236}">
                <a16:creationId xmlns:a16="http://schemas.microsoft.com/office/drawing/2014/main" id="{76003E4A-2E16-A338-CA3C-A64F21F488CA}"/>
              </a:ext>
            </a:extLst>
          </p:cNvPr>
          <p:cNvSpPr>
            <a:spLocks noGrp="1"/>
          </p:cNvSpPr>
          <p:nvPr>
            <p:ph type="body" sz="quarter" idx="25"/>
          </p:nvPr>
        </p:nvSpPr>
        <p:spPr>
          <a:xfrm>
            <a:off x="323851" y="693739"/>
            <a:ext cx="8496300" cy="306559"/>
          </a:xfrm>
        </p:spPr>
        <p:txBody>
          <a:bodyPr/>
          <a:lstStyle/>
          <a:p>
            <a:r>
              <a:rPr lang="es-ES" sz="1800" b="1">
                <a:latin typeface="Arial" panose="020B0604020202020204" pitchFamily="34" charset="0"/>
                <a:cs typeface="Arial" panose="020B0604020202020204" pitchFamily="34" charset="0"/>
              </a:rPr>
              <a:t>Otros aspectos terapéuticos esenciales: simplificación terapéutica</a:t>
            </a:r>
          </a:p>
        </p:txBody>
      </p:sp>
      <p:cxnSp>
        <p:nvCxnSpPr>
          <p:cNvPr id="8" name="Conector recto 7">
            <a:extLst>
              <a:ext uri="{FF2B5EF4-FFF2-40B4-BE49-F238E27FC236}">
                <a16:creationId xmlns:a16="http://schemas.microsoft.com/office/drawing/2014/main" id="{5A98E976-BD4B-DACD-62BC-6017BD851415}"/>
              </a:ext>
            </a:extLst>
          </p:cNvPr>
          <p:cNvCxnSpPr>
            <a:cxnSpLocks/>
          </p:cNvCxnSpPr>
          <p:nvPr/>
        </p:nvCxnSpPr>
        <p:spPr>
          <a:xfrm flipV="1">
            <a:off x="323850" y="1231412"/>
            <a:ext cx="0" cy="317707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6EE20950-6947-80E2-09C6-EC14E6C317C2}"/>
              </a:ext>
            </a:extLst>
          </p:cNvPr>
          <p:cNvGrpSpPr/>
          <p:nvPr/>
        </p:nvGrpSpPr>
        <p:grpSpPr>
          <a:xfrm>
            <a:off x="298348" y="1166813"/>
            <a:ext cx="8521802" cy="461665"/>
            <a:chOff x="298348" y="2047962"/>
            <a:chExt cx="8521802" cy="461665"/>
          </a:xfrm>
        </p:grpSpPr>
        <p:sp>
          <p:nvSpPr>
            <p:cNvPr id="10" name="CuadroTexto 9">
              <a:extLst>
                <a:ext uri="{FF2B5EF4-FFF2-40B4-BE49-F238E27FC236}">
                  <a16:creationId xmlns:a16="http://schemas.microsoft.com/office/drawing/2014/main" id="{A01A1D0E-C369-83C6-0042-B8CB0BEAB877}"/>
                </a:ext>
              </a:extLst>
            </p:cNvPr>
            <p:cNvSpPr txBox="1"/>
            <p:nvPr/>
          </p:nvSpPr>
          <p:spPr>
            <a:xfrm>
              <a:off x="476250" y="2047962"/>
              <a:ext cx="8343900" cy="461665"/>
            </a:xfrm>
            <a:prstGeom prst="rect">
              <a:avLst/>
            </a:prstGeom>
            <a:noFill/>
          </p:spPr>
          <p:txBody>
            <a:bodyPr wrap="square" lIns="0" tIns="0" rIns="0" bIns="0">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panose="020B0604020202020204" pitchFamily="34" charset="0"/>
                  <a:cs typeface="Arial" panose="020B0604020202020204" pitchFamily="34" charset="0"/>
                </a:rPr>
                <a:t>En los pacientes mayores </a:t>
              </a:r>
              <a:r>
                <a:rPr lang="es-ES_tradnl" sz="1000" b="1" dirty="0">
                  <a:solidFill>
                    <a:schemeClr val="accent1"/>
                  </a:solidFill>
                  <a:latin typeface="Arial" panose="020B0604020202020204" pitchFamily="34" charset="0"/>
                  <a:cs typeface="Arial" panose="020B0604020202020204" pitchFamily="34" charset="0"/>
                </a:rPr>
                <a:t>frágiles</a:t>
              </a:r>
              <a:r>
                <a:rPr lang="es-ES_tradnl" sz="1000" dirty="0">
                  <a:solidFill>
                    <a:schemeClr val="accent1"/>
                  </a:solidFill>
                  <a:latin typeface="Arial" panose="020B0604020202020204" pitchFamily="34" charset="0"/>
                  <a:cs typeface="Arial" panose="020B0604020202020204" pitchFamily="34" charset="0"/>
                </a:rPr>
                <a:t> y con importante carga de </a:t>
              </a:r>
              <a:r>
                <a:rPr lang="es-ES_tradnl" sz="1000" b="1" dirty="0">
                  <a:solidFill>
                    <a:schemeClr val="accent1"/>
                  </a:solidFill>
                  <a:latin typeface="Arial" panose="020B0604020202020204" pitchFamily="34" charset="0"/>
                  <a:cs typeface="Arial" panose="020B0604020202020204" pitchFamily="34" charset="0"/>
                </a:rPr>
                <a:t>multimorbilidad</a:t>
              </a:r>
              <a:r>
                <a:rPr lang="es-ES_tradnl" sz="1000" dirty="0">
                  <a:solidFill>
                    <a:schemeClr val="accent1"/>
                  </a:solidFill>
                  <a:latin typeface="Arial" panose="020B0604020202020204" pitchFamily="34" charset="0"/>
                  <a:cs typeface="Arial" panose="020B0604020202020204" pitchFamily="34" charset="0"/>
                </a:rPr>
                <a:t> + </a:t>
              </a:r>
              <a:r>
                <a:rPr lang="es-ES_tradnl" sz="1000" b="1" dirty="0">
                  <a:solidFill>
                    <a:schemeClr val="accent1"/>
                  </a:solidFill>
                  <a:latin typeface="Arial" panose="020B0604020202020204" pitchFamily="34" charset="0"/>
                  <a:cs typeface="Arial" panose="020B0604020202020204" pitchFamily="34" charset="0"/>
                </a:rPr>
                <a:t>polifarmacia</a:t>
              </a:r>
              <a:r>
                <a:rPr lang="es-ES_tradnl" sz="1000" dirty="0">
                  <a:solidFill>
                    <a:schemeClr val="accent1"/>
                  </a:solidFill>
                  <a:latin typeface="Arial" panose="020B0604020202020204" pitchFamily="34" charset="0"/>
                  <a:cs typeface="Arial" panose="020B0604020202020204" pitchFamily="34" charset="0"/>
                </a:rPr>
                <a:t> asociada, es crucial intentar </a:t>
              </a:r>
              <a:r>
                <a:rPr lang="es-ES_tradnl" sz="1000" b="1" u="sng" dirty="0">
                  <a:solidFill>
                    <a:schemeClr val="accent1"/>
                  </a:solidFill>
                  <a:latin typeface="Arial" panose="020B0604020202020204" pitchFamily="34" charset="0"/>
                  <a:cs typeface="Arial" panose="020B0604020202020204" pitchFamily="34" charset="0"/>
                </a:rPr>
                <a:t>simplificar</a:t>
              </a:r>
              <a:br>
                <a:rPr lang="es-ES_tradnl" sz="1000" dirty="0">
                  <a:solidFill>
                    <a:schemeClr val="accent1"/>
                  </a:solidFill>
                  <a:latin typeface="Arial" panose="020B0604020202020204" pitchFamily="34" charset="0"/>
                  <a:cs typeface="Arial" panose="020B0604020202020204" pitchFamily="34" charset="0"/>
                </a:rPr>
              </a:br>
              <a:r>
                <a:rPr lang="es-ES_tradnl" sz="1000" dirty="0">
                  <a:solidFill>
                    <a:schemeClr val="accent1"/>
                  </a:solidFill>
                  <a:latin typeface="Arial" panose="020B0604020202020204" pitchFamily="34" charset="0"/>
                  <a:cs typeface="Arial" panose="020B0604020202020204" pitchFamily="34" charset="0"/>
                </a:rPr>
                <a:t>el tratamiento de la DM con el objetivo de </a:t>
              </a:r>
              <a:r>
                <a:rPr lang="es-ES_tradnl" sz="1000" b="1" dirty="0">
                  <a:solidFill>
                    <a:schemeClr val="accent1"/>
                  </a:solidFill>
                  <a:latin typeface="Arial" panose="020B0604020202020204" pitchFamily="34" charset="0"/>
                  <a:cs typeface="Arial" panose="020B0604020202020204" pitchFamily="34" charset="0"/>
                </a:rPr>
                <a:t>mejorar la adherencia terapéutica</a:t>
              </a:r>
              <a:r>
                <a:rPr lang="es-ES_tradnl" sz="1000" dirty="0">
                  <a:solidFill>
                    <a:schemeClr val="accent1"/>
                  </a:solidFill>
                  <a:latin typeface="Arial" panose="020B0604020202020204" pitchFamily="34" charset="0"/>
                  <a:cs typeface="Arial" panose="020B0604020202020204" pitchFamily="34" charset="0"/>
                </a:rPr>
                <a:t>, el </a:t>
              </a:r>
              <a:r>
                <a:rPr lang="es-ES_tradnl" sz="1000" b="1" dirty="0">
                  <a:solidFill>
                    <a:schemeClr val="accent1"/>
                  </a:solidFill>
                  <a:latin typeface="Arial" panose="020B0604020202020204" pitchFamily="34" charset="0"/>
                  <a:cs typeface="Arial" panose="020B0604020202020204" pitchFamily="34" charset="0"/>
                </a:rPr>
                <a:t>control glucémico </a:t>
              </a:r>
              <a:r>
                <a:rPr lang="es-ES_tradnl" sz="1000" dirty="0">
                  <a:solidFill>
                    <a:schemeClr val="accent1"/>
                  </a:solidFill>
                  <a:latin typeface="Arial" panose="020B0604020202020204" pitchFamily="34" charset="0"/>
                  <a:cs typeface="Arial" panose="020B0604020202020204" pitchFamily="34" charset="0"/>
                </a:rPr>
                <a:t>y la aparición de </a:t>
              </a:r>
              <a:r>
                <a:rPr lang="es-ES_tradnl" sz="1000" b="1" dirty="0">
                  <a:solidFill>
                    <a:schemeClr val="accent1"/>
                  </a:solidFill>
                  <a:latin typeface="Arial" panose="020B0604020202020204" pitchFamily="34" charset="0"/>
                  <a:cs typeface="Arial" panose="020B0604020202020204" pitchFamily="34" charset="0"/>
                </a:rPr>
                <a:t>eventos adversos </a:t>
              </a:r>
              <a:r>
                <a:rPr lang="es-ES_tradnl" sz="1000" dirty="0">
                  <a:solidFill>
                    <a:schemeClr val="accent1"/>
                  </a:solidFill>
                  <a:latin typeface="Arial" panose="020B0604020202020204" pitchFamily="34" charset="0"/>
                  <a:cs typeface="Arial" panose="020B0604020202020204" pitchFamily="34" charset="0"/>
                </a:rPr>
                <a:t>(especialmente de </a:t>
              </a:r>
              <a:r>
                <a:rPr lang="es-ES_tradnl" sz="1000" b="1" u="sng" dirty="0">
                  <a:solidFill>
                    <a:schemeClr val="accent1"/>
                  </a:solidFill>
                  <a:latin typeface="Arial" panose="020B0604020202020204" pitchFamily="34" charset="0"/>
                  <a:cs typeface="Arial" panose="020B0604020202020204" pitchFamily="34" charset="0"/>
                </a:rPr>
                <a:t>hipoglucemia</a:t>
              </a:r>
              <a:r>
                <a:rPr lang="es-ES_tradnl" sz="1000" dirty="0">
                  <a:solidFill>
                    <a:schemeClr val="accent1"/>
                  </a:solidFill>
                  <a:latin typeface="Arial" panose="020B0604020202020204" pitchFamily="34" charset="0"/>
                  <a:cs typeface="Arial" panose="020B0604020202020204" pitchFamily="34" charset="0"/>
                </a:rPr>
                <a:t>)</a:t>
              </a:r>
              <a:r>
                <a:rPr lang="es-ES" sz="1000" baseline="30000" dirty="0">
                  <a:solidFill>
                    <a:schemeClr val="accent1"/>
                  </a:solidFill>
                  <a:latin typeface="Arial"/>
                  <a:cs typeface="Arial"/>
                </a:rPr>
                <a:t>1-3</a:t>
              </a:r>
              <a:endParaRPr lang="es-ES_tradnl" sz="1000" baseline="30000" dirty="0">
                <a:solidFill>
                  <a:srgbClr val="FF0000"/>
                </a:solidFill>
                <a:latin typeface="Arial" panose="020B0604020202020204" pitchFamily="34" charset="0"/>
                <a:cs typeface="Arial" panose="020B0604020202020204" pitchFamily="34" charset="0"/>
              </a:endParaRPr>
            </a:p>
          </p:txBody>
        </p:sp>
        <p:sp>
          <p:nvSpPr>
            <p:cNvPr id="11" name="Elipse 10">
              <a:extLst>
                <a:ext uri="{FF2B5EF4-FFF2-40B4-BE49-F238E27FC236}">
                  <a16:creationId xmlns:a16="http://schemas.microsoft.com/office/drawing/2014/main" id="{1E9D683E-CC3B-CF86-4689-3A20A3FCC991}"/>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2" name="Grupo 11">
            <a:extLst>
              <a:ext uri="{FF2B5EF4-FFF2-40B4-BE49-F238E27FC236}">
                <a16:creationId xmlns:a16="http://schemas.microsoft.com/office/drawing/2014/main" id="{717852B5-C5C1-12EA-C01C-67835474C59B}"/>
              </a:ext>
            </a:extLst>
          </p:cNvPr>
          <p:cNvGrpSpPr/>
          <p:nvPr/>
        </p:nvGrpSpPr>
        <p:grpSpPr>
          <a:xfrm>
            <a:off x="4120001" y="4488142"/>
            <a:ext cx="903999" cy="136246"/>
            <a:chOff x="4216048" y="4488142"/>
            <a:chExt cx="903999" cy="136246"/>
          </a:xfrm>
        </p:grpSpPr>
        <p:sp>
          <p:nvSpPr>
            <p:cNvPr id="13" name="Elipse 90">
              <a:hlinkClick r:id="rId2" action="ppaction://hlinksldjump"/>
              <a:extLst>
                <a:ext uri="{FF2B5EF4-FFF2-40B4-BE49-F238E27FC236}">
                  <a16:creationId xmlns:a16="http://schemas.microsoft.com/office/drawing/2014/main" id="{933C2201-E002-5257-14C4-089E07E1A260}"/>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4" name="Elipse 90">
              <a:hlinkClick r:id="rId3" action="ppaction://hlinksldjump"/>
              <a:extLst>
                <a:ext uri="{FF2B5EF4-FFF2-40B4-BE49-F238E27FC236}">
                  <a16:creationId xmlns:a16="http://schemas.microsoft.com/office/drawing/2014/main" id="{77774D86-EBBB-1244-D421-15D60021DF82}"/>
                </a:ext>
              </a:extLst>
            </p:cNvPr>
            <p:cNvSpPr/>
            <p:nvPr/>
          </p:nvSpPr>
          <p:spPr>
            <a:xfrm>
              <a:off x="421604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9" name="Elipse 90">
              <a:hlinkClick r:id="rId4" action="ppaction://hlinksldjump"/>
              <a:extLst>
                <a:ext uri="{FF2B5EF4-FFF2-40B4-BE49-F238E27FC236}">
                  <a16:creationId xmlns:a16="http://schemas.microsoft.com/office/drawing/2014/main" id="{5B872C17-0CE3-30EC-A184-7FD1C897857C}"/>
                </a:ext>
              </a:extLst>
            </p:cNvPr>
            <p:cNvSpPr/>
            <p:nvPr/>
          </p:nvSpPr>
          <p:spPr>
            <a:xfrm>
              <a:off x="4599924"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0" name="Elipse 90">
              <a:hlinkClick r:id="rId5" action="ppaction://hlinksldjump"/>
              <a:extLst>
                <a:ext uri="{FF2B5EF4-FFF2-40B4-BE49-F238E27FC236}">
                  <a16:creationId xmlns:a16="http://schemas.microsoft.com/office/drawing/2014/main" id="{2814A872-31CA-C8B2-8606-821A18F6B828}"/>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1" name="Elipse 90">
              <a:hlinkClick r:id="rId6" action="ppaction://hlinksldjump"/>
              <a:extLst>
                <a:ext uri="{FF2B5EF4-FFF2-40B4-BE49-F238E27FC236}">
                  <a16:creationId xmlns:a16="http://schemas.microsoft.com/office/drawing/2014/main" id="{E5D93072-7ED3-BDF7-0790-7D59AB7BC01B}"/>
                </a:ext>
              </a:extLst>
            </p:cNvPr>
            <p:cNvSpPr/>
            <p:nvPr/>
          </p:nvSpPr>
          <p:spPr>
            <a:xfrm>
              <a:off x="4983801"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grpSp>
        <p:nvGrpSpPr>
          <p:cNvPr id="23" name="Grupo 22">
            <a:extLst>
              <a:ext uri="{FF2B5EF4-FFF2-40B4-BE49-F238E27FC236}">
                <a16:creationId xmlns:a16="http://schemas.microsoft.com/office/drawing/2014/main" id="{865D8049-D776-BA07-3233-25F215BC9187}"/>
              </a:ext>
            </a:extLst>
          </p:cNvPr>
          <p:cNvGrpSpPr/>
          <p:nvPr/>
        </p:nvGrpSpPr>
        <p:grpSpPr>
          <a:xfrm>
            <a:off x="298348" y="1728722"/>
            <a:ext cx="8521802" cy="461665"/>
            <a:chOff x="298348" y="2047962"/>
            <a:chExt cx="8521802" cy="461665"/>
          </a:xfrm>
        </p:grpSpPr>
        <p:sp>
          <p:nvSpPr>
            <p:cNvPr id="24" name="CuadroTexto 23">
              <a:extLst>
                <a:ext uri="{FF2B5EF4-FFF2-40B4-BE49-F238E27FC236}">
                  <a16:creationId xmlns:a16="http://schemas.microsoft.com/office/drawing/2014/main" id="{DBBE1F2D-9666-543C-56EE-4A5E67CA817D}"/>
                </a:ext>
              </a:extLst>
            </p:cNvPr>
            <p:cNvSpPr txBox="1"/>
            <p:nvPr/>
          </p:nvSpPr>
          <p:spPr>
            <a:xfrm>
              <a:off x="476250" y="2047962"/>
              <a:ext cx="8343900" cy="461665"/>
            </a:xfrm>
            <a:prstGeom prst="rect">
              <a:avLst/>
            </a:prstGeom>
            <a:noFill/>
          </p:spPr>
          <p:txBody>
            <a:bodyPr wrap="square" lIns="0" tIns="0" rIns="0" bIns="0" anchor="t">
              <a:spAutoFit/>
            </a:bodyPr>
            <a:lstStyle/>
            <a:p>
              <a:pPr marL="38100">
                <a:lnSpc>
                  <a:spcPct val="100000"/>
                </a:lnSpc>
                <a:spcBef>
                  <a:spcPts val="910"/>
                </a:spcBef>
                <a:buClr>
                  <a:srgbClr val="9770A0"/>
                </a:buClr>
                <a:tabLst>
                  <a:tab pos="216535" algn="l"/>
                </a:tabLst>
              </a:pPr>
              <a:r>
                <a:rPr lang="es-ES_tradnl" sz="1000" dirty="0">
                  <a:solidFill>
                    <a:schemeClr val="accent1"/>
                  </a:solidFill>
                  <a:latin typeface="Arial"/>
                  <a:cs typeface="Arial"/>
                </a:rPr>
                <a:t>La </a:t>
              </a:r>
              <a:r>
                <a:rPr lang="es-ES_tradnl" sz="1000" b="1" dirty="0">
                  <a:solidFill>
                    <a:schemeClr val="accent1"/>
                  </a:solidFill>
                  <a:latin typeface="Arial"/>
                  <a:cs typeface="Arial"/>
                </a:rPr>
                <a:t>simplificación del plan terapéutico </a:t>
              </a:r>
              <a:r>
                <a:rPr lang="es-ES_tradnl" sz="1000" dirty="0">
                  <a:solidFill>
                    <a:schemeClr val="accent1"/>
                  </a:solidFill>
                  <a:latin typeface="Arial"/>
                  <a:cs typeface="Arial"/>
                </a:rPr>
                <a:t>se refiere a un cambio de estrategia para disminuir la complejidad del plan de medicación</a:t>
              </a:r>
              <a:br>
                <a:rPr lang="es-ES_tradnl" sz="1000" dirty="0">
                  <a:latin typeface="Arial" panose="020B0604020202020204" pitchFamily="34" charset="0"/>
                  <a:cs typeface="Arial" panose="020B0604020202020204" pitchFamily="34" charset="0"/>
                </a:rPr>
              </a:br>
              <a:r>
                <a:rPr lang="es-ES_tradnl" sz="1000" dirty="0">
                  <a:solidFill>
                    <a:schemeClr val="accent1"/>
                  </a:solidFill>
                  <a:latin typeface="Arial"/>
                  <a:cs typeface="Arial"/>
                </a:rPr>
                <a:t>(p. ej., menos tiempos de administración y menos controles de glucemia) y disminuir la necesidad de cálculos. La </a:t>
              </a:r>
              <a:r>
                <a:rPr lang="es-ES_tradnl" sz="1000" b="1" dirty="0" err="1">
                  <a:solidFill>
                    <a:schemeClr val="accent1"/>
                  </a:solidFill>
                  <a:latin typeface="Arial"/>
                  <a:cs typeface="Arial"/>
                </a:rPr>
                <a:t>desintensificación</a:t>
              </a:r>
              <a:r>
                <a:rPr lang="es-ES_tradnl" sz="1000" b="1" dirty="0">
                  <a:solidFill>
                    <a:schemeClr val="accent1"/>
                  </a:solidFill>
                  <a:latin typeface="Arial"/>
                  <a:cs typeface="Arial"/>
                </a:rPr>
                <a:t>/ </a:t>
              </a:r>
              <a:r>
                <a:rPr lang="es-ES_tradnl" sz="1000" b="1" dirty="0" err="1">
                  <a:solidFill>
                    <a:schemeClr val="accent1"/>
                  </a:solidFill>
                  <a:latin typeface="Arial"/>
                  <a:cs typeface="Arial"/>
                </a:rPr>
                <a:t>deprescripción</a:t>
              </a:r>
              <a:r>
                <a:rPr lang="es-ES_tradnl" sz="1000" b="1" dirty="0">
                  <a:solidFill>
                    <a:schemeClr val="accent1"/>
                  </a:solidFill>
                  <a:latin typeface="Arial"/>
                  <a:cs typeface="Arial"/>
                </a:rPr>
                <a:t> </a:t>
              </a:r>
              <a:r>
                <a:rPr lang="es-ES_tradnl" sz="1000" dirty="0">
                  <a:solidFill>
                    <a:schemeClr val="accent1"/>
                  </a:solidFill>
                  <a:latin typeface="Arial"/>
                  <a:cs typeface="Arial"/>
                </a:rPr>
                <a:t>se refiere a la disminución de la dosis o frecuencia de administración de un tratamiento o a la interrupción total del tratamiento</a:t>
              </a:r>
              <a:r>
                <a:rPr lang="es-ES" sz="1000" baseline="30000" dirty="0">
                  <a:solidFill>
                    <a:schemeClr val="accent1"/>
                  </a:solidFill>
                  <a:latin typeface="Arial"/>
                  <a:cs typeface="Arial"/>
                </a:rPr>
                <a:t>1-3</a:t>
              </a:r>
              <a:endParaRPr lang="es-ES_tradnl" sz="1000" dirty="0">
                <a:solidFill>
                  <a:schemeClr val="accent1"/>
                </a:solidFill>
                <a:latin typeface="Arial"/>
                <a:cs typeface="Arial"/>
              </a:endParaRPr>
            </a:p>
          </p:txBody>
        </p:sp>
        <p:sp>
          <p:nvSpPr>
            <p:cNvPr id="25" name="Elipse 24">
              <a:extLst>
                <a:ext uri="{FF2B5EF4-FFF2-40B4-BE49-F238E27FC236}">
                  <a16:creationId xmlns:a16="http://schemas.microsoft.com/office/drawing/2014/main" id="{8CFF3E4F-F57A-6422-1D7D-CBF9667A96DA}"/>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 name="Grupo 6">
            <a:extLst>
              <a:ext uri="{FF2B5EF4-FFF2-40B4-BE49-F238E27FC236}">
                <a16:creationId xmlns:a16="http://schemas.microsoft.com/office/drawing/2014/main" id="{90ACEABC-40E3-0937-B2CB-6C1859A7088E}"/>
              </a:ext>
            </a:extLst>
          </p:cNvPr>
          <p:cNvGrpSpPr/>
          <p:nvPr/>
        </p:nvGrpSpPr>
        <p:grpSpPr>
          <a:xfrm>
            <a:off x="323850" y="2290631"/>
            <a:ext cx="8496300" cy="2117857"/>
            <a:chOff x="323850" y="2290631"/>
            <a:chExt cx="8496300" cy="2117857"/>
          </a:xfrm>
        </p:grpSpPr>
        <p:sp>
          <p:nvSpPr>
            <p:cNvPr id="15" name="CuadroTexto 14">
              <a:extLst>
                <a:ext uri="{FF2B5EF4-FFF2-40B4-BE49-F238E27FC236}">
                  <a16:creationId xmlns:a16="http://schemas.microsoft.com/office/drawing/2014/main" id="{C6DD269D-68EC-BDAE-2752-ACC1C3FD5473}"/>
                </a:ext>
              </a:extLst>
            </p:cNvPr>
            <p:cNvSpPr txBox="1"/>
            <p:nvPr/>
          </p:nvSpPr>
          <p:spPr>
            <a:xfrm>
              <a:off x="323850" y="2584023"/>
              <a:ext cx="8496299" cy="1824465"/>
            </a:xfrm>
            <a:prstGeom prst="rect">
              <a:avLst/>
            </a:prstGeom>
            <a:solidFill>
              <a:schemeClr val="bg1"/>
            </a:solidFill>
            <a:ln w="12700">
              <a:solidFill>
                <a:schemeClr val="accent1"/>
              </a:solidFill>
            </a:ln>
          </p:spPr>
          <p:txBody>
            <a:bodyPr wrap="square" lIns="0" tIns="36000" rIns="0" bIns="36000" anchor="t">
              <a:spAutoFit/>
            </a:bodyPr>
            <a:lstStyle/>
            <a:p>
              <a:pPr marL="288000" lvl="1" indent="-144000">
                <a:spcBef>
                  <a:spcPts val="100"/>
                </a:spcBef>
                <a:buAutoNum type="arabicPeriod"/>
                <a:tabLst>
                  <a:tab pos="1160780" algn="l"/>
                </a:tabLst>
              </a:pPr>
              <a:r>
                <a:rPr lang="es-ES" sz="900" dirty="0">
                  <a:solidFill>
                    <a:schemeClr val="accent1"/>
                  </a:solidFill>
                  <a:latin typeface="Arial"/>
                  <a:cs typeface="Arial"/>
                </a:rPr>
                <a:t> Reducir el </a:t>
              </a:r>
              <a:r>
                <a:rPr lang="es-ES" sz="900" b="1" dirty="0">
                  <a:solidFill>
                    <a:schemeClr val="accent1"/>
                  </a:solidFill>
                  <a:latin typeface="Arial"/>
                  <a:cs typeface="Arial"/>
                </a:rPr>
                <a:t>número</a:t>
              </a:r>
              <a:r>
                <a:rPr lang="es-ES" sz="900" dirty="0">
                  <a:solidFill>
                    <a:schemeClr val="accent1"/>
                  </a:solidFill>
                  <a:latin typeface="Arial"/>
                  <a:cs typeface="Arial"/>
                </a:rPr>
                <a:t> y la </a:t>
              </a:r>
              <a:r>
                <a:rPr lang="es-ES" sz="900" b="1" dirty="0">
                  <a:solidFill>
                    <a:schemeClr val="accent1"/>
                  </a:solidFill>
                  <a:latin typeface="Arial"/>
                  <a:cs typeface="Arial"/>
                </a:rPr>
                <a:t>frecuencia</a:t>
              </a:r>
              <a:r>
                <a:rPr lang="es-ES" sz="900" dirty="0">
                  <a:solidFill>
                    <a:schemeClr val="accent1"/>
                  </a:solidFill>
                  <a:latin typeface="Arial"/>
                  <a:cs typeface="Arial"/>
                </a:rPr>
                <a:t> de las dosis</a:t>
              </a:r>
            </a:p>
            <a:p>
              <a:pPr marL="288000" lvl="1" indent="-144000">
                <a:spcBef>
                  <a:spcPts val="100"/>
                </a:spcBef>
                <a:buAutoNum type="arabicPeriod"/>
                <a:tabLst>
                  <a:tab pos="1160780" algn="l"/>
                </a:tabLst>
              </a:pPr>
              <a:r>
                <a:rPr lang="es-ES" sz="900" dirty="0">
                  <a:solidFill>
                    <a:schemeClr val="accent1"/>
                  </a:solidFill>
                  <a:latin typeface="Arial"/>
                  <a:cs typeface="Arial"/>
                </a:rPr>
                <a:t> </a:t>
              </a:r>
              <a:r>
                <a:rPr lang="es-ES" sz="900" b="1" dirty="0">
                  <a:solidFill>
                    <a:schemeClr val="accent1"/>
                  </a:solidFill>
                  <a:latin typeface="Arial"/>
                  <a:cs typeface="Arial"/>
                </a:rPr>
                <a:t>Consolidar</a:t>
              </a:r>
              <a:r>
                <a:rPr lang="es-ES" sz="900" dirty="0">
                  <a:solidFill>
                    <a:schemeClr val="accent1"/>
                  </a:solidFill>
                  <a:latin typeface="Arial"/>
                  <a:cs typeface="Arial"/>
                </a:rPr>
                <a:t> el horario de dosificación</a:t>
              </a:r>
            </a:p>
            <a:p>
              <a:pPr marL="288000" lvl="1" indent="-144000">
                <a:spcBef>
                  <a:spcPts val="100"/>
                </a:spcBef>
                <a:buAutoNum type="arabicPeriod"/>
                <a:tabLst>
                  <a:tab pos="1160780" algn="l"/>
                </a:tabLst>
              </a:pPr>
              <a:r>
                <a:rPr lang="es-ES" sz="900" dirty="0">
                  <a:solidFill>
                    <a:schemeClr val="accent1"/>
                  </a:solidFill>
                  <a:latin typeface="Arial"/>
                  <a:cs typeface="Arial"/>
                </a:rPr>
                <a:t> Usar </a:t>
              </a:r>
              <a:r>
                <a:rPr lang="es-ES" sz="900" b="1" dirty="0">
                  <a:solidFill>
                    <a:schemeClr val="accent1"/>
                  </a:solidFill>
                  <a:latin typeface="Arial"/>
                  <a:cs typeface="Arial"/>
                </a:rPr>
                <a:t>fármacos combinados </a:t>
              </a:r>
              <a:r>
                <a:rPr lang="es-ES" sz="900" dirty="0">
                  <a:solidFill>
                    <a:schemeClr val="accent1"/>
                  </a:solidFill>
                  <a:latin typeface="Arial"/>
                  <a:cs typeface="Arial"/>
                </a:rPr>
                <a:t>(por ejemplo, metformina + iDPP-4, metformina + iSGLT-2 o iDPP-4 + iSGLT-2)</a:t>
              </a:r>
            </a:p>
            <a:p>
              <a:pPr marL="288000" lvl="1" indent="-144000">
                <a:spcBef>
                  <a:spcPts val="100"/>
                </a:spcBef>
                <a:buAutoNum type="arabicPeriod"/>
                <a:tabLst>
                  <a:tab pos="1160780" algn="l"/>
                </a:tabLst>
              </a:pPr>
              <a:r>
                <a:rPr lang="es-ES" sz="900" dirty="0">
                  <a:solidFill>
                    <a:schemeClr val="accent1"/>
                  </a:solidFill>
                  <a:latin typeface="Arial"/>
                  <a:cs typeface="Arial"/>
                </a:rPr>
                <a:t> Priorizar </a:t>
              </a:r>
              <a:r>
                <a:rPr lang="es-ES" sz="900" b="1" dirty="0">
                  <a:solidFill>
                    <a:schemeClr val="accent1"/>
                  </a:solidFill>
                  <a:latin typeface="Arial"/>
                  <a:cs typeface="Arial"/>
                </a:rPr>
                <a:t>análogos de insulina </a:t>
              </a:r>
              <a:r>
                <a:rPr lang="es-ES" sz="900" dirty="0">
                  <a:solidFill>
                    <a:schemeClr val="accent1"/>
                  </a:solidFill>
                  <a:latin typeface="Arial"/>
                  <a:cs typeface="Arial"/>
                </a:rPr>
                <a:t>en pauta </a:t>
              </a:r>
              <a:r>
                <a:rPr lang="es-ES" sz="900" b="1" dirty="0">
                  <a:solidFill>
                    <a:schemeClr val="accent1"/>
                  </a:solidFill>
                  <a:latin typeface="Arial"/>
                  <a:cs typeface="Arial"/>
                </a:rPr>
                <a:t>basal</a:t>
              </a:r>
              <a:r>
                <a:rPr lang="es-ES" sz="900" dirty="0">
                  <a:solidFill>
                    <a:schemeClr val="accent1"/>
                  </a:solidFill>
                  <a:latin typeface="Arial"/>
                  <a:cs typeface="Arial"/>
                </a:rPr>
                <a:t> (estrategia basal), especialmente glargina ultra-concentrada</a:t>
              </a:r>
            </a:p>
            <a:p>
              <a:pPr marL="288000" lvl="1" indent="-144000">
                <a:spcBef>
                  <a:spcPts val="100"/>
                </a:spcBef>
                <a:buAutoNum type="arabicPeriod"/>
                <a:tabLst>
                  <a:tab pos="1160780" algn="l"/>
                </a:tabLst>
              </a:pPr>
              <a:r>
                <a:rPr lang="es-ES" sz="900" dirty="0">
                  <a:solidFill>
                    <a:schemeClr val="accent1"/>
                  </a:solidFill>
                  <a:latin typeface="Arial"/>
                  <a:cs typeface="Arial"/>
                </a:rPr>
                <a:t> </a:t>
              </a:r>
              <a:r>
                <a:rPr lang="es-ES" sz="900" b="1" dirty="0">
                  <a:solidFill>
                    <a:schemeClr val="accent1"/>
                  </a:solidFill>
                  <a:latin typeface="Arial"/>
                  <a:cs typeface="Arial"/>
                </a:rPr>
                <a:t>Combinar análogos de insulina</a:t>
              </a:r>
              <a:r>
                <a:rPr lang="es-ES" sz="900" dirty="0">
                  <a:solidFill>
                    <a:schemeClr val="accent1"/>
                  </a:solidFill>
                  <a:latin typeface="Arial"/>
                  <a:cs typeface="Arial"/>
                </a:rPr>
                <a:t> en pauta basal (estrategia basal) con otros </a:t>
              </a:r>
              <a:r>
                <a:rPr lang="es-ES" sz="900" b="1" dirty="0">
                  <a:solidFill>
                    <a:schemeClr val="accent1"/>
                  </a:solidFill>
                  <a:latin typeface="Arial"/>
                  <a:cs typeface="Arial"/>
                </a:rPr>
                <a:t>fármacos</a:t>
              </a:r>
              <a:r>
                <a:rPr lang="es-ES" sz="900" dirty="0">
                  <a:solidFill>
                    <a:schemeClr val="accent1"/>
                  </a:solidFill>
                  <a:latin typeface="Arial"/>
                  <a:cs typeface="Arial"/>
                </a:rPr>
                <a:t> con bajo riesgo de </a:t>
              </a:r>
              <a:r>
                <a:rPr lang="es-ES" sz="900" b="1" dirty="0">
                  <a:solidFill>
                    <a:schemeClr val="accent1"/>
                  </a:solidFill>
                  <a:latin typeface="Arial"/>
                  <a:cs typeface="Arial"/>
                </a:rPr>
                <a:t>hipoglucemia</a:t>
              </a:r>
              <a:r>
                <a:rPr lang="es-ES" sz="900" b="1" dirty="0">
                  <a:solidFill>
                    <a:schemeClr val="accent1"/>
                  </a:solidFill>
                  <a:latin typeface="Arial" panose="020B0604020202020204" pitchFamily="34" charset="0"/>
                  <a:cs typeface="Arial" panose="020B0604020202020204" pitchFamily="34" charset="0"/>
                </a:rPr>
                <a:t> </a:t>
              </a:r>
              <a:r>
                <a:rPr lang="es-ES" sz="900" dirty="0">
                  <a:solidFill>
                    <a:schemeClr val="accent1"/>
                  </a:solidFill>
                  <a:latin typeface="Arial"/>
                  <a:cs typeface="Arial"/>
                </a:rPr>
                <a:t>(metformina como primera línea,</a:t>
              </a:r>
              <a:br>
                <a:rPr lang="es-ES" sz="900" dirty="0">
                  <a:solidFill>
                    <a:schemeClr val="accent1"/>
                  </a:solidFill>
                  <a:latin typeface="Arial"/>
                  <a:cs typeface="Arial"/>
                </a:rPr>
              </a:br>
              <a:r>
                <a:rPr lang="es-ES" sz="900" dirty="0">
                  <a:solidFill>
                    <a:schemeClr val="accent1"/>
                  </a:solidFill>
                  <a:latin typeface="Arial"/>
                  <a:cs typeface="Arial"/>
                </a:rPr>
                <a:t> iDPP-4, aGLP-1 o iSGLT-2)</a:t>
              </a:r>
            </a:p>
            <a:p>
              <a:pPr marL="288000" lvl="1" indent="-144000">
                <a:spcBef>
                  <a:spcPts val="100"/>
                </a:spcBef>
                <a:buAutoNum type="arabicPeriod"/>
                <a:tabLst>
                  <a:tab pos="1160780" algn="l"/>
                </a:tabLst>
              </a:pPr>
              <a:r>
                <a:rPr lang="es-ES" sz="900" dirty="0">
                  <a:solidFill>
                    <a:schemeClr val="accent1"/>
                  </a:solidFill>
                  <a:latin typeface="Arial"/>
                  <a:cs typeface="Arial"/>
                </a:rPr>
                <a:t> </a:t>
              </a:r>
              <a:r>
                <a:rPr lang="es-ES" sz="900" b="1" dirty="0">
                  <a:solidFill>
                    <a:schemeClr val="accent1"/>
                  </a:solidFill>
                  <a:latin typeface="Arial"/>
                  <a:cs typeface="Arial"/>
                </a:rPr>
                <a:t>Reducir</a:t>
              </a:r>
              <a:r>
                <a:rPr lang="es-ES" sz="900" dirty="0">
                  <a:solidFill>
                    <a:schemeClr val="accent1"/>
                  </a:solidFill>
                  <a:latin typeface="Arial"/>
                  <a:cs typeface="Arial"/>
                </a:rPr>
                <a:t> la dosis de </a:t>
              </a:r>
              <a:r>
                <a:rPr lang="es-ES" sz="900" b="1" dirty="0">
                  <a:solidFill>
                    <a:schemeClr val="accent1"/>
                  </a:solidFill>
                  <a:latin typeface="Arial"/>
                  <a:cs typeface="Arial"/>
                </a:rPr>
                <a:t>insulina</a:t>
              </a:r>
              <a:r>
                <a:rPr lang="es-ES" sz="900" dirty="0">
                  <a:solidFill>
                    <a:schemeClr val="accent1"/>
                  </a:solidFill>
                  <a:latin typeface="Arial"/>
                  <a:cs typeface="Arial"/>
                </a:rPr>
                <a:t> cuando la glucemia es &lt;80 mg/dl en ≥2 ocasiones en 1 mes</a:t>
              </a:r>
            </a:p>
            <a:p>
              <a:pPr marL="288000" lvl="1" indent="-144000">
                <a:spcBef>
                  <a:spcPts val="100"/>
                </a:spcBef>
                <a:buAutoNum type="arabicPeriod"/>
                <a:tabLst>
                  <a:tab pos="1160780" algn="l"/>
                </a:tabLst>
              </a:pPr>
              <a:r>
                <a:rPr lang="es-ES" sz="900" dirty="0">
                  <a:solidFill>
                    <a:schemeClr val="accent1"/>
                  </a:solidFill>
                  <a:latin typeface="Arial"/>
                  <a:cs typeface="Arial"/>
                </a:rPr>
                <a:t> </a:t>
              </a:r>
              <a:r>
                <a:rPr lang="es-ES" sz="900" b="1" dirty="0">
                  <a:solidFill>
                    <a:schemeClr val="accent1"/>
                  </a:solidFill>
                  <a:latin typeface="Arial"/>
                  <a:cs typeface="Arial"/>
                </a:rPr>
                <a:t>Individualizar</a:t>
              </a:r>
              <a:r>
                <a:rPr lang="es-ES" sz="900" dirty="0">
                  <a:solidFill>
                    <a:schemeClr val="accent1"/>
                  </a:solidFill>
                  <a:latin typeface="Arial"/>
                  <a:cs typeface="Arial"/>
                </a:rPr>
                <a:t> la </a:t>
              </a:r>
              <a:r>
                <a:rPr lang="es-ES" sz="900" b="1" dirty="0">
                  <a:solidFill>
                    <a:schemeClr val="accent1"/>
                  </a:solidFill>
                  <a:latin typeface="Arial"/>
                  <a:cs typeface="Arial"/>
                </a:rPr>
                <a:t>simplificación</a:t>
              </a:r>
              <a:r>
                <a:rPr lang="es-ES" sz="900" dirty="0">
                  <a:solidFill>
                    <a:schemeClr val="accent1"/>
                  </a:solidFill>
                  <a:latin typeface="Arial"/>
                  <a:cs typeface="Arial"/>
                </a:rPr>
                <a:t> considerando el </a:t>
              </a:r>
              <a:r>
                <a:rPr lang="es-ES" sz="900" b="1" dirty="0">
                  <a:solidFill>
                    <a:schemeClr val="accent1"/>
                  </a:solidFill>
                  <a:latin typeface="Arial"/>
                  <a:cs typeface="Arial"/>
                </a:rPr>
                <a:t>grado de control metabólico </a:t>
              </a:r>
              <a:r>
                <a:rPr lang="es-ES" sz="900" dirty="0">
                  <a:solidFill>
                    <a:schemeClr val="accent1"/>
                  </a:solidFill>
                  <a:latin typeface="Arial"/>
                  <a:cs typeface="Arial"/>
                </a:rPr>
                <a:t>estratificado según situación funcional </a:t>
              </a:r>
              <a:r>
                <a:rPr lang="es-ES" sz="900" b="1" dirty="0">
                  <a:solidFill>
                    <a:schemeClr val="accent1"/>
                  </a:solidFill>
                  <a:latin typeface="Arial"/>
                  <a:cs typeface="Arial"/>
                </a:rPr>
                <a:t>basal</a:t>
              </a:r>
              <a:r>
                <a:rPr lang="es-ES" sz="900" dirty="0">
                  <a:solidFill>
                    <a:schemeClr val="accent1"/>
                  </a:solidFill>
                  <a:latin typeface="Arial"/>
                  <a:cs typeface="Arial"/>
                </a:rPr>
                <a:t>, </a:t>
              </a:r>
              <a:r>
                <a:rPr lang="es-ES" sz="900" b="1" dirty="0">
                  <a:solidFill>
                    <a:schemeClr val="accent1"/>
                  </a:solidFill>
                  <a:latin typeface="Arial"/>
                  <a:cs typeface="Arial"/>
                </a:rPr>
                <a:t>multimorbilidad</a:t>
              </a:r>
              <a:r>
                <a:rPr lang="es-ES" sz="900" dirty="0">
                  <a:solidFill>
                    <a:schemeClr val="accent1"/>
                  </a:solidFill>
                  <a:latin typeface="Arial"/>
                  <a:cs typeface="Arial"/>
                </a:rPr>
                <a:t> </a:t>
              </a:r>
              <a:br>
                <a:rPr lang="es-ES" sz="900" dirty="0">
                  <a:solidFill>
                    <a:schemeClr val="accent1"/>
                  </a:solidFill>
                  <a:latin typeface="Arial"/>
                  <a:cs typeface="Arial"/>
                </a:rPr>
              </a:br>
              <a:r>
                <a:rPr lang="es-ES" sz="900" dirty="0">
                  <a:solidFill>
                    <a:schemeClr val="accent1"/>
                  </a:solidFill>
                  <a:latin typeface="Arial"/>
                  <a:cs typeface="Arial"/>
                </a:rPr>
                <a:t> y </a:t>
              </a:r>
              <a:r>
                <a:rPr lang="es-ES" sz="900" b="1" dirty="0">
                  <a:solidFill>
                    <a:schemeClr val="accent1"/>
                  </a:solidFill>
                  <a:latin typeface="Arial"/>
                  <a:cs typeface="Arial"/>
                </a:rPr>
                <a:t>pronóstico vital</a:t>
              </a:r>
            </a:p>
            <a:p>
              <a:pPr marL="288000" lvl="1" indent="-144000">
                <a:spcBef>
                  <a:spcPts val="100"/>
                </a:spcBef>
                <a:buAutoNum type="arabicPeriod"/>
                <a:tabLst>
                  <a:tab pos="1160780" algn="l"/>
                </a:tabLst>
              </a:pPr>
              <a:r>
                <a:rPr lang="es-ES" sz="900" spc="-10" dirty="0">
                  <a:solidFill>
                    <a:schemeClr val="accent1"/>
                  </a:solidFill>
                  <a:latin typeface="Arial"/>
                  <a:cs typeface="Arial"/>
                </a:rPr>
                <a:t> La simplificación terapéutica cuenta con la </a:t>
              </a:r>
              <a:r>
                <a:rPr lang="es-ES" sz="900" b="1" spc="-10" dirty="0">
                  <a:solidFill>
                    <a:schemeClr val="accent1"/>
                  </a:solidFill>
                  <a:latin typeface="Arial"/>
                  <a:cs typeface="Arial"/>
                </a:rPr>
                <a:t>evidencia</a:t>
              </a:r>
              <a:r>
                <a:rPr lang="es-ES" sz="900" spc="-10" dirty="0">
                  <a:solidFill>
                    <a:schemeClr val="accent1"/>
                  </a:solidFill>
                  <a:latin typeface="Arial"/>
                  <a:cs typeface="Arial"/>
                </a:rPr>
                <a:t> de </a:t>
              </a:r>
              <a:r>
                <a:rPr lang="es-ES" sz="900" b="1" spc="-10" dirty="0">
                  <a:solidFill>
                    <a:schemeClr val="accent1"/>
                  </a:solidFill>
                  <a:latin typeface="Arial"/>
                  <a:cs typeface="Arial"/>
                </a:rPr>
                <a:t>varios metaanálisis </a:t>
              </a:r>
              <a:r>
                <a:rPr lang="es-ES" sz="900" spc="-10" dirty="0">
                  <a:solidFill>
                    <a:schemeClr val="accent1"/>
                  </a:solidFill>
                  <a:latin typeface="Arial"/>
                  <a:cs typeface="Arial"/>
                </a:rPr>
                <a:t>y revisiones </a:t>
              </a:r>
              <a:r>
                <a:rPr lang="es-ES" sz="900" b="1" spc="-10" dirty="0">
                  <a:solidFill>
                    <a:schemeClr val="accent1"/>
                  </a:solidFill>
                  <a:latin typeface="Arial"/>
                  <a:cs typeface="Arial"/>
                </a:rPr>
                <a:t>sistemáticas</a:t>
              </a:r>
              <a:r>
                <a:rPr lang="es-ES" sz="900" spc="-10" dirty="0">
                  <a:solidFill>
                    <a:schemeClr val="accent1"/>
                  </a:solidFill>
                  <a:latin typeface="Arial"/>
                  <a:cs typeface="Arial"/>
                </a:rPr>
                <a:t> en los que se ha constatado que los pacientes diabéticos</a:t>
              </a:r>
              <a:br>
                <a:rPr lang="es-ES" sz="900" spc="-10" dirty="0">
                  <a:solidFill>
                    <a:schemeClr val="accent1"/>
                  </a:solidFill>
                  <a:latin typeface="Arial"/>
                  <a:cs typeface="Arial"/>
                </a:rPr>
              </a:br>
              <a:r>
                <a:rPr lang="es-ES" sz="900" spc="-10" dirty="0">
                  <a:solidFill>
                    <a:schemeClr val="accent1"/>
                  </a:solidFill>
                  <a:latin typeface="Arial"/>
                  <a:cs typeface="Arial"/>
                </a:rPr>
                <a:t> con o sin comorbilidades como enfermedad cardiovascular, enfermedad renal crónica o demencia </a:t>
              </a:r>
              <a:r>
                <a:rPr lang="es-ES" sz="900" b="1" spc="-10" dirty="0">
                  <a:solidFill>
                    <a:schemeClr val="accent1"/>
                  </a:solidFill>
                  <a:latin typeface="Arial"/>
                  <a:cs typeface="Arial"/>
                </a:rPr>
                <a:t>no</a:t>
              </a:r>
              <a:r>
                <a:rPr lang="es-ES" sz="900" spc="-10" dirty="0">
                  <a:solidFill>
                    <a:schemeClr val="accent1"/>
                  </a:solidFill>
                  <a:latin typeface="Arial"/>
                  <a:cs typeface="Arial"/>
                </a:rPr>
                <a:t> presentaron </a:t>
              </a:r>
              <a:r>
                <a:rPr lang="es-ES" sz="900" b="1" spc="-10" dirty="0">
                  <a:solidFill>
                    <a:schemeClr val="accent1"/>
                  </a:solidFill>
                  <a:latin typeface="Arial"/>
                  <a:cs typeface="Arial"/>
                </a:rPr>
                <a:t>deterioro</a:t>
              </a:r>
              <a:r>
                <a:rPr lang="es-ES" sz="900" spc="-10" dirty="0">
                  <a:solidFill>
                    <a:schemeClr val="accent1"/>
                  </a:solidFill>
                  <a:latin typeface="Arial"/>
                  <a:cs typeface="Arial"/>
                </a:rPr>
                <a:t> en los niveles de </a:t>
              </a:r>
              <a:r>
                <a:rPr lang="es-ES" sz="900" b="1" spc="-10" dirty="0">
                  <a:solidFill>
                    <a:schemeClr val="accent1"/>
                  </a:solidFill>
                  <a:latin typeface="Arial"/>
                  <a:cs typeface="Arial"/>
                </a:rPr>
                <a:t>HbA1c</a:t>
              </a:r>
              <a:r>
                <a:rPr lang="es-ES" sz="900" spc="-10" dirty="0">
                  <a:solidFill>
                    <a:schemeClr val="accent1"/>
                  </a:solidFill>
                  <a:latin typeface="Arial"/>
                  <a:cs typeface="Arial"/>
                </a:rPr>
                <a:t>, episodios </a:t>
              </a:r>
              <a:br>
                <a:rPr lang="es-ES" sz="900" spc="-10" dirty="0">
                  <a:solidFill>
                    <a:schemeClr val="accent1"/>
                  </a:solidFill>
                  <a:latin typeface="Arial"/>
                  <a:cs typeface="Arial"/>
                </a:rPr>
              </a:br>
              <a:r>
                <a:rPr lang="es-ES" sz="900" spc="-10" dirty="0">
                  <a:solidFill>
                    <a:schemeClr val="accent1"/>
                  </a:solidFill>
                  <a:latin typeface="Arial"/>
                  <a:cs typeface="Arial"/>
                </a:rPr>
                <a:t> de </a:t>
              </a:r>
              <a:r>
                <a:rPr lang="es-ES" sz="900" b="1" spc="-10" dirty="0">
                  <a:solidFill>
                    <a:schemeClr val="accent1"/>
                  </a:solidFill>
                  <a:latin typeface="Arial"/>
                  <a:cs typeface="Arial"/>
                </a:rPr>
                <a:t>hiperglucemia</a:t>
              </a:r>
              <a:r>
                <a:rPr lang="es-ES" sz="900" spc="-10" dirty="0">
                  <a:solidFill>
                    <a:schemeClr val="accent1"/>
                  </a:solidFill>
                  <a:latin typeface="Arial"/>
                  <a:cs typeface="Arial"/>
                </a:rPr>
                <a:t>, </a:t>
              </a:r>
              <a:r>
                <a:rPr lang="es-ES" sz="900" b="1" spc="-10" dirty="0">
                  <a:solidFill>
                    <a:schemeClr val="accent1"/>
                  </a:solidFill>
                  <a:latin typeface="Arial"/>
                  <a:cs typeface="Arial"/>
                </a:rPr>
                <a:t>caídas</a:t>
              </a:r>
              <a:r>
                <a:rPr lang="es-ES" sz="900" spc="-10" dirty="0">
                  <a:solidFill>
                    <a:schemeClr val="accent1"/>
                  </a:solidFill>
                  <a:latin typeface="Arial"/>
                  <a:cs typeface="Arial"/>
                </a:rPr>
                <a:t> u </a:t>
              </a:r>
              <a:r>
                <a:rPr lang="es-ES" sz="900" b="1" spc="-10" dirty="0">
                  <a:solidFill>
                    <a:schemeClr val="accent1"/>
                  </a:solidFill>
                  <a:latin typeface="Arial"/>
                  <a:cs typeface="Arial"/>
                </a:rPr>
                <a:t>hospitalizaciones</a:t>
              </a:r>
              <a:r>
                <a:rPr lang="es-ES" sz="900" spc="-10" dirty="0">
                  <a:solidFill>
                    <a:schemeClr val="accent1"/>
                  </a:solidFill>
                  <a:latin typeface="Arial"/>
                  <a:cs typeface="Arial"/>
                </a:rPr>
                <a:t> tras la </a:t>
              </a:r>
              <a:r>
                <a:rPr lang="es-ES" sz="900" b="1" spc="-10" dirty="0">
                  <a:solidFill>
                    <a:schemeClr val="accent1"/>
                  </a:solidFill>
                  <a:latin typeface="Arial"/>
                  <a:cs typeface="Arial"/>
                </a:rPr>
                <a:t>simplificación de su tratamiento de base</a:t>
              </a:r>
            </a:p>
          </p:txBody>
        </p:sp>
        <p:sp>
          <p:nvSpPr>
            <p:cNvPr id="16" name="CuadroTexto 15">
              <a:extLst>
                <a:ext uri="{FF2B5EF4-FFF2-40B4-BE49-F238E27FC236}">
                  <a16:creationId xmlns:a16="http://schemas.microsoft.com/office/drawing/2014/main" id="{24081F2F-0655-96A0-9FC8-7AD7D9B481EC}"/>
                </a:ext>
              </a:extLst>
            </p:cNvPr>
            <p:cNvSpPr txBox="1"/>
            <p:nvPr/>
          </p:nvSpPr>
          <p:spPr>
            <a:xfrm>
              <a:off x="323850" y="2290631"/>
              <a:ext cx="8496300" cy="281119"/>
            </a:xfrm>
            <a:prstGeom prst="rect">
              <a:avLst/>
            </a:prstGeom>
            <a:solidFill>
              <a:schemeClr val="accent1"/>
            </a:solidFill>
            <a:ln w="12700">
              <a:solidFill>
                <a:schemeClr val="accent1"/>
              </a:solidFill>
            </a:ln>
          </p:spPr>
          <p:txBody>
            <a:bodyPr wrap="square" tIns="54000" bIns="72000" anchor="ctr">
              <a:spAutoFit/>
            </a:bodyPr>
            <a:lstStyle/>
            <a:p>
              <a:pPr marL="38100" algn="ctr">
                <a:lnSpc>
                  <a:spcPct val="100000"/>
                </a:lnSpc>
                <a:spcBef>
                  <a:spcPts val="100"/>
                </a:spcBef>
                <a:spcAft>
                  <a:spcPts val="500"/>
                </a:spcAft>
                <a:buClr>
                  <a:srgbClr val="9770A0"/>
                </a:buClr>
                <a:tabLst>
                  <a:tab pos="216535" algn="l"/>
                </a:tabLst>
              </a:pPr>
              <a:r>
                <a:rPr lang="es-ES_tradnl" sz="1000" dirty="0">
                  <a:solidFill>
                    <a:schemeClr val="bg1"/>
                  </a:solidFill>
                  <a:latin typeface="Arial"/>
                  <a:cs typeface="Arial"/>
                </a:rPr>
                <a:t>Pautas para la </a:t>
              </a:r>
              <a:r>
                <a:rPr lang="es-ES_tradnl" sz="1000" b="1" u="sng" dirty="0">
                  <a:solidFill>
                    <a:schemeClr val="bg1"/>
                  </a:solidFill>
                  <a:latin typeface="Arial"/>
                  <a:cs typeface="Arial"/>
                </a:rPr>
                <a:t>simplificación</a:t>
              </a:r>
              <a:r>
                <a:rPr lang="es-ES_tradnl" sz="1000" dirty="0">
                  <a:solidFill>
                    <a:schemeClr val="bg1"/>
                  </a:solidFill>
                  <a:latin typeface="Arial"/>
                  <a:cs typeface="Arial"/>
                </a:rPr>
                <a:t> del tratamiento:</a:t>
              </a:r>
              <a:r>
                <a:rPr lang="es-ES" sz="1000" baseline="30000" dirty="0">
                  <a:solidFill>
                    <a:schemeClr val="bg1"/>
                  </a:solidFill>
                  <a:latin typeface="Arial"/>
                  <a:cs typeface="Arial"/>
                </a:rPr>
                <a:t>1-3</a:t>
              </a:r>
              <a:endParaRPr lang="es-ES_tradnl" sz="1000" dirty="0">
                <a:solidFill>
                  <a:schemeClr val="bg1"/>
                </a:solidFill>
                <a:latin typeface="Arial"/>
                <a:cs typeface="Arial"/>
              </a:endParaRPr>
            </a:p>
          </p:txBody>
        </p:sp>
      </p:grpSp>
    </p:spTree>
    <p:extLst>
      <p:ext uri="{BB962C8B-B14F-4D97-AF65-F5344CB8AC3E}">
        <p14:creationId xmlns:p14="http://schemas.microsoft.com/office/powerpoint/2010/main" val="38291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6052F-91A4-083C-B6F6-67167C61802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1CFB710-EF75-0C3A-6D5E-FA1EA550BA0F}"/>
              </a:ext>
            </a:extLst>
          </p:cNvPr>
          <p:cNvSpPr>
            <a:spLocks noGrp="1"/>
          </p:cNvSpPr>
          <p:nvPr>
            <p:ph type="sldNum" sz="quarter" idx="12"/>
          </p:nvPr>
        </p:nvSpPr>
        <p:spPr/>
        <p:txBody>
          <a:bodyPr/>
          <a:lstStyle/>
          <a:p>
            <a:fld id="{E7109EF1-F99E-2846-B900-05CEFB69D20A}" type="slidenum">
              <a:rPr lang="en-US" noProof="0" smtClean="0"/>
              <a:pPr/>
              <a:t>44</a:t>
            </a:fld>
            <a:endParaRPr lang="en-US" noProof="0"/>
          </a:p>
        </p:txBody>
      </p:sp>
      <p:sp>
        <p:nvSpPr>
          <p:cNvPr id="3" name="Marcador de texto 2">
            <a:extLst>
              <a:ext uri="{FF2B5EF4-FFF2-40B4-BE49-F238E27FC236}">
                <a16:creationId xmlns:a16="http://schemas.microsoft.com/office/drawing/2014/main" id="{8B6548C9-DF36-8C96-6829-EDC90F0D96B4}"/>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5" name="Marcador de texto 4">
            <a:extLst>
              <a:ext uri="{FF2B5EF4-FFF2-40B4-BE49-F238E27FC236}">
                <a16:creationId xmlns:a16="http://schemas.microsoft.com/office/drawing/2014/main" id="{127E8BE1-1133-E527-12B3-991E2CEC71C2}"/>
              </a:ext>
            </a:extLst>
          </p:cNvPr>
          <p:cNvSpPr>
            <a:spLocks noGrp="1"/>
          </p:cNvSpPr>
          <p:nvPr>
            <p:ph type="body" sz="quarter" idx="26"/>
          </p:nvPr>
        </p:nvSpPr>
        <p:spPr/>
        <p:txBody>
          <a:bodyPr/>
          <a:lstStyle/>
          <a:p>
            <a:pPr marL="12700" marR="5080">
              <a:lnSpc>
                <a:spcPct val="100000"/>
              </a:lnSpc>
              <a:spcBef>
                <a:spcPts val="100"/>
              </a:spcBef>
            </a:pPr>
            <a:r>
              <a:rPr lang="es-ES">
                <a:latin typeface="Arial" panose="020B0604020202020204" pitchFamily="34" charset="0"/>
                <a:cs typeface="Arial" panose="020B0604020202020204" pitchFamily="34" charset="0"/>
              </a:rPr>
              <a:t>American Diabetes </a:t>
            </a:r>
            <a:r>
              <a:rPr lang="es-ES" err="1">
                <a:latin typeface="Arial" panose="020B0604020202020204" pitchFamily="34" charset="0"/>
                <a:cs typeface="Arial" panose="020B0604020202020204" pitchFamily="34" charset="0"/>
              </a:rPr>
              <a:t>Association</a:t>
            </a:r>
            <a:r>
              <a:rPr lang="es-ES">
                <a:latin typeface="Arial" panose="020B0604020202020204" pitchFamily="34" charset="0"/>
                <a:cs typeface="Arial" panose="020B0604020202020204" pitchFamily="34" charset="0"/>
              </a:rPr>
              <a:t> Professional </a:t>
            </a:r>
            <a:r>
              <a:rPr lang="es-ES" err="1">
                <a:latin typeface="Arial" panose="020B0604020202020204" pitchFamily="34" charset="0"/>
                <a:cs typeface="Arial" panose="020B0604020202020204" pitchFamily="34" charset="0"/>
              </a:rPr>
              <a:t>Practice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Committee</a:t>
            </a:r>
            <a:r>
              <a:rPr lang="es-ES">
                <a:latin typeface="Arial" panose="020B0604020202020204" pitchFamily="34" charset="0"/>
                <a:cs typeface="Arial" panose="020B0604020202020204" pitchFamily="34" charset="0"/>
              </a:rPr>
              <a:t>. 13.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Standards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care in diabetes-2025. Diabetes Care. 2025;48(Supplement_1):S266–82</a:t>
            </a:r>
          </a:p>
        </p:txBody>
      </p:sp>
      <p:sp>
        <p:nvSpPr>
          <p:cNvPr id="22" name="Marcador de texto 3">
            <a:extLst>
              <a:ext uri="{FF2B5EF4-FFF2-40B4-BE49-F238E27FC236}">
                <a16:creationId xmlns:a16="http://schemas.microsoft.com/office/drawing/2014/main" id="{421470E6-8273-9E9A-0E6B-91A2E81C0FEC}"/>
              </a:ext>
            </a:extLst>
          </p:cNvPr>
          <p:cNvSpPr>
            <a:spLocks noGrp="1"/>
          </p:cNvSpPr>
          <p:nvPr>
            <p:ph type="body" sz="quarter" idx="25"/>
          </p:nvPr>
        </p:nvSpPr>
        <p:spPr>
          <a:xfrm>
            <a:off x="323851" y="693739"/>
            <a:ext cx="8496300" cy="306559"/>
          </a:xfrm>
        </p:spPr>
        <p:txBody>
          <a:bodyPr/>
          <a:lstStyle/>
          <a:p>
            <a:r>
              <a:rPr lang="es-ES" sz="1800" b="1">
                <a:latin typeface="Arial" panose="020B0604020202020204" pitchFamily="34" charset="0"/>
                <a:cs typeface="Arial" panose="020B0604020202020204" pitchFamily="34" charset="0"/>
              </a:rPr>
              <a:t>Otros aspectos terapéuticos esenciales: simplificación terapéutica</a:t>
            </a:r>
          </a:p>
        </p:txBody>
      </p:sp>
      <p:grpSp>
        <p:nvGrpSpPr>
          <p:cNvPr id="4" name="Grupo 3">
            <a:extLst>
              <a:ext uri="{FF2B5EF4-FFF2-40B4-BE49-F238E27FC236}">
                <a16:creationId xmlns:a16="http://schemas.microsoft.com/office/drawing/2014/main" id="{248CC860-76CD-AC14-1CCC-C14368E558F6}"/>
              </a:ext>
            </a:extLst>
          </p:cNvPr>
          <p:cNvGrpSpPr/>
          <p:nvPr/>
        </p:nvGrpSpPr>
        <p:grpSpPr>
          <a:xfrm>
            <a:off x="4120001" y="4488142"/>
            <a:ext cx="903999" cy="136246"/>
            <a:chOff x="4216048" y="4488142"/>
            <a:chExt cx="903999" cy="136246"/>
          </a:xfrm>
        </p:grpSpPr>
        <p:sp>
          <p:nvSpPr>
            <p:cNvPr id="6" name="Elipse 90">
              <a:hlinkClick r:id="rId2" action="ppaction://hlinksldjump"/>
              <a:extLst>
                <a:ext uri="{FF2B5EF4-FFF2-40B4-BE49-F238E27FC236}">
                  <a16:creationId xmlns:a16="http://schemas.microsoft.com/office/drawing/2014/main" id="{67BA4718-BF40-2033-A7D0-7D2D16114BC8}"/>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7" name="Elipse 90">
              <a:hlinkClick r:id="rId3" action="ppaction://hlinksldjump"/>
              <a:extLst>
                <a:ext uri="{FF2B5EF4-FFF2-40B4-BE49-F238E27FC236}">
                  <a16:creationId xmlns:a16="http://schemas.microsoft.com/office/drawing/2014/main" id="{5B896E64-E9EB-F61D-F27F-8B1F07816587}"/>
                </a:ext>
              </a:extLst>
            </p:cNvPr>
            <p:cNvSpPr/>
            <p:nvPr/>
          </p:nvSpPr>
          <p:spPr>
            <a:xfrm>
              <a:off x="421604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4" action="ppaction://hlinksldjump"/>
              <a:extLst>
                <a:ext uri="{FF2B5EF4-FFF2-40B4-BE49-F238E27FC236}">
                  <a16:creationId xmlns:a16="http://schemas.microsoft.com/office/drawing/2014/main" id="{02696435-3F47-8E13-3300-A6008156D94A}"/>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9" name="Elipse 90">
              <a:hlinkClick r:id="rId5" action="ppaction://hlinksldjump"/>
              <a:extLst>
                <a:ext uri="{FF2B5EF4-FFF2-40B4-BE49-F238E27FC236}">
                  <a16:creationId xmlns:a16="http://schemas.microsoft.com/office/drawing/2014/main" id="{EFD97CA1-157C-B71F-C8BF-FCE94A6C27F5}"/>
                </a:ext>
              </a:extLst>
            </p:cNvPr>
            <p:cNvSpPr/>
            <p:nvPr/>
          </p:nvSpPr>
          <p:spPr>
            <a:xfrm>
              <a:off x="4791862"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0" name="Elipse 90">
              <a:hlinkClick r:id="rId6" action="ppaction://hlinksldjump"/>
              <a:extLst>
                <a:ext uri="{FF2B5EF4-FFF2-40B4-BE49-F238E27FC236}">
                  <a16:creationId xmlns:a16="http://schemas.microsoft.com/office/drawing/2014/main" id="{C4078025-43AF-864F-2522-F926BD068C1A}"/>
                </a:ext>
              </a:extLst>
            </p:cNvPr>
            <p:cNvSpPr/>
            <p:nvPr/>
          </p:nvSpPr>
          <p:spPr>
            <a:xfrm>
              <a:off x="4983801"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
        <p:nvSpPr>
          <p:cNvPr id="15" name="CuadroTexto 14">
            <a:extLst>
              <a:ext uri="{FF2B5EF4-FFF2-40B4-BE49-F238E27FC236}">
                <a16:creationId xmlns:a16="http://schemas.microsoft.com/office/drawing/2014/main" id="{242416C1-2032-DB71-7F4B-7289448C201B}"/>
              </a:ext>
            </a:extLst>
          </p:cNvPr>
          <p:cNvSpPr txBox="1"/>
          <p:nvPr/>
        </p:nvSpPr>
        <p:spPr>
          <a:xfrm>
            <a:off x="323850" y="1166813"/>
            <a:ext cx="8496300" cy="461665"/>
          </a:xfrm>
          <a:prstGeom prst="rect">
            <a:avLst/>
          </a:prstGeom>
          <a:noFill/>
        </p:spPr>
        <p:txBody>
          <a:bodyPr wrap="square" lIns="0" tIns="0" rIns="0" bIns="0">
            <a:spAutoFit/>
          </a:bodyPr>
          <a:lstStyle/>
          <a:p>
            <a:pPr>
              <a:lnSpc>
                <a:spcPct val="100000"/>
              </a:lnSpc>
              <a:buClr>
                <a:srgbClr val="9770A0"/>
              </a:buClr>
              <a:tabLst>
                <a:tab pos="216535" algn="l"/>
              </a:tabLst>
            </a:pPr>
            <a:r>
              <a:rPr lang="es-ES_tradnl" sz="1000">
                <a:solidFill>
                  <a:schemeClr val="accent1"/>
                </a:solidFill>
                <a:latin typeface="Arial" panose="020B0604020202020204" pitchFamily="34" charset="0"/>
                <a:cs typeface="Arial" panose="020B0604020202020204" pitchFamily="34" charset="0"/>
              </a:rPr>
              <a:t>En los </a:t>
            </a:r>
            <a:r>
              <a:rPr lang="es-ES_tradnl" sz="1000" b="1">
                <a:solidFill>
                  <a:schemeClr val="accent1"/>
                </a:solidFill>
                <a:latin typeface="Arial" panose="020B0604020202020204" pitchFamily="34" charset="0"/>
                <a:cs typeface="Arial" panose="020B0604020202020204" pitchFamily="34" charset="0"/>
              </a:rPr>
              <a:t>tres perfiles clínicos </a:t>
            </a:r>
            <a:r>
              <a:rPr lang="es-ES_tradnl" sz="1000">
                <a:solidFill>
                  <a:schemeClr val="accent1"/>
                </a:solidFill>
                <a:latin typeface="Arial" panose="020B0604020202020204" pitchFamily="34" charset="0"/>
                <a:cs typeface="Arial" panose="020B0604020202020204" pitchFamily="34" charset="0"/>
              </a:rPr>
              <a:t>anteriormente descritos se puede plantear la </a:t>
            </a:r>
            <a:r>
              <a:rPr lang="es-ES_tradnl" sz="1000" b="1" u="sng">
                <a:solidFill>
                  <a:schemeClr val="accent1"/>
                </a:solidFill>
                <a:latin typeface="Arial" panose="020B0604020202020204" pitchFamily="34" charset="0"/>
                <a:cs typeface="Arial" panose="020B0604020202020204" pitchFamily="34" charset="0"/>
              </a:rPr>
              <a:t>simplificación terapéutica </a:t>
            </a:r>
            <a:r>
              <a:rPr lang="es-ES_tradnl" sz="1000">
                <a:solidFill>
                  <a:schemeClr val="accent1"/>
                </a:solidFill>
                <a:latin typeface="Arial" panose="020B0604020202020204" pitchFamily="34" charset="0"/>
                <a:cs typeface="Arial" panose="020B0604020202020204" pitchFamily="34" charset="0"/>
              </a:rPr>
              <a:t>y llevar a cabo pautas de </a:t>
            </a:r>
            <a:r>
              <a:rPr lang="es-ES_tradnl" sz="1000" b="1" err="1">
                <a:solidFill>
                  <a:schemeClr val="accent1"/>
                </a:solidFill>
                <a:latin typeface="Arial" panose="020B0604020202020204" pitchFamily="34" charset="0"/>
                <a:cs typeface="Arial" panose="020B0604020202020204" pitchFamily="34" charset="0"/>
              </a:rPr>
              <a:t>deprescripción</a:t>
            </a:r>
            <a:r>
              <a:rPr lang="es-ES_tradnl" sz="1000">
                <a:solidFill>
                  <a:schemeClr val="accent1"/>
                </a:solidFill>
                <a:latin typeface="Arial" panose="020B0604020202020204" pitchFamily="34" charset="0"/>
                <a:cs typeface="Arial" panose="020B0604020202020204" pitchFamily="34" charset="0"/>
              </a:rPr>
              <a:t>. </a:t>
            </a:r>
            <a:br>
              <a:rPr lang="es-ES_tradnl" sz="1000">
                <a:solidFill>
                  <a:schemeClr val="accent1"/>
                </a:solidFill>
                <a:latin typeface="Arial" panose="020B0604020202020204" pitchFamily="34" charset="0"/>
                <a:cs typeface="Arial" panose="020B0604020202020204" pitchFamily="34" charset="0"/>
              </a:rPr>
            </a:br>
            <a:r>
              <a:rPr lang="es-ES_tradnl" sz="1000">
                <a:solidFill>
                  <a:schemeClr val="accent1"/>
                </a:solidFill>
                <a:latin typeface="Arial" panose="020B0604020202020204" pitchFamily="34" charset="0"/>
                <a:cs typeface="Arial" panose="020B0604020202020204" pitchFamily="34" charset="0"/>
              </a:rPr>
              <a:t>Es importante </a:t>
            </a:r>
            <a:r>
              <a:rPr lang="es-ES_tradnl" sz="1000" b="1">
                <a:solidFill>
                  <a:schemeClr val="accent1"/>
                </a:solidFill>
                <a:latin typeface="Arial" panose="020B0604020202020204" pitchFamily="34" charset="0"/>
                <a:cs typeface="Arial" panose="020B0604020202020204" pitchFamily="34" charset="0"/>
              </a:rPr>
              <a:t>individualizar y analizar detalladamente </a:t>
            </a:r>
            <a:r>
              <a:rPr lang="es-ES_tradnl" sz="1000">
                <a:solidFill>
                  <a:schemeClr val="accent1"/>
                </a:solidFill>
                <a:latin typeface="Arial" panose="020B0604020202020204" pitchFamily="34" charset="0"/>
                <a:cs typeface="Arial" panose="020B0604020202020204" pitchFamily="34" charset="0"/>
              </a:rPr>
              <a:t>cada uno de estos </a:t>
            </a:r>
            <a:r>
              <a:rPr lang="es-ES_tradnl" sz="1000" b="1">
                <a:solidFill>
                  <a:schemeClr val="accent1"/>
                </a:solidFill>
                <a:latin typeface="Arial" panose="020B0604020202020204" pitchFamily="34" charset="0"/>
                <a:cs typeface="Arial" panose="020B0604020202020204" pitchFamily="34" charset="0"/>
              </a:rPr>
              <a:t>perfiles</a:t>
            </a:r>
            <a:r>
              <a:rPr lang="es-ES_tradnl" sz="1000">
                <a:solidFill>
                  <a:schemeClr val="accent1"/>
                </a:solidFill>
                <a:latin typeface="Arial" panose="020B0604020202020204" pitchFamily="34" charset="0"/>
                <a:cs typeface="Arial" panose="020B0604020202020204" pitchFamily="34" charset="0"/>
              </a:rPr>
              <a:t>, pues los objetivos de control metabólico y las necesidades </a:t>
            </a:r>
            <a:br>
              <a:rPr lang="es-ES_tradnl" sz="1000">
                <a:solidFill>
                  <a:schemeClr val="accent1"/>
                </a:solidFill>
                <a:latin typeface="Arial" panose="020B0604020202020204" pitchFamily="34" charset="0"/>
                <a:cs typeface="Arial" panose="020B0604020202020204" pitchFamily="34" charset="0"/>
              </a:rPr>
            </a:br>
            <a:r>
              <a:rPr lang="es-ES_tradnl" sz="1000">
                <a:solidFill>
                  <a:schemeClr val="accent1"/>
                </a:solidFill>
                <a:latin typeface="Arial" panose="020B0604020202020204" pitchFamily="34" charset="0"/>
                <a:cs typeface="Arial" panose="020B0604020202020204" pitchFamily="34" charset="0"/>
              </a:rPr>
              <a:t>son diferentes.</a:t>
            </a:r>
          </a:p>
        </p:txBody>
      </p:sp>
      <p:grpSp>
        <p:nvGrpSpPr>
          <p:cNvPr id="54" name="Grupo 53">
            <a:extLst>
              <a:ext uri="{FF2B5EF4-FFF2-40B4-BE49-F238E27FC236}">
                <a16:creationId xmlns:a16="http://schemas.microsoft.com/office/drawing/2014/main" id="{85030B6C-60C7-55E7-5F65-8B7540834B69}"/>
              </a:ext>
            </a:extLst>
          </p:cNvPr>
          <p:cNvGrpSpPr/>
          <p:nvPr/>
        </p:nvGrpSpPr>
        <p:grpSpPr>
          <a:xfrm>
            <a:off x="323528" y="1600855"/>
            <a:ext cx="8496622" cy="2854127"/>
            <a:chOff x="323528" y="1600855"/>
            <a:chExt cx="8496622" cy="2854127"/>
          </a:xfrm>
        </p:grpSpPr>
        <p:cxnSp>
          <p:nvCxnSpPr>
            <p:cNvPr id="21" name="Conector recto 20">
              <a:extLst>
                <a:ext uri="{FF2B5EF4-FFF2-40B4-BE49-F238E27FC236}">
                  <a16:creationId xmlns:a16="http://schemas.microsoft.com/office/drawing/2014/main" id="{978580C4-F1A2-1B46-5801-69BCC4BC3D45}"/>
                </a:ext>
              </a:extLst>
            </p:cNvPr>
            <p:cNvCxnSpPr>
              <a:cxnSpLocks/>
            </p:cNvCxnSpPr>
            <p:nvPr/>
          </p:nvCxnSpPr>
          <p:spPr>
            <a:xfrm>
              <a:off x="323850" y="2075121"/>
              <a:ext cx="84963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upo 41">
              <a:extLst>
                <a:ext uri="{FF2B5EF4-FFF2-40B4-BE49-F238E27FC236}">
                  <a16:creationId xmlns:a16="http://schemas.microsoft.com/office/drawing/2014/main" id="{34C6EB37-9F9D-B018-305E-30165E06AB5C}"/>
                </a:ext>
              </a:extLst>
            </p:cNvPr>
            <p:cNvGrpSpPr/>
            <p:nvPr/>
          </p:nvGrpSpPr>
          <p:grpSpPr>
            <a:xfrm>
              <a:off x="6120150" y="2075121"/>
              <a:ext cx="2700000" cy="2379861"/>
              <a:chOff x="6120150" y="2075121"/>
              <a:chExt cx="2700000" cy="2379861"/>
            </a:xfrm>
          </p:grpSpPr>
          <p:sp>
            <p:nvSpPr>
              <p:cNvPr id="34" name="Redondear rectángulo de esquina diagonal 33">
                <a:extLst>
                  <a:ext uri="{FF2B5EF4-FFF2-40B4-BE49-F238E27FC236}">
                    <a16:creationId xmlns:a16="http://schemas.microsoft.com/office/drawing/2014/main" id="{60BD96EB-B04A-E23E-5D78-B3D441E1E806}"/>
                  </a:ext>
                </a:extLst>
              </p:cNvPr>
              <p:cNvSpPr/>
              <p:nvPr/>
            </p:nvSpPr>
            <p:spPr>
              <a:xfrm>
                <a:off x="6120150" y="2075121"/>
                <a:ext cx="2700000" cy="233671"/>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spAutoFit/>
              </a:bodyPr>
              <a:lstStyle/>
              <a:p>
                <a:pPr algn="ctr">
                  <a:lnSpc>
                    <a:spcPct val="100000"/>
                  </a:lnSpc>
                </a:pPr>
                <a:r>
                  <a:rPr lang="es-ES" sz="900" b="1" spc="-10">
                    <a:latin typeface="Arial" panose="020B0604020202020204" pitchFamily="34" charset="0"/>
                    <a:cs typeface="Arial" panose="020B0604020202020204" pitchFamily="34" charset="0"/>
                  </a:rPr>
                  <a:t>Perfil clínico 3</a:t>
                </a:r>
                <a:endParaRPr lang="es-ES" sz="900" b="1">
                  <a:latin typeface="Arial" panose="020B0604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E6A347DF-2DF0-9C68-ADDB-7253D56D5128}"/>
                  </a:ext>
                </a:extLst>
              </p:cNvPr>
              <p:cNvSpPr txBox="1"/>
              <p:nvPr/>
            </p:nvSpPr>
            <p:spPr>
              <a:xfrm>
                <a:off x="6120150" y="2319732"/>
                <a:ext cx="2700000" cy="2135250"/>
              </a:xfrm>
              <a:prstGeom prst="rect">
                <a:avLst/>
              </a:prstGeom>
              <a:noFill/>
            </p:spPr>
            <p:txBody>
              <a:bodyPr wrap="square" lIns="0" tIns="108000" rIns="0" bIns="0" anchor="t">
                <a:spAutoFit/>
              </a:bodyPr>
              <a:lstStyle/>
              <a:p>
                <a:pPr marL="143510" indent="-143510">
                  <a:spcBef>
                    <a:spcPts val="500"/>
                  </a:spcBef>
                  <a:buFont typeface="Courier New" panose="02070309020205020404" pitchFamily="49" charset="0"/>
                  <a:buChar char="o"/>
                  <a:tabLst>
                    <a:tab pos="1160780" algn="l"/>
                  </a:tabLst>
                </a:pPr>
                <a:r>
                  <a:rPr lang="es-ES" sz="850" dirty="0">
                    <a:solidFill>
                      <a:schemeClr val="accent1"/>
                    </a:solidFill>
                    <a:latin typeface="Arial" panose="020B0604020202020204" pitchFamily="34" charset="0"/>
                    <a:cs typeface="Arial" panose="020B0604020202020204" pitchFamily="34" charset="0"/>
                  </a:rPr>
                  <a:t>Considerar la simplificación terapéutica en los siguientes supuestos: </a:t>
                </a:r>
                <a:r>
                  <a:rPr lang="es-ES" sz="850" b="1" dirty="0">
                    <a:solidFill>
                      <a:schemeClr val="accent1"/>
                    </a:solidFill>
                    <a:latin typeface="Arial" panose="020B0604020202020204" pitchFamily="34" charset="0"/>
                    <a:cs typeface="Arial" panose="020B0604020202020204" pitchFamily="34" charset="0"/>
                  </a:rPr>
                  <a:t>hipoglucemia severa </a:t>
                </a:r>
                <a:r>
                  <a:rPr lang="es-ES" sz="850" dirty="0">
                    <a:solidFill>
                      <a:schemeClr val="accent1"/>
                    </a:solidFill>
                    <a:latin typeface="Arial" panose="020B0604020202020204" pitchFamily="34" charset="0"/>
                    <a:cs typeface="Arial" panose="020B0604020202020204" pitchFamily="34" charset="0"/>
                  </a:rPr>
                  <a:t>o </a:t>
                </a:r>
                <a:r>
                  <a:rPr lang="es-ES" sz="850" b="1" dirty="0">
                    <a:solidFill>
                      <a:schemeClr val="accent1"/>
                    </a:solidFill>
                    <a:latin typeface="Arial" panose="020B0604020202020204" pitchFamily="34" charset="0"/>
                    <a:cs typeface="Arial" panose="020B0604020202020204" pitchFamily="34" charset="0"/>
                  </a:rPr>
                  <a:t>recurrente </a:t>
                </a:r>
                <a:r>
                  <a:rPr lang="es-ES" sz="850" dirty="0">
                    <a:solidFill>
                      <a:schemeClr val="accent1"/>
                    </a:solidFill>
                    <a:latin typeface="Arial" panose="020B0604020202020204" pitchFamily="34" charset="0"/>
                    <a:cs typeface="Arial" panose="020B0604020202020204" pitchFamily="34" charset="0"/>
                  </a:rPr>
                  <a:t>(en tratamiento con </a:t>
                </a:r>
                <a:r>
                  <a:rPr lang="es-ES" sz="850" b="1" dirty="0">
                    <a:solidFill>
                      <a:schemeClr val="accent1"/>
                    </a:solidFill>
                    <a:latin typeface="Arial" panose="020B0604020202020204" pitchFamily="34" charset="0"/>
                    <a:cs typeface="Arial" panose="020B0604020202020204" pitchFamily="34" charset="0"/>
                  </a:rPr>
                  <a:t>insulina</a:t>
                </a:r>
                <a:r>
                  <a:rPr lang="es-ES" sz="850" dirty="0">
                    <a:solidFill>
                      <a:schemeClr val="accent1"/>
                    </a:solidFill>
                    <a:latin typeface="Arial" panose="020B0604020202020204" pitchFamily="34" charset="0"/>
                    <a:cs typeface="Arial" panose="020B0604020202020204" pitchFamily="34" charset="0"/>
                  </a:rPr>
                  <a:t>, </a:t>
                </a:r>
                <a:r>
                  <a:rPr lang="es-ES" sz="850" b="1" dirty="0">
                    <a:solidFill>
                      <a:schemeClr val="accent1"/>
                    </a:solidFill>
                    <a:latin typeface="Arial" panose="020B0604020202020204" pitchFamily="34" charset="0"/>
                    <a:cs typeface="Arial" panose="020B0604020202020204" pitchFamily="34" charset="0"/>
                  </a:rPr>
                  <a:t>sulfonilureas </a:t>
                </a:r>
                <a:r>
                  <a:rPr lang="es-ES" sz="850" dirty="0">
                    <a:solidFill>
                      <a:schemeClr val="accent1"/>
                    </a:solidFill>
                    <a:latin typeface="Arial" panose="020B0604020202020204" pitchFamily="34" charset="0"/>
                    <a:cs typeface="Arial" panose="020B0604020202020204" pitchFamily="34" charset="0"/>
                  </a:rPr>
                  <a:t>o </a:t>
                </a:r>
                <a:r>
                  <a:rPr lang="es-ES" sz="850" b="1" dirty="0" err="1">
                    <a:solidFill>
                      <a:schemeClr val="accent1"/>
                    </a:solidFill>
                    <a:latin typeface="Arial" panose="020B0604020202020204" pitchFamily="34" charset="0"/>
                    <a:cs typeface="Arial" panose="020B0604020202020204" pitchFamily="34" charset="0"/>
                  </a:rPr>
                  <a:t>meglitinidas</a:t>
                </a:r>
                <a:r>
                  <a:rPr lang="es-ES" sz="850" dirty="0">
                    <a:solidFill>
                      <a:schemeClr val="accent1"/>
                    </a:solidFill>
                    <a:latin typeface="Arial" panose="020B0604020202020204" pitchFamily="34" charset="0"/>
                    <a:cs typeface="Arial" panose="020B0604020202020204" pitchFamily="34" charset="0"/>
                  </a:rPr>
                  <a:t>), independientemente de HbA1c; deterioro </a:t>
                </a:r>
                <a:r>
                  <a:rPr lang="es-ES" sz="850" b="1" dirty="0">
                    <a:solidFill>
                      <a:schemeClr val="accent1"/>
                    </a:solidFill>
                    <a:latin typeface="Arial" panose="020B0604020202020204" pitchFamily="34" charset="0"/>
                    <a:cs typeface="Arial" panose="020B0604020202020204" pitchFamily="34" charset="0"/>
                  </a:rPr>
                  <a:t>cognitivo severo</a:t>
                </a:r>
                <a:r>
                  <a:rPr lang="es-ES" sz="850" dirty="0">
                    <a:solidFill>
                      <a:schemeClr val="accent1"/>
                    </a:solidFill>
                    <a:latin typeface="Arial" panose="020B0604020202020204" pitchFamily="34" charset="0"/>
                    <a:cs typeface="Arial" panose="020B0604020202020204" pitchFamily="34" charset="0"/>
                  </a:rPr>
                  <a:t>; </a:t>
                </a:r>
                <a:r>
                  <a:rPr lang="es-ES" sz="850" b="1" dirty="0">
                    <a:solidFill>
                      <a:schemeClr val="accent1"/>
                    </a:solidFill>
                    <a:latin typeface="Arial" panose="020B0604020202020204" pitchFamily="34" charset="0"/>
                    <a:cs typeface="Arial" panose="020B0604020202020204" pitchFamily="34" charset="0"/>
                  </a:rPr>
                  <a:t>anorexia </a:t>
                </a:r>
                <a:r>
                  <a:rPr lang="es-ES" sz="850" dirty="0">
                    <a:solidFill>
                      <a:schemeClr val="accent1"/>
                    </a:solidFill>
                    <a:latin typeface="Arial" panose="020B0604020202020204" pitchFamily="34" charset="0"/>
                    <a:cs typeface="Arial" panose="020B0604020202020204" pitchFamily="34" charset="0"/>
                  </a:rPr>
                  <a:t>con </a:t>
                </a:r>
                <a:r>
                  <a:rPr lang="es-ES" sz="850" b="1" dirty="0">
                    <a:solidFill>
                      <a:schemeClr val="accent1"/>
                    </a:solidFill>
                    <a:latin typeface="Arial" panose="020B0604020202020204" pitchFamily="34" charset="0"/>
                    <a:cs typeface="Arial" panose="020B0604020202020204" pitchFamily="34" charset="0"/>
                  </a:rPr>
                  <a:t>patrón de ingestas errático </a:t>
                </a:r>
                <a:r>
                  <a:rPr lang="es-ES" sz="850" dirty="0">
                    <a:solidFill>
                      <a:schemeClr val="accent1"/>
                    </a:solidFill>
                    <a:latin typeface="Arial" panose="020B0604020202020204" pitchFamily="34" charset="0"/>
                    <a:cs typeface="Arial" panose="020B0604020202020204" pitchFamily="34" charset="0"/>
                  </a:rPr>
                  <a:t>y fluctuante. Valorar retirar cualquier fármaco que no suponga </a:t>
                </a:r>
                <a:r>
                  <a:rPr lang="es-ES" sz="850" b="1" dirty="0">
                    <a:solidFill>
                      <a:schemeClr val="accent1"/>
                    </a:solidFill>
                    <a:latin typeface="Arial" panose="020B0604020202020204" pitchFamily="34" charset="0"/>
                    <a:cs typeface="Arial" panose="020B0604020202020204" pitchFamily="34" charset="0"/>
                  </a:rPr>
                  <a:t>un beneficio claro</a:t>
                </a:r>
                <a:r>
                  <a:rPr lang="es-ES" sz="850" dirty="0">
                    <a:solidFill>
                      <a:schemeClr val="accent1"/>
                    </a:solidFill>
                    <a:latin typeface="Arial" panose="020B0604020202020204" pitchFamily="34" charset="0"/>
                    <a:cs typeface="Arial" panose="020B0604020202020204" pitchFamily="34" charset="0"/>
                  </a:rPr>
                  <a:t>.</a:t>
                </a:r>
                <a:endParaRPr lang="es-ES" dirty="0"/>
              </a:p>
              <a:p>
                <a:pPr marL="143510" indent="-143510">
                  <a:spcBef>
                    <a:spcPts val="500"/>
                  </a:spcBef>
                  <a:buFont typeface="Courier New" panose="02070309020205020404" pitchFamily="49" charset="0"/>
                  <a:buChar char="o"/>
                  <a:tabLst>
                    <a:tab pos="1160780" algn="l"/>
                  </a:tabLst>
                </a:pPr>
                <a:r>
                  <a:rPr lang="es-ES" sz="850" dirty="0">
                    <a:solidFill>
                      <a:schemeClr val="accent1"/>
                    </a:solidFill>
                    <a:latin typeface="Arial"/>
                    <a:cs typeface="Arial"/>
                  </a:rPr>
                  <a:t>Situación </a:t>
                </a:r>
                <a:r>
                  <a:rPr lang="es-ES" sz="850" b="1" dirty="0">
                    <a:solidFill>
                      <a:schemeClr val="accent1"/>
                    </a:solidFill>
                    <a:latin typeface="Arial"/>
                    <a:cs typeface="Arial"/>
                  </a:rPr>
                  <a:t>final de VIDA</a:t>
                </a:r>
                <a:r>
                  <a:rPr lang="es-ES" sz="850" dirty="0">
                    <a:solidFill>
                      <a:schemeClr val="accent1"/>
                    </a:solidFill>
                    <a:latin typeface="Arial"/>
                    <a:cs typeface="Arial"/>
                  </a:rPr>
                  <a:t>: simplificar y retirar tratamiento si este es </a:t>
                </a:r>
                <a:r>
                  <a:rPr lang="es-ES" sz="850" b="1" dirty="0">
                    <a:solidFill>
                      <a:schemeClr val="accent1"/>
                    </a:solidFill>
                    <a:latin typeface="Arial"/>
                    <a:cs typeface="Arial"/>
                  </a:rPr>
                  <a:t>causa de dolor o malestar </a:t>
                </a:r>
                <a:r>
                  <a:rPr lang="es-ES" sz="850" dirty="0">
                    <a:solidFill>
                      <a:schemeClr val="accent1"/>
                    </a:solidFill>
                    <a:latin typeface="Arial"/>
                    <a:cs typeface="Arial"/>
                  </a:rPr>
                  <a:t>(inyecciones de insulina o controles capilares de glucosa) y en caso de </a:t>
                </a:r>
                <a:r>
                  <a:rPr lang="es-ES" sz="850" b="1" dirty="0">
                    <a:solidFill>
                      <a:schemeClr val="accent1"/>
                    </a:solidFill>
                    <a:latin typeface="Arial"/>
                    <a:cs typeface="Arial"/>
                  </a:rPr>
                  <a:t>estrés excesivo por parte de la familia </a:t>
                </a:r>
                <a:r>
                  <a:rPr lang="es-ES" sz="850" dirty="0">
                    <a:solidFill>
                      <a:schemeClr val="accent1"/>
                    </a:solidFill>
                    <a:latin typeface="Arial"/>
                    <a:cs typeface="Arial"/>
                  </a:rPr>
                  <a:t>por mantener el régimen terapéutico. Retirar cualquier fármaco que no implique </a:t>
                </a:r>
                <a:r>
                  <a:rPr lang="es-ES" sz="850" b="1" dirty="0">
                    <a:solidFill>
                      <a:schemeClr val="accent1"/>
                    </a:solidFill>
                    <a:latin typeface="Arial"/>
                    <a:cs typeface="Arial"/>
                  </a:rPr>
                  <a:t>mejorar la situación clínica o el confort del paciente</a:t>
                </a:r>
                <a:r>
                  <a:rPr lang="es-ES" sz="850" dirty="0">
                    <a:solidFill>
                      <a:schemeClr val="accent1"/>
                    </a:solidFill>
                    <a:latin typeface="Arial"/>
                    <a:cs typeface="Arial"/>
                  </a:rPr>
                  <a:t>.</a:t>
                </a:r>
              </a:p>
            </p:txBody>
          </p:sp>
        </p:grpSp>
        <p:grpSp>
          <p:nvGrpSpPr>
            <p:cNvPr id="43" name="Grupo 42">
              <a:extLst>
                <a:ext uri="{FF2B5EF4-FFF2-40B4-BE49-F238E27FC236}">
                  <a16:creationId xmlns:a16="http://schemas.microsoft.com/office/drawing/2014/main" id="{CAD02C82-C910-D375-652D-274176FFA310}"/>
                </a:ext>
              </a:extLst>
            </p:cNvPr>
            <p:cNvGrpSpPr/>
            <p:nvPr/>
          </p:nvGrpSpPr>
          <p:grpSpPr>
            <a:xfrm>
              <a:off x="3221839" y="2075121"/>
              <a:ext cx="2700000" cy="1923326"/>
              <a:chOff x="6120150" y="2075121"/>
              <a:chExt cx="2700000" cy="1923326"/>
            </a:xfrm>
          </p:grpSpPr>
          <p:sp>
            <p:nvSpPr>
              <p:cNvPr id="44" name="Redondear rectángulo de esquina diagonal 43">
                <a:extLst>
                  <a:ext uri="{FF2B5EF4-FFF2-40B4-BE49-F238E27FC236}">
                    <a16:creationId xmlns:a16="http://schemas.microsoft.com/office/drawing/2014/main" id="{77315552-355A-6289-6DBC-36D136089835}"/>
                  </a:ext>
                </a:extLst>
              </p:cNvPr>
              <p:cNvSpPr/>
              <p:nvPr/>
            </p:nvSpPr>
            <p:spPr>
              <a:xfrm>
                <a:off x="6120150" y="2075121"/>
                <a:ext cx="2700000" cy="233671"/>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spAutoFit/>
              </a:bodyPr>
              <a:lstStyle/>
              <a:p>
                <a:pPr algn="ctr">
                  <a:lnSpc>
                    <a:spcPct val="100000"/>
                  </a:lnSpc>
                </a:pPr>
                <a:r>
                  <a:rPr lang="es-ES" sz="900" b="1" spc="-10">
                    <a:latin typeface="Arial" panose="020B0604020202020204" pitchFamily="34" charset="0"/>
                    <a:cs typeface="Arial" panose="020B0604020202020204" pitchFamily="34" charset="0"/>
                  </a:rPr>
                  <a:t>Perfil clínico 2</a:t>
                </a:r>
                <a:endParaRPr lang="es-ES" sz="900" b="1">
                  <a:latin typeface="Arial" panose="020B0604020202020204" pitchFamily="34" charset="0"/>
                  <a:cs typeface="Arial" panose="020B0604020202020204" pitchFamily="34" charset="0"/>
                </a:endParaRPr>
              </a:p>
            </p:txBody>
          </p:sp>
          <p:sp>
            <p:nvSpPr>
              <p:cNvPr id="45" name="CuadroTexto 44">
                <a:extLst>
                  <a:ext uri="{FF2B5EF4-FFF2-40B4-BE49-F238E27FC236}">
                    <a16:creationId xmlns:a16="http://schemas.microsoft.com/office/drawing/2014/main" id="{51117490-EBC8-E71A-9510-647A67D677CA}"/>
                  </a:ext>
                </a:extLst>
              </p:cNvPr>
              <p:cNvSpPr txBox="1"/>
              <p:nvPr/>
            </p:nvSpPr>
            <p:spPr>
              <a:xfrm>
                <a:off x="6120150" y="2319732"/>
                <a:ext cx="2700000" cy="1678715"/>
              </a:xfrm>
              <a:prstGeom prst="rect">
                <a:avLst/>
              </a:prstGeom>
              <a:noFill/>
            </p:spPr>
            <p:txBody>
              <a:bodyPr wrap="square" lIns="0" tIns="108000" rIns="0" bIns="0" anchor="t">
                <a:spAutoFit/>
              </a:bodyPr>
              <a:lstStyle/>
              <a:p>
                <a:pPr marL="143510" indent="-143510">
                  <a:buFont typeface="Courier New" panose="02070309020205020404" pitchFamily="49" charset="0"/>
                  <a:buChar char="o"/>
                  <a:tabLst>
                    <a:tab pos="1160780" algn="l"/>
                  </a:tabLst>
                </a:pPr>
                <a:r>
                  <a:rPr lang="es-ES" sz="850" dirty="0">
                    <a:solidFill>
                      <a:schemeClr val="accent1"/>
                    </a:solidFill>
                    <a:latin typeface="Arial"/>
                    <a:cs typeface="Arial"/>
                  </a:rPr>
                  <a:t>Considerar la simplificación terapéutica en los siguientes supuestos: </a:t>
                </a:r>
                <a:r>
                  <a:rPr lang="es-ES" sz="850" b="1" dirty="0">
                    <a:solidFill>
                      <a:schemeClr val="accent1"/>
                    </a:solidFill>
                    <a:latin typeface="Arial"/>
                    <a:cs typeface="Arial"/>
                  </a:rPr>
                  <a:t>hipoglucemia severa </a:t>
                </a:r>
                <a:br>
                  <a:rPr lang="es-ES" sz="850" b="1" dirty="0">
                    <a:latin typeface="Arial" panose="020B0604020202020204" pitchFamily="34" charset="0"/>
                    <a:cs typeface="Arial" panose="020B0604020202020204" pitchFamily="34" charset="0"/>
                  </a:rPr>
                </a:br>
                <a:r>
                  <a:rPr lang="es-ES" sz="850" dirty="0">
                    <a:solidFill>
                      <a:schemeClr val="accent1"/>
                    </a:solidFill>
                    <a:latin typeface="Arial"/>
                    <a:cs typeface="Arial"/>
                  </a:rPr>
                  <a:t>o </a:t>
                </a:r>
                <a:r>
                  <a:rPr lang="es-ES" sz="850" b="1" dirty="0">
                    <a:solidFill>
                      <a:schemeClr val="accent1"/>
                    </a:solidFill>
                    <a:latin typeface="Arial"/>
                    <a:cs typeface="Arial"/>
                  </a:rPr>
                  <a:t>recurrente </a:t>
                </a:r>
                <a:r>
                  <a:rPr lang="es-ES" sz="850" dirty="0">
                    <a:solidFill>
                      <a:schemeClr val="accent1"/>
                    </a:solidFill>
                    <a:latin typeface="Arial"/>
                    <a:cs typeface="Arial"/>
                  </a:rPr>
                  <a:t>(en tratamiento con </a:t>
                </a:r>
                <a:r>
                  <a:rPr lang="es-ES" sz="850" b="1" dirty="0">
                    <a:solidFill>
                      <a:schemeClr val="accent1"/>
                    </a:solidFill>
                    <a:latin typeface="Arial"/>
                    <a:cs typeface="Arial"/>
                  </a:rPr>
                  <a:t>insulina</a:t>
                </a:r>
                <a:r>
                  <a:rPr lang="es-ES" sz="850" dirty="0">
                    <a:solidFill>
                      <a:schemeClr val="accent1"/>
                    </a:solidFill>
                    <a:latin typeface="Arial"/>
                    <a:cs typeface="Arial"/>
                  </a:rPr>
                  <a:t>, </a:t>
                </a:r>
                <a:r>
                  <a:rPr lang="es-ES" sz="850" b="1" dirty="0">
                    <a:solidFill>
                      <a:schemeClr val="accent1"/>
                    </a:solidFill>
                    <a:latin typeface="Arial"/>
                    <a:cs typeface="Arial"/>
                  </a:rPr>
                  <a:t>sulfonilureas </a:t>
                </a:r>
                <a:r>
                  <a:rPr lang="es-ES" sz="850" dirty="0">
                    <a:solidFill>
                      <a:schemeClr val="accent1"/>
                    </a:solidFill>
                    <a:latin typeface="Arial"/>
                    <a:cs typeface="Arial"/>
                  </a:rPr>
                  <a:t>o </a:t>
                </a:r>
                <a:r>
                  <a:rPr lang="es-ES" sz="850" b="1" dirty="0" err="1">
                    <a:solidFill>
                      <a:schemeClr val="accent1"/>
                    </a:solidFill>
                    <a:latin typeface="Arial"/>
                    <a:cs typeface="Arial"/>
                  </a:rPr>
                  <a:t>meglitinidas</a:t>
                </a:r>
                <a:r>
                  <a:rPr lang="es-ES" sz="850" dirty="0">
                    <a:solidFill>
                      <a:schemeClr val="accent1"/>
                    </a:solidFill>
                    <a:latin typeface="Arial"/>
                    <a:cs typeface="Arial"/>
                  </a:rPr>
                  <a:t>), independientemente de HbA1c; alta </a:t>
                </a:r>
                <a:r>
                  <a:rPr lang="es-ES" sz="850" b="1" dirty="0">
                    <a:solidFill>
                      <a:schemeClr val="accent1"/>
                    </a:solidFill>
                    <a:latin typeface="Arial"/>
                    <a:cs typeface="Arial"/>
                  </a:rPr>
                  <a:t>variabilidad glucémica</a:t>
                </a:r>
                <a:r>
                  <a:rPr lang="es-ES" sz="850" dirty="0">
                    <a:solidFill>
                      <a:schemeClr val="accent1"/>
                    </a:solidFill>
                    <a:latin typeface="Arial"/>
                    <a:cs typeface="Arial"/>
                  </a:rPr>
                  <a:t>; </a:t>
                </a:r>
                <a:r>
                  <a:rPr lang="es-ES" sz="850" b="1" dirty="0">
                    <a:solidFill>
                      <a:schemeClr val="accent1"/>
                    </a:solidFill>
                    <a:latin typeface="Arial"/>
                    <a:cs typeface="Arial"/>
                  </a:rPr>
                  <a:t>polifarmacia</a:t>
                </a:r>
                <a:r>
                  <a:rPr lang="es-ES" sz="850" dirty="0">
                    <a:solidFill>
                      <a:schemeClr val="accent1"/>
                    </a:solidFill>
                    <a:latin typeface="Arial"/>
                    <a:cs typeface="Arial"/>
                  </a:rPr>
                  <a:t>; </a:t>
                </a:r>
                <a:r>
                  <a:rPr lang="es-ES" sz="850" b="1" dirty="0">
                    <a:solidFill>
                      <a:schemeClr val="accent1"/>
                    </a:solidFill>
                    <a:latin typeface="Arial"/>
                    <a:cs typeface="Arial"/>
                  </a:rPr>
                  <a:t>dificultades </a:t>
                </a:r>
                <a:r>
                  <a:rPr lang="es-ES" sz="850" dirty="0">
                    <a:solidFill>
                      <a:schemeClr val="accent1"/>
                    </a:solidFill>
                    <a:latin typeface="Arial"/>
                    <a:cs typeface="Arial"/>
                  </a:rPr>
                  <a:t>por parte del </a:t>
                </a:r>
                <a:r>
                  <a:rPr lang="es-ES" sz="850" b="1" dirty="0">
                    <a:solidFill>
                      <a:schemeClr val="accent1"/>
                    </a:solidFill>
                    <a:latin typeface="Arial"/>
                    <a:cs typeface="Arial"/>
                  </a:rPr>
                  <a:t>paciente/familia </a:t>
                </a:r>
                <a:r>
                  <a:rPr lang="es-ES" sz="850" dirty="0">
                    <a:solidFill>
                      <a:schemeClr val="accent1"/>
                    </a:solidFill>
                    <a:latin typeface="Arial"/>
                    <a:cs typeface="Arial"/>
                  </a:rPr>
                  <a:t>de </a:t>
                </a:r>
                <a:r>
                  <a:rPr lang="es-ES" sz="850" b="1" dirty="0">
                    <a:solidFill>
                      <a:schemeClr val="accent1"/>
                    </a:solidFill>
                    <a:latin typeface="Arial"/>
                    <a:cs typeface="Arial"/>
                  </a:rPr>
                  <a:t>entender </a:t>
                </a:r>
                <a:r>
                  <a:rPr lang="es-ES" sz="850" dirty="0">
                    <a:solidFill>
                      <a:schemeClr val="accent1"/>
                    </a:solidFill>
                    <a:latin typeface="Arial"/>
                    <a:cs typeface="Arial"/>
                  </a:rPr>
                  <a:t>y llevar a cabo </a:t>
                </a:r>
                <a:br>
                  <a:rPr lang="es-ES" sz="850" dirty="0">
                    <a:latin typeface="Arial" panose="020B0604020202020204" pitchFamily="34" charset="0"/>
                    <a:cs typeface="Arial" panose="020B0604020202020204" pitchFamily="34" charset="0"/>
                  </a:rPr>
                </a:br>
                <a:r>
                  <a:rPr lang="es-ES" sz="850" dirty="0">
                    <a:solidFill>
                      <a:schemeClr val="accent1"/>
                    </a:solidFill>
                    <a:latin typeface="Arial"/>
                    <a:cs typeface="Arial"/>
                  </a:rPr>
                  <a:t>un </a:t>
                </a:r>
                <a:r>
                  <a:rPr lang="es-ES" sz="850" b="1" dirty="0">
                    <a:solidFill>
                      <a:schemeClr val="accent1"/>
                    </a:solidFill>
                    <a:latin typeface="Arial"/>
                    <a:cs typeface="Arial"/>
                  </a:rPr>
                  <a:t>plan terapéutico complejo </a:t>
                </a:r>
                <a:r>
                  <a:rPr lang="es-ES" sz="850" dirty="0">
                    <a:solidFill>
                      <a:schemeClr val="accent1"/>
                    </a:solidFill>
                    <a:latin typeface="Arial"/>
                    <a:cs typeface="Arial"/>
                  </a:rPr>
                  <a:t>y </a:t>
                </a:r>
                <a:r>
                  <a:rPr lang="es-ES" sz="850" b="1" dirty="0">
                    <a:solidFill>
                      <a:schemeClr val="accent1"/>
                    </a:solidFill>
                    <a:latin typeface="Arial"/>
                    <a:cs typeface="Arial"/>
                  </a:rPr>
                  <a:t>cambios  </a:t>
                </a:r>
                <a:r>
                  <a:rPr lang="es-ES" sz="850" dirty="0">
                    <a:solidFill>
                      <a:schemeClr val="accent1"/>
                    </a:solidFill>
                    <a:latin typeface="Arial"/>
                    <a:cs typeface="Arial"/>
                  </a:rPr>
                  <a:t>significativos en el </a:t>
                </a:r>
                <a:r>
                  <a:rPr lang="es-ES" sz="850" b="1" dirty="0">
                    <a:solidFill>
                      <a:schemeClr val="accent1"/>
                    </a:solidFill>
                    <a:latin typeface="Arial"/>
                    <a:cs typeface="Arial"/>
                  </a:rPr>
                  <a:t>soporte sociofamiliar </a:t>
                </a:r>
                <a:r>
                  <a:rPr lang="es-ES" sz="850" dirty="0">
                    <a:solidFill>
                      <a:schemeClr val="accent1"/>
                    </a:solidFill>
                    <a:latin typeface="Arial"/>
                    <a:cs typeface="Arial"/>
                  </a:rPr>
                  <a:t>del  paciente (pérdida del cuidador principal, cambio de ubicación social que comprometa el plan terapéutico, problemas económicos…).</a:t>
                </a:r>
                <a:endParaRPr lang="es-ES" dirty="0">
                  <a:solidFill>
                    <a:schemeClr val="accent1"/>
                  </a:solidFill>
                </a:endParaRPr>
              </a:p>
            </p:txBody>
          </p:sp>
        </p:grpSp>
        <p:grpSp>
          <p:nvGrpSpPr>
            <p:cNvPr id="49" name="Grupo 48">
              <a:extLst>
                <a:ext uri="{FF2B5EF4-FFF2-40B4-BE49-F238E27FC236}">
                  <a16:creationId xmlns:a16="http://schemas.microsoft.com/office/drawing/2014/main" id="{DF37C7EC-72A7-F35C-277D-2501C361102F}"/>
                </a:ext>
              </a:extLst>
            </p:cNvPr>
            <p:cNvGrpSpPr/>
            <p:nvPr/>
          </p:nvGrpSpPr>
          <p:grpSpPr>
            <a:xfrm>
              <a:off x="323528" y="2075121"/>
              <a:ext cx="2700000" cy="1400106"/>
              <a:chOff x="6120150" y="2075121"/>
              <a:chExt cx="2700000" cy="1400106"/>
            </a:xfrm>
          </p:grpSpPr>
          <p:sp>
            <p:nvSpPr>
              <p:cNvPr id="50" name="Redondear rectángulo de esquina diagonal 49">
                <a:extLst>
                  <a:ext uri="{FF2B5EF4-FFF2-40B4-BE49-F238E27FC236}">
                    <a16:creationId xmlns:a16="http://schemas.microsoft.com/office/drawing/2014/main" id="{3325A3EF-4E78-D021-5458-81BB5EA32667}"/>
                  </a:ext>
                </a:extLst>
              </p:cNvPr>
              <p:cNvSpPr/>
              <p:nvPr/>
            </p:nvSpPr>
            <p:spPr>
              <a:xfrm>
                <a:off x="6120150" y="2075121"/>
                <a:ext cx="2700000" cy="233671"/>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spAutoFit/>
              </a:bodyPr>
              <a:lstStyle/>
              <a:p>
                <a:pPr algn="ctr">
                  <a:lnSpc>
                    <a:spcPct val="100000"/>
                  </a:lnSpc>
                </a:pPr>
                <a:r>
                  <a:rPr lang="es-ES" sz="900" b="1" spc="-10">
                    <a:latin typeface="Arial" panose="020B0604020202020204" pitchFamily="34" charset="0"/>
                    <a:cs typeface="Arial" panose="020B0604020202020204" pitchFamily="34" charset="0"/>
                  </a:rPr>
                  <a:t>Perfil clínico 1</a:t>
                </a:r>
                <a:endParaRPr lang="es-ES" sz="900" b="1">
                  <a:latin typeface="Arial" panose="020B0604020202020204" pitchFamily="34" charset="0"/>
                  <a:cs typeface="Arial" panose="020B0604020202020204" pitchFamily="34" charset="0"/>
                </a:endParaRPr>
              </a:p>
            </p:txBody>
          </p:sp>
          <p:sp>
            <p:nvSpPr>
              <p:cNvPr id="51" name="CuadroTexto 50">
                <a:extLst>
                  <a:ext uri="{FF2B5EF4-FFF2-40B4-BE49-F238E27FC236}">
                    <a16:creationId xmlns:a16="http://schemas.microsoft.com/office/drawing/2014/main" id="{B8073D83-32ED-D62E-54B4-CC66D85AD133}"/>
                  </a:ext>
                </a:extLst>
              </p:cNvPr>
              <p:cNvSpPr txBox="1"/>
              <p:nvPr/>
            </p:nvSpPr>
            <p:spPr>
              <a:xfrm>
                <a:off x="6120150" y="2319732"/>
                <a:ext cx="2700000" cy="1155495"/>
              </a:xfrm>
              <a:prstGeom prst="rect">
                <a:avLst/>
              </a:prstGeom>
              <a:noFill/>
            </p:spPr>
            <p:txBody>
              <a:bodyPr wrap="square" lIns="0" tIns="108000" rIns="0" bIns="0">
                <a:spAutoFit/>
              </a:bodyPr>
              <a:lstStyle/>
              <a:p>
                <a:pPr marL="144000" indent="-144000">
                  <a:buFont typeface="Courier New" panose="02070309020205020404" pitchFamily="49" charset="0"/>
                  <a:buChar char="o"/>
                  <a:tabLst>
                    <a:tab pos="1160780" algn="l"/>
                  </a:tabLst>
                </a:pPr>
                <a:r>
                  <a:rPr lang="es-ES" sz="850" dirty="0">
                    <a:solidFill>
                      <a:schemeClr val="accent1"/>
                    </a:solidFill>
                    <a:latin typeface="Arial" panose="020B0604020202020204" pitchFamily="34" charset="0"/>
                    <a:cs typeface="Arial" panose="020B0604020202020204" pitchFamily="34" charset="0"/>
                  </a:rPr>
                  <a:t>Considerar la simplificación terapéutica </a:t>
                </a:r>
                <a:br>
                  <a:rPr lang="es-ES" sz="850" dirty="0">
                    <a:solidFill>
                      <a:schemeClr val="accent1"/>
                    </a:solidFill>
                    <a:latin typeface="Arial" panose="020B0604020202020204" pitchFamily="34" charset="0"/>
                    <a:cs typeface="Arial" panose="020B0604020202020204" pitchFamily="34" charset="0"/>
                  </a:rPr>
                </a:br>
                <a:r>
                  <a:rPr lang="es-ES" sz="850" dirty="0">
                    <a:solidFill>
                      <a:schemeClr val="accent1"/>
                    </a:solidFill>
                    <a:latin typeface="Arial" panose="020B0604020202020204" pitchFamily="34" charset="0"/>
                    <a:cs typeface="Arial" panose="020B0604020202020204" pitchFamily="34" charset="0"/>
                  </a:rPr>
                  <a:t>en los siguientes supuestos: </a:t>
                </a:r>
                <a:r>
                  <a:rPr lang="es-ES" sz="850" b="1" dirty="0">
                    <a:solidFill>
                      <a:schemeClr val="accent1"/>
                    </a:solidFill>
                    <a:latin typeface="Arial" panose="020B0604020202020204" pitchFamily="34" charset="0"/>
                    <a:cs typeface="Arial" panose="020B0604020202020204" pitchFamily="34" charset="0"/>
                  </a:rPr>
                  <a:t>hipoglucemia </a:t>
                </a:r>
                <a:br>
                  <a:rPr lang="es-ES" sz="850" b="1" dirty="0">
                    <a:solidFill>
                      <a:schemeClr val="accent1"/>
                    </a:solidFill>
                    <a:latin typeface="Arial" panose="020B0604020202020204" pitchFamily="34" charset="0"/>
                    <a:cs typeface="Arial" panose="020B0604020202020204" pitchFamily="34" charset="0"/>
                  </a:rPr>
                </a:br>
                <a:r>
                  <a:rPr lang="es-ES" sz="850" b="1" dirty="0">
                    <a:solidFill>
                      <a:schemeClr val="accent1"/>
                    </a:solidFill>
                    <a:latin typeface="Arial" panose="020B0604020202020204" pitchFamily="34" charset="0"/>
                    <a:cs typeface="Arial" panose="020B0604020202020204" pitchFamily="34" charset="0"/>
                  </a:rPr>
                  <a:t>severa </a:t>
                </a:r>
                <a:r>
                  <a:rPr lang="es-ES" sz="850" dirty="0">
                    <a:solidFill>
                      <a:schemeClr val="accent1"/>
                    </a:solidFill>
                    <a:latin typeface="Arial" panose="020B0604020202020204" pitchFamily="34" charset="0"/>
                    <a:cs typeface="Arial" panose="020B0604020202020204" pitchFamily="34" charset="0"/>
                  </a:rPr>
                  <a:t>o </a:t>
                </a:r>
                <a:r>
                  <a:rPr lang="es-ES" sz="850" b="1" dirty="0">
                    <a:solidFill>
                      <a:schemeClr val="accent1"/>
                    </a:solidFill>
                    <a:latin typeface="Arial" panose="020B0604020202020204" pitchFamily="34" charset="0"/>
                    <a:cs typeface="Arial" panose="020B0604020202020204" pitchFamily="34" charset="0"/>
                  </a:rPr>
                  <a:t>recurrente </a:t>
                </a:r>
                <a:r>
                  <a:rPr lang="es-ES" sz="850" dirty="0">
                    <a:solidFill>
                      <a:schemeClr val="accent1"/>
                    </a:solidFill>
                    <a:latin typeface="Arial" panose="020B0604020202020204" pitchFamily="34" charset="0"/>
                    <a:cs typeface="Arial" panose="020B0604020202020204" pitchFamily="34" charset="0"/>
                  </a:rPr>
                  <a:t>(en tratamiento con </a:t>
                </a:r>
                <a:r>
                  <a:rPr lang="es-ES" sz="850" b="1" dirty="0">
                    <a:solidFill>
                      <a:schemeClr val="accent1"/>
                    </a:solidFill>
                    <a:latin typeface="Arial" panose="020B0604020202020204" pitchFamily="34" charset="0"/>
                    <a:cs typeface="Arial" panose="020B0604020202020204" pitchFamily="34" charset="0"/>
                  </a:rPr>
                  <a:t>insulina</a:t>
                </a:r>
                <a:r>
                  <a:rPr lang="es-ES" sz="850" dirty="0">
                    <a:solidFill>
                      <a:schemeClr val="accent1"/>
                    </a:solidFill>
                    <a:latin typeface="Arial" panose="020B0604020202020204" pitchFamily="34" charset="0"/>
                    <a:cs typeface="Arial" panose="020B0604020202020204" pitchFamily="34" charset="0"/>
                  </a:rPr>
                  <a:t>, </a:t>
                </a:r>
                <a:r>
                  <a:rPr lang="es-ES" sz="850" b="1" dirty="0">
                    <a:solidFill>
                      <a:schemeClr val="accent1"/>
                    </a:solidFill>
                    <a:latin typeface="Arial" panose="020B0604020202020204" pitchFamily="34" charset="0"/>
                    <a:cs typeface="Arial" panose="020B0604020202020204" pitchFamily="34" charset="0"/>
                  </a:rPr>
                  <a:t>sulfonilureas </a:t>
                </a:r>
                <a:r>
                  <a:rPr lang="es-ES" sz="850" dirty="0">
                    <a:solidFill>
                      <a:schemeClr val="accent1"/>
                    </a:solidFill>
                    <a:latin typeface="Arial" panose="020B0604020202020204" pitchFamily="34" charset="0"/>
                    <a:cs typeface="Arial" panose="020B0604020202020204" pitchFamily="34" charset="0"/>
                  </a:rPr>
                  <a:t>o </a:t>
                </a:r>
                <a:r>
                  <a:rPr lang="es-ES" sz="850" b="1" dirty="0" err="1">
                    <a:solidFill>
                      <a:schemeClr val="accent1"/>
                    </a:solidFill>
                    <a:latin typeface="Arial" panose="020B0604020202020204" pitchFamily="34" charset="0"/>
                    <a:cs typeface="Arial" panose="020B0604020202020204" pitchFamily="34" charset="0"/>
                  </a:rPr>
                  <a:t>meglitinidas</a:t>
                </a:r>
                <a:r>
                  <a:rPr lang="es-ES" sz="850" dirty="0">
                    <a:solidFill>
                      <a:schemeClr val="accent1"/>
                    </a:solidFill>
                    <a:latin typeface="Arial" panose="020B0604020202020204" pitchFamily="34" charset="0"/>
                    <a:cs typeface="Arial" panose="020B0604020202020204" pitchFamily="34" charset="0"/>
                  </a:rPr>
                  <a:t>), independientemente de HbA1c; alta </a:t>
                </a:r>
                <a:r>
                  <a:rPr lang="es-ES" sz="850" b="1" dirty="0">
                    <a:solidFill>
                      <a:schemeClr val="accent1"/>
                    </a:solidFill>
                    <a:latin typeface="Arial" panose="020B0604020202020204" pitchFamily="34" charset="0"/>
                    <a:cs typeface="Arial" panose="020B0604020202020204" pitchFamily="34" charset="0"/>
                  </a:rPr>
                  <a:t>variabilidad glucémica</a:t>
                </a:r>
                <a:r>
                  <a:rPr lang="es-ES" sz="850" dirty="0">
                    <a:solidFill>
                      <a:schemeClr val="accent1"/>
                    </a:solidFill>
                    <a:latin typeface="Arial" panose="020B0604020202020204" pitchFamily="34" charset="0"/>
                    <a:cs typeface="Arial" panose="020B0604020202020204" pitchFamily="34" charset="0"/>
                  </a:rPr>
                  <a:t>; </a:t>
                </a:r>
                <a:r>
                  <a:rPr lang="es-ES" sz="850" b="1" dirty="0">
                    <a:solidFill>
                      <a:schemeClr val="accent1"/>
                    </a:solidFill>
                    <a:latin typeface="Arial" panose="020B0604020202020204" pitchFamily="34" charset="0"/>
                    <a:cs typeface="Arial" panose="020B0604020202020204" pitchFamily="34" charset="0"/>
                  </a:rPr>
                  <a:t>polifarmacia </a:t>
                </a:r>
                <a:r>
                  <a:rPr lang="es-ES" sz="850" dirty="0">
                    <a:solidFill>
                      <a:schemeClr val="accent1"/>
                    </a:solidFill>
                    <a:latin typeface="Arial" panose="020B0604020202020204" pitchFamily="34" charset="0"/>
                    <a:cs typeface="Arial" panose="020B0604020202020204" pitchFamily="34" charset="0"/>
                  </a:rPr>
                  <a:t>y en situaciones de </a:t>
                </a:r>
                <a:r>
                  <a:rPr lang="es-ES" sz="850" b="1" dirty="0">
                    <a:solidFill>
                      <a:schemeClr val="accent1"/>
                    </a:solidFill>
                    <a:latin typeface="Arial" panose="020B0604020202020204" pitchFamily="34" charset="0"/>
                    <a:cs typeface="Arial" panose="020B0604020202020204" pitchFamily="34" charset="0"/>
                  </a:rPr>
                  <a:t>deterioro funcional </a:t>
                </a:r>
                <a:r>
                  <a:rPr lang="es-ES" sz="850" dirty="0">
                    <a:solidFill>
                      <a:schemeClr val="accent1"/>
                    </a:solidFill>
                    <a:latin typeface="Arial" panose="020B0604020202020204" pitchFamily="34" charset="0"/>
                    <a:cs typeface="Arial" panose="020B0604020202020204" pitchFamily="34" charset="0"/>
                  </a:rPr>
                  <a:t>o </a:t>
                </a:r>
                <a:r>
                  <a:rPr lang="es-ES" sz="850" b="1" dirty="0">
                    <a:solidFill>
                      <a:schemeClr val="accent1"/>
                    </a:solidFill>
                    <a:latin typeface="Arial" panose="020B0604020202020204" pitchFamily="34" charset="0"/>
                    <a:cs typeface="Arial" panose="020B0604020202020204" pitchFamily="34" charset="0"/>
                  </a:rPr>
                  <a:t>cognitivo </a:t>
                </a:r>
                <a:r>
                  <a:rPr lang="es-ES" sz="850" dirty="0">
                    <a:solidFill>
                      <a:schemeClr val="accent1"/>
                    </a:solidFill>
                    <a:latin typeface="Arial" panose="020B0604020202020204" pitchFamily="34" charset="0"/>
                    <a:cs typeface="Arial" panose="020B0604020202020204" pitchFamily="34" charset="0"/>
                  </a:rPr>
                  <a:t>tras una enfermedad </a:t>
                </a:r>
                <a:br>
                  <a:rPr lang="es-ES" sz="850" dirty="0">
                    <a:solidFill>
                      <a:schemeClr val="accent1"/>
                    </a:solidFill>
                    <a:latin typeface="Arial" panose="020B0604020202020204" pitchFamily="34" charset="0"/>
                    <a:cs typeface="Arial" panose="020B0604020202020204" pitchFamily="34" charset="0"/>
                  </a:rPr>
                </a:br>
                <a:r>
                  <a:rPr lang="es-ES" sz="850" dirty="0">
                    <a:solidFill>
                      <a:schemeClr val="accent1"/>
                    </a:solidFill>
                    <a:latin typeface="Arial" panose="020B0604020202020204" pitchFamily="34" charset="0"/>
                    <a:cs typeface="Arial" panose="020B0604020202020204" pitchFamily="34" charset="0"/>
                  </a:rPr>
                  <a:t>aguda.</a:t>
                </a:r>
              </a:p>
            </p:txBody>
          </p:sp>
        </p:grpSp>
        <p:pic>
          <p:nvPicPr>
            <p:cNvPr id="53" name="Gráfico 52">
              <a:extLst>
                <a:ext uri="{FF2B5EF4-FFF2-40B4-BE49-F238E27FC236}">
                  <a16:creationId xmlns:a16="http://schemas.microsoft.com/office/drawing/2014/main" id="{D1583ACB-371D-1EA7-3FBA-75EC238539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9046" y="1600855"/>
              <a:ext cx="305909" cy="484356"/>
            </a:xfrm>
            <a:prstGeom prst="rect">
              <a:avLst/>
            </a:prstGeom>
          </p:spPr>
        </p:pic>
      </p:grpSp>
    </p:spTree>
    <p:extLst>
      <p:ext uri="{BB962C8B-B14F-4D97-AF65-F5344CB8AC3E}">
        <p14:creationId xmlns:p14="http://schemas.microsoft.com/office/powerpoint/2010/main" val="2570813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A50BA-1767-DE17-0821-3132CA712DF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02880E3-240D-0A26-00BF-4905C2796804}"/>
              </a:ext>
            </a:extLst>
          </p:cNvPr>
          <p:cNvSpPr>
            <a:spLocks noGrp="1"/>
          </p:cNvSpPr>
          <p:nvPr>
            <p:ph type="sldNum" sz="quarter" idx="12"/>
          </p:nvPr>
        </p:nvSpPr>
        <p:spPr/>
        <p:txBody>
          <a:bodyPr/>
          <a:lstStyle/>
          <a:p>
            <a:fld id="{E7109EF1-F99E-2846-B900-05CEFB69D20A}" type="slidenum">
              <a:rPr lang="en-US" noProof="0" smtClean="0"/>
              <a:pPr/>
              <a:t>45</a:t>
            </a:fld>
            <a:endParaRPr lang="en-US" noProof="0"/>
          </a:p>
        </p:txBody>
      </p:sp>
      <p:sp>
        <p:nvSpPr>
          <p:cNvPr id="3" name="Marcador de texto 2">
            <a:extLst>
              <a:ext uri="{FF2B5EF4-FFF2-40B4-BE49-F238E27FC236}">
                <a16:creationId xmlns:a16="http://schemas.microsoft.com/office/drawing/2014/main" id="{F90A48E6-82B6-A7BA-24C3-85CA7167C35C}"/>
              </a:ext>
            </a:extLst>
          </p:cNvPr>
          <p:cNvSpPr>
            <a:spLocks noGrp="1"/>
          </p:cNvSpPr>
          <p:nvPr>
            <p:ph type="body" sz="quarter" idx="19"/>
          </p:nvPr>
        </p:nvSpPr>
        <p:spPr/>
        <p:txBody>
          <a:bodyPr/>
          <a:lstStyle/>
          <a:p>
            <a:r>
              <a:rPr lang="es-ES"/>
              <a:t>DIABETES </a:t>
            </a:r>
            <a:r>
              <a:rPr lang="es-ES" i="1"/>
              <a:t>MELLITUS</a:t>
            </a:r>
            <a:r>
              <a:rPr lang="es-ES"/>
              <a:t> Y FRAGILIDAD</a:t>
            </a:r>
          </a:p>
          <a:p>
            <a:endParaRPr lang="es-ES"/>
          </a:p>
        </p:txBody>
      </p:sp>
      <p:sp>
        <p:nvSpPr>
          <p:cNvPr id="5" name="Marcador de texto 4">
            <a:extLst>
              <a:ext uri="{FF2B5EF4-FFF2-40B4-BE49-F238E27FC236}">
                <a16:creationId xmlns:a16="http://schemas.microsoft.com/office/drawing/2014/main" id="{3CF2D188-FE18-67C8-925F-9247F0306F84}"/>
              </a:ext>
            </a:extLst>
          </p:cNvPr>
          <p:cNvSpPr>
            <a:spLocks noGrp="1"/>
          </p:cNvSpPr>
          <p:nvPr>
            <p:ph type="body" sz="quarter" idx="26"/>
          </p:nvPr>
        </p:nvSpPr>
        <p:spPr/>
        <p:txBody>
          <a:bodyPr/>
          <a:lstStyle/>
          <a:p>
            <a:pPr marL="12700" marR="5080">
              <a:lnSpc>
                <a:spcPct val="100000"/>
              </a:lnSpc>
              <a:spcBef>
                <a:spcPts val="100"/>
              </a:spcBef>
            </a:pPr>
            <a:r>
              <a:rPr lang="es-ES" b="1">
                <a:latin typeface="Arial"/>
                <a:cs typeface="Arial"/>
              </a:rPr>
              <a:t>1. </a:t>
            </a:r>
            <a:r>
              <a:rPr lang="es-ES">
                <a:latin typeface="Arial"/>
                <a:cs typeface="Arial"/>
              </a:rPr>
              <a:t>American Diabetes </a:t>
            </a:r>
            <a:r>
              <a:rPr lang="es-ES" err="1">
                <a:latin typeface="Arial"/>
                <a:cs typeface="Arial"/>
              </a:rPr>
              <a:t>Association</a:t>
            </a:r>
            <a:r>
              <a:rPr lang="es-ES">
                <a:latin typeface="Arial"/>
                <a:cs typeface="Arial"/>
              </a:rPr>
              <a:t> Professional </a:t>
            </a:r>
            <a:r>
              <a:rPr lang="es-ES" err="1">
                <a:latin typeface="Arial"/>
                <a:cs typeface="Arial"/>
              </a:rPr>
              <a:t>Practice</a:t>
            </a:r>
            <a:r>
              <a:rPr lang="es-ES">
                <a:latin typeface="Arial"/>
                <a:cs typeface="Arial"/>
              </a:rPr>
              <a:t> </a:t>
            </a:r>
            <a:r>
              <a:rPr lang="es-ES" err="1">
                <a:latin typeface="Arial"/>
                <a:cs typeface="Arial"/>
              </a:rPr>
              <a:t>Committee</a:t>
            </a:r>
            <a:r>
              <a:rPr lang="es-ES">
                <a:latin typeface="Arial"/>
                <a:cs typeface="Arial"/>
              </a:rPr>
              <a:t>. 13. </a:t>
            </a:r>
            <a:r>
              <a:rPr lang="es-ES" err="1">
                <a:latin typeface="Arial"/>
                <a:cs typeface="Arial"/>
              </a:rPr>
              <a:t>Older</a:t>
            </a:r>
            <a:r>
              <a:rPr lang="es-ES">
                <a:latin typeface="Arial"/>
                <a:cs typeface="Arial"/>
              </a:rPr>
              <a:t> </a:t>
            </a:r>
            <a:r>
              <a:rPr lang="es-ES" err="1">
                <a:latin typeface="Arial"/>
                <a:cs typeface="Arial"/>
              </a:rPr>
              <a:t>adults</a:t>
            </a:r>
            <a:r>
              <a:rPr lang="es-ES">
                <a:latin typeface="Arial"/>
                <a:cs typeface="Arial"/>
              </a:rPr>
              <a:t>: </a:t>
            </a:r>
            <a:r>
              <a:rPr lang="es-ES" err="1">
                <a:latin typeface="Arial"/>
                <a:cs typeface="Arial"/>
              </a:rPr>
              <a:t>Standards</a:t>
            </a:r>
            <a:r>
              <a:rPr lang="es-ES">
                <a:latin typeface="Arial"/>
                <a:cs typeface="Arial"/>
              </a:rPr>
              <a:t> </a:t>
            </a:r>
            <a:r>
              <a:rPr lang="es-ES" err="1">
                <a:latin typeface="Arial"/>
                <a:cs typeface="Arial"/>
              </a:rPr>
              <a:t>of</a:t>
            </a:r>
            <a:r>
              <a:rPr lang="es-ES">
                <a:latin typeface="Arial"/>
                <a:cs typeface="Arial"/>
              </a:rPr>
              <a:t> care in diabetes-2025. Diabetes Care. 2025;48(Supplement_1):S266–82. </a:t>
            </a:r>
            <a:r>
              <a:rPr lang="es-ES" b="1">
                <a:latin typeface="Arial"/>
                <a:cs typeface="Arial"/>
              </a:rPr>
              <a:t>2. </a:t>
            </a:r>
            <a:r>
              <a:rPr lang="es-ES" err="1">
                <a:latin typeface="Arial"/>
                <a:cs typeface="Arial"/>
              </a:rPr>
              <a:t>Ikegami</a:t>
            </a:r>
            <a:r>
              <a:rPr lang="es-ES">
                <a:latin typeface="Arial"/>
                <a:cs typeface="Arial"/>
              </a:rPr>
              <a:t> H, </a:t>
            </a:r>
            <a:r>
              <a:rPr lang="es-ES" i="1">
                <a:latin typeface="Arial"/>
                <a:cs typeface="Arial"/>
              </a:rPr>
              <a:t>et al. </a:t>
            </a:r>
            <a:r>
              <a:rPr lang="es-ES" err="1">
                <a:latin typeface="Arial"/>
                <a:cs typeface="Arial"/>
              </a:rPr>
              <a:t>Insulin-dependent</a:t>
            </a:r>
            <a:r>
              <a:rPr lang="es-ES">
                <a:latin typeface="Arial"/>
                <a:cs typeface="Arial"/>
              </a:rPr>
              <a:t> diabetes mellitus in </a:t>
            </a:r>
            <a:r>
              <a:rPr lang="es-ES" err="1">
                <a:latin typeface="Arial"/>
                <a:cs typeface="Arial"/>
              </a:rPr>
              <a:t>older</a:t>
            </a:r>
            <a:r>
              <a:rPr lang="es-ES">
                <a:latin typeface="Arial"/>
                <a:cs typeface="Arial"/>
              </a:rPr>
              <a:t> </a:t>
            </a:r>
            <a:r>
              <a:rPr lang="es-ES" err="1">
                <a:latin typeface="Arial"/>
                <a:cs typeface="Arial"/>
              </a:rPr>
              <a:t>adults</a:t>
            </a:r>
            <a:r>
              <a:rPr lang="es-ES">
                <a:latin typeface="Arial"/>
                <a:cs typeface="Arial"/>
              </a:rPr>
              <a:t>: </a:t>
            </a:r>
            <a:r>
              <a:rPr lang="es-ES" err="1">
                <a:latin typeface="Arial"/>
                <a:cs typeface="Arial"/>
              </a:rPr>
              <a:t>Current</a:t>
            </a:r>
            <a:r>
              <a:rPr lang="es-ES">
                <a:latin typeface="Arial"/>
                <a:cs typeface="Arial"/>
              </a:rPr>
              <a:t> status and future </a:t>
            </a:r>
            <a:r>
              <a:rPr lang="es-ES" err="1">
                <a:latin typeface="Arial"/>
                <a:cs typeface="Arial"/>
              </a:rPr>
              <a:t>prospects</a:t>
            </a:r>
            <a:r>
              <a:rPr lang="es-ES">
                <a:latin typeface="Arial"/>
                <a:cs typeface="Arial"/>
              </a:rPr>
              <a:t>. </a:t>
            </a:r>
            <a:r>
              <a:rPr lang="es-ES" err="1">
                <a:latin typeface="Arial"/>
                <a:cs typeface="Arial"/>
              </a:rPr>
              <a:t>Geriatr</a:t>
            </a:r>
            <a:r>
              <a:rPr lang="es-ES">
                <a:latin typeface="Arial"/>
                <a:cs typeface="Arial"/>
              </a:rPr>
              <a:t> </a:t>
            </a:r>
            <a:r>
              <a:rPr lang="es-ES" err="1">
                <a:latin typeface="Arial"/>
                <a:cs typeface="Arial"/>
              </a:rPr>
              <a:t>Gerontol</a:t>
            </a:r>
            <a:r>
              <a:rPr lang="es-ES">
                <a:latin typeface="Arial"/>
                <a:cs typeface="Arial"/>
              </a:rPr>
              <a:t> </a:t>
            </a:r>
            <a:r>
              <a:rPr lang="es-ES" err="1">
                <a:latin typeface="Arial"/>
                <a:cs typeface="Arial"/>
              </a:rPr>
              <a:t>Int</a:t>
            </a:r>
            <a:r>
              <a:rPr lang="es-ES">
                <a:latin typeface="Arial"/>
                <a:cs typeface="Arial"/>
              </a:rPr>
              <a:t>. 2022;22(8):549–53.</a:t>
            </a:r>
            <a:endParaRPr lang="es-ES">
              <a:latin typeface="Arial" panose="020B0604020202020204" pitchFamily="34" charset="0"/>
              <a:cs typeface="Arial" panose="020B0604020202020204" pitchFamily="34" charset="0"/>
            </a:endParaRPr>
          </a:p>
        </p:txBody>
      </p:sp>
      <p:sp>
        <p:nvSpPr>
          <p:cNvPr id="22" name="Marcador de texto 3">
            <a:extLst>
              <a:ext uri="{FF2B5EF4-FFF2-40B4-BE49-F238E27FC236}">
                <a16:creationId xmlns:a16="http://schemas.microsoft.com/office/drawing/2014/main" id="{0D9ACD7C-5FDA-17C5-BF52-ED7E3FCB280B}"/>
              </a:ext>
            </a:extLst>
          </p:cNvPr>
          <p:cNvSpPr>
            <a:spLocks noGrp="1"/>
          </p:cNvSpPr>
          <p:nvPr>
            <p:ph type="body" sz="quarter" idx="25"/>
          </p:nvPr>
        </p:nvSpPr>
        <p:spPr>
          <a:xfrm>
            <a:off x="323851" y="693739"/>
            <a:ext cx="8496300" cy="306559"/>
          </a:xfrm>
        </p:spPr>
        <p:txBody>
          <a:bodyPr/>
          <a:lstStyle/>
          <a:p>
            <a:r>
              <a:rPr lang="es-ES" sz="1800" b="1" dirty="0">
                <a:latin typeface="Arial" panose="020B0604020202020204" pitchFamily="34" charset="0"/>
                <a:cs typeface="Arial" panose="020B0604020202020204" pitchFamily="34" charset="0"/>
              </a:rPr>
              <a:t>Otros aspectos terapéuticos esenciales: insulinoterapia</a:t>
            </a:r>
            <a:endParaRPr lang="es-ES" sz="1800" b="1" baseline="30000" dirty="0">
              <a:solidFill>
                <a:srgbClr val="FF0000"/>
              </a:solidFill>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97C18373-18E2-C875-9508-C22F7C9FCB3F}"/>
              </a:ext>
            </a:extLst>
          </p:cNvPr>
          <p:cNvGrpSpPr/>
          <p:nvPr/>
        </p:nvGrpSpPr>
        <p:grpSpPr>
          <a:xfrm>
            <a:off x="4120001" y="4488142"/>
            <a:ext cx="903999" cy="136246"/>
            <a:chOff x="4216048" y="4488142"/>
            <a:chExt cx="903999" cy="136246"/>
          </a:xfrm>
        </p:grpSpPr>
        <p:sp>
          <p:nvSpPr>
            <p:cNvPr id="6" name="Elipse 90">
              <a:hlinkClick r:id="rId2" action="ppaction://hlinksldjump"/>
              <a:extLst>
                <a:ext uri="{FF2B5EF4-FFF2-40B4-BE49-F238E27FC236}">
                  <a16:creationId xmlns:a16="http://schemas.microsoft.com/office/drawing/2014/main" id="{76B8FC7D-850C-7A67-4BE0-EC3F904BD45C}"/>
                </a:ext>
              </a:extLst>
            </p:cNvPr>
            <p:cNvSpPr/>
            <p:nvPr/>
          </p:nvSpPr>
          <p:spPr>
            <a:xfrm>
              <a:off x="4407986"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7" name="Elipse 90">
              <a:hlinkClick r:id="rId3" action="ppaction://hlinksldjump"/>
              <a:extLst>
                <a:ext uri="{FF2B5EF4-FFF2-40B4-BE49-F238E27FC236}">
                  <a16:creationId xmlns:a16="http://schemas.microsoft.com/office/drawing/2014/main" id="{E76F98A4-AAC5-1E03-5CBB-DD479C9DA731}"/>
                </a:ext>
              </a:extLst>
            </p:cNvPr>
            <p:cNvSpPr/>
            <p:nvPr/>
          </p:nvSpPr>
          <p:spPr>
            <a:xfrm>
              <a:off x="4216048"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8" name="Elipse 90">
              <a:hlinkClick r:id="rId4" action="ppaction://hlinksldjump"/>
              <a:extLst>
                <a:ext uri="{FF2B5EF4-FFF2-40B4-BE49-F238E27FC236}">
                  <a16:creationId xmlns:a16="http://schemas.microsoft.com/office/drawing/2014/main" id="{561728D3-FCCA-F6C3-8F19-87D4A591B13C}"/>
                </a:ext>
              </a:extLst>
            </p:cNvPr>
            <p:cNvSpPr/>
            <p:nvPr/>
          </p:nvSpPr>
          <p:spPr>
            <a:xfrm>
              <a:off x="4599924"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9" name="Elipse 90">
              <a:hlinkClick r:id="rId5" action="ppaction://hlinksldjump"/>
              <a:extLst>
                <a:ext uri="{FF2B5EF4-FFF2-40B4-BE49-F238E27FC236}">
                  <a16:creationId xmlns:a16="http://schemas.microsoft.com/office/drawing/2014/main" id="{A92CB7CC-2D6D-219B-EBB2-6E02808E867E}"/>
                </a:ext>
              </a:extLst>
            </p:cNvPr>
            <p:cNvSpPr/>
            <p:nvPr/>
          </p:nvSpPr>
          <p:spPr>
            <a:xfrm>
              <a:off x="4791862" y="4488142"/>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15" name="Elipse 90">
              <a:hlinkClick r:id="rId6" action="ppaction://hlinksldjump"/>
              <a:extLst>
                <a:ext uri="{FF2B5EF4-FFF2-40B4-BE49-F238E27FC236}">
                  <a16:creationId xmlns:a16="http://schemas.microsoft.com/office/drawing/2014/main" id="{23FDCA27-3A6D-42BA-8C49-A44F1DB5179F}"/>
                </a:ext>
              </a:extLst>
            </p:cNvPr>
            <p:cNvSpPr/>
            <p:nvPr/>
          </p:nvSpPr>
          <p:spPr>
            <a:xfrm>
              <a:off x="4983801" y="4488142"/>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pic>
        <p:nvPicPr>
          <p:cNvPr id="16" name="Imagen 15">
            <a:extLst>
              <a:ext uri="{FF2B5EF4-FFF2-40B4-BE49-F238E27FC236}">
                <a16:creationId xmlns:a16="http://schemas.microsoft.com/office/drawing/2014/main" id="{CD9706CC-9A28-93D0-6253-3A74D70D7BDA}"/>
              </a:ext>
            </a:extLst>
          </p:cNvPr>
          <p:cNvPicPr>
            <a:picLocks noChangeAspect="1"/>
          </p:cNvPicPr>
          <p:nvPr/>
        </p:nvPicPr>
        <p:blipFill>
          <a:blip r:embed="rId7"/>
          <a:srcRect l="1900" t="25921" r="2651" b="17632"/>
          <a:stretch/>
        </p:blipFill>
        <p:spPr>
          <a:xfrm flipV="1">
            <a:off x="5253790" y="1166812"/>
            <a:ext cx="3566360" cy="1404937"/>
          </a:xfrm>
          <a:prstGeom prst="round1Rect">
            <a:avLst>
              <a:gd name="adj" fmla="val 7765"/>
            </a:avLst>
          </a:prstGeom>
          <a:ln w="12700">
            <a:solidFill>
              <a:schemeClr val="accent1"/>
            </a:solidFill>
          </a:ln>
        </p:spPr>
      </p:pic>
      <p:cxnSp>
        <p:nvCxnSpPr>
          <p:cNvPr id="17" name="Conector recto 16">
            <a:extLst>
              <a:ext uri="{FF2B5EF4-FFF2-40B4-BE49-F238E27FC236}">
                <a16:creationId xmlns:a16="http://schemas.microsoft.com/office/drawing/2014/main" id="{76F821A4-5D62-0C47-6848-81B0CA791AE3}"/>
              </a:ext>
            </a:extLst>
          </p:cNvPr>
          <p:cNvCxnSpPr>
            <a:cxnSpLocks/>
          </p:cNvCxnSpPr>
          <p:nvPr/>
        </p:nvCxnSpPr>
        <p:spPr>
          <a:xfrm flipV="1">
            <a:off x="323850" y="1231412"/>
            <a:ext cx="0" cy="317707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upo 17">
            <a:extLst>
              <a:ext uri="{FF2B5EF4-FFF2-40B4-BE49-F238E27FC236}">
                <a16:creationId xmlns:a16="http://schemas.microsoft.com/office/drawing/2014/main" id="{FFAF1782-D603-A84D-DD4D-D6DFBFB05474}"/>
              </a:ext>
            </a:extLst>
          </p:cNvPr>
          <p:cNvGrpSpPr/>
          <p:nvPr/>
        </p:nvGrpSpPr>
        <p:grpSpPr>
          <a:xfrm>
            <a:off x="298348" y="1166812"/>
            <a:ext cx="4453040" cy="307777"/>
            <a:chOff x="298348" y="2047961"/>
            <a:chExt cx="4453040" cy="307777"/>
          </a:xfrm>
        </p:grpSpPr>
        <p:sp>
          <p:nvSpPr>
            <p:cNvPr id="26" name="CuadroTexto 25">
              <a:extLst>
                <a:ext uri="{FF2B5EF4-FFF2-40B4-BE49-F238E27FC236}">
                  <a16:creationId xmlns:a16="http://schemas.microsoft.com/office/drawing/2014/main" id="{3BE549CF-AB3C-6D64-EA0A-F1EF75FAC635}"/>
                </a:ext>
              </a:extLst>
            </p:cNvPr>
            <p:cNvSpPr txBox="1"/>
            <p:nvPr/>
          </p:nvSpPr>
          <p:spPr>
            <a:xfrm>
              <a:off x="476250" y="2047961"/>
              <a:ext cx="4275138" cy="307777"/>
            </a:xfrm>
            <a:prstGeom prst="rect">
              <a:avLst/>
            </a:prstGeom>
            <a:noFill/>
          </p:spPr>
          <p:txBody>
            <a:bodyPr wrap="square" lIns="0" tIns="0" rIns="0" bIns="0">
              <a:spAutoFit/>
            </a:bodyPr>
            <a:lstStyle/>
            <a:p>
              <a:pPr marL="12065" marR="518795">
                <a:lnSpc>
                  <a:spcPct val="101800"/>
                </a:lnSpc>
                <a:spcBef>
                  <a:spcPts val="55"/>
                </a:spcBef>
                <a:buClr>
                  <a:srgbClr val="535353"/>
                </a:buClr>
                <a:buSzPct val="81578"/>
                <a:tabLst>
                  <a:tab pos="238760" algn="l"/>
                </a:tabLst>
              </a:pPr>
              <a:r>
                <a:rPr lang="es-ES" sz="1000" dirty="0">
                  <a:solidFill>
                    <a:schemeClr val="accent1"/>
                  </a:solidFill>
                  <a:latin typeface="Arial" panose="020B0604020202020204" pitchFamily="34" charset="0"/>
                  <a:cs typeface="Arial" panose="020B0604020202020204" pitchFamily="34" charset="0"/>
                </a:rPr>
                <a:t>Es</a:t>
              </a:r>
              <a:r>
                <a:rPr lang="es-ES" sz="1000" spc="-65" dirty="0">
                  <a:solidFill>
                    <a:schemeClr val="accent1"/>
                  </a:solidFill>
                  <a:latin typeface="Arial" panose="020B0604020202020204" pitchFamily="34" charset="0"/>
                  <a:cs typeface="Arial" panose="020B0604020202020204" pitchFamily="34" charset="0"/>
                </a:rPr>
                <a:t> </a:t>
              </a:r>
              <a:r>
                <a:rPr lang="es-ES" sz="1000" dirty="0">
                  <a:solidFill>
                    <a:schemeClr val="accent1"/>
                  </a:solidFill>
                  <a:latin typeface="Arial" panose="020B0604020202020204" pitchFamily="34" charset="0"/>
                  <a:cs typeface="Arial" panose="020B0604020202020204" pitchFamily="34" charset="0"/>
                </a:rPr>
                <a:t>importante</a:t>
              </a:r>
              <a:r>
                <a:rPr lang="es-ES" sz="1000" spc="-65" dirty="0">
                  <a:solidFill>
                    <a:schemeClr val="accent1"/>
                  </a:solidFill>
                  <a:latin typeface="Arial" panose="020B0604020202020204" pitchFamily="34" charset="0"/>
                  <a:cs typeface="Arial" panose="020B0604020202020204" pitchFamily="34" charset="0"/>
                </a:rPr>
                <a:t> </a:t>
              </a:r>
              <a:r>
                <a:rPr lang="es-ES" sz="1000" dirty="0">
                  <a:solidFill>
                    <a:schemeClr val="accent1"/>
                  </a:solidFill>
                  <a:latin typeface="Arial" panose="020B0604020202020204" pitchFamily="34" charset="0"/>
                  <a:cs typeface="Arial" panose="020B0604020202020204" pitchFamily="34" charset="0"/>
                </a:rPr>
                <a:t>revisar</a:t>
              </a:r>
              <a:r>
                <a:rPr lang="es-ES" sz="1000" spc="-70" dirty="0">
                  <a:solidFill>
                    <a:schemeClr val="accent1"/>
                  </a:solidFill>
                  <a:latin typeface="Arial" panose="020B0604020202020204" pitchFamily="34" charset="0"/>
                  <a:cs typeface="Arial" panose="020B0604020202020204" pitchFamily="34" charset="0"/>
                </a:rPr>
                <a:t> </a:t>
              </a:r>
              <a:r>
                <a:rPr lang="es-ES" sz="1000" dirty="0">
                  <a:solidFill>
                    <a:schemeClr val="accent1"/>
                  </a:solidFill>
                  <a:latin typeface="Arial" panose="020B0604020202020204" pitchFamily="34" charset="0"/>
                  <a:cs typeface="Arial" panose="020B0604020202020204" pitchFamily="34" charset="0"/>
                </a:rPr>
                <a:t>las</a:t>
              </a:r>
              <a:r>
                <a:rPr lang="es-ES" sz="1000" spc="-60" dirty="0">
                  <a:solidFill>
                    <a:schemeClr val="accent1"/>
                  </a:solidFill>
                  <a:latin typeface="Arial" panose="020B0604020202020204" pitchFamily="34" charset="0"/>
                  <a:cs typeface="Arial" panose="020B0604020202020204" pitchFamily="34" charset="0"/>
                </a:rPr>
                <a:t> </a:t>
              </a:r>
              <a:r>
                <a:rPr lang="es-ES" sz="1000" b="1" dirty="0">
                  <a:solidFill>
                    <a:schemeClr val="accent1"/>
                  </a:solidFill>
                  <a:latin typeface="Arial" panose="020B0604020202020204" pitchFamily="34" charset="0"/>
                  <a:cs typeface="Arial" panose="020B0604020202020204" pitchFamily="34" charset="0"/>
                </a:rPr>
                <a:t>indicaciones</a:t>
              </a:r>
              <a:r>
                <a:rPr lang="es-ES" sz="1000" b="1" spc="-30" dirty="0">
                  <a:solidFill>
                    <a:schemeClr val="accent1"/>
                  </a:solidFill>
                  <a:latin typeface="Arial" panose="020B0604020202020204" pitchFamily="34" charset="0"/>
                  <a:cs typeface="Arial" panose="020B0604020202020204" pitchFamily="34" charset="0"/>
                </a:rPr>
                <a:t> </a:t>
              </a:r>
              <a:r>
                <a:rPr lang="es-ES" sz="1000" dirty="0">
                  <a:solidFill>
                    <a:schemeClr val="accent1"/>
                  </a:solidFill>
                  <a:latin typeface="Arial" panose="020B0604020202020204" pitchFamily="34" charset="0"/>
                  <a:cs typeface="Arial" panose="020B0604020202020204" pitchFamily="34" charset="0"/>
                </a:rPr>
                <a:t>de</a:t>
              </a:r>
              <a:r>
                <a:rPr lang="es-ES" sz="1000" spc="-60" dirty="0">
                  <a:solidFill>
                    <a:schemeClr val="accent1"/>
                  </a:solidFill>
                  <a:latin typeface="Arial" panose="020B0604020202020204" pitchFamily="34" charset="0"/>
                  <a:cs typeface="Arial" panose="020B0604020202020204" pitchFamily="34" charset="0"/>
                </a:rPr>
                <a:t> </a:t>
              </a:r>
              <a:r>
                <a:rPr lang="es-ES" sz="1000" b="1" dirty="0">
                  <a:solidFill>
                    <a:schemeClr val="accent1"/>
                  </a:solidFill>
                  <a:latin typeface="Arial" panose="020B0604020202020204" pitchFamily="34" charset="0"/>
                  <a:cs typeface="Arial" panose="020B0604020202020204" pitchFamily="34" charset="0"/>
                </a:rPr>
                <a:t>iniciar/mantener</a:t>
              </a:r>
              <a:r>
                <a:rPr lang="es-ES" sz="1000" b="1" spc="-35" dirty="0">
                  <a:solidFill>
                    <a:schemeClr val="accent1"/>
                  </a:solidFill>
                  <a:latin typeface="Arial" panose="020B0604020202020204" pitchFamily="34" charset="0"/>
                  <a:cs typeface="Arial" panose="020B0604020202020204" pitchFamily="34" charset="0"/>
                </a:rPr>
                <a:t> </a:t>
              </a:r>
              <a:br>
                <a:rPr lang="es-ES" sz="1000" b="1" spc="-35" dirty="0">
                  <a:solidFill>
                    <a:schemeClr val="accent1"/>
                  </a:solidFill>
                  <a:latin typeface="Arial" panose="020B0604020202020204" pitchFamily="34" charset="0"/>
                  <a:cs typeface="Arial" panose="020B0604020202020204" pitchFamily="34" charset="0"/>
                </a:rPr>
              </a:br>
              <a:r>
                <a:rPr lang="es-ES" sz="1000" dirty="0">
                  <a:solidFill>
                    <a:schemeClr val="accent1"/>
                  </a:solidFill>
                  <a:latin typeface="Arial" panose="020B0604020202020204" pitchFamily="34" charset="0"/>
                  <a:cs typeface="Arial" panose="020B0604020202020204" pitchFamily="34" charset="0"/>
                </a:rPr>
                <a:t>el</a:t>
              </a:r>
              <a:r>
                <a:rPr lang="es-ES" sz="1000" spc="-65" dirty="0">
                  <a:solidFill>
                    <a:schemeClr val="accent1"/>
                  </a:solidFill>
                  <a:latin typeface="Arial" panose="020B0604020202020204" pitchFamily="34" charset="0"/>
                  <a:cs typeface="Arial" panose="020B0604020202020204" pitchFamily="34" charset="0"/>
                </a:rPr>
                <a:t> </a:t>
              </a:r>
              <a:r>
                <a:rPr lang="es-ES" sz="1000" spc="-10" dirty="0">
                  <a:solidFill>
                    <a:schemeClr val="accent1"/>
                  </a:solidFill>
                  <a:latin typeface="Arial" panose="020B0604020202020204" pitchFamily="34" charset="0"/>
                  <a:cs typeface="Arial" panose="020B0604020202020204" pitchFamily="34" charset="0"/>
                </a:rPr>
                <a:t>tratamiento</a:t>
              </a:r>
              <a:r>
                <a:rPr lang="es-ES" sz="1000" spc="-70" dirty="0">
                  <a:solidFill>
                    <a:schemeClr val="accent1"/>
                  </a:solidFill>
                  <a:latin typeface="Arial" panose="020B0604020202020204" pitchFamily="34" charset="0"/>
                  <a:cs typeface="Arial" panose="020B0604020202020204" pitchFamily="34" charset="0"/>
                </a:rPr>
                <a:t> </a:t>
              </a:r>
              <a:r>
                <a:rPr lang="es-ES" sz="1000" dirty="0">
                  <a:solidFill>
                    <a:schemeClr val="accent1"/>
                  </a:solidFill>
                  <a:latin typeface="Arial" panose="020B0604020202020204" pitchFamily="34" charset="0"/>
                  <a:cs typeface="Arial" panose="020B0604020202020204" pitchFamily="34" charset="0"/>
                </a:rPr>
                <a:t>con</a:t>
              </a:r>
              <a:r>
                <a:rPr lang="es-ES" sz="1000" spc="-75" dirty="0">
                  <a:solidFill>
                    <a:schemeClr val="accent1"/>
                  </a:solidFill>
                  <a:latin typeface="Arial" panose="020B0604020202020204" pitchFamily="34" charset="0"/>
                  <a:cs typeface="Arial" panose="020B0604020202020204" pitchFamily="34" charset="0"/>
                </a:rPr>
                <a:t> </a:t>
              </a:r>
              <a:r>
                <a:rPr lang="es-ES" sz="1000" b="1" dirty="0">
                  <a:solidFill>
                    <a:schemeClr val="accent1"/>
                  </a:solidFill>
                  <a:latin typeface="Arial" panose="020B0604020202020204" pitchFamily="34" charset="0"/>
                  <a:cs typeface="Arial" panose="020B0604020202020204" pitchFamily="34" charset="0"/>
                </a:rPr>
                <a:t>insulina</a:t>
              </a:r>
              <a:r>
                <a:rPr lang="es-ES" sz="1000" b="1" spc="-30" dirty="0">
                  <a:solidFill>
                    <a:schemeClr val="accent1"/>
                  </a:solidFill>
                  <a:latin typeface="Arial" panose="020B0604020202020204" pitchFamily="34" charset="0"/>
                  <a:cs typeface="Arial" panose="020B0604020202020204" pitchFamily="34" charset="0"/>
                </a:rPr>
                <a:t> </a:t>
              </a:r>
              <a:r>
                <a:rPr lang="es-ES" sz="1000" dirty="0">
                  <a:solidFill>
                    <a:schemeClr val="accent1"/>
                  </a:solidFill>
                  <a:latin typeface="Arial" panose="020B0604020202020204" pitchFamily="34" charset="0"/>
                  <a:cs typeface="Arial" panose="020B0604020202020204" pitchFamily="34" charset="0"/>
                </a:rPr>
                <a:t>en</a:t>
              </a:r>
              <a:r>
                <a:rPr lang="es-ES" sz="1000" spc="-70" dirty="0">
                  <a:solidFill>
                    <a:schemeClr val="accent1"/>
                  </a:solidFill>
                  <a:latin typeface="Arial" panose="020B0604020202020204" pitchFamily="34" charset="0"/>
                  <a:cs typeface="Arial" panose="020B0604020202020204" pitchFamily="34" charset="0"/>
                </a:rPr>
                <a:t> </a:t>
              </a:r>
              <a:r>
                <a:rPr lang="es-ES" sz="1000" spc="-10" dirty="0">
                  <a:solidFill>
                    <a:schemeClr val="accent1"/>
                  </a:solidFill>
                  <a:latin typeface="Arial" panose="020B0604020202020204" pitchFamily="34" charset="0"/>
                  <a:cs typeface="Arial" panose="020B0604020202020204" pitchFamily="34" charset="0"/>
                </a:rPr>
                <a:t>mayores frágiles</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28" name="Elipse 27">
              <a:extLst>
                <a:ext uri="{FF2B5EF4-FFF2-40B4-BE49-F238E27FC236}">
                  <a16:creationId xmlns:a16="http://schemas.microsoft.com/office/drawing/2014/main" id="{4DFAAE8F-FF4A-91CE-FA32-6BDB1808CFE8}"/>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9" name="Grupo 28">
            <a:extLst>
              <a:ext uri="{FF2B5EF4-FFF2-40B4-BE49-F238E27FC236}">
                <a16:creationId xmlns:a16="http://schemas.microsoft.com/office/drawing/2014/main" id="{9EDCB478-C29F-6315-3850-C8090D85599F}"/>
              </a:ext>
            </a:extLst>
          </p:cNvPr>
          <p:cNvGrpSpPr/>
          <p:nvPr/>
        </p:nvGrpSpPr>
        <p:grpSpPr>
          <a:xfrm>
            <a:off x="298348" y="1622388"/>
            <a:ext cx="4453040" cy="884858"/>
            <a:chOff x="298348" y="2047962"/>
            <a:chExt cx="4453040" cy="884858"/>
          </a:xfrm>
        </p:grpSpPr>
        <p:sp>
          <p:nvSpPr>
            <p:cNvPr id="30" name="CuadroTexto 29">
              <a:extLst>
                <a:ext uri="{FF2B5EF4-FFF2-40B4-BE49-F238E27FC236}">
                  <a16:creationId xmlns:a16="http://schemas.microsoft.com/office/drawing/2014/main" id="{64F32B9C-DFCF-C279-9690-DD1E923DF20F}"/>
                </a:ext>
              </a:extLst>
            </p:cNvPr>
            <p:cNvSpPr txBox="1"/>
            <p:nvPr/>
          </p:nvSpPr>
          <p:spPr>
            <a:xfrm>
              <a:off x="476250" y="2047962"/>
              <a:ext cx="4275138" cy="884858"/>
            </a:xfrm>
            <a:prstGeom prst="rect">
              <a:avLst/>
            </a:prstGeom>
            <a:noFill/>
          </p:spPr>
          <p:txBody>
            <a:bodyPr wrap="square" lIns="0" tIns="0" rIns="0" bIns="0" anchor="t">
              <a:spAutoFit/>
            </a:bodyPr>
            <a:lstStyle/>
            <a:p>
              <a:pPr marL="38100">
                <a:lnSpc>
                  <a:spcPct val="100000"/>
                </a:lnSpc>
                <a:spcBef>
                  <a:spcPts val="200"/>
                </a:spcBef>
                <a:spcAft>
                  <a:spcPts val="300"/>
                </a:spcAft>
                <a:buClr>
                  <a:srgbClr val="9770A0"/>
                </a:buClr>
                <a:tabLst>
                  <a:tab pos="216535" algn="l"/>
                </a:tabLst>
              </a:pPr>
              <a:r>
                <a:rPr lang="es-ES_tradnl" sz="1000" dirty="0">
                  <a:solidFill>
                    <a:schemeClr val="accent1"/>
                  </a:solidFill>
                  <a:latin typeface="Arial" panose="020B0604020202020204" pitchFamily="34" charset="0"/>
                  <a:cs typeface="Arial" panose="020B0604020202020204" pitchFamily="34" charset="0"/>
                </a:rPr>
                <a:t>Principales </a:t>
              </a:r>
              <a:r>
                <a:rPr lang="es-ES_tradnl" sz="1000" b="1" dirty="0">
                  <a:solidFill>
                    <a:schemeClr val="accent1"/>
                  </a:solidFill>
                  <a:latin typeface="Arial" panose="020B0604020202020204" pitchFamily="34" charset="0"/>
                  <a:cs typeface="Arial" panose="020B0604020202020204" pitchFamily="34" charset="0"/>
                </a:rPr>
                <a:t>indicaciones</a:t>
              </a:r>
              <a:r>
                <a:rPr lang="es-ES_tradnl" sz="1000" dirty="0">
                  <a:solidFill>
                    <a:schemeClr val="accent1"/>
                  </a:solidFill>
                  <a:latin typeface="Arial" panose="020B0604020202020204" pitchFamily="34" charset="0"/>
                  <a:cs typeface="Arial" panose="020B0604020202020204" pitchFamily="34" charset="0"/>
                </a:rPr>
                <a:t>:</a:t>
              </a:r>
              <a:r>
                <a:rPr lang="es-ES" sz="1000" baseline="30000" dirty="0">
                  <a:solidFill>
                    <a:schemeClr val="accent1"/>
                  </a:solidFill>
                  <a:latin typeface="Arial"/>
                  <a:cs typeface="Arial"/>
                </a:rPr>
                <a:t>1,2</a:t>
              </a:r>
              <a:endParaRPr lang="es-ES_tradnl" sz="1000" dirty="0">
                <a:solidFill>
                  <a:schemeClr val="accent1"/>
                </a:solidFill>
                <a:latin typeface="Arial" panose="020B0604020202020204" pitchFamily="34" charset="0"/>
                <a:cs typeface="Arial" panose="020B0604020202020204" pitchFamily="34" charset="0"/>
              </a:endParaRPr>
            </a:p>
            <a:p>
              <a:pPr marL="359410" lvl="1" indent="-143510">
                <a:lnSpc>
                  <a:spcPct val="100000"/>
                </a:lnSpc>
                <a:spcBef>
                  <a:spcPts val="200"/>
                </a:spcBef>
                <a:buClr>
                  <a:srgbClr val="535353"/>
                </a:buClr>
                <a:buSzPct val="81578"/>
                <a:buFont typeface="Courier New" panose="02070309020205020404" pitchFamily="49" charset="0"/>
                <a:buChar char="o"/>
                <a:tabLst>
                  <a:tab pos="759460" algn="l"/>
                </a:tabLst>
              </a:pPr>
              <a:r>
                <a:rPr lang="es-ES" sz="1000" b="1" spc="-40" dirty="0">
                  <a:solidFill>
                    <a:schemeClr val="accent1"/>
                  </a:solidFill>
                  <a:latin typeface="Arial"/>
                  <a:cs typeface="Arial"/>
                </a:rPr>
                <a:t>DM</a:t>
              </a:r>
              <a:r>
                <a:rPr lang="es-ES" sz="1000" b="1" dirty="0">
                  <a:solidFill>
                    <a:schemeClr val="accent1"/>
                  </a:solidFill>
                  <a:latin typeface="Arial"/>
                  <a:cs typeface="Arial"/>
                </a:rPr>
                <a:t>1:</a:t>
              </a:r>
              <a:r>
                <a:rPr lang="es-ES" sz="1000" spc="-95" dirty="0">
                  <a:solidFill>
                    <a:schemeClr val="accent1"/>
                  </a:solidFill>
                  <a:latin typeface="Arial"/>
                  <a:cs typeface="Arial"/>
                </a:rPr>
                <a:t> e</a:t>
              </a:r>
              <a:r>
                <a:rPr lang="es-ES" sz="1000" dirty="0">
                  <a:solidFill>
                    <a:schemeClr val="accent1"/>
                  </a:solidFill>
                  <a:latin typeface="Arial"/>
                  <a:cs typeface="Arial"/>
                </a:rPr>
                <a:t>s</a:t>
              </a:r>
              <a:r>
                <a:rPr lang="es-ES" sz="1000" spc="-80" dirty="0">
                  <a:solidFill>
                    <a:schemeClr val="accent1"/>
                  </a:solidFill>
                  <a:latin typeface="Arial"/>
                  <a:cs typeface="Arial"/>
                </a:rPr>
                <a:t> </a:t>
              </a:r>
              <a:r>
                <a:rPr lang="es-ES" sz="1000" dirty="0">
                  <a:solidFill>
                    <a:schemeClr val="accent1"/>
                  </a:solidFill>
                  <a:latin typeface="Arial"/>
                  <a:cs typeface="Arial"/>
                </a:rPr>
                <a:t>el</a:t>
              </a:r>
              <a:r>
                <a:rPr lang="es-ES" sz="1000" spc="-85" dirty="0">
                  <a:solidFill>
                    <a:schemeClr val="accent1"/>
                  </a:solidFill>
                  <a:latin typeface="Arial"/>
                  <a:cs typeface="Arial"/>
                </a:rPr>
                <a:t> </a:t>
              </a:r>
              <a:r>
                <a:rPr lang="es-ES" sz="1000" spc="-10" dirty="0">
                  <a:solidFill>
                    <a:schemeClr val="accent1"/>
                  </a:solidFill>
                  <a:latin typeface="Arial"/>
                  <a:cs typeface="Arial"/>
                </a:rPr>
                <a:t>tratamiento</a:t>
              </a:r>
              <a:r>
                <a:rPr lang="es-ES" sz="1000" spc="-85" dirty="0">
                  <a:solidFill>
                    <a:schemeClr val="accent1"/>
                  </a:solidFill>
                  <a:latin typeface="Arial"/>
                  <a:cs typeface="Arial"/>
                </a:rPr>
                <a:t> </a:t>
              </a:r>
              <a:r>
                <a:rPr lang="es-ES" sz="1000" dirty="0">
                  <a:solidFill>
                    <a:schemeClr val="accent1"/>
                  </a:solidFill>
                  <a:latin typeface="Arial"/>
                  <a:cs typeface="Arial"/>
                </a:rPr>
                <a:t>esencial</a:t>
              </a:r>
              <a:r>
                <a:rPr lang="es-ES" sz="1000" spc="-90" dirty="0">
                  <a:solidFill>
                    <a:schemeClr val="accent1"/>
                  </a:solidFill>
                  <a:latin typeface="Arial"/>
                  <a:cs typeface="Arial"/>
                </a:rPr>
                <a:t> </a:t>
              </a:r>
              <a:r>
                <a:rPr lang="es-ES" sz="1000" dirty="0">
                  <a:solidFill>
                    <a:schemeClr val="accent1"/>
                  </a:solidFill>
                  <a:latin typeface="Arial"/>
                  <a:cs typeface="Arial"/>
                </a:rPr>
                <a:t>para</a:t>
              </a:r>
              <a:r>
                <a:rPr lang="es-ES" sz="1000" spc="-80" dirty="0">
                  <a:solidFill>
                    <a:schemeClr val="accent1"/>
                  </a:solidFill>
                  <a:latin typeface="Arial"/>
                  <a:cs typeface="Arial"/>
                </a:rPr>
                <a:t> </a:t>
              </a:r>
              <a:r>
                <a:rPr lang="es-ES" sz="1000" dirty="0">
                  <a:solidFill>
                    <a:schemeClr val="accent1"/>
                  </a:solidFill>
                  <a:latin typeface="Arial"/>
                  <a:cs typeface="Arial"/>
                </a:rPr>
                <a:t>evitar</a:t>
              </a:r>
              <a:r>
                <a:rPr lang="es-ES" sz="1000" spc="-85" dirty="0">
                  <a:solidFill>
                    <a:schemeClr val="accent1"/>
                  </a:solidFill>
                  <a:latin typeface="Arial"/>
                  <a:cs typeface="Arial"/>
                </a:rPr>
                <a:t> </a:t>
              </a:r>
              <a:r>
                <a:rPr lang="es-ES" sz="1000" dirty="0">
                  <a:solidFill>
                    <a:schemeClr val="accent1"/>
                  </a:solidFill>
                  <a:latin typeface="Arial"/>
                  <a:cs typeface="Arial"/>
                </a:rPr>
                <a:t>complicaciones</a:t>
              </a:r>
              <a:r>
                <a:rPr lang="es-ES" sz="1000" spc="-90" dirty="0">
                  <a:solidFill>
                    <a:schemeClr val="accent1"/>
                  </a:solidFill>
                  <a:latin typeface="Arial"/>
                  <a:cs typeface="Arial"/>
                </a:rPr>
                <a:t> </a:t>
              </a:r>
              <a:br>
                <a:rPr lang="es-ES" sz="1000" spc="-90" dirty="0">
                  <a:latin typeface="Arial" panose="020B0604020202020204" pitchFamily="34" charset="0"/>
                  <a:cs typeface="Arial" panose="020B0604020202020204" pitchFamily="34" charset="0"/>
                </a:rPr>
              </a:br>
              <a:r>
                <a:rPr lang="es-ES" sz="1000" dirty="0">
                  <a:solidFill>
                    <a:schemeClr val="accent1"/>
                  </a:solidFill>
                  <a:latin typeface="Arial"/>
                  <a:cs typeface="Arial"/>
                </a:rPr>
                <a:t>en</a:t>
              </a:r>
              <a:r>
                <a:rPr lang="es-ES" sz="1000" spc="-90" dirty="0">
                  <a:solidFill>
                    <a:schemeClr val="accent1"/>
                  </a:solidFill>
                  <a:latin typeface="Arial"/>
                  <a:cs typeface="Arial"/>
                </a:rPr>
                <a:t> </a:t>
              </a:r>
              <a:r>
                <a:rPr lang="es-ES" sz="1000" dirty="0">
                  <a:solidFill>
                    <a:schemeClr val="accent1"/>
                  </a:solidFill>
                  <a:latin typeface="Arial"/>
                  <a:cs typeface="Arial"/>
                </a:rPr>
                <a:t>forma</a:t>
              </a:r>
              <a:r>
                <a:rPr lang="es-ES" sz="1000" spc="-80" dirty="0">
                  <a:solidFill>
                    <a:schemeClr val="accent1"/>
                  </a:solidFill>
                  <a:latin typeface="Arial"/>
                  <a:cs typeface="Arial"/>
                </a:rPr>
                <a:t> </a:t>
              </a:r>
              <a:r>
                <a:rPr lang="es-ES" sz="1000" dirty="0">
                  <a:solidFill>
                    <a:schemeClr val="accent1"/>
                  </a:solidFill>
                  <a:latin typeface="Arial"/>
                  <a:cs typeface="Arial"/>
                </a:rPr>
                <a:t>de</a:t>
              </a:r>
              <a:r>
                <a:rPr lang="es-ES" sz="1000" spc="-80" dirty="0">
                  <a:solidFill>
                    <a:schemeClr val="accent1"/>
                  </a:solidFill>
                  <a:latin typeface="Arial"/>
                  <a:cs typeface="Arial"/>
                </a:rPr>
                <a:t> </a:t>
              </a:r>
              <a:r>
                <a:rPr lang="es-ES" sz="1000" spc="-10" dirty="0">
                  <a:solidFill>
                    <a:schemeClr val="accent1"/>
                  </a:solidFill>
                  <a:latin typeface="Arial"/>
                  <a:cs typeface="Arial"/>
                </a:rPr>
                <a:t>cetoacidosis</a:t>
              </a:r>
              <a:endParaRPr lang="es-ES" sz="1000" dirty="0">
                <a:solidFill>
                  <a:schemeClr val="accent1"/>
                </a:solidFill>
                <a:latin typeface="Arial"/>
                <a:cs typeface="Arial"/>
              </a:endParaRPr>
            </a:p>
            <a:p>
              <a:pPr marL="359410" lvl="1" indent="-143510">
                <a:lnSpc>
                  <a:spcPct val="100000"/>
                </a:lnSpc>
                <a:spcBef>
                  <a:spcPts val="200"/>
                </a:spcBef>
                <a:buClr>
                  <a:srgbClr val="535353"/>
                </a:buClr>
                <a:buSzPct val="81578"/>
                <a:buFont typeface="Courier New" panose="02070309020205020404" pitchFamily="49" charset="0"/>
                <a:buChar char="o"/>
                <a:tabLst>
                  <a:tab pos="759460" algn="l"/>
                </a:tabLst>
              </a:pPr>
              <a:r>
                <a:rPr lang="es-ES" sz="1000" b="1" spc="-40" dirty="0">
                  <a:solidFill>
                    <a:schemeClr val="accent1"/>
                  </a:solidFill>
                  <a:latin typeface="Arial"/>
                  <a:cs typeface="Arial"/>
                </a:rPr>
                <a:t>DM</a:t>
              </a:r>
              <a:r>
                <a:rPr lang="es-ES" sz="1000" b="1" dirty="0">
                  <a:solidFill>
                    <a:schemeClr val="accent1"/>
                  </a:solidFill>
                  <a:latin typeface="Arial"/>
                  <a:cs typeface="Arial"/>
                </a:rPr>
                <a:t>2</a:t>
              </a:r>
              <a:r>
                <a:rPr lang="es-ES" sz="1000" b="1" spc="-50" dirty="0">
                  <a:solidFill>
                    <a:schemeClr val="accent1"/>
                  </a:solidFill>
                  <a:latin typeface="Arial"/>
                  <a:cs typeface="Arial"/>
                </a:rPr>
                <a:t> </a:t>
              </a:r>
              <a:r>
                <a:rPr lang="es-ES" sz="1000" dirty="0">
                  <a:solidFill>
                    <a:schemeClr val="accent1"/>
                  </a:solidFill>
                  <a:latin typeface="Arial"/>
                  <a:cs typeface="Arial"/>
                </a:rPr>
                <a:t>con</a:t>
              </a:r>
              <a:r>
                <a:rPr lang="es-ES" sz="1000" spc="-65" dirty="0">
                  <a:solidFill>
                    <a:schemeClr val="accent1"/>
                  </a:solidFill>
                  <a:latin typeface="Arial"/>
                  <a:cs typeface="Arial"/>
                </a:rPr>
                <a:t> </a:t>
              </a:r>
              <a:r>
                <a:rPr lang="es-ES" sz="1000" dirty="0">
                  <a:solidFill>
                    <a:schemeClr val="accent1"/>
                  </a:solidFill>
                  <a:latin typeface="Arial"/>
                  <a:cs typeface="Arial"/>
                </a:rPr>
                <a:t>mal</a:t>
              </a:r>
              <a:r>
                <a:rPr lang="es-ES" sz="1000" spc="-65" dirty="0">
                  <a:solidFill>
                    <a:schemeClr val="accent1"/>
                  </a:solidFill>
                  <a:latin typeface="Arial"/>
                  <a:cs typeface="Arial"/>
                </a:rPr>
                <a:t> </a:t>
              </a:r>
              <a:r>
                <a:rPr lang="es-ES" sz="1000" dirty="0">
                  <a:solidFill>
                    <a:schemeClr val="accent1"/>
                  </a:solidFill>
                  <a:latin typeface="Arial"/>
                  <a:cs typeface="Arial"/>
                </a:rPr>
                <a:t>control</a:t>
              </a:r>
              <a:r>
                <a:rPr lang="es-ES" sz="1000" spc="-75" dirty="0">
                  <a:solidFill>
                    <a:schemeClr val="accent1"/>
                  </a:solidFill>
                  <a:latin typeface="Arial"/>
                  <a:cs typeface="Arial"/>
                </a:rPr>
                <a:t> </a:t>
              </a:r>
              <a:r>
                <a:rPr lang="es-ES" sz="1000" dirty="0">
                  <a:solidFill>
                    <a:schemeClr val="accent1"/>
                  </a:solidFill>
                  <a:latin typeface="Arial"/>
                  <a:cs typeface="Arial"/>
                </a:rPr>
                <a:t>metabólico</a:t>
              </a:r>
              <a:r>
                <a:rPr lang="es-ES" sz="1000" spc="-65" dirty="0">
                  <a:solidFill>
                    <a:schemeClr val="accent1"/>
                  </a:solidFill>
                  <a:latin typeface="Arial"/>
                  <a:cs typeface="Arial"/>
                </a:rPr>
                <a:t> </a:t>
              </a:r>
              <a:r>
                <a:rPr lang="es-ES" sz="1000" dirty="0">
                  <a:solidFill>
                    <a:schemeClr val="accent1"/>
                  </a:solidFill>
                  <a:latin typeface="Arial"/>
                  <a:cs typeface="Arial"/>
                </a:rPr>
                <a:t>+</a:t>
              </a:r>
              <a:r>
                <a:rPr lang="es-ES" sz="1000" spc="-65" dirty="0">
                  <a:solidFill>
                    <a:schemeClr val="accent1"/>
                  </a:solidFill>
                  <a:latin typeface="Arial"/>
                  <a:cs typeface="Arial"/>
                </a:rPr>
                <a:t> </a:t>
              </a:r>
              <a:r>
                <a:rPr lang="es-ES" sz="1000" b="1" dirty="0">
                  <a:solidFill>
                    <a:schemeClr val="accent1"/>
                  </a:solidFill>
                  <a:latin typeface="Arial"/>
                  <a:cs typeface="Arial"/>
                </a:rPr>
                <a:t>hiperglucemia</a:t>
              </a:r>
              <a:r>
                <a:rPr lang="es-ES" sz="1000" b="1" spc="-45" dirty="0">
                  <a:solidFill>
                    <a:schemeClr val="accent1"/>
                  </a:solidFill>
                  <a:latin typeface="Arial"/>
                  <a:cs typeface="Arial"/>
                </a:rPr>
                <a:t> </a:t>
              </a:r>
              <a:r>
                <a:rPr lang="es-ES" sz="1000" spc="-10" dirty="0">
                  <a:solidFill>
                    <a:schemeClr val="accent1"/>
                  </a:solidFill>
                  <a:latin typeface="Arial"/>
                  <a:cs typeface="Arial"/>
                </a:rPr>
                <a:t>mantenida</a:t>
              </a:r>
              <a:endParaRPr lang="es-ES" sz="1000" dirty="0">
                <a:solidFill>
                  <a:schemeClr val="accent1"/>
                </a:solidFill>
                <a:latin typeface="Arial"/>
                <a:cs typeface="Arial"/>
              </a:endParaRPr>
            </a:p>
            <a:p>
              <a:pPr marL="359410" lvl="1" indent="-143510">
                <a:lnSpc>
                  <a:spcPct val="100000"/>
                </a:lnSpc>
                <a:spcBef>
                  <a:spcPts val="200"/>
                </a:spcBef>
                <a:buClr>
                  <a:srgbClr val="535353"/>
                </a:buClr>
                <a:buSzPct val="81578"/>
                <a:buFont typeface="Courier New" panose="02070309020205020404" pitchFamily="49" charset="0"/>
                <a:buChar char="o"/>
                <a:tabLst>
                  <a:tab pos="759460" algn="l"/>
                </a:tabLst>
              </a:pPr>
              <a:r>
                <a:rPr lang="es-ES" sz="1000" spc="-10" dirty="0">
                  <a:solidFill>
                    <a:schemeClr val="accent1"/>
                  </a:solidFill>
                  <a:latin typeface="Arial"/>
                  <a:cs typeface="Arial"/>
                </a:rPr>
                <a:t>Diabetes</a:t>
              </a:r>
              <a:r>
                <a:rPr lang="es-ES" sz="1000" spc="-100" dirty="0">
                  <a:solidFill>
                    <a:schemeClr val="accent1"/>
                  </a:solidFill>
                  <a:latin typeface="Arial"/>
                  <a:cs typeface="Arial"/>
                </a:rPr>
                <a:t> </a:t>
              </a:r>
              <a:r>
                <a:rPr lang="es-ES" sz="1000" b="1" spc="-10" dirty="0" err="1">
                  <a:solidFill>
                    <a:schemeClr val="accent1"/>
                  </a:solidFill>
                  <a:latin typeface="Arial"/>
                  <a:cs typeface="Arial"/>
                </a:rPr>
                <a:t>pancreatogénica</a:t>
              </a:r>
              <a:r>
                <a:rPr lang="es-ES" sz="1000" b="1" spc="-10" dirty="0">
                  <a:solidFill>
                    <a:schemeClr val="accent1"/>
                  </a:solidFill>
                  <a:latin typeface="Arial"/>
                  <a:cs typeface="Arial"/>
                </a:rPr>
                <a:t>:</a:t>
              </a:r>
              <a:r>
                <a:rPr lang="es-ES" sz="1000" spc="-90" dirty="0">
                  <a:solidFill>
                    <a:schemeClr val="accent1"/>
                  </a:solidFill>
                  <a:latin typeface="Arial"/>
                  <a:cs typeface="Arial"/>
                </a:rPr>
                <a:t> s</a:t>
              </a:r>
              <a:r>
                <a:rPr lang="es-ES" sz="1000" dirty="0">
                  <a:solidFill>
                    <a:schemeClr val="accent1"/>
                  </a:solidFill>
                  <a:latin typeface="Arial"/>
                  <a:cs typeface="Arial"/>
                </a:rPr>
                <a:t>ituación</a:t>
              </a:r>
              <a:r>
                <a:rPr lang="es-ES" sz="1000" spc="-85" dirty="0">
                  <a:solidFill>
                    <a:schemeClr val="accent1"/>
                  </a:solidFill>
                  <a:latin typeface="Arial"/>
                  <a:cs typeface="Arial"/>
                </a:rPr>
                <a:t> </a:t>
              </a:r>
              <a:r>
                <a:rPr lang="es-ES" sz="1000" dirty="0">
                  <a:solidFill>
                    <a:schemeClr val="accent1"/>
                  </a:solidFill>
                  <a:latin typeface="Arial"/>
                  <a:cs typeface="Arial"/>
                </a:rPr>
                <a:t>similar</a:t>
              </a:r>
              <a:r>
                <a:rPr lang="es-ES" sz="1000" spc="-90" dirty="0">
                  <a:solidFill>
                    <a:schemeClr val="accent1"/>
                  </a:solidFill>
                  <a:latin typeface="Arial"/>
                  <a:cs typeface="Arial"/>
                </a:rPr>
                <a:t> </a:t>
              </a:r>
              <a:r>
                <a:rPr lang="es-ES" sz="1000" dirty="0">
                  <a:solidFill>
                    <a:schemeClr val="accent1"/>
                  </a:solidFill>
                  <a:latin typeface="Arial"/>
                  <a:cs typeface="Arial"/>
                </a:rPr>
                <a:t>a</a:t>
              </a:r>
              <a:r>
                <a:rPr lang="es-ES" sz="1000" spc="-85" dirty="0">
                  <a:solidFill>
                    <a:schemeClr val="accent1"/>
                  </a:solidFill>
                  <a:latin typeface="Arial"/>
                  <a:cs typeface="Arial"/>
                </a:rPr>
                <a:t> </a:t>
              </a:r>
              <a:r>
                <a:rPr lang="es-ES" sz="1000" spc="-10" dirty="0">
                  <a:solidFill>
                    <a:schemeClr val="accent1"/>
                  </a:solidFill>
                  <a:latin typeface="Arial"/>
                  <a:cs typeface="Arial"/>
                </a:rPr>
                <a:t>pacientes</a:t>
              </a:r>
              <a:r>
                <a:rPr lang="es-ES" sz="1000" spc="-80" dirty="0">
                  <a:solidFill>
                    <a:schemeClr val="accent1"/>
                  </a:solidFill>
                  <a:latin typeface="Arial"/>
                  <a:cs typeface="Arial"/>
                </a:rPr>
                <a:t> </a:t>
              </a:r>
              <a:r>
                <a:rPr lang="es-ES" sz="1000" dirty="0">
                  <a:solidFill>
                    <a:schemeClr val="accent1"/>
                  </a:solidFill>
                  <a:latin typeface="Arial"/>
                  <a:cs typeface="Arial"/>
                </a:rPr>
                <a:t>con</a:t>
              </a:r>
              <a:r>
                <a:rPr lang="es-ES" sz="1000" spc="-80" dirty="0">
                  <a:solidFill>
                    <a:schemeClr val="accent1"/>
                  </a:solidFill>
                  <a:latin typeface="Arial"/>
                  <a:cs typeface="Arial"/>
                </a:rPr>
                <a:t> </a:t>
              </a:r>
              <a:r>
                <a:rPr lang="es-ES" sz="1000" spc="-10" dirty="0">
                  <a:solidFill>
                    <a:schemeClr val="accent1"/>
                  </a:solidFill>
                  <a:latin typeface="Arial"/>
                  <a:cs typeface="Arial"/>
                </a:rPr>
                <a:t>DM</a:t>
              </a:r>
              <a:r>
                <a:rPr lang="es-ES" sz="1000" spc="-25" dirty="0">
                  <a:solidFill>
                    <a:schemeClr val="accent1"/>
                  </a:solidFill>
                  <a:latin typeface="Arial"/>
                  <a:cs typeface="Arial"/>
                </a:rPr>
                <a:t>1</a:t>
              </a:r>
              <a:endParaRPr lang="es-ES" sz="1000" dirty="0">
                <a:solidFill>
                  <a:schemeClr val="accent1"/>
                </a:solidFill>
                <a:latin typeface="Arial" panose="020B0604020202020204" pitchFamily="34" charset="0"/>
                <a:cs typeface="Arial" panose="020B0604020202020204" pitchFamily="34" charset="0"/>
              </a:endParaRPr>
            </a:p>
          </p:txBody>
        </p:sp>
        <p:sp>
          <p:nvSpPr>
            <p:cNvPr id="38" name="Elipse 37">
              <a:extLst>
                <a:ext uri="{FF2B5EF4-FFF2-40B4-BE49-F238E27FC236}">
                  <a16:creationId xmlns:a16="http://schemas.microsoft.com/office/drawing/2014/main" id="{45AF843C-E071-B04A-102B-E9CDF5684213}"/>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 name="Grupo 38">
            <a:extLst>
              <a:ext uri="{FF2B5EF4-FFF2-40B4-BE49-F238E27FC236}">
                <a16:creationId xmlns:a16="http://schemas.microsoft.com/office/drawing/2014/main" id="{9AB6207D-F587-0BBE-58CD-88AAD16F9A7B}"/>
              </a:ext>
            </a:extLst>
          </p:cNvPr>
          <p:cNvGrpSpPr/>
          <p:nvPr/>
        </p:nvGrpSpPr>
        <p:grpSpPr>
          <a:xfrm>
            <a:off x="298348" y="2655045"/>
            <a:ext cx="8521802" cy="884858"/>
            <a:chOff x="298348" y="2047962"/>
            <a:chExt cx="8521802" cy="884858"/>
          </a:xfrm>
        </p:grpSpPr>
        <p:sp>
          <p:nvSpPr>
            <p:cNvPr id="40" name="CuadroTexto 39">
              <a:extLst>
                <a:ext uri="{FF2B5EF4-FFF2-40B4-BE49-F238E27FC236}">
                  <a16:creationId xmlns:a16="http://schemas.microsoft.com/office/drawing/2014/main" id="{68604DC0-BFD4-99AF-302C-84D31AE1DA9D}"/>
                </a:ext>
              </a:extLst>
            </p:cNvPr>
            <p:cNvSpPr txBox="1"/>
            <p:nvPr/>
          </p:nvSpPr>
          <p:spPr>
            <a:xfrm>
              <a:off x="476250" y="2047962"/>
              <a:ext cx="8343900" cy="884858"/>
            </a:xfrm>
            <a:prstGeom prst="rect">
              <a:avLst/>
            </a:prstGeom>
            <a:noFill/>
          </p:spPr>
          <p:txBody>
            <a:bodyPr wrap="square" lIns="0" tIns="0" rIns="0" bIns="0" anchor="t">
              <a:spAutoFit/>
            </a:bodyPr>
            <a:lstStyle/>
            <a:p>
              <a:pPr marL="38100">
                <a:lnSpc>
                  <a:spcPct val="100000"/>
                </a:lnSpc>
                <a:spcBef>
                  <a:spcPts val="200"/>
                </a:spcBef>
                <a:spcAft>
                  <a:spcPts val="300"/>
                </a:spcAft>
                <a:buClr>
                  <a:srgbClr val="9770A0"/>
                </a:buClr>
                <a:tabLst>
                  <a:tab pos="216535" algn="l"/>
                </a:tabLst>
              </a:pPr>
              <a:r>
                <a:rPr lang="es-ES_tradnl" sz="1000" dirty="0">
                  <a:solidFill>
                    <a:schemeClr val="accent1"/>
                  </a:solidFill>
                  <a:latin typeface="Arial" panose="020B0604020202020204" pitchFamily="34" charset="0"/>
                  <a:cs typeface="Arial" panose="020B0604020202020204" pitchFamily="34" charset="0"/>
                </a:rPr>
                <a:t>La </a:t>
              </a:r>
              <a:r>
                <a:rPr lang="es-ES_tradnl" sz="1000" b="1" u="sng" dirty="0">
                  <a:solidFill>
                    <a:schemeClr val="accent1"/>
                  </a:solidFill>
                  <a:latin typeface="Arial" panose="020B0604020202020204" pitchFamily="34" charset="0"/>
                  <a:cs typeface="Arial" panose="020B0604020202020204" pitchFamily="34" charset="0"/>
                </a:rPr>
                <a:t>terapia con insulina</a:t>
              </a:r>
              <a:r>
                <a:rPr lang="es-ES_tradnl" sz="1000" dirty="0">
                  <a:solidFill>
                    <a:schemeClr val="accent1"/>
                  </a:solidFill>
                  <a:latin typeface="Arial" panose="020B0604020202020204" pitchFamily="34" charset="0"/>
                  <a:cs typeface="Arial" panose="020B0604020202020204" pitchFamily="34" charset="0"/>
                </a:rPr>
                <a:t> se debe </a:t>
              </a:r>
              <a:r>
                <a:rPr lang="es-ES_tradnl" sz="1000" b="1" dirty="0">
                  <a:solidFill>
                    <a:schemeClr val="accent1"/>
                  </a:solidFill>
                  <a:latin typeface="Arial" panose="020B0604020202020204" pitchFamily="34" charset="0"/>
                  <a:cs typeface="Arial" panose="020B0604020202020204" pitchFamily="34" charset="0"/>
                </a:rPr>
                <a:t>modular</a:t>
              </a:r>
              <a:r>
                <a:rPr lang="es-ES_tradnl" sz="1000" dirty="0">
                  <a:solidFill>
                    <a:schemeClr val="accent1"/>
                  </a:solidFill>
                  <a:latin typeface="Arial" panose="020B0604020202020204" pitchFamily="34" charset="0"/>
                  <a:cs typeface="Arial" panose="020B0604020202020204" pitchFamily="34" charset="0"/>
                </a:rPr>
                <a:t> considerando numerosos factores, a destacar:</a:t>
              </a:r>
              <a:r>
                <a:rPr lang="es-ES" sz="1000" baseline="30000" dirty="0">
                  <a:solidFill>
                    <a:schemeClr val="accent1"/>
                  </a:solidFill>
                  <a:latin typeface="Arial"/>
                  <a:cs typeface="Arial"/>
                </a:rPr>
                <a:t>1,2</a:t>
              </a:r>
              <a:r>
                <a:rPr lang="es-ES_tradnl" sz="1000" dirty="0">
                  <a:solidFill>
                    <a:schemeClr val="accent1"/>
                  </a:solidFill>
                  <a:latin typeface="Arial" panose="020B0604020202020204" pitchFamily="34" charset="0"/>
                  <a:cs typeface="Arial" panose="020B0604020202020204" pitchFamily="34" charset="0"/>
                </a:rPr>
                <a:t> </a:t>
              </a:r>
            </a:p>
            <a:p>
              <a:pPr marL="359410" lvl="1" indent="-143510">
                <a:lnSpc>
                  <a:spcPct val="100000"/>
                </a:lnSpc>
                <a:spcBef>
                  <a:spcPts val="200"/>
                </a:spcBef>
                <a:buClr>
                  <a:srgbClr val="535353"/>
                </a:buClr>
                <a:buSzPct val="81578"/>
                <a:buFont typeface="Courier New" panose="02070309020205020404" pitchFamily="49" charset="0"/>
                <a:buChar char="o"/>
                <a:tabLst>
                  <a:tab pos="759460" algn="l"/>
                </a:tabLst>
              </a:pPr>
              <a:r>
                <a:rPr lang="es-ES" sz="1000" b="1" dirty="0">
                  <a:solidFill>
                    <a:schemeClr val="accent1"/>
                  </a:solidFill>
                  <a:latin typeface="Arial"/>
                  <a:cs typeface="Arial"/>
                </a:rPr>
                <a:t>Capacidad del paciente </a:t>
              </a:r>
              <a:r>
                <a:rPr lang="es-ES" sz="1000" dirty="0">
                  <a:solidFill>
                    <a:schemeClr val="accent1"/>
                  </a:solidFill>
                  <a:latin typeface="Arial"/>
                  <a:cs typeface="Arial"/>
                </a:rPr>
                <a:t>para su administración: evaluar situación cognitiva y funcional, soporte </a:t>
              </a:r>
              <a:r>
                <a:rPr lang="es-ES" sz="1000" b="1" dirty="0">
                  <a:solidFill>
                    <a:schemeClr val="accent1"/>
                  </a:solidFill>
                  <a:latin typeface="Arial"/>
                  <a:cs typeface="Arial"/>
                </a:rPr>
                <a:t>sociofamiliar</a:t>
              </a:r>
            </a:p>
            <a:p>
              <a:pPr marL="359410" lvl="1" indent="-143510">
                <a:lnSpc>
                  <a:spcPct val="100000"/>
                </a:lnSpc>
                <a:spcBef>
                  <a:spcPts val="200"/>
                </a:spcBef>
                <a:buClr>
                  <a:srgbClr val="535353"/>
                </a:buClr>
                <a:buSzPct val="81578"/>
                <a:buFont typeface="Courier New" panose="02070309020205020404" pitchFamily="49" charset="0"/>
                <a:buChar char="o"/>
                <a:tabLst>
                  <a:tab pos="759460" algn="l"/>
                </a:tabLst>
              </a:pPr>
              <a:r>
                <a:rPr lang="es-ES" sz="1000" b="1" dirty="0">
                  <a:solidFill>
                    <a:schemeClr val="accent1"/>
                  </a:solidFill>
                  <a:latin typeface="Arial"/>
                  <a:cs typeface="Arial"/>
                </a:rPr>
                <a:t>Educación diabetológica </a:t>
              </a:r>
              <a:r>
                <a:rPr lang="es-ES" sz="1000" dirty="0">
                  <a:solidFill>
                    <a:schemeClr val="accent1"/>
                  </a:solidFill>
                  <a:latin typeface="Arial"/>
                  <a:cs typeface="Arial"/>
                </a:rPr>
                <a:t>del paciente y su familia (controles glucémicos, reconocer, manejar y prevenir hipoglucemias, manejar nueva tecnología…)</a:t>
              </a:r>
              <a:endParaRPr lang="es-ES" sz="1000" dirty="0">
                <a:solidFill>
                  <a:schemeClr val="accent1"/>
                </a:solidFill>
                <a:latin typeface="Arial" panose="020B0604020202020204" pitchFamily="34" charset="0"/>
                <a:cs typeface="Arial" panose="020B0604020202020204" pitchFamily="34" charset="0"/>
              </a:endParaRPr>
            </a:p>
            <a:p>
              <a:pPr marL="359410" lvl="1" indent="-143510">
                <a:spcBef>
                  <a:spcPts val="200"/>
                </a:spcBef>
                <a:buClr>
                  <a:srgbClr val="535353"/>
                </a:buClr>
                <a:buSzPct val="81578"/>
                <a:buFont typeface="Courier New" panose="02070309020205020404" pitchFamily="49" charset="0"/>
                <a:buChar char="o"/>
                <a:tabLst>
                  <a:tab pos="759460" algn="l"/>
                </a:tabLst>
              </a:pPr>
              <a:r>
                <a:rPr lang="es-ES" sz="1000" b="1" dirty="0">
                  <a:solidFill>
                    <a:schemeClr val="accent1"/>
                  </a:solidFill>
                  <a:latin typeface="Arial"/>
                  <a:cs typeface="Arial"/>
                </a:rPr>
                <a:t>Ajustar el régimen </a:t>
              </a:r>
              <a:r>
                <a:rPr lang="es-ES" sz="1000" dirty="0">
                  <a:solidFill>
                    <a:schemeClr val="accent1"/>
                  </a:solidFill>
                  <a:latin typeface="Arial"/>
                  <a:cs typeface="Arial"/>
                </a:rPr>
                <a:t>de insulina para lograr el adecuado grado de control metabólico basal. Evitar hipoglucemias siempre</a:t>
              </a:r>
            </a:p>
          </p:txBody>
        </p:sp>
        <p:sp>
          <p:nvSpPr>
            <p:cNvPr id="41" name="Elipse 40">
              <a:extLst>
                <a:ext uri="{FF2B5EF4-FFF2-40B4-BE49-F238E27FC236}">
                  <a16:creationId xmlns:a16="http://schemas.microsoft.com/office/drawing/2014/main" id="{F9B2AAD5-9069-B779-2A96-40B28C2504B5}"/>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 name="Grupo 42">
            <a:extLst>
              <a:ext uri="{FF2B5EF4-FFF2-40B4-BE49-F238E27FC236}">
                <a16:creationId xmlns:a16="http://schemas.microsoft.com/office/drawing/2014/main" id="{F89BC817-78D8-279F-B693-B23D5B0E7974}"/>
              </a:ext>
            </a:extLst>
          </p:cNvPr>
          <p:cNvGrpSpPr/>
          <p:nvPr/>
        </p:nvGrpSpPr>
        <p:grpSpPr>
          <a:xfrm>
            <a:off x="298348" y="3687702"/>
            <a:ext cx="8521802" cy="307777"/>
            <a:chOff x="298348" y="2047961"/>
            <a:chExt cx="8521802" cy="307777"/>
          </a:xfrm>
        </p:grpSpPr>
        <p:sp>
          <p:nvSpPr>
            <p:cNvPr id="44" name="CuadroTexto 43">
              <a:extLst>
                <a:ext uri="{FF2B5EF4-FFF2-40B4-BE49-F238E27FC236}">
                  <a16:creationId xmlns:a16="http://schemas.microsoft.com/office/drawing/2014/main" id="{1A3B8173-6E58-8E6A-9550-D42FB1050BA1}"/>
                </a:ext>
              </a:extLst>
            </p:cNvPr>
            <p:cNvSpPr txBox="1"/>
            <p:nvPr/>
          </p:nvSpPr>
          <p:spPr>
            <a:xfrm>
              <a:off x="476250" y="2047961"/>
              <a:ext cx="8343900" cy="307777"/>
            </a:xfrm>
            <a:prstGeom prst="rect">
              <a:avLst/>
            </a:prstGeom>
            <a:noFill/>
          </p:spPr>
          <p:txBody>
            <a:bodyPr wrap="square" lIns="0" tIns="0" rIns="0" bIns="0" anchor="t">
              <a:spAutoFit/>
            </a:bodyPr>
            <a:lstStyle/>
            <a:p>
              <a:pPr>
                <a:buNone/>
              </a:pPr>
              <a:r>
                <a:rPr lang="es-ES" sz="1000" dirty="0">
                  <a:solidFill>
                    <a:schemeClr val="accent1"/>
                  </a:solidFill>
                  <a:effectLst/>
                </a:rPr>
                <a:t>Es preferible la administración de </a:t>
              </a:r>
              <a:r>
                <a:rPr lang="es-ES" sz="1000" b="1" dirty="0">
                  <a:solidFill>
                    <a:schemeClr val="accent1"/>
                  </a:solidFill>
                  <a:effectLst/>
                </a:rPr>
                <a:t>insulina basal (análogos de insulina de acción prolongada</a:t>
              </a:r>
              <a:r>
                <a:rPr lang="es-ES" sz="1000" b="1" dirty="0">
                  <a:solidFill>
                    <a:schemeClr val="accent1"/>
                  </a:solidFill>
                </a:rPr>
                <a:t>)</a:t>
              </a:r>
              <a:r>
                <a:rPr lang="es-ES" sz="1000" dirty="0">
                  <a:solidFill>
                    <a:schemeClr val="accent1"/>
                  </a:solidFill>
                </a:rPr>
                <a:t>,</a:t>
              </a:r>
              <a:r>
                <a:rPr lang="es-ES" sz="1000" b="1" dirty="0">
                  <a:solidFill>
                    <a:schemeClr val="accent1"/>
                  </a:solidFill>
                  <a:effectLst/>
                </a:rPr>
                <a:t> </a:t>
              </a:r>
              <a:r>
                <a:rPr lang="es-ES" sz="1000" dirty="0">
                  <a:solidFill>
                    <a:schemeClr val="accent1"/>
                  </a:solidFill>
                  <a:effectLst/>
                </a:rPr>
                <a:t>ya que se asocia a efectos secundarios mínimos (minimiza riesgo de hipoglucemia) y es una opción razonable para mayores frágiles</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45" name="Elipse 44">
              <a:extLst>
                <a:ext uri="{FF2B5EF4-FFF2-40B4-BE49-F238E27FC236}">
                  <a16:creationId xmlns:a16="http://schemas.microsoft.com/office/drawing/2014/main" id="{2F9F1D6F-CBD6-0A80-7C9C-CD69BAB0A244}"/>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6" name="Grupo 45">
            <a:extLst>
              <a:ext uri="{FF2B5EF4-FFF2-40B4-BE49-F238E27FC236}">
                <a16:creationId xmlns:a16="http://schemas.microsoft.com/office/drawing/2014/main" id="{15E703E7-C8C0-537E-D890-C7E5E097EAE7}"/>
              </a:ext>
            </a:extLst>
          </p:cNvPr>
          <p:cNvGrpSpPr/>
          <p:nvPr/>
        </p:nvGrpSpPr>
        <p:grpSpPr>
          <a:xfrm>
            <a:off x="298348" y="4143278"/>
            <a:ext cx="8521802" cy="307777"/>
            <a:chOff x="298348" y="2047961"/>
            <a:chExt cx="8521802" cy="307777"/>
          </a:xfrm>
        </p:grpSpPr>
        <p:sp>
          <p:nvSpPr>
            <p:cNvPr id="47" name="CuadroTexto 46">
              <a:extLst>
                <a:ext uri="{FF2B5EF4-FFF2-40B4-BE49-F238E27FC236}">
                  <a16:creationId xmlns:a16="http://schemas.microsoft.com/office/drawing/2014/main" id="{A678A38A-003E-6C92-83A1-BDCE66AE2A67}"/>
                </a:ext>
              </a:extLst>
            </p:cNvPr>
            <p:cNvSpPr txBox="1"/>
            <p:nvPr/>
          </p:nvSpPr>
          <p:spPr>
            <a:xfrm>
              <a:off x="476250" y="2047961"/>
              <a:ext cx="8343900" cy="307777"/>
            </a:xfrm>
            <a:prstGeom prst="rect">
              <a:avLst/>
            </a:prstGeom>
            <a:noFill/>
          </p:spPr>
          <p:txBody>
            <a:bodyPr wrap="square" lIns="0" tIns="0" rIns="0" bIns="0">
              <a:spAutoFit/>
            </a:bodyPr>
            <a:lstStyle/>
            <a:p>
              <a:r>
                <a:rPr lang="es-ES" sz="1000" dirty="0">
                  <a:solidFill>
                    <a:schemeClr val="accent1"/>
                  </a:solidFill>
                  <a:effectLst/>
                </a:rPr>
                <a:t>Las múltiples inyecciones diarias de insulina constituyen regímenes demasiado complejos para mayores frágiles y con comorbilidad significativa asociada. Aumentan significativamente el riesgo de hipoglucemia</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48" name="Elipse 47">
              <a:extLst>
                <a:ext uri="{FF2B5EF4-FFF2-40B4-BE49-F238E27FC236}">
                  <a16:creationId xmlns:a16="http://schemas.microsoft.com/office/drawing/2014/main" id="{EDB63F99-8B99-BD7E-8C7C-14FDA663A6A4}"/>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14236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DDFAA-B015-112C-3F27-F9010D8919C2}"/>
            </a:ext>
          </a:extLst>
        </p:cNvPr>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E08F2A5A-6338-2DBE-E070-16B57EF11E74}"/>
              </a:ext>
            </a:extLst>
          </p:cNvPr>
          <p:cNvSpPr>
            <a:spLocks noGrp="1"/>
          </p:cNvSpPr>
          <p:nvPr>
            <p:ph type="ftr" sz="quarter" idx="11"/>
          </p:nvPr>
        </p:nvSpPr>
        <p:spPr/>
        <p:txBody>
          <a:bodyPr/>
          <a:lstStyle/>
          <a:p>
            <a:r>
              <a:rPr lang="es-ES_tradnl"/>
              <a:t>Índice</a:t>
            </a:r>
          </a:p>
        </p:txBody>
      </p:sp>
      <p:sp>
        <p:nvSpPr>
          <p:cNvPr id="9" name="Marcador de texto 3">
            <a:hlinkClick r:id="rId3" action="ppaction://hlinksldjump"/>
            <a:extLst>
              <a:ext uri="{FF2B5EF4-FFF2-40B4-BE49-F238E27FC236}">
                <a16:creationId xmlns:a16="http://schemas.microsoft.com/office/drawing/2014/main" id="{88143472-A349-0289-04C6-B40E1A972E4E}"/>
              </a:ext>
            </a:extLst>
          </p:cNvPr>
          <p:cNvSpPr txBox="1">
            <a:spLocks/>
          </p:cNvSpPr>
          <p:nvPr/>
        </p:nvSpPr>
        <p:spPr>
          <a:xfrm>
            <a:off x="3551239" y="4253113"/>
            <a:ext cx="4872037" cy="184666"/>
          </a:xfrm>
          <a:prstGeom prst="rect">
            <a:avLst/>
          </a:prstGeom>
        </p:spPr>
        <p:txBody>
          <a:bodyPr lIns="0" tIns="0" rIns="0" bIns="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buFont typeface="+mj-lt"/>
              <a:buAutoNum type="arabicPeriod" startAt="4"/>
              <a:tabLst>
                <a:tab pos="352425" algn="l"/>
              </a:tabLst>
            </a:pPr>
            <a:r>
              <a:rPr lang="es-ES" sz="1200" b="1">
                <a:cs typeface="Arial"/>
              </a:rPr>
              <a:t>Manejo de la dislipidemia en el adulto mayor frágil</a:t>
            </a:r>
            <a:endParaRPr lang="es-ES">
              <a:cs typeface="Arial"/>
            </a:endParaRPr>
          </a:p>
        </p:txBody>
      </p:sp>
      <p:sp>
        <p:nvSpPr>
          <p:cNvPr id="10" name="Marcador de texto 3">
            <a:hlinkClick r:id="rId4" action="ppaction://hlinksldjump"/>
            <a:extLst>
              <a:ext uri="{FF2B5EF4-FFF2-40B4-BE49-F238E27FC236}">
                <a16:creationId xmlns:a16="http://schemas.microsoft.com/office/drawing/2014/main" id="{DDA91E7F-B014-905D-4029-EB4C8E86221A}"/>
              </a:ext>
            </a:extLst>
          </p:cNvPr>
          <p:cNvSpPr txBox="1">
            <a:spLocks/>
          </p:cNvSpPr>
          <p:nvPr/>
        </p:nvSpPr>
        <p:spPr>
          <a:xfrm>
            <a:off x="3551239" y="4439722"/>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5"/>
              <a:tabLst>
                <a:tab pos="352425" algn="l"/>
              </a:tabLst>
            </a:pPr>
            <a:r>
              <a:rPr lang="es-ES" sz="1200" b="1">
                <a:cs typeface="Arial" panose="020B0604020202020204" pitchFamily="34" charset="0"/>
              </a:rPr>
              <a:t>Aproximación práctica: caso clínico</a:t>
            </a:r>
          </a:p>
        </p:txBody>
      </p:sp>
      <p:sp>
        <p:nvSpPr>
          <p:cNvPr id="4" name="Marcador de texto 3">
            <a:hlinkClick r:id="rId5" action="ppaction://hlinksldjump"/>
            <a:extLst>
              <a:ext uri="{FF2B5EF4-FFF2-40B4-BE49-F238E27FC236}">
                <a16:creationId xmlns:a16="http://schemas.microsoft.com/office/drawing/2014/main" id="{3C0592A3-82F9-AE2E-D6C1-6EE5B744B561}"/>
              </a:ext>
            </a:extLst>
          </p:cNvPr>
          <p:cNvSpPr txBox="1">
            <a:spLocks/>
          </p:cNvSpPr>
          <p:nvPr/>
        </p:nvSpPr>
        <p:spPr>
          <a:xfrm>
            <a:off x="3551238" y="1014768"/>
            <a:ext cx="4872037" cy="565146"/>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AutoNum type="arabicPeriod" startAt="3"/>
              <a:tabLst>
                <a:tab pos="352425" algn="l"/>
              </a:tabLst>
            </a:pPr>
            <a:r>
              <a:rPr lang="es-ES" sz="1600" b="1">
                <a:solidFill>
                  <a:schemeClr val="accent2"/>
                </a:solidFill>
                <a:cs typeface="Arial"/>
              </a:rPr>
              <a:t>Manejo de la hipertensión arterial en el adulto mayor frágil</a:t>
            </a:r>
            <a:endParaRPr lang="es-ES">
              <a:solidFill>
                <a:schemeClr val="accent2"/>
              </a:solidFill>
              <a:cs typeface="Arial"/>
            </a:endParaRPr>
          </a:p>
        </p:txBody>
      </p:sp>
      <p:sp>
        <p:nvSpPr>
          <p:cNvPr id="2" name="Marcador de texto 3">
            <a:hlinkClick r:id="rId6" action="ppaction://hlinksldjump"/>
            <a:extLst>
              <a:ext uri="{FF2B5EF4-FFF2-40B4-BE49-F238E27FC236}">
                <a16:creationId xmlns:a16="http://schemas.microsoft.com/office/drawing/2014/main" id="{1DD0D092-2E44-EEF7-9C74-0857E1650FFC}"/>
              </a:ext>
            </a:extLst>
          </p:cNvPr>
          <p:cNvSpPr txBox="1">
            <a:spLocks/>
          </p:cNvSpPr>
          <p:nvPr/>
        </p:nvSpPr>
        <p:spPr>
          <a:xfrm>
            <a:off x="3551239" y="484188"/>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s-ES" sz="1200" b="1" spc="-10">
                <a:cs typeface="Arial" panose="020B0604020202020204" pitchFamily="34" charset="0"/>
              </a:rPr>
              <a:t>Aproximación</a:t>
            </a:r>
            <a:r>
              <a:rPr lang="es-ES" sz="1200" b="1" spc="-125">
                <a:cs typeface="Arial" panose="020B0604020202020204" pitchFamily="34" charset="0"/>
              </a:rPr>
              <a:t> </a:t>
            </a:r>
            <a:r>
              <a:rPr lang="es-ES" sz="1200" b="1">
                <a:cs typeface="Arial" panose="020B0604020202020204" pitchFamily="34" charset="0"/>
              </a:rPr>
              <a:t>a</a:t>
            </a:r>
            <a:r>
              <a:rPr lang="es-ES" sz="1200" b="1" spc="-120">
                <a:cs typeface="Arial" panose="020B0604020202020204" pitchFamily="34" charset="0"/>
              </a:rPr>
              <a:t> </a:t>
            </a:r>
            <a:r>
              <a:rPr lang="es-ES" sz="1200" b="1">
                <a:cs typeface="Arial" panose="020B0604020202020204" pitchFamily="34" charset="0"/>
              </a:rPr>
              <a:t>la</a:t>
            </a:r>
            <a:r>
              <a:rPr lang="es-ES" sz="1200" b="1" spc="-125">
                <a:cs typeface="Arial" panose="020B0604020202020204" pitchFamily="34" charset="0"/>
              </a:rPr>
              <a:t> </a:t>
            </a:r>
            <a:r>
              <a:rPr lang="es-ES" sz="1200" b="1" spc="-10">
                <a:cs typeface="Arial" panose="020B0604020202020204" pitchFamily="34" charset="0"/>
              </a:rPr>
              <a:t>fragilidad</a:t>
            </a:r>
            <a:r>
              <a:rPr lang="es-ES" sz="1200" b="1" spc="-125">
                <a:cs typeface="Arial" panose="020B0604020202020204" pitchFamily="34" charset="0"/>
              </a:rPr>
              <a:t> </a:t>
            </a:r>
            <a:r>
              <a:rPr lang="es-ES" sz="1200" b="1">
                <a:cs typeface="Arial" panose="020B0604020202020204" pitchFamily="34" charset="0"/>
              </a:rPr>
              <a:t>en</a:t>
            </a:r>
            <a:r>
              <a:rPr lang="es-ES" sz="1200" b="1" spc="-120">
                <a:cs typeface="Arial" panose="020B0604020202020204" pitchFamily="34" charset="0"/>
              </a:rPr>
              <a:t> </a:t>
            </a:r>
            <a:r>
              <a:rPr lang="es-ES" sz="1200" b="1">
                <a:cs typeface="Arial" panose="020B0604020202020204" pitchFamily="34" charset="0"/>
              </a:rPr>
              <a:t>Atención</a:t>
            </a:r>
            <a:r>
              <a:rPr lang="es-ES" sz="1200" b="1" spc="-120">
                <a:cs typeface="Arial" panose="020B0604020202020204" pitchFamily="34" charset="0"/>
              </a:rPr>
              <a:t> </a:t>
            </a:r>
            <a:r>
              <a:rPr lang="es-ES" sz="1200" b="1" spc="-60">
                <a:cs typeface="Arial" panose="020B0604020202020204" pitchFamily="34" charset="0"/>
              </a:rPr>
              <a:t>Primaria</a:t>
            </a:r>
          </a:p>
        </p:txBody>
      </p:sp>
      <p:sp>
        <p:nvSpPr>
          <p:cNvPr id="5" name="Marcador de texto 3">
            <a:hlinkClick r:id="rId7" action="ppaction://hlinksldjump"/>
            <a:extLst>
              <a:ext uri="{FF2B5EF4-FFF2-40B4-BE49-F238E27FC236}">
                <a16:creationId xmlns:a16="http://schemas.microsoft.com/office/drawing/2014/main" id="{2C85C690-BD77-83E1-3589-5FC69023812E}"/>
              </a:ext>
            </a:extLst>
          </p:cNvPr>
          <p:cNvSpPr txBox="1">
            <a:spLocks/>
          </p:cNvSpPr>
          <p:nvPr/>
        </p:nvSpPr>
        <p:spPr>
          <a:xfrm>
            <a:off x="3551239" y="646617"/>
            <a:ext cx="4872037" cy="257369"/>
          </a:xfrm>
          <a:prstGeom prst="rect">
            <a:avLst/>
          </a:prstGeom>
        </p:spPr>
        <p:txBody>
          <a:bodyPr lIns="0" tIns="36000" rIns="0" bIns="3600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2"/>
            </a:pPr>
            <a:r>
              <a:rPr lang="es-ES" sz="1200" b="1" spc="-10">
                <a:cs typeface="Arial" panose="020B0604020202020204" pitchFamily="34" charset="0"/>
              </a:rPr>
              <a:t>Diabetes </a:t>
            </a:r>
            <a:r>
              <a:rPr lang="es-ES" sz="1200" b="1" i="1" spc="-10">
                <a:cs typeface="Arial" panose="020B0604020202020204" pitchFamily="34" charset="0"/>
              </a:rPr>
              <a:t>mellitus</a:t>
            </a:r>
            <a:r>
              <a:rPr lang="es-ES" sz="1200" b="1" spc="-10">
                <a:cs typeface="Arial" panose="020B0604020202020204" pitchFamily="34" charset="0"/>
              </a:rPr>
              <a:t> y fragilidad</a:t>
            </a:r>
          </a:p>
        </p:txBody>
      </p:sp>
    </p:spTree>
    <p:extLst>
      <p:ext uri="{BB962C8B-B14F-4D97-AF65-F5344CB8AC3E}">
        <p14:creationId xmlns:p14="http://schemas.microsoft.com/office/powerpoint/2010/main" val="1370738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A23D0-449A-B18F-20C4-8049CB07854E}"/>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F51C9C6-C77D-D224-4A6F-33F44E599564}"/>
              </a:ext>
            </a:extLst>
          </p:cNvPr>
          <p:cNvSpPr>
            <a:spLocks noGrp="1"/>
          </p:cNvSpPr>
          <p:nvPr>
            <p:ph type="sldNum" sz="quarter" idx="12"/>
          </p:nvPr>
        </p:nvSpPr>
        <p:spPr/>
        <p:txBody>
          <a:bodyPr/>
          <a:lstStyle/>
          <a:p>
            <a:fld id="{E7109EF1-F99E-2846-B900-05CEFB69D20A}" type="slidenum">
              <a:rPr lang="en-US" noProof="0" smtClean="0"/>
              <a:pPr/>
              <a:t>47</a:t>
            </a:fld>
            <a:endParaRPr lang="en-US" noProof="0"/>
          </a:p>
        </p:txBody>
      </p:sp>
      <p:sp>
        <p:nvSpPr>
          <p:cNvPr id="5" name="Marcador de texto 4">
            <a:extLst>
              <a:ext uri="{FF2B5EF4-FFF2-40B4-BE49-F238E27FC236}">
                <a16:creationId xmlns:a16="http://schemas.microsoft.com/office/drawing/2014/main" id="{B0181ADE-A686-7908-ADAD-5F90C15B6818}"/>
              </a:ext>
            </a:extLst>
          </p:cNvPr>
          <p:cNvSpPr>
            <a:spLocks noGrp="1"/>
          </p:cNvSpPr>
          <p:nvPr>
            <p:ph type="body" sz="quarter" idx="26"/>
          </p:nvPr>
        </p:nvSpPr>
        <p:spPr/>
        <p:txBody>
          <a:bodyPr/>
          <a:lstStyle/>
          <a:p>
            <a:pPr marL="12700" marR="5080">
              <a:lnSpc>
                <a:spcPct val="100000"/>
              </a:lnSpc>
              <a:spcBef>
                <a:spcPts val="100"/>
              </a:spcBef>
            </a:pPr>
            <a:r>
              <a:rPr lang="es-ES" b="1">
                <a:latin typeface="Arial" panose="020B0604020202020204" pitchFamily="34" charset="0"/>
                <a:cs typeface="Arial" panose="020B0604020202020204" pitchFamily="34" charset="0"/>
              </a:rPr>
              <a:t>1. </a:t>
            </a:r>
            <a:r>
              <a:rPr lang="es-ES" err="1">
                <a:latin typeface="Arial" panose="020B0604020202020204" pitchFamily="34" charset="0"/>
                <a:cs typeface="Arial" panose="020B0604020202020204" pitchFamily="34" charset="0"/>
              </a:rPr>
              <a:t>McEvoy</a:t>
            </a:r>
            <a:r>
              <a:rPr lang="es-ES">
                <a:latin typeface="Arial" panose="020B0604020202020204" pitchFamily="34" charset="0"/>
                <a:cs typeface="Arial" panose="020B0604020202020204" pitchFamily="34" charset="0"/>
              </a:rPr>
              <a:t> JW,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2024 ESC </a:t>
            </a:r>
            <a:r>
              <a:rPr lang="es-ES" err="1">
                <a:latin typeface="Arial" panose="020B0604020202020204" pitchFamily="34" charset="0"/>
                <a:cs typeface="Arial" panose="020B0604020202020204" pitchFamily="34" charset="0"/>
              </a:rPr>
              <a:t>Guidelines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management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elevated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pressure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hypertension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Eur</a:t>
            </a:r>
            <a:r>
              <a:rPr lang="es-ES">
                <a:latin typeface="Arial" panose="020B0604020202020204" pitchFamily="34" charset="0"/>
                <a:cs typeface="Arial" panose="020B0604020202020204" pitchFamily="34" charset="0"/>
              </a:rPr>
              <a:t> Heart J. 2024;45(38):3912–4018. </a:t>
            </a:r>
            <a:r>
              <a:rPr lang="es-ES" b="1">
                <a:latin typeface="Arial" panose="020B0604020202020204" pitchFamily="34" charset="0"/>
                <a:cs typeface="Arial" panose="020B0604020202020204" pitchFamily="34" charset="0"/>
              </a:rPr>
              <a:t>2.</a:t>
            </a:r>
            <a:r>
              <a:rPr lang="es-ES">
                <a:latin typeface="Arial" panose="020B0604020202020204" pitchFamily="34" charset="0"/>
                <a:cs typeface="Arial" panose="020B0604020202020204" pitchFamily="34" charset="0"/>
              </a:rPr>
              <a:t> Todd OM, </a:t>
            </a:r>
            <a:r>
              <a:rPr lang="es-ES" i="1">
                <a:latin typeface="Arial" panose="020B0604020202020204" pitchFamily="34" charset="0"/>
                <a:cs typeface="Arial" panose="020B0604020202020204" pitchFamily="34" charset="0"/>
              </a:rPr>
              <a:t>et al. </a:t>
            </a:r>
            <a:r>
              <a:rPr lang="es-ES" err="1">
                <a:latin typeface="Arial" panose="020B0604020202020204" pitchFamily="34" charset="0"/>
                <a:cs typeface="Arial" panose="020B0604020202020204" pitchFamily="34" charset="0"/>
              </a:rPr>
              <a:t>Is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association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between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pressure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mortality</a:t>
            </a:r>
            <a:r>
              <a:rPr lang="es-ES">
                <a:latin typeface="Arial" panose="020B0604020202020204" pitchFamily="34" charset="0"/>
                <a:cs typeface="Arial" panose="020B0604020202020204" pitchFamily="34" charset="0"/>
              </a:rPr>
              <a:t> in </a:t>
            </a:r>
            <a:r>
              <a:rPr lang="es-ES" err="1">
                <a:latin typeface="Arial" panose="020B0604020202020204" pitchFamily="34" charset="0"/>
                <a:cs typeface="Arial" panose="020B0604020202020204" pitchFamily="34" charset="0"/>
              </a:rPr>
              <a:t>older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adults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different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with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frailty</a:t>
            </a:r>
            <a:r>
              <a:rPr lang="es-ES">
                <a:latin typeface="Arial" panose="020B0604020202020204" pitchFamily="34" charset="0"/>
                <a:cs typeface="Arial" panose="020B0604020202020204" pitchFamily="34" charset="0"/>
              </a:rPr>
              <a:t>? A </a:t>
            </a:r>
            <a:r>
              <a:rPr lang="es-ES" err="1">
                <a:latin typeface="Arial" panose="020B0604020202020204" pitchFamily="34" charset="0"/>
                <a:cs typeface="Arial" panose="020B0604020202020204" pitchFamily="34" charset="0"/>
              </a:rPr>
              <a:t>systematic</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review</a:t>
            </a:r>
            <a:r>
              <a:rPr lang="es-ES">
                <a:latin typeface="Arial" panose="020B0604020202020204" pitchFamily="34" charset="0"/>
                <a:cs typeface="Arial" panose="020B0604020202020204" pitchFamily="34" charset="0"/>
              </a:rPr>
              <a:t> and meta-</a:t>
            </a:r>
            <a:r>
              <a:rPr lang="es-ES" err="1">
                <a:latin typeface="Arial" panose="020B0604020202020204" pitchFamily="34" charset="0"/>
                <a:cs typeface="Arial" panose="020B0604020202020204" pitchFamily="34" charset="0"/>
              </a:rPr>
              <a:t>analysis</a:t>
            </a:r>
            <a:r>
              <a:rPr lang="es-ES">
                <a:latin typeface="Arial" panose="020B0604020202020204" pitchFamily="34" charset="0"/>
                <a:cs typeface="Arial" panose="020B0604020202020204" pitchFamily="34" charset="0"/>
              </a:rPr>
              <a:t>. Age </a:t>
            </a:r>
            <a:r>
              <a:rPr lang="es-ES" err="1">
                <a:latin typeface="Arial" panose="020B0604020202020204" pitchFamily="34" charset="0"/>
                <a:cs typeface="Arial" panose="020B0604020202020204" pitchFamily="34" charset="0"/>
              </a:rPr>
              <a:t>Ageing</a:t>
            </a:r>
            <a:r>
              <a:rPr lang="es-ES">
                <a:latin typeface="Arial" panose="020B0604020202020204" pitchFamily="34" charset="0"/>
                <a:cs typeface="Arial" panose="020B0604020202020204" pitchFamily="34" charset="0"/>
              </a:rPr>
              <a:t>. 2019;48(5):627–35.</a:t>
            </a:r>
          </a:p>
        </p:txBody>
      </p:sp>
      <p:sp>
        <p:nvSpPr>
          <p:cNvPr id="27" name="Marcador de texto 2">
            <a:extLst>
              <a:ext uri="{FF2B5EF4-FFF2-40B4-BE49-F238E27FC236}">
                <a16:creationId xmlns:a16="http://schemas.microsoft.com/office/drawing/2014/main" id="{EAF1D11D-E472-45AA-FEA0-241010E7179C}"/>
              </a:ext>
            </a:extLst>
          </p:cNvPr>
          <p:cNvSpPr>
            <a:spLocks noGrp="1"/>
          </p:cNvSpPr>
          <p:nvPr>
            <p:ph type="body" sz="quarter" idx="19"/>
          </p:nvPr>
        </p:nvSpPr>
        <p:spPr>
          <a:xfrm>
            <a:off x="323851" y="259918"/>
            <a:ext cx="8496300" cy="342062"/>
          </a:xfrm>
        </p:spPr>
        <p:txBody>
          <a:bodyPr/>
          <a:lstStyle/>
          <a:p>
            <a:r>
              <a:rPr lang="es-ES"/>
              <a:t>MANEJO DE LA HIPERTENSIÓN ARTERIAL</a:t>
            </a:r>
          </a:p>
        </p:txBody>
      </p:sp>
      <p:sp>
        <p:nvSpPr>
          <p:cNvPr id="35" name="Marcador de texto 3">
            <a:extLst>
              <a:ext uri="{FF2B5EF4-FFF2-40B4-BE49-F238E27FC236}">
                <a16:creationId xmlns:a16="http://schemas.microsoft.com/office/drawing/2014/main" id="{29E2B91B-2FDC-62C2-DB46-29AA6663F75C}"/>
              </a:ext>
            </a:extLst>
          </p:cNvPr>
          <p:cNvSpPr>
            <a:spLocks noGrp="1"/>
          </p:cNvSpPr>
          <p:nvPr>
            <p:ph type="body" sz="quarter" idx="25"/>
          </p:nvPr>
        </p:nvSpPr>
        <p:spPr>
          <a:xfrm>
            <a:off x="323851" y="693739"/>
            <a:ext cx="8496300" cy="306559"/>
          </a:xfrm>
        </p:spPr>
        <p:txBody>
          <a:bodyPr/>
          <a:lstStyle/>
          <a:p>
            <a:r>
              <a:rPr lang="es-ES" sz="1800" b="1">
                <a:latin typeface="Arial" panose="020B0604020202020204" pitchFamily="34" charset="0"/>
                <a:cs typeface="Arial" panose="020B0604020202020204" pitchFamily="34" charset="0"/>
              </a:rPr>
              <a:t>En adultos mayores frágiles</a:t>
            </a:r>
          </a:p>
        </p:txBody>
      </p:sp>
      <p:grpSp>
        <p:nvGrpSpPr>
          <p:cNvPr id="3" name="Grupo 2">
            <a:extLst>
              <a:ext uri="{FF2B5EF4-FFF2-40B4-BE49-F238E27FC236}">
                <a16:creationId xmlns:a16="http://schemas.microsoft.com/office/drawing/2014/main" id="{843EB949-9335-4B13-2955-F210150751DB}"/>
              </a:ext>
            </a:extLst>
          </p:cNvPr>
          <p:cNvGrpSpPr/>
          <p:nvPr/>
        </p:nvGrpSpPr>
        <p:grpSpPr>
          <a:xfrm>
            <a:off x="323851" y="1166812"/>
            <a:ext cx="4643438" cy="320901"/>
            <a:chOff x="323850" y="1166812"/>
            <a:chExt cx="8496301" cy="320901"/>
          </a:xfrm>
        </p:grpSpPr>
        <p:sp>
          <p:nvSpPr>
            <p:cNvPr id="4" name="Redondear rectángulo de una esquina 3">
              <a:extLst>
                <a:ext uri="{FF2B5EF4-FFF2-40B4-BE49-F238E27FC236}">
                  <a16:creationId xmlns:a16="http://schemas.microsoft.com/office/drawing/2014/main" id="{88E4D277-A226-8FBE-5A15-D3B44EB83415}"/>
                </a:ext>
              </a:extLst>
            </p:cNvPr>
            <p:cNvSpPr/>
            <p:nvPr/>
          </p:nvSpPr>
          <p:spPr>
            <a:xfrm flipV="1">
              <a:off x="323850" y="1166812"/>
              <a:ext cx="8496300" cy="320901"/>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3DBBF192-DEDB-BD2B-4E24-B89980BD1657}"/>
                </a:ext>
              </a:extLst>
            </p:cNvPr>
            <p:cNvSpPr txBox="1"/>
            <p:nvPr/>
          </p:nvSpPr>
          <p:spPr>
            <a:xfrm>
              <a:off x="323851" y="1219540"/>
              <a:ext cx="8496300" cy="215444"/>
            </a:xfrm>
            <a:prstGeom prst="rect">
              <a:avLst/>
            </a:prstGeom>
            <a:noFill/>
          </p:spPr>
          <p:txBody>
            <a:bodyPr wrap="square" lIns="0" tIns="0" rIns="0" bIns="0" rtlCol="0">
              <a:spAutoFit/>
            </a:bodyPr>
            <a:lstStyle/>
            <a:p>
              <a:pPr marL="12700" algn="ctr">
                <a:lnSpc>
                  <a:spcPct val="100000"/>
                </a:lnSpc>
                <a:spcBef>
                  <a:spcPts val="100"/>
                </a:spcBef>
                <a:buClr>
                  <a:srgbClr val="535353"/>
                </a:buClr>
                <a:buSzPct val="81578"/>
                <a:tabLst>
                  <a:tab pos="238125" algn="l"/>
                </a:tabLst>
              </a:pPr>
              <a:r>
                <a:rPr lang="es-ES" sz="1400" b="1" dirty="0">
                  <a:solidFill>
                    <a:schemeClr val="bg1"/>
                  </a:solidFill>
                  <a:latin typeface="Arial" panose="020B0604020202020204" pitchFamily="34" charset="0"/>
                  <a:cs typeface="Arial" panose="020B0604020202020204" pitchFamily="34" charset="0"/>
                </a:rPr>
                <a:t>Hipertensión arterial y fragilidad</a:t>
              </a:r>
              <a:endParaRPr lang="es-ES" sz="1400" b="1" baseline="30000" dirty="0">
                <a:solidFill>
                  <a:srgbClr val="FF0000"/>
                </a:solidFill>
                <a:latin typeface="Arial" panose="020B0604020202020204" pitchFamily="34" charset="0"/>
                <a:cs typeface="Arial" panose="020B0604020202020204" pitchFamily="34" charset="0"/>
              </a:endParaRPr>
            </a:p>
          </p:txBody>
        </p:sp>
      </p:grpSp>
      <p:cxnSp>
        <p:nvCxnSpPr>
          <p:cNvPr id="9" name="Conector recto 8">
            <a:extLst>
              <a:ext uri="{FF2B5EF4-FFF2-40B4-BE49-F238E27FC236}">
                <a16:creationId xmlns:a16="http://schemas.microsoft.com/office/drawing/2014/main" id="{F8645517-FAE4-F34D-7668-8C40EFCDF4FA}"/>
              </a:ext>
            </a:extLst>
          </p:cNvPr>
          <p:cNvCxnSpPr>
            <a:cxnSpLocks/>
          </p:cNvCxnSpPr>
          <p:nvPr/>
        </p:nvCxnSpPr>
        <p:spPr>
          <a:xfrm flipV="1">
            <a:off x="323850" y="1805716"/>
            <a:ext cx="0" cy="26027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EC3EC54E-887B-C6D0-C621-A6627AAB1077}"/>
              </a:ext>
            </a:extLst>
          </p:cNvPr>
          <p:cNvGrpSpPr/>
          <p:nvPr/>
        </p:nvGrpSpPr>
        <p:grpSpPr>
          <a:xfrm>
            <a:off x="298348" y="1718732"/>
            <a:ext cx="4668940" cy="461665"/>
            <a:chOff x="298348" y="2047962"/>
            <a:chExt cx="4668940" cy="461665"/>
          </a:xfrm>
        </p:grpSpPr>
        <p:sp>
          <p:nvSpPr>
            <p:cNvPr id="11" name="CuadroTexto 10">
              <a:extLst>
                <a:ext uri="{FF2B5EF4-FFF2-40B4-BE49-F238E27FC236}">
                  <a16:creationId xmlns:a16="http://schemas.microsoft.com/office/drawing/2014/main" id="{86F8D259-6DD3-026F-7850-C22592E20781}"/>
                </a:ext>
              </a:extLst>
            </p:cNvPr>
            <p:cNvSpPr txBox="1"/>
            <p:nvPr/>
          </p:nvSpPr>
          <p:spPr>
            <a:xfrm>
              <a:off x="476250" y="2047962"/>
              <a:ext cx="4491038" cy="461665"/>
            </a:xfrm>
            <a:prstGeom prst="rect">
              <a:avLst/>
            </a:prstGeom>
            <a:noFill/>
          </p:spPr>
          <p:txBody>
            <a:bodyPr wrap="square" lIns="0" tIns="0" rIns="0" bIns="0" anchor="t">
              <a:spAutoFit/>
            </a:bodyPr>
            <a:lstStyle/>
            <a:p>
              <a:pPr marL="0" lvl="1">
                <a:spcBef>
                  <a:spcPts val="20"/>
                </a:spcBef>
                <a:buClr>
                  <a:srgbClr val="535353"/>
                </a:buClr>
                <a:buSzPct val="81578"/>
                <a:tabLst>
                  <a:tab pos="759460" algn="l"/>
                </a:tabLst>
              </a:pPr>
              <a:r>
                <a:rPr lang="es-ES" sz="1000" dirty="0">
                  <a:solidFill>
                    <a:schemeClr val="accent1"/>
                  </a:solidFill>
                  <a:latin typeface="Arial"/>
                  <a:cs typeface="Arial"/>
                </a:rPr>
                <a:t>La fragilidad por sí sola es un importante </a:t>
              </a:r>
              <a:r>
                <a:rPr lang="es-ES" sz="1000" b="1" dirty="0">
                  <a:solidFill>
                    <a:schemeClr val="accent1"/>
                  </a:solidFill>
                  <a:latin typeface="Arial"/>
                  <a:cs typeface="Arial"/>
                </a:rPr>
                <a:t>predictor</a:t>
              </a:r>
              <a:r>
                <a:rPr lang="es-ES" sz="1000" dirty="0">
                  <a:solidFill>
                    <a:schemeClr val="accent1"/>
                  </a:solidFill>
                  <a:latin typeface="Arial"/>
                  <a:cs typeface="Arial"/>
                </a:rPr>
                <a:t> de </a:t>
              </a:r>
              <a:r>
                <a:rPr lang="es-ES" sz="1000" b="1" u="sng" dirty="0">
                  <a:solidFill>
                    <a:schemeClr val="accent1"/>
                  </a:solidFill>
                  <a:latin typeface="Arial"/>
                  <a:cs typeface="Arial"/>
                </a:rPr>
                <a:t>mortalidad</a:t>
              </a:r>
              <a:r>
                <a:rPr lang="es-ES" sz="1000" dirty="0">
                  <a:solidFill>
                    <a:schemeClr val="accent1"/>
                  </a:solidFill>
                  <a:latin typeface="Arial"/>
                  <a:cs typeface="Arial"/>
                </a:rPr>
                <a:t>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y de </a:t>
              </a:r>
              <a:r>
                <a:rPr lang="es-ES" sz="1000" b="1" u="sng" dirty="0">
                  <a:solidFill>
                    <a:schemeClr val="accent1"/>
                  </a:solidFill>
                  <a:latin typeface="Arial"/>
                  <a:cs typeface="Arial"/>
                </a:rPr>
                <a:t>complicaciones cardiovasculares</a:t>
              </a:r>
              <a:r>
                <a:rPr lang="es-ES" sz="1000" dirty="0">
                  <a:solidFill>
                    <a:schemeClr val="accent1"/>
                  </a:solidFill>
                  <a:latin typeface="Arial"/>
                  <a:cs typeface="Arial"/>
                </a:rPr>
                <a:t>, y en general se acompaña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de una </a:t>
              </a:r>
              <a:r>
                <a:rPr lang="es-ES" sz="1000" b="1" dirty="0">
                  <a:solidFill>
                    <a:schemeClr val="accent1"/>
                  </a:solidFill>
                  <a:latin typeface="Arial"/>
                  <a:cs typeface="Arial"/>
                </a:rPr>
                <a:t>reducción</a:t>
              </a:r>
              <a:r>
                <a:rPr lang="es-ES" sz="1000" dirty="0">
                  <a:solidFill>
                    <a:schemeClr val="accent1"/>
                  </a:solidFill>
                  <a:latin typeface="Arial"/>
                  <a:cs typeface="Arial"/>
                </a:rPr>
                <a:t> en las cifras de presión arterial (PA)</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12" name="Elipse 11">
              <a:extLst>
                <a:ext uri="{FF2B5EF4-FFF2-40B4-BE49-F238E27FC236}">
                  <a16:creationId xmlns:a16="http://schemas.microsoft.com/office/drawing/2014/main" id="{AE7207DB-4B28-242B-15DA-BA7F44D9672F}"/>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 name="Redondear rectángulo de una esquina 13">
            <a:extLst>
              <a:ext uri="{FF2B5EF4-FFF2-40B4-BE49-F238E27FC236}">
                <a16:creationId xmlns:a16="http://schemas.microsoft.com/office/drawing/2014/main" id="{3B49E00A-77B3-F96E-F6F9-213B0D84905D}"/>
              </a:ext>
            </a:extLst>
          </p:cNvPr>
          <p:cNvSpPr/>
          <p:nvPr/>
        </p:nvSpPr>
        <p:spPr>
          <a:xfrm flipV="1">
            <a:off x="5245768" y="1166809"/>
            <a:ext cx="3574381" cy="3241675"/>
          </a:xfrm>
          <a:prstGeom prst="round1Rect">
            <a:avLst>
              <a:gd name="adj" fmla="val 6816"/>
            </a:avLst>
          </a:prstGeom>
          <a:solidFill>
            <a:schemeClr val="bg1">
              <a:lumMod val="95000"/>
              <a:alpha val="2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B594771C-9B48-A40E-425E-8E56AE2F9104}"/>
              </a:ext>
            </a:extLst>
          </p:cNvPr>
          <p:cNvPicPr>
            <a:picLocks noChangeAspect="1"/>
          </p:cNvPicPr>
          <p:nvPr/>
        </p:nvPicPr>
        <p:blipFill>
          <a:blip r:embed="rId2"/>
          <a:srcRect l="15366" r="11354"/>
          <a:stretch/>
        </p:blipFill>
        <p:spPr>
          <a:xfrm flipV="1">
            <a:off x="5253790" y="1166813"/>
            <a:ext cx="3566360" cy="3243671"/>
          </a:xfrm>
          <a:prstGeom prst="round1Rect">
            <a:avLst>
              <a:gd name="adj" fmla="val 7765"/>
            </a:avLst>
          </a:prstGeom>
          <a:ln w="12700">
            <a:solidFill>
              <a:schemeClr val="accent1"/>
            </a:solidFill>
          </a:ln>
        </p:spPr>
      </p:pic>
      <p:grpSp>
        <p:nvGrpSpPr>
          <p:cNvPr id="17" name="Grupo 16">
            <a:extLst>
              <a:ext uri="{FF2B5EF4-FFF2-40B4-BE49-F238E27FC236}">
                <a16:creationId xmlns:a16="http://schemas.microsoft.com/office/drawing/2014/main" id="{F5637F53-1777-0A52-3EF0-B15B26F59245}"/>
              </a:ext>
            </a:extLst>
          </p:cNvPr>
          <p:cNvGrpSpPr/>
          <p:nvPr/>
        </p:nvGrpSpPr>
        <p:grpSpPr>
          <a:xfrm>
            <a:off x="298348" y="2272385"/>
            <a:ext cx="4668940" cy="461665"/>
            <a:chOff x="298348" y="2047962"/>
            <a:chExt cx="4668940" cy="461665"/>
          </a:xfrm>
        </p:grpSpPr>
        <p:sp>
          <p:nvSpPr>
            <p:cNvPr id="19" name="CuadroTexto 18">
              <a:extLst>
                <a:ext uri="{FF2B5EF4-FFF2-40B4-BE49-F238E27FC236}">
                  <a16:creationId xmlns:a16="http://schemas.microsoft.com/office/drawing/2014/main" id="{15EC7DDD-D11A-1A77-F122-BADCD53329D2}"/>
                </a:ext>
              </a:extLst>
            </p:cNvPr>
            <p:cNvSpPr txBox="1"/>
            <p:nvPr/>
          </p:nvSpPr>
          <p:spPr>
            <a:xfrm>
              <a:off x="476250" y="2047962"/>
              <a:ext cx="4491038" cy="461665"/>
            </a:xfrm>
            <a:prstGeom prst="rect">
              <a:avLst/>
            </a:prstGeom>
            <a:noFill/>
          </p:spPr>
          <p:txBody>
            <a:bodyPr wrap="square" lIns="0" tIns="0" rIns="0" bIns="0">
              <a:spAutoFit/>
            </a:bodyPr>
            <a:lstStyle/>
            <a:p>
              <a:pPr marL="0" lvl="1">
                <a:lnSpc>
                  <a:spcPct val="100000"/>
                </a:lnSpc>
                <a:spcBef>
                  <a:spcPts val="20"/>
                </a:spcBef>
                <a:buClr>
                  <a:srgbClr val="535353"/>
                </a:buClr>
                <a:buSzPct val="81578"/>
                <a:tabLst>
                  <a:tab pos="759460" algn="l"/>
                </a:tabLst>
              </a:pPr>
              <a:r>
                <a:rPr lang="es-ES" sz="1000" dirty="0">
                  <a:solidFill>
                    <a:schemeClr val="accent1"/>
                  </a:solidFill>
                  <a:latin typeface="Arial" panose="020B0604020202020204" pitchFamily="34" charset="0"/>
                  <a:cs typeface="Arial" panose="020B0604020202020204" pitchFamily="34" charset="0"/>
                </a:rPr>
                <a:t>Existe una importante </a:t>
              </a:r>
              <a:r>
                <a:rPr lang="es-ES" sz="1000" b="1" dirty="0">
                  <a:solidFill>
                    <a:schemeClr val="accent1"/>
                  </a:solidFill>
                  <a:latin typeface="Arial" panose="020B0604020202020204" pitchFamily="34" charset="0"/>
                  <a:cs typeface="Arial" panose="020B0604020202020204" pitchFamily="34" charset="0"/>
                </a:rPr>
                <a:t>interacción dinámica </a:t>
              </a:r>
              <a:r>
                <a:rPr lang="es-ES" sz="1000" dirty="0">
                  <a:solidFill>
                    <a:schemeClr val="accent1"/>
                  </a:solidFill>
                  <a:latin typeface="Arial" panose="020B0604020202020204" pitchFamily="34" charset="0"/>
                  <a:cs typeface="Arial" panose="020B0604020202020204" pitchFamily="34" charset="0"/>
                </a:rPr>
                <a:t>entre </a:t>
              </a:r>
              <a:r>
                <a:rPr lang="es-ES" sz="1000" b="1" dirty="0">
                  <a:solidFill>
                    <a:schemeClr val="accent1"/>
                  </a:solidFill>
                  <a:latin typeface="Arial" panose="020B0604020202020204" pitchFamily="34" charset="0"/>
                  <a:cs typeface="Arial" panose="020B0604020202020204" pitchFamily="34" charset="0"/>
                </a:rPr>
                <a:t>HTA</a:t>
              </a:r>
              <a:r>
                <a:rPr lang="es-ES" sz="1000" dirty="0">
                  <a:solidFill>
                    <a:schemeClr val="accent1"/>
                  </a:solidFill>
                  <a:latin typeface="Arial" panose="020B0604020202020204" pitchFamily="34" charset="0"/>
                  <a:cs typeface="Arial" panose="020B0604020202020204" pitchFamily="34" charset="0"/>
                </a:rPr>
                <a:t>, </a:t>
              </a:r>
              <a:r>
                <a:rPr lang="es-ES" sz="1000" b="1" dirty="0">
                  <a:solidFill>
                    <a:schemeClr val="accent1"/>
                  </a:solidFill>
                  <a:latin typeface="Arial" panose="020B0604020202020204" pitchFamily="34" charset="0"/>
                  <a:cs typeface="Arial" panose="020B0604020202020204" pitchFamily="34" charset="0"/>
                </a:rPr>
                <a:t>fragilidad</a:t>
              </a:r>
              <a:r>
                <a:rPr lang="es-ES" sz="1000" dirty="0">
                  <a:solidFill>
                    <a:schemeClr val="accent1"/>
                  </a:solidFill>
                  <a:latin typeface="Arial" panose="020B0604020202020204" pitchFamily="34" charset="0"/>
                  <a:cs typeface="Arial" panose="020B0604020202020204" pitchFamily="34" charset="0"/>
                </a:rPr>
                <a:t> y </a:t>
              </a:r>
              <a:r>
                <a:rPr lang="es-ES" sz="1000" b="1" dirty="0">
                  <a:solidFill>
                    <a:schemeClr val="accent1"/>
                  </a:solidFill>
                  <a:latin typeface="Arial" panose="020B0604020202020204" pitchFamily="34" charset="0"/>
                  <a:cs typeface="Arial" panose="020B0604020202020204" pitchFamily="34" charset="0"/>
                </a:rPr>
                <a:t>tratamiento</a:t>
              </a:r>
              <a:r>
                <a:rPr lang="es-ES" sz="1000" dirty="0">
                  <a:solidFill>
                    <a:schemeClr val="accent1"/>
                  </a:solidFill>
                  <a:latin typeface="Arial" panose="020B0604020202020204" pitchFamily="34" charset="0"/>
                  <a:cs typeface="Arial" panose="020B0604020202020204" pitchFamily="34" charset="0"/>
                </a:rPr>
                <a:t>. Es la propia fragilidad, más que la reducción excesiva de la presión arterial, la causa principal de los resultados adversos para la salud</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20" name="Elipse 19">
              <a:extLst>
                <a:ext uri="{FF2B5EF4-FFF2-40B4-BE49-F238E27FC236}">
                  <a16:creationId xmlns:a16="http://schemas.microsoft.com/office/drawing/2014/main" id="{B0F8A549-4876-7517-09F6-101EF584DB57}"/>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963632BF-381F-F261-D8BC-E691752AC327}"/>
              </a:ext>
            </a:extLst>
          </p:cNvPr>
          <p:cNvGrpSpPr/>
          <p:nvPr/>
        </p:nvGrpSpPr>
        <p:grpSpPr>
          <a:xfrm>
            <a:off x="298348" y="2826038"/>
            <a:ext cx="4668940" cy="769441"/>
            <a:chOff x="298348" y="2047962"/>
            <a:chExt cx="4668940" cy="769441"/>
          </a:xfrm>
        </p:grpSpPr>
        <p:sp>
          <p:nvSpPr>
            <p:cNvPr id="22" name="CuadroTexto 21">
              <a:extLst>
                <a:ext uri="{FF2B5EF4-FFF2-40B4-BE49-F238E27FC236}">
                  <a16:creationId xmlns:a16="http://schemas.microsoft.com/office/drawing/2014/main" id="{B3C509CE-08ED-5E8C-940D-A351D691AE50}"/>
                </a:ext>
              </a:extLst>
            </p:cNvPr>
            <p:cNvSpPr txBox="1"/>
            <p:nvPr/>
          </p:nvSpPr>
          <p:spPr>
            <a:xfrm>
              <a:off x="476250" y="2047962"/>
              <a:ext cx="4491038" cy="769441"/>
            </a:xfrm>
            <a:prstGeom prst="rect">
              <a:avLst/>
            </a:prstGeom>
            <a:noFill/>
          </p:spPr>
          <p:txBody>
            <a:bodyPr wrap="square" lIns="0" tIns="0" rIns="0" bIns="0">
              <a:spAutoFit/>
            </a:bodyPr>
            <a:lstStyle/>
            <a:p>
              <a:pPr marL="0" lvl="1">
                <a:spcBef>
                  <a:spcPts val="20"/>
                </a:spcBef>
                <a:buClr>
                  <a:srgbClr val="535353"/>
                </a:buClr>
                <a:buSzPct val="81578"/>
                <a:tabLst>
                  <a:tab pos="759460" algn="l"/>
                </a:tabLst>
              </a:pPr>
              <a:r>
                <a:rPr lang="es-ES" sz="1000" dirty="0">
                  <a:solidFill>
                    <a:schemeClr val="accent1"/>
                  </a:solidFill>
                  <a:latin typeface="Arial" panose="020B0604020202020204" pitchFamily="34" charset="0"/>
                  <a:cs typeface="Arial" panose="020B0604020202020204" pitchFamily="34" charset="0"/>
                </a:rPr>
                <a:t>Estudios observacionales (ausencia de evidencia aleatorizada sólida en mayores frágiles con HTA) han sugerido que la </a:t>
              </a:r>
              <a:r>
                <a:rPr lang="es-ES" sz="1000" b="1" dirty="0">
                  <a:solidFill>
                    <a:schemeClr val="accent1"/>
                  </a:solidFill>
                  <a:latin typeface="Arial" panose="020B0604020202020204" pitchFamily="34" charset="0"/>
                  <a:cs typeface="Arial" panose="020B0604020202020204" pitchFamily="34" charset="0"/>
                </a:rPr>
                <a:t>reducción de la presión arterial </a:t>
              </a:r>
              <a:r>
                <a:rPr lang="es-ES" sz="1000" dirty="0">
                  <a:solidFill>
                    <a:schemeClr val="accent1"/>
                  </a:solidFill>
                  <a:latin typeface="Arial" panose="020B0604020202020204" pitchFamily="34" charset="0"/>
                  <a:cs typeface="Arial" panose="020B0604020202020204" pitchFamily="34" charset="0"/>
                </a:rPr>
                <a:t>podría no estar justificada o incluso ser perjudicial en pacientes con </a:t>
              </a:r>
              <a:r>
                <a:rPr lang="es-ES" sz="1000" b="1" dirty="0">
                  <a:solidFill>
                    <a:schemeClr val="accent1"/>
                  </a:solidFill>
                  <a:latin typeface="Arial" panose="020B0604020202020204" pitchFamily="34" charset="0"/>
                  <a:cs typeface="Arial" panose="020B0604020202020204" pitchFamily="34" charset="0"/>
                </a:rPr>
                <a:t>fragilidad significativa </a:t>
              </a:r>
              <a:r>
                <a:rPr lang="es-ES" sz="1000" dirty="0">
                  <a:solidFill>
                    <a:schemeClr val="accent1"/>
                  </a:solidFill>
                  <a:latin typeface="Arial" panose="020B0604020202020204" pitchFamily="34" charset="0"/>
                  <a:cs typeface="Arial" panose="020B0604020202020204" pitchFamily="34" charset="0"/>
                </a:rPr>
                <a:t>o </a:t>
              </a:r>
              <a:r>
                <a:rPr lang="es-ES" sz="1000" b="1" dirty="0">
                  <a:solidFill>
                    <a:schemeClr val="accent1"/>
                  </a:solidFill>
                  <a:latin typeface="Arial" panose="020B0604020202020204" pitchFamily="34" charset="0"/>
                  <a:cs typeface="Arial" panose="020B0604020202020204" pitchFamily="34" charset="0"/>
                </a:rPr>
                <a:t>multimorbilidad</a:t>
              </a:r>
              <a:r>
                <a:rPr lang="es-ES" sz="1000" dirty="0">
                  <a:solidFill>
                    <a:schemeClr val="accent1"/>
                  </a:solidFill>
                  <a:latin typeface="Arial" panose="020B0604020202020204" pitchFamily="34" charset="0"/>
                  <a:cs typeface="Arial" panose="020B0604020202020204" pitchFamily="34" charset="0"/>
                </a:rPr>
                <a:t>, en particular cuando la presión arterial no es muy alta</a:t>
              </a:r>
              <a:r>
                <a:rPr lang="es-ES" sz="1000" baseline="30000" dirty="0">
                  <a:solidFill>
                    <a:schemeClr val="accent1"/>
                  </a:solidFill>
                  <a:latin typeface="Arial"/>
                  <a:cs typeface="Arial"/>
                </a:rPr>
                <a:t>1,2</a:t>
              </a:r>
              <a:endParaRPr lang="es-ES" sz="1000" dirty="0">
                <a:solidFill>
                  <a:schemeClr val="accent1"/>
                </a:solidFill>
                <a:latin typeface="Arial" panose="020B0604020202020204" pitchFamily="34" charset="0"/>
                <a:cs typeface="Arial" panose="020B0604020202020204" pitchFamily="34" charset="0"/>
              </a:endParaRPr>
            </a:p>
          </p:txBody>
        </p:sp>
        <p:sp>
          <p:nvSpPr>
            <p:cNvPr id="23" name="Elipse 22">
              <a:extLst>
                <a:ext uri="{FF2B5EF4-FFF2-40B4-BE49-F238E27FC236}">
                  <a16:creationId xmlns:a16="http://schemas.microsoft.com/office/drawing/2014/main" id="{EC46EBC5-D7BE-8F41-23D9-A08F842A147D}"/>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4" name="Grupo 23">
            <a:extLst>
              <a:ext uri="{FF2B5EF4-FFF2-40B4-BE49-F238E27FC236}">
                <a16:creationId xmlns:a16="http://schemas.microsoft.com/office/drawing/2014/main" id="{927C5530-1E31-AB35-8842-ED244F193FEC}"/>
              </a:ext>
            </a:extLst>
          </p:cNvPr>
          <p:cNvGrpSpPr/>
          <p:nvPr/>
        </p:nvGrpSpPr>
        <p:grpSpPr>
          <a:xfrm>
            <a:off x="298348" y="3687467"/>
            <a:ext cx="4668940" cy="769441"/>
            <a:chOff x="298348" y="2047962"/>
            <a:chExt cx="4668940" cy="769441"/>
          </a:xfrm>
        </p:grpSpPr>
        <p:sp>
          <p:nvSpPr>
            <p:cNvPr id="25" name="CuadroTexto 24">
              <a:extLst>
                <a:ext uri="{FF2B5EF4-FFF2-40B4-BE49-F238E27FC236}">
                  <a16:creationId xmlns:a16="http://schemas.microsoft.com/office/drawing/2014/main" id="{A995AE8D-9B84-A4C3-B22F-AA904FDA6702}"/>
                </a:ext>
              </a:extLst>
            </p:cNvPr>
            <p:cNvSpPr txBox="1"/>
            <p:nvPr/>
          </p:nvSpPr>
          <p:spPr>
            <a:xfrm>
              <a:off x="476250" y="2047962"/>
              <a:ext cx="4491038" cy="769441"/>
            </a:xfrm>
            <a:prstGeom prst="rect">
              <a:avLst/>
            </a:prstGeom>
            <a:noFill/>
          </p:spPr>
          <p:txBody>
            <a:bodyPr wrap="square" lIns="0" tIns="0" rIns="0" bIns="0" anchor="t">
              <a:spAutoFit/>
            </a:bodyPr>
            <a:lstStyle/>
            <a:p>
              <a:pPr marL="0" lvl="1">
                <a:lnSpc>
                  <a:spcPct val="100000"/>
                </a:lnSpc>
                <a:buClr>
                  <a:srgbClr val="535353"/>
                </a:buClr>
                <a:buSzPct val="81578"/>
                <a:tabLst>
                  <a:tab pos="759460" algn="l"/>
                </a:tabLst>
              </a:pPr>
              <a:r>
                <a:rPr lang="es-ES" sz="1000" b="1" dirty="0">
                  <a:solidFill>
                    <a:schemeClr val="accent1"/>
                  </a:solidFill>
                  <a:latin typeface="Arial"/>
                  <a:cs typeface="Arial"/>
                </a:rPr>
                <a:t>Revisiones sistemáticas </a:t>
              </a:r>
              <a:r>
                <a:rPr lang="es-ES" sz="1000" dirty="0">
                  <a:solidFill>
                    <a:schemeClr val="accent1"/>
                  </a:solidFill>
                  <a:latin typeface="Arial"/>
                  <a:cs typeface="Arial"/>
                </a:rPr>
                <a:t>y </a:t>
              </a:r>
              <a:r>
                <a:rPr lang="es-ES" sz="1000" b="1" dirty="0">
                  <a:solidFill>
                    <a:schemeClr val="accent1"/>
                  </a:solidFill>
                  <a:latin typeface="Arial"/>
                  <a:cs typeface="Arial"/>
                </a:rPr>
                <a:t>metaanálisis</a:t>
              </a:r>
              <a:r>
                <a:rPr lang="es-ES" sz="1000" dirty="0">
                  <a:solidFill>
                    <a:schemeClr val="accent1"/>
                  </a:solidFill>
                  <a:latin typeface="Arial"/>
                  <a:cs typeface="Arial"/>
                </a:rPr>
                <a:t> de estudios no aleatorizados que investigaron las asociaciones entre la presión arterial y el riesgo de mortalidad en pacientes mayores encontraron evidencia de interacción según el </a:t>
              </a:r>
              <a:r>
                <a:rPr lang="es-ES" sz="1000" b="1" dirty="0">
                  <a:solidFill>
                    <a:schemeClr val="accent1"/>
                  </a:solidFill>
                  <a:latin typeface="Arial"/>
                  <a:cs typeface="Arial"/>
                </a:rPr>
                <a:t>estado</a:t>
              </a:r>
              <a:br>
                <a:rPr lang="es-ES" sz="1000" b="1" dirty="0">
                  <a:latin typeface="Arial" panose="020B0604020202020204" pitchFamily="34" charset="0"/>
                  <a:cs typeface="Arial" panose="020B0604020202020204" pitchFamily="34" charset="0"/>
                </a:rPr>
              </a:br>
              <a:r>
                <a:rPr lang="es-ES" sz="1000" b="1" dirty="0">
                  <a:solidFill>
                    <a:schemeClr val="accent1"/>
                  </a:solidFill>
                  <a:latin typeface="Arial"/>
                  <a:cs typeface="Arial"/>
                </a:rPr>
                <a:t>de fragilidad</a:t>
              </a:r>
              <a:r>
                <a:rPr lang="es-ES" sz="1000" dirty="0">
                  <a:solidFill>
                    <a:schemeClr val="accent1"/>
                  </a:solidFill>
                  <a:latin typeface="Arial"/>
                  <a:cs typeface="Arial"/>
                </a:rPr>
                <a:t>, lo que sugiere, que la </a:t>
              </a:r>
              <a:r>
                <a:rPr lang="es-ES" sz="1000" b="1" dirty="0">
                  <a:solidFill>
                    <a:schemeClr val="accent1"/>
                  </a:solidFill>
                  <a:latin typeface="Arial"/>
                  <a:cs typeface="Arial"/>
                </a:rPr>
                <a:t>reducción de la presión arterial</a:t>
              </a:r>
              <a:r>
                <a:rPr lang="es-ES" sz="1000" dirty="0">
                  <a:solidFill>
                    <a:schemeClr val="accent1"/>
                  </a:solidFill>
                  <a:latin typeface="Arial"/>
                  <a:cs typeface="Arial"/>
                </a:rPr>
                <a:t> podría ser </a:t>
              </a:r>
              <a:r>
                <a:rPr lang="es-ES" sz="1000" b="1" u="sng" dirty="0">
                  <a:solidFill>
                    <a:schemeClr val="accent1"/>
                  </a:solidFill>
                  <a:latin typeface="Arial"/>
                  <a:cs typeface="Arial"/>
                </a:rPr>
                <a:t>perjudicial</a:t>
              </a:r>
              <a:r>
                <a:rPr lang="es-ES" sz="1000" dirty="0">
                  <a:solidFill>
                    <a:schemeClr val="accent1"/>
                  </a:solidFill>
                  <a:latin typeface="Arial"/>
                  <a:cs typeface="Arial"/>
                </a:rPr>
                <a:t> en este grupo de pacientes</a:t>
              </a:r>
              <a:r>
                <a:rPr lang="es-ES" sz="1000" baseline="30000" dirty="0">
                  <a:solidFill>
                    <a:schemeClr val="accent1"/>
                  </a:solidFill>
                  <a:latin typeface="Arial"/>
                  <a:cs typeface="Arial"/>
                </a:rPr>
                <a:t>1,2</a:t>
              </a:r>
              <a:endParaRPr lang="es-ES" sz="1000" dirty="0">
                <a:solidFill>
                  <a:schemeClr val="accent1"/>
                </a:solidFill>
                <a:latin typeface="Arial"/>
                <a:cs typeface="Arial"/>
              </a:endParaRPr>
            </a:p>
          </p:txBody>
        </p:sp>
        <p:sp>
          <p:nvSpPr>
            <p:cNvPr id="26" name="Elipse 25">
              <a:extLst>
                <a:ext uri="{FF2B5EF4-FFF2-40B4-BE49-F238E27FC236}">
                  <a16:creationId xmlns:a16="http://schemas.microsoft.com/office/drawing/2014/main" id="{AA16E751-AE38-6654-8EAD-48AAA7DEEADE}"/>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02872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D0D49-CCA8-EE1C-540C-25A700E3C6A3}"/>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8C864CB-D9BC-30FE-513E-E66551B2F3D2}"/>
              </a:ext>
            </a:extLst>
          </p:cNvPr>
          <p:cNvSpPr>
            <a:spLocks noGrp="1"/>
          </p:cNvSpPr>
          <p:nvPr>
            <p:ph type="sldNum" sz="quarter" idx="12"/>
          </p:nvPr>
        </p:nvSpPr>
        <p:spPr/>
        <p:txBody>
          <a:bodyPr/>
          <a:lstStyle/>
          <a:p>
            <a:fld id="{E7109EF1-F99E-2846-B900-05CEFB69D20A}" type="slidenum">
              <a:rPr lang="en-US" noProof="0" smtClean="0"/>
              <a:pPr/>
              <a:t>48</a:t>
            </a:fld>
            <a:endParaRPr lang="en-US" noProof="0"/>
          </a:p>
        </p:txBody>
      </p:sp>
      <p:sp>
        <p:nvSpPr>
          <p:cNvPr id="5" name="Marcador de texto 4">
            <a:extLst>
              <a:ext uri="{FF2B5EF4-FFF2-40B4-BE49-F238E27FC236}">
                <a16:creationId xmlns:a16="http://schemas.microsoft.com/office/drawing/2014/main" id="{7FEA5F90-F023-34A9-AB51-AED87B083897}"/>
              </a:ext>
            </a:extLst>
          </p:cNvPr>
          <p:cNvSpPr>
            <a:spLocks noGrp="1"/>
          </p:cNvSpPr>
          <p:nvPr>
            <p:ph type="body" sz="quarter" idx="26"/>
          </p:nvPr>
        </p:nvSpPr>
        <p:spPr/>
        <p:txBody>
          <a:bodyPr/>
          <a:lstStyle/>
          <a:p>
            <a:pPr marL="12700" marR="5080">
              <a:lnSpc>
                <a:spcPct val="100000"/>
              </a:lnSpc>
              <a:spcBef>
                <a:spcPts val="100"/>
              </a:spcBef>
            </a:pPr>
            <a:r>
              <a:rPr lang="es-ES" err="1">
                <a:latin typeface="Arial" panose="020B0604020202020204" pitchFamily="34" charset="0"/>
                <a:cs typeface="Arial" panose="020B0604020202020204" pitchFamily="34" charset="0"/>
              </a:rPr>
              <a:t>McEvoy</a:t>
            </a:r>
            <a:r>
              <a:rPr lang="es-ES">
                <a:latin typeface="Arial" panose="020B0604020202020204" pitchFamily="34" charset="0"/>
                <a:cs typeface="Arial" panose="020B0604020202020204" pitchFamily="34" charset="0"/>
              </a:rPr>
              <a:t> JW,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2024 ESC </a:t>
            </a:r>
            <a:r>
              <a:rPr lang="es-ES" err="1">
                <a:latin typeface="Arial" panose="020B0604020202020204" pitchFamily="34" charset="0"/>
                <a:cs typeface="Arial" panose="020B0604020202020204" pitchFamily="34" charset="0"/>
              </a:rPr>
              <a:t>Guidelines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management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elevated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pressure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hypertension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Eur</a:t>
            </a:r>
            <a:r>
              <a:rPr lang="es-ES">
                <a:latin typeface="Arial" panose="020B0604020202020204" pitchFamily="34" charset="0"/>
                <a:cs typeface="Arial" panose="020B0604020202020204" pitchFamily="34" charset="0"/>
              </a:rPr>
              <a:t> Heart J. 2024;45(38):3912–4018.</a:t>
            </a:r>
          </a:p>
        </p:txBody>
      </p:sp>
      <p:sp>
        <p:nvSpPr>
          <p:cNvPr id="29" name="CuadroTexto 28">
            <a:extLst>
              <a:ext uri="{FF2B5EF4-FFF2-40B4-BE49-F238E27FC236}">
                <a16:creationId xmlns:a16="http://schemas.microsoft.com/office/drawing/2014/main" id="{52617F76-5993-B302-92FA-437D340CDA36}"/>
              </a:ext>
            </a:extLst>
          </p:cNvPr>
          <p:cNvSpPr txBox="1"/>
          <p:nvPr/>
        </p:nvSpPr>
        <p:spPr>
          <a:xfrm>
            <a:off x="323850" y="1173163"/>
            <a:ext cx="4068763" cy="738664"/>
          </a:xfrm>
          <a:prstGeom prst="rect">
            <a:avLst/>
          </a:prstGeom>
          <a:noFill/>
        </p:spPr>
        <p:txBody>
          <a:bodyPr wrap="square" lIns="0" tIns="0" rIns="0" bIns="0">
            <a:spAutoFit/>
          </a:bodyPr>
          <a:lstStyle/>
          <a:p>
            <a:r>
              <a:rPr lang="es-ES" sz="1200">
                <a:solidFill>
                  <a:schemeClr val="accent1"/>
                </a:solidFill>
                <a:effectLst/>
              </a:rPr>
              <a:t>En los adultos mayores </a:t>
            </a:r>
            <a:r>
              <a:rPr lang="es-ES" sz="1200" b="1">
                <a:solidFill>
                  <a:schemeClr val="accent1"/>
                </a:solidFill>
                <a:effectLst/>
              </a:rPr>
              <a:t>frágiles</a:t>
            </a:r>
            <a:r>
              <a:rPr lang="es-ES" sz="1200">
                <a:solidFill>
                  <a:schemeClr val="accent1"/>
                </a:solidFill>
                <a:effectLst/>
              </a:rPr>
              <a:t> es muy importante individualizar los </a:t>
            </a:r>
            <a:r>
              <a:rPr lang="es-ES" sz="1200" b="1">
                <a:solidFill>
                  <a:schemeClr val="accent1"/>
                </a:solidFill>
                <a:effectLst/>
              </a:rPr>
              <a:t>objetivos de control de PA</a:t>
            </a:r>
            <a:r>
              <a:rPr lang="es-ES" sz="1200">
                <a:solidFill>
                  <a:schemeClr val="accent1"/>
                </a:solidFill>
                <a:effectLst/>
              </a:rPr>
              <a:t>, </a:t>
            </a:r>
            <a:br>
              <a:rPr lang="es-ES" sz="1200">
                <a:solidFill>
                  <a:schemeClr val="accent1"/>
                </a:solidFill>
                <a:effectLst/>
              </a:rPr>
            </a:br>
            <a:r>
              <a:rPr lang="es-ES" sz="1200">
                <a:solidFill>
                  <a:schemeClr val="accent1"/>
                </a:solidFill>
                <a:effectLst/>
              </a:rPr>
              <a:t>teniendo en cuenta la </a:t>
            </a:r>
            <a:r>
              <a:rPr lang="es-ES" sz="1200" b="1">
                <a:solidFill>
                  <a:schemeClr val="accent1"/>
                </a:solidFill>
                <a:effectLst/>
              </a:rPr>
              <a:t>edad</a:t>
            </a:r>
            <a:r>
              <a:rPr lang="es-ES" sz="1200">
                <a:solidFill>
                  <a:schemeClr val="accent1"/>
                </a:solidFill>
                <a:effectLst/>
              </a:rPr>
              <a:t>, el </a:t>
            </a:r>
            <a:r>
              <a:rPr lang="es-ES" sz="1200" b="1">
                <a:solidFill>
                  <a:schemeClr val="accent1"/>
                </a:solidFill>
                <a:effectLst/>
              </a:rPr>
              <a:t>grado de fragilidad</a:t>
            </a:r>
            <a:r>
              <a:rPr lang="es-ES" sz="1200">
                <a:solidFill>
                  <a:schemeClr val="accent1"/>
                </a:solidFill>
                <a:effectLst/>
              </a:rPr>
              <a:t>, </a:t>
            </a:r>
            <a:r>
              <a:rPr lang="es-ES" sz="1200" b="1">
                <a:solidFill>
                  <a:schemeClr val="accent1"/>
                </a:solidFill>
                <a:effectLst/>
              </a:rPr>
              <a:t>polifarmacia</a:t>
            </a:r>
            <a:r>
              <a:rPr lang="es-ES" sz="1200">
                <a:solidFill>
                  <a:schemeClr val="accent1"/>
                </a:solidFill>
                <a:effectLst/>
              </a:rPr>
              <a:t>, </a:t>
            </a:r>
            <a:r>
              <a:rPr lang="es-ES" sz="1200" b="1">
                <a:solidFill>
                  <a:schemeClr val="accent1"/>
                </a:solidFill>
                <a:effectLst/>
              </a:rPr>
              <a:t>multimorbilidad</a:t>
            </a:r>
            <a:r>
              <a:rPr lang="es-ES" sz="1200">
                <a:solidFill>
                  <a:schemeClr val="accent1"/>
                </a:solidFill>
                <a:effectLst/>
              </a:rPr>
              <a:t> y </a:t>
            </a:r>
            <a:r>
              <a:rPr lang="es-ES" sz="1200" b="1">
                <a:solidFill>
                  <a:schemeClr val="accent1"/>
                </a:solidFill>
                <a:effectLst/>
              </a:rPr>
              <a:t>expectativa de vida</a:t>
            </a:r>
            <a:endParaRPr lang="es-ES" sz="1200">
              <a:solidFill>
                <a:schemeClr val="accent1"/>
              </a:solidFill>
              <a:effectLst/>
            </a:endParaRPr>
          </a:p>
        </p:txBody>
      </p:sp>
      <p:sp>
        <p:nvSpPr>
          <p:cNvPr id="16" name="Marcador de texto 2">
            <a:extLst>
              <a:ext uri="{FF2B5EF4-FFF2-40B4-BE49-F238E27FC236}">
                <a16:creationId xmlns:a16="http://schemas.microsoft.com/office/drawing/2014/main" id="{167B9278-7DE1-ECFC-2F82-551C79F2B2D0}"/>
              </a:ext>
            </a:extLst>
          </p:cNvPr>
          <p:cNvSpPr>
            <a:spLocks noGrp="1"/>
          </p:cNvSpPr>
          <p:nvPr>
            <p:ph type="body" sz="quarter" idx="19"/>
          </p:nvPr>
        </p:nvSpPr>
        <p:spPr>
          <a:xfrm>
            <a:off x="323851" y="259918"/>
            <a:ext cx="8496300" cy="342062"/>
          </a:xfrm>
        </p:spPr>
        <p:txBody>
          <a:bodyPr/>
          <a:lstStyle/>
          <a:p>
            <a:r>
              <a:rPr lang="es-ES"/>
              <a:t>MANEJO DE LA HIPERTENSIÓN ARTERIAL</a:t>
            </a:r>
          </a:p>
        </p:txBody>
      </p:sp>
      <p:sp>
        <p:nvSpPr>
          <p:cNvPr id="20" name="Marcador de texto 3">
            <a:extLst>
              <a:ext uri="{FF2B5EF4-FFF2-40B4-BE49-F238E27FC236}">
                <a16:creationId xmlns:a16="http://schemas.microsoft.com/office/drawing/2014/main" id="{FD253BC6-34F5-BA84-41C5-D8832ACACD55}"/>
              </a:ext>
            </a:extLst>
          </p:cNvPr>
          <p:cNvSpPr>
            <a:spLocks noGrp="1"/>
          </p:cNvSpPr>
          <p:nvPr>
            <p:ph type="body" sz="quarter" idx="25"/>
          </p:nvPr>
        </p:nvSpPr>
        <p:spPr>
          <a:xfrm>
            <a:off x="323851" y="693739"/>
            <a:ext cx="8496300" cy="276999"/>
          </a:xfrm>
        </p:spPr>
        <p:txBody>
          <a:bodyPr>
            <a:spAutoFit/>
          </a:bodyPr>
          <a:lstStyle/>
          <a:p>
            <a:r>
              <a:rPr lang="es-ES" sz="1800" b="1">
                <a:latin typeface="Arial" panose="020B0604020202020204" pitchFamily="34" charset="0"/>
                <a:cs typeface="Arial" panose="020B0604020202020204" pitchFamily="34" charset="0"/>
              </a:rPr>
              <a:t>En adultos mayores frágiles</a:t>
            </a:r>
          </a:p>
        </p:txBody>
      </p:sp>
      <p:cxnSp>
        <p:nvCxnSpPr>
          <p:cNvPr id="3" name="Conector recto 2">
            <a:extLst>
              <a:ext uri="{FF2B5EF4-FFF2-40B4-BE49-F238E27FC236}">
                <a16:creationId xmlns:a16="http://schemas.microsoft.com/office/drawing/2014/main" id="{CF936CC0-8B91-798F-3E46-52B0B4573D09}"/>
              </a:ext>
            </a:extLst>
          </p:cNvPr>
          <p:cNvCxnSpPr>
            <a:cxnSpLocks/>
          </p:cNvCxnSpPr>
          <p:nvPr/>
        </p:nvCxnSpPr>
        <p:spPr>
          <a:xfrm flipV="1">
            <a:off x="323850" y="2174684"/>
            <a:ext cx="0" cy="223380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24715863-BB0E-A3E4-ECB7-D0D1A9DA303A}"/>
              </a:ext>
            </a:extLst>
          </p:cNvPr>
          <p:cNvGrpSpPr/>
          <p:nvPr/>
        </p:nvGrpSpPr>
        <p:grpSpPr>
          <a:xfrm>
            <a:off x="298348" y="2110085"/>
            <a:ext cx="4094265" cy="461665"/>
            <a:chOff x="298348" y="2047962"/>
            <a:chExt cx="4094265" cy="461665"/>
          </a:xfrm>
        </p:grpSpPr>
        <p:sp>
          <p:nvSpPr>
            <p:cNvPr id="6" name="CuadroTexto 5">
              <a:extLst>
                <a:ext uri="{FF2B5EF4-FFF2-40B4-BE49-F238E27FC236}">
                  <a16:creationId xmlns:a16="http://schemas.microsoft.com/office/drawing/2014/main" id="{DBE37051-62CF-F14F-AE65-F575D3350302}"/>
                </a:ext>
              </a:extLst>
            </p:cNvPr>
            <p:cNvSpPr txBox="1"/>
            <p:nvPr/>
          </p:nvSpPr>
          <p:spPr>
            <a:xfrm>
              <a:off x="476250" y="2047962"/>
              <a:ext cx="3916363" cy="461665"/>
            </a:xfrm>
            <a:prstGeom prst="rect">
              <a:avLst/>
            </a:prstGeom>
            <a:noFill/>
          </p:spPr>
          <p:txBody>
            <a:bodyPr wrap="square" lIns="0" tIns="0" rIns="0" bIns="0">
              <a:spAutoFit/>
            </a:bodyPr>
            <a:lstStyle/>
            <a:p>
              <a:pPr marL="38100">
                <a:lnSpc>
                  <a:spcPct val="100000"/>
                </a:lnSpc>
                <a:spcBef>
                  <a:spcPts val="910"/>
                </a:spcBef>
                <a:buClr>
                  <a:srgbClr val="9770A0"/>
                </a:buClr>
                <a:tabLst>
                  <a:tab pos="216535" algn="l"/>
                </a:tabLst>
              </a:pPr>
              <a:r>
                <a:rPr lang="es-ES" sz="1000">
                  <a:solidFill>
                    <a:schemeClr val="accent1"/>
                  </a:solidFill>
                  <a:effectLst/>
                </a:rPr>
                <a:t>Existe una </a:t>
              </a:r>
              <a:r>
                <a:rPr lang="es-ES" sz="1000" b="1">
                  <a:solidFill>
                    <a:schemeClr val="accent1"/>
                  </a:solidFill>
                  <a:effectLst/>
                </a:rPr>
                <a:t>interrelación</a:t>
              </a:r>
              <a:r>
                <a:rPr lang="es-ES" sz="1000">
                  <a:solidFill>
                    <a:schemeClr val="accent1"/>
                  </a:solidFill>
                  <a:effectLst/>
                </a:rPr>
                <a:t> entre </a:t>
              </a:r>
              <a:r>
                <a:rPr lang="es-ES" sz="1000" b="1">
                  <a:solidFill>
                    <a:schemeClr val="accent1"/>
                  </a:solidFill>
                  <a:effectLst/>
                </a:rPr>
                <a:t>HTA</a:t>
              </a:r>
              <a:r>
                <a:rPr lang="es-ES" sz="1000">
                  <a:solidFill>
                    <a:schemeClr val="accent1"/>
                  </a:solidFill>
                  <a:effectLst/>
                </a:rPr>
                <a:t> y </a:t>
              </a:r>
              <a:r>
                <a:rPr lang="es-ES" sz="1000" b="1">
                  <a:solidFill>
                    <a:schemeClr val="accent1"/>
                  </a:solidFill>
                  <a:effectLst/>
                </a:rPr>
                <a:t>fragilidad</a:t>
              </a:r>
              <a:r>
                <a:rPr lang="es-ES" sz="1000">
                  <a:solidFill>
                    <a:schemeClr val="accent1"/>
                  </a:solidFill>
                  <a:effectLst/>
                </a:rPr>
                <a:t>. Los pacientes frágiles tienden a presentar unos valores de </a:t>
              </a:r>
              <a:r>
                <a:rPr lang="es-ES" sz="1000" b="1">
                  <a:solidFill>
                    <a:schemeClr val="accent1"/>
                  </a:solidFill>
                  <a:effectLst/>
                </a:rPr>
                <a:t>PA más bajos </a:t>
              </a:r>
              <a:br>
                <a:rPr lang="es-ES" sz="1000" b="1">
                  <a:solidFill>
                    <a:schemeClr val="accent1"/>
                  </a:solidFill>
                  <a:effectLst/>
                </a:rPr>
              </a:br>
              <a:r>
                <a:rPr lang="es-ES" sz="1000">
                  <a:solidFill>
                    <a:schemeClr val="accent1"/>
                  </a:solidFill>
                  <a:effectLst/>
                </a:rPr>
                <a:t>que los pacientes robustos</a:t>
              </a:r>
              <a:endParaRPr lang="es-ES_tradnl" sz="1000">
                <a:solidFill>
                  <a:schemeClr val="accent1"/>
                </a:solidFill>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4197714B-B1A4-0F0A-DACD-BDC7662BC8C8}"/>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Grupo 16">
            <a:extLst>
              <a:ext uri="{FF2B5EF4-FFF2-40B4-BE49-F238E27FC236}">
                <a16:creationId xmlns:a16="http://schemas.microsoft.com/office/drawing/2014/main" id="{C0E45DEE-6693-D8DA-1DEF-F8EE2C4922F7}"/>
              </a:ext>
            </a:extLst>
          </p:cNvPr>
          <p:cNvGrpSpPr/>
          <p:nvPr/>
        </p:nvGrpSpPr>
        <p:grpSpPr>
          <a:xfrm>
            <a:off x="298348" y="2740555"/>
            <a:ext cx="4094265" cy="615553"/>
            <a:chOff x="298348" y="2047962"/>
            <a:chExt cx="4094265" cy="615553"/>
          </a:xfrm>
        </p:grpSpPr>
        <p:sp>
          <p:nvSpPr>
            <p:cNvPr id="19" name="CuadroTexto 18">
              <a:extLst>
                <a:ext uri="{FF2B5EF4-FFF2-40B4-BE49-F238E27FC236}">
                  <a16:creationId xmlns:a16="http://schemas.microsoft.com/office/drawing/2014/main" id="{342E49C5-5610-8013-CF2D-8FFD7F975D39}"/>
                </a:ext>
              </a:extLst>
            </p:cNvPr>
            <p:cNvSpPr txBox="1"/>
            <p:nvPr/>
          </p:nvSpPr>
          <p:spPr>
            <a:xfrm>
              <a:off x="476250" y="2047962"/>
              <a:ext cx="3916363" cy="615553"/>
            </a:xfrm>
            <a:prstGeom prst="rect">
              <a:avLst/>
            </a:prstGeom>
            <a:noFill/>
          </p:spPr>
          <p:txBody>
            <a:bodyPr wrap="square" lIns="0" tIns="0" rIns="0" bIns="0">
              <a:spAutoFit/>
            </a:bodyPr>
            <a:lstStyle/>
            <a:p>
              <a:pPr>
                <a:buNone/>
              </a:pPr>
              <a:r>
                <a:rPr lang="es-ES" sz="1000">
                  <a:solidFill>
                    <a:schemeClr val="accent1"/>
                  </a:solidFill>
                  <a:effectLst/>
                </a:rPr>
                <a:t>Los adultos mayores </a:t>
              </a:r>
              <a:r>
                <a:rPr lang="es-ES" sz="1000" b="1">
                  <a:solidFill>
                    <a:schemeClr val="accent1"/>
                  </a:solidFill>
                  <a:effectLst/>
                </a:rPr>
                <a:t>frágiles</a:t>
              </a:r>
              <a:r>
                <a:rPr lang="es-ES" sz="1000">
                  <a:solidFill>
                    <a:schemeClr val="accent1"/>
                  </a:solidFill>
                  <a:effectLst/>
                </a:rPr>
                <a:t> también tienen una </a:t>
              </a:r>
              <a:r>
                <a:rPr lang="es-ES" sz="1000" b="1">
                  <a:solidFill>
                    <a:schemeClr val="accent1"/>
                  </a:solidFill>
                  <a:effectLst/>
                </a:rPr>
                <a:t>mayor prevalencia </a:t>
              </a:r>
              <a:r>
                <a:rPr lang="es-ES" sz="1000">
                  <a:solidFill>
                    <a:schemeClr val="accent1"/>
                  </a:solidFill>
                  <a:effectLst/>
                </a:rPr>
                <a:t>de </a:t>
              </a:r>
              <a:r>
                <a:rPr lang="es-ES" sz="1000" b="1">
                  <a:solidFill>
                    <a:schemeClr val="accent1"/>
                  </a:solidFill>
                  <a:effectLst/>
                </a:rPr>
                <a:t>hipotensión ortostática</a:t>
              </a:r>
              <a:r>
                <a:rPr lang="es-ES" sz="1000">
                  <a:solidFill>
                    <a:schemeClr val="accent1"/>
                  </a:solidFill>
                  <a:effectLst/>
                </a:rPr>
                <a:t>, especialmente aquellos pacientes </a:t>
              </a:r>
              <a:r>
                <a:rPr lang="es-ES" sz="1000" b="1" u="sng">
                  <a:solidFill>
                    <a:schemeClr val="accent1"/>
                  </a:solidFill>
                  <a:effectLst/>
                </a:rPr>
                <a:t>diabéticos</a:t>
              </a:r>
              <a:r>
                <a:rPr lang="es-ES" sz="1000">
                  <a:solidFill>
                    <a:schemeClr val="accent1"/>
                  </a:solidFill>
                  <a:effectLst/>
                </a:rPr>
                <a:t> con </a:t>
              </a:r>
              <a:r>
                <a:rPr lang="es-ES" sz="1000" b="1">
                  <a:solidFill>
                    <a:schemeClr val="accent1"/>
                  </a:solidFill>
                  <a:effectLst/>
                </a:rPr>
                <a:t>disfunción autonómica</a:t>
              </a:r>
              <a:r>
                <a:rPr lang="es-ES" sz="1000">
                  <a:solidFill>
                    <a:schemeClr val="accent1"/>
                  </a:solidFill>
                  <a:effectLst/>
                </a:rPr>
                <a:t>, por lo que es importante su identificación a la hora de ajustar el tratamiento</a:t>
              </a:r>
            </a:p>
          </p:txBody>
        </p:sp>
        <p:sp>
          <p:nvSpPr>
            <p:cNvPr id="21" name="Elipse 20">
              <a:extLst>
                <a:ext uri="{FF2B5EF4-FFF2-40B4-BE49-F238E27FC236}">
                  <a16:creationId xmlns:a16="http://schemas.microsoft.com/office/drawing/2014/main" id="{0068AF30-AE60-238C-183E-AF334BD188BE}"/>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2" name="Grupo 21">
            <a:extLst>
              <a:ext uri="{FF2B5EF4-FFF2-40B4-BE49-F238E27FC236}">
                <a16:creationId xmlns:a16="http://schemas.microsoft.com/office/drawing/2014/main" id="{BF3E18F2-213A-8DBE-D8F8-853BCC7319B8}"/>
              </a:ext>
            </a:extLst>
          </p:cNvPr>
          <p:cNvGrpSpPr/>
          <p:nvPr/>
        </p:nvGrpSpPr>
        <p:grpSpPr>
          <a:xfrm>
            <a:off x="298348" y="3524913"/>
            <a:ext cx="4094265" cy="923330"/>
            <a:chOff x="298348" y="2047962"/>
            <a:chExt cx="4094265" cy="923330"/>
          </a:xfrm>
        </p:grpSpPr>
        <p:sp>
          <p:nvSpPr>
            <p:cNvPr id="23" name="CuadroTexto 22">
              <a:extLst>
                <a:ext uri="{FF2B5EF4-FFF2-40B4-BE49-F238E27FC236}">
                  <a16:creationId xmlns:a16="http://schemas.microsoft.com/office/drawing/2014/main" id="{E0F5FE5D-58E3-7557-547E-57EE810991D5}"/>
                </a:ext>
              </a:extLst>
            </p:cNvPr>
            <p:cNvSpPr txBox="1"/>
            <p:nvPr/>
          </p:nvSpPr>
          <p:spPr>
            <a:xfrm>
              <a:off x="476250" y="2047962"/>
              <a:ext cx="3916363" cy="923330"/>
            </a:xfrm>
            <a:prstGeom prst="rect">
              <a:avLst/>
            </a:prstGeom>
            <a:noFill/>
          </p:spPr>
          <p:txBody>
            <a:bodyPr wrap="square" lIns="0" tIns="0" rIns="0" bIns="0" anchor="t">
              <a:spAutoFit/>
            </a:bodyPr>
            <a:lstStyle/>
            <a:p>
              <a:r>
                <a:rPr lang="es-ES" sz="1000">
                  <a:solidFill>
                    <a:schemeClr val="accent1"/>
                  </a:solidFill>
                  <a:effectLst/>
                </a:rPr>
                <a:t>Por todo lo anterior, los adultos </a:t>
              </a:r>
              <a:r>
                <a:rPr lang="es-ES" sz="1000" b="1">
                  <a:solidFill>
                    <a:schemeClr val="accent1"/>
                  </a:solidFill>
                  <a:effectLst/>
                </a:rPr>
                <a:t>mayores frágiles </a:t>
              </a:r>
              <a:r>
                <a:rPr lang="es-ES" sz="1000">
                  <a:solidFill>
                    <a:schemeClr val="accent1"/>
                  </a:solidFill>
                  <a:effectLst/>
                </a:rPr>
                <a:t>son más </a:t>
              </a:r>
              <a:r>
                <a:rPr lang="es-ES" sz="1000" b="1">
                  <a:solidFill>
                    <a:schemeClr val="accent1"/>
                  </a:solidFill>
                  <a:effectLst/>
                </a:rPr>
                <a:t>vulnerables</a:t>
              </a:r>
              <a:r>
                <a:rPr lang="es-ES" sz="1000">
                  <a:solidFill>
                    <a:schemeClr val="accent1"/>
                  </a:solidFill>
                  <a:effectLst/>
                </a:rPr>
                <a:t> a los </a:t>
              </a:r>
              <a:r>
                <a:rPr lang="es-ES" sz="1000" b="1">
                  <a:solidFill>
                    <a:schemeClr val="accent1"/>
                  </a:solidFill>
                  <a:effectLst/>
                </a:rPr>
                <a:t>efectos adversos </a:t>
              </a:r>
              <a:r>
                <a:rPr lang="es-ES" sz="1000">
                  <a:solidFill>
                    <a:schemeClr val="accent1"/>
                  </a:solidFill>
                  <a:effectLst/>
                </a:rPr>
                <a:t>de los </a:t>
              </a:r>
              <a:r>
                <a:rPr lang="es-ES" sz="1000" b="1">
                  <a:solidFill>
                    <a:schemeClr val="accent1"/>
                  </a:solidFill>
                  <a:effectLst/>
                </a:rPr>
                <a:t>antihipertensivos</a:t>
              </a:r>
              <a:r>
                <a:rPr lang="es-ES" sz="1000">
                  <a:solidFill>
                    <a:schemeClr val="accent1"/>
                  </a:solidFill>
                  <a:effectLst/>
                </a:rPr>
                <a:t>, </a:t>
              </a:r>
              <a:br>
                <a:rPr lang="es-ES" sz="1000">
                  <a:solidFill>
                    <a:schemeClr val="accent1"/>
                  </a:solidFill>
                  <a:effectLst/>
                </a:rPr>
              </a:br>
              <a:r>
                <a:rPr lang="es-ES" sz="1000">
                  <a:solidFill>
                    <a:schemeClr val="accent1"/>
                  </a:solidFill>
                  <a:effectLst/>
                </a:rPr>
                <a:t>por lo que es muy importante el </a:t>
              </a:r>
              <a:r>
                <a:rPr lang="es-ES" sz="1000" b="1">
                  <a:solidFill>
                    <a:schemeClr val="accent1"/>
                  </a:solidFill>
                  <a:effectLst/>
                </a:rPr>
                <a:t>ajuste estrecho del tratamiento </a:t>
              </a:r>
              <a:r>
                <a:rPr lang="es-ES" sz="1000">
                  <a:solidFill>
                    <a:schemeClr val="accent1"/>
                  </a:solidFill>
                  <a:effectLst/>
                </a:rPr>
                <a:t>que nos permita un adecuado </a:t>
              </a:r>
              <a:r>
                <a:rPr lang="es-ES" sz="1000" b="1">
                  <a:solidFill>
                    <a:schemeClr val="accent1"/>
                  </a:solidFill>
                  <a:effectLst/>
                </a:rPr>
                <a:t>seguimiento</a:t>
              </a:r>
              <a:r>
                <a:rPr lang="es-ES" sz="1000">
                  <a:solidFill>
                    <a:schemeClr val="accent1"/>
                  </a:solidFill>
                  <a:effectLst/>
                </a:rPr>
                <a:t> y evitar la aparición </a:t>
              </a:r>
              <a:br>
                <a:rPr lang="es-ES" sz="1000">
                  <a:solidFill>
                    <a:schemeClr val="accent1"/>
                  </a:solidFill>
                  <a:effectLst/>
                </a:rPr>
              </a:br>
              <a:r>
                <a:rPr lang="es-ES" sz="1000">
                  <a:solidFill>
                    <a:schemeClr val="accent1"/>
                  </a:solidFill>
                  <a:effectLst/>
                </a:rPr>
                <a:t>de </a:t>
              </a:r>
              <a:r>
                <a:rPr lang="es-ES" sz="1000" b="1">
                  <a:solidFill>
                    <a:schemeClr val="accent1"/>
                  </a:solidFill>
                  <a:effectLst/>
                </a:rPr>
                <a:t>efectos secundarios </a:t>
              </a:r>
              <a:r>
                <a:rPr lang="es-ES" sz="1000">
                  <a:solidFill>
                    <a:schemeClr val="accent1"/>
                  </a:solidFill>
                  <a:effectLst/>
                </a:rPr>
                <a:t>que incrementen la </a:t>
              </a:r>
              <a:r>
                <a:rPr lang="es-ES" sz="1000" b="1">
                  <a:solidFill>
                    <a:schemeClr val="accent1"/>
                  </a:solidFill>
                </a:rPr>
                <a:t>morbimortalidad</a:t>
              </a:r>
              <a:r>
                <a:rPr lang="es-ES" sz="1000">
                  <a:solidFill>
                    <a:schemeClr val="accent1"/>
                  </a:solidFill>
                  <a:effectLst/>
                </a:rPr>
                <a:t> </a:t>
              </a:r>
              <a:br>
                <a:rPr lang="es-ES" sz="1000">
                  <a:solidFill>
                    <a:schemeClr val="accent1"/>
                  </a:solidFill>
                  <a:effectLst/>
                </a:rPr>
              </a:br>
              <a:r>
                <a:rPr lang="es-ES" sz="1000">
                  <a:solidFill>
                    <a:schemeClr val="accent1"/>
                  </a:solidFill>
                  <a:effectLst/>
                </a:rPr>
                <a:t>y empeoren la </a:t>
              </a:r>
              <a:r>
                <a:rPr lang="es-ES" sz="1000" b="1">
                  <a:solidFill>
                    <a:schemeClr val="accent1"/>
                  </a:solidFill>
                  <a:effectLst/>
                </a:rPr>
                <a:t>calidad de vida </a:t>
              </a:r>
              <a:r>
                <a:rPr lang="es-ES" sz="1000">
                  <a:solidFill>
                    <a:schemeClr val="accent1"/>
                  </a:solidFill>
                  <a:effectLst/>
                </a:rPr>
                <a:t>en este grupo de pacientes</a:t>
              </a:r>
            </a:p>
          </p:txBody>
        </p:sp>
        <p:sp>
          <p:nvSpPr>
            <p:cNvPr id="24" name="Elipse 23">
              <a:extLst>
                <a:ext uri="{FF2B5EF4-FFF2-40B4-BE49-F238E27FC236}">
                  <a16:creationId xmlns:a16="http://schemas.microsoft.com/office/drawing/2014/main" id="{4EFD7F8A-CEA6-17F8-3D1C-A8BDA78F3649}"/>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03005925-0517-AA72-6D9E-C8BAA6719375}"/>
              </a:ext>
            </a:extLst>
          </p:cNvPr>
          <p:cNvGrpSpPr/>
          <p:nvPr/>
        </p:nvGrpSpPr>
        <p:grpSpPr>
          <a:xfrm>
            <a:off x="4571999" y="1166811"/>
            <a:ext cx="4248150" cy="3241675"/>
            <a:chOff x="4571999" y="1166811"/>
            <a:chExt cx="4248150" cy="3241675"/>
          </a:xfrm>
        </p:grpSpPr>
        <p:grpSp>
          <p:nvGrpSpPr>
            <p:cNvPr id="15" name="Grupo 14">
              <a:extLst>
                <a:ext uri="{FF2B5EF4-FFF2-40B4-BE49-F238E27FC236}">
                  <a16:creationId xmlns:a16="http://schemas.microsoft.com/office/drawing/2014/main" id="{1A3D1392-2BEA-2997-8DB5-258D62ECFE6F}"/>
                </a:ext>
              </a:extLst>
            </p:cNvPr>
            <p:cNvGrpSpPr/>
            <p:nvPr/>
          </p:nvGrpSpPr>
          <p:grpSpPr>
            <a:xfrm>
              <a:off x="4571999" y="1166811"/>
              <a:ext cx="4248150" cy="3241675"/>
              <a:chOff x="4571999" y="1166811"/>
              <a:chExt cx="4248150" cy="3241675"/>
            </a:xfrm>
          </p:grpSpPr>
          <p:sp>
            <p:nvSpPr>
              <p:cNvPr id="11" name="Redondear rectángulo de una esquina 10">
                <a:extLst>
                  <a:ext uri="{FF2B5EF4-FFF2-40B4-BE49-F238E27FC236}">
                    <a16:creationId xmlns:a16="http://schemas.microsoft.com/office/drawing/2014/main" id="{D7214915-008C-1CBA-63D7-0A9F0E953A7F}"/>
                  </a:ext>
                </a:extLst>
              </p:cNvPr>
              <p:cNvSpPr/>
              <p:nvPr/>
            </p:nvSpPr>
            <p:spPr>
              <a:xfrm flipV="1">
                <a:off x="4571999" y="1166811"/>
                <a:ext cx="4248150" cy="3241675"/>
              </a:xfrm>
              <a:prstGeom prst="round1Rect">
                <a:avLst>
                  <a:gd name="adj" fmla="val 6816"/>
                </a:avLst>
              </a:prstGeom>
              <a:solidFill>
                <a:schemeClr val="bg1">
                  <a:lumMod val="95000"/>
                  <a:alpha val="2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4C7516FE-3463-952B-067C-010C6D2D4F29}"/>
                  </a:ext>
                </a:extLst>
              </p:cNvPr>
              <p:cNvSpPr txBox="1"/>
              <p:nvPr/>
            </p:nvSpPr>
            <p:spPr>
              <a:xfrm>
                <a:off x="4572000" y="1166813"/>
                <a:ext cx="4248149" cy="261610"/>
              </a:xfrm>
              <a:prstGeom prst="rect">
                <a:avLst/>
              </a:prstGeom>
              <a:noFill/>
            </p:spPr>
            <p:txBody>
              <a:bodyPr wrap="square">
                <a:spAutoFit/>
              </a:bodyPr>
              <a:lstStyle/>
              <a:p>
                <a:pPr marL="12700" marR="5080" algn="ctr">
                  <a:lnSpc>
                    <a:spcPct val="100000"/>
                  </a:lnSpc>
                  <a:spcBef>
                    <a:spcPts val="100"/>
                  </a:spcBef>
                </a:pPr>
                <a:r>
                  <a:rPr lang="es-ES" sz="1100" b="1" dirty="0">
                    <a:solidFill>
                      <a:schemeClr val="accent1"/>
                    </a:solidFill>
                    <a:latin typeface="Arial" panose="020B0604020202020204" pitchFamily="34" charset="0"/>
                    <a:cs typeface="Arial" panose="020B0604020202020204" pitchFamily="34" charset="0"/>
                  </a:rPr>
                  <a:t>Objetivos</a:t>
                </a:r>
                <a:r>
                  <a:rPr lang="es-ES" sz="1100" dirty="0">
                    <a:solidFill>
                      <a:schemeClr val="accent1"/>
                    </a:solidFill>
                    <a:latin typeface="Arial" panose="020B0604020202020204" pitchFamily="34" charset="0"/>
                    <a:cs typeface="Arial" panose="020B0604020202020204" pitchFamily="34" charset="0"/>
                  </a:rPr>
                  <a:t> de control de PAS en adultos mayores </a:t>
                </a:r>
                <a:r>
                  <a:rPr lang="es-ES" sz="1100" b="1" dirty="0">
                    <a:solidFill>
                      <a:schemeClr val="accent1"/>
                    </a:solidFill>
                    <a:latin typeface="Arial" panose="020B0604020202020204" pitchFamily="34" charset="0"/>
                    <a:cs typeface="Arial" panose="020B0604020202020204" pitchFamily="34" charset="0"/>
                  </a:rPr>
                  <a:t>FRÁGILES</a:t>
                </a:r>
              </a:p>
            </p:txBody>
          </p:sp>
        </p:grpSp>
        <p:pic>
          <p:nvPicPr>
            <p:cNvPr id="12" name="Imagen 11">
              <a:extLst>
                <a:ext uri="{FF2B5EF4-FFF2-40B4-BE49-F238E27FC236}">
                  <a16:creationId xmlns:a16="http://schemas.microsoft.com/office/drawing/2014/main" id="{0969D669-489F-D186-39FA-29775A2DA1B4}"/>
                </a:ext>
              </a:extLst>
            </p:cNvPr>
            <p:cNvPicPr>
              <a:picLocks noChangeAspect="1"/>
            </p:cNvPicPr>
            <p:nvPr/>
          </p:nvPicPr>
          <p:blipFill>
            <a:blip r:embed="rId2"/>
            <a:srcRect t="374" b="374"/>
            <a:stretch/>
          </p:blipFill>
          <p:spPr>
            <a:xfrm>
              <a:off x="4751388" y="1606162"/>
              <a:ext cx="3829387" cy="2676925"/>
            </a:xfrm>
            <a:prstGeom prst="rect">
              <a:avLst/>
            </a:prstGeom>
          </p:spPr>
        </p:pic>
      </p:grpSp>
    </p:spTree>
    <p:extLst>
      <p:ext uri="{BB962C8B-B14F-4D97-AF65-F5344CB8AC3E}">
        <p14:creationId xmlns:p14="http://schemas.microsoft.com/office/powerpoint/2010/main" val="2591472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FF93-3992-5C8A-CA9E-A3FE9E8704A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F0E3920-DCDB-C9DB-3914-22432B459517}"/>
              </a:ext>
            </a:extLst>
          </p:cNvPr>
          <p:cNvSpPr>
            <a:spLocks noGrp="1"/>
          </p:cNvSpPr>
          <p:nvPr>
            <p:ph type="sldNum" sz="quarter" idx="12"/>
          </p:nvPr>
        </p:nvSpPr>
        <p:spPr/>
        <p:txBody>
          <a:bodyPr/>
          <a:lstStyle/>
          <a:p>
            <a:fld id="{E7109EF1-F99E-2846-B900-05CEFB69D20A}" type="slidenum">
              <a:rPr lang="en-US" noProof="0" smtClean="0"/>
              <a:pPr/>
              <a:t>49</a:t>
            </a:fld>
            <a:endParaRPr lang="en-US" noProof="0"/>
          </a:p>
        </p:txBody>
      </p:sp>
      <p:sp>
        <p:nvSpPr>
          <p:cNvPr id="5" name="Marcador de texto 4">
            <a:extLst>
              <a:ext uri="{FF2B5EF4-FFF2-40B4-BE49-F238E27FC236}">
                <a16:creationId xmlns:a16="http://schemas.microsoft.com/office/drawing/2014/main" id="{9DDFE7DA-94D7-184D-EC1B-8113A336B7D8}"/>
              </a:ext>
            </a:extLst>
          </p:cNvPr>
          <p:cNvSpPr>
            <a:spLocks noGrp="1"/>
          </p:cNvSpPr>
          <p:nvPr>
            <p:ph type="body" sz="quarter" idx="26"/>
          </p:nvPr>
        </p:nvSpPr>
        <p:spPr>
          <a:xfrm>
            <a:off x="1245476" y="4747016"/>
            <a:ext cx="7343788" cy="396484"/>
          </a:xfrm>
        </p:spPr>
        <p:txBody>
          <a:bodyPr/>
          <a:lstStyle/>
          <a:p>
            <a:pPr marL="12700" marR="5080">
              <a:lnSpc>
                <a:spcPct val="100000"/>
              </a:lnSpc>
              <a:spcBef>
                <a:spcPts val="100"/>
              </a:spcBef>
            </a:pPr>
            <a:r>
              <a:rPr lang="es-ES" b="1">
                <a:latin typeface="Arial" panose="020B0604020202020204" pitchFamily="34" charset="0"/>
                <a:cs typeface="Arial" panose="020B0604020202020204" pitchFamily="34" charset="0"/>
              </a:rPr>
              <a:t>1. </a:t>
            </a:r>
            <a:r>
              <a:rPr lang="es-ES" err="1">
                <a:latin typeface="Arial" panose="020B0604020202020204" pitchFamily="34" charset="0"/>
                <a:cs typeface="Arial" panose="020B0604020202020204" pitchFamily="34" charset="0"/>
              </a:rPr>
              <a:t>McEvoy</a:t>
            </a:r>
            <a:r>
              <a:rPr lang="es-ES">
                <a:latin typeface="Arial" panose="020B0604020202020204" pitchFamily="34" charset="0"/>
                <a:cs typeface="Arial" panose="020B0604020202020204" pitchFamily="34" charset="0"/>
              </a:rPr>
              <a:t> JW,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2024 ESC </a:t>
            </a:r>
            <a:r>
              <a:rPr lang="es-ES" err="1">
                <a:latin typeface="Arial" panose="020B0604020202020204" pitchFamily="34" charset="0"/>
                <a:cs typeface="Arial" panose="020B0604020202020204" pitchFamily="34" charset="0"/>
              </a:rPr>
              <a:t>Guidelines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management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elevated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pressure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hypertension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Eur</a:t>
            </a:r>
            <a:r>
              <a:rPr lang="es-ES">
                <a:latin typeface="Arial" panose="020B0604020202020204" pitchFamily="34" charset="0"/>
                <a:cs typeface="Arial" panose="020B0604020202020204" pitchFamily="34" charset="0"/>
              </a:rPr>
              <a:t> Heart J. 2024;45(38):3912–4018. </a:t>
            </a:r>
            <a:r>
              <a:rPr lang="es-ES" b="1">
                <a:latin typeface="Arial" panose="020B0604020202020204" pitchFamily="34" charset="0"/>
                <a:cs typeface="Arial" panose="020B0604020202020204" pitchFamily="34" charset="0"/>
              </a:rPr>
              <a:t>2. </a:t>
            </a:r>
            <a:r>
              <a:rPr lang="es-ES" err="1">
                <a:latin typeface="Arial" panose="020B0604020202020204" pitchFamily="34" charset="0"/>
                <a:cs typeface="Arial" panose="020B0604020202020204" pitchFamily="34" charset="0"/>
              </a:rPr>
              <a:t>Rahimi</a:t>
            </a:r>
            <a:r>
              <a:rPr lang="es-ES">
                <a:latin typeface="Arial" panose="020B0604020202020204" pitchFamily="34" charset="0"/>
                <a:cs typeface="Arial" panose="020B0604020202020204" pitchFamily="34" charset="0"/>
              </a:rPr>
              <a:t> K,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Age-</a:t>
            </a:r>
            <a:r>
              <a:rPr lang="es-ES" err="1">
                <a:latin typeface="Arial" panose="020B0604020202020204" pitchFamily="34" charset="0"/>
                <a:cs typeface="Arial" panose="020B0604020202020204" pitchFamily="34" charset="0"/>
              </a:rPr>
              <a:t>stratified</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blood-pressure-stratified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effects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blood-pressure-lowering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pharmacotherapy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prevention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cardiovascular </a:t>
            </a:r>
            <a:r>
              <a:rPr lang="es-ES" err="1">
                <a:latin typeface="Arial" panose="020B0604020202020204" pitchFamily="34" charset="0"/>
                <a:cs typeface="Arial" panose="020B0604020202020204" pitchFamily="34" charset="0"/>
              </a:rPr>
              <a:t>disease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death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an</a:t>
            </a:r>
            <a:r>
              <a:rPr lang="es-ES">
                <a:latin typeface="Arial" panose="020B0604020202020204" pitchFamily="34" charset="0"/>
                <a:cs typeface="Arial" panose="020B0604020202020204" pitchFamily="34" charset="0"/>
              </a:rPr>
              <a:t> individual </a:t>
            </a:r>
            <a:r>
              <a:rPr lang="es-ES" err="1">
                <a:latin typeface="Arial" panose="020B0604020202020204" pitchFamily="34" charset="0"/>
                <a:cs typeface="Arial" panose="020B0604020202020204" pitchFamily="34" charset="0"/>
              </a:rPr>
              <a:t>participant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level</a:t>
            </a:r>
            <a:r>
              <a:rPr lang="es-ES">
                <a:latin typeface="Arial" panose="020B0604020202020204" pitchFamily="34" charset="0"/>
                <a:cs typeface="Arial" panose="020B0604020202020204" pitchFamily="34" charset="0"/>
              </a:rPr>
              <a:t> data meta-</a:t>
            </a:r>
            <a:r>
              <a:rPr lang="es-ES" err="1">
                <a:latin typeface="Arial" panose="020B0604020202020204" pitchFamily="34" charset="0"/>
                <a:cs typeface="Arial" panose="020B0604020202020204" pitchFamily="34" charset="0"/>
              </a:rPr>
              <a:t>analysis</a:t>
            </a:r>
            <a:r>
              <a:rPr lang="es-ES">
                <a:latin typeface="Arial" panose="020B0604020202020204" pitchFamily="34" charset="0"/>
                <a:cs typeface="Arial" panose="020B0604020202020204" pitchFamily="34" charset="0"/>
              </a:rPr>
              <a:t>. Lancet. 2021;398(10305):1053–64.</a:t>
            </a:r>
          </a:p>
        </p:txBody>
      </p:sp>
      <p:sp>
        <p:nvSpPr>
          <p:cNvPr id="32" name="Marcador de texto 2">
            <a:extLst>
              <a:ext uri="{FF2B5EF4-FFF2-40B4-BE49-F238E27FC236}">
                <a16:creationId xmlns:a16="http://schemas.microsoft.com/office/drawing/2014/main" id="{184E0B18-4372-B0DD-B038-3450B05B2C44}"/>
              </a:ext>
            </a:extLst>
          </p:cNvPr>
          <p:cNvSpPr>
            <a:spLocks noGrp="1"/>
          </p:cNvSpPr>
          <p:nvPr>
            <p:ph type="body" sz="quarter" idx="19"/>
          </p:nvPr>
        </p:nvSpPr>
        <p:spPr>
          <a:xfrm>
            <a:off x="323851" y="259918"/>
            <a:ext cx="8496300" cy="342062"/>
          </a:xfrm>
        </p:spPr>
        <p:txBody>
          <a:bodyPr/>
          <a:lstStyle/>
          <a:p>
            <a:r>
              <a:rPr lang="es-ES"/>
              <a:t>MANEJO DE LA HIPERTENSIÓN ARTERIAL</a:t>
            </a:r>
          </a:p>
        </p:txBody>
      </p:sp>
      <p:sp>
        <p:nvSpPr>
          <p:cNvPr id="33" name="Marcador de texto 3">
            <a:extLst>
              <a:ext uri="{FF2B5EF4-FFF2-40B4-BE49-F238E27FC236}">
                <a16:creationId xmlns:a16="http://schemas.microsoft.com/office/drawing/2014/main" id="{583D69C2-C5B9-19B7-55D8-A540679A6FD1}"/>
              </a:ext>
            </a:extLst>
          </p:cNvPr>
          <p:cNvSpPr>
            <a:spLocks noGrp="1"/>
          </p:cNvSpPr>
          <p:nvPr>
            <p:ph type="body" sz="quarter" idx="25"/>
          </p:nvPr>
        </p:nvSpPr>
        <p:spPr>
          <a:xfrm>
            <a:off x="323851" y="693739"/>
            <a:ext cx="8496300" cy="276999"/>
          </a:xfrm>
        </p:spPr>
        <p:txBody>
          <a:bodyPr>
            <a:spAutoFit/>
          </a:bodyPr>
          <a:lstStyle/>
          <a:p>
            <a:r>
              <a:rPr lang="es-ES" sz="1800" b="1">
                <a:latin typeface="Arial" panose="020B0604020202020204" pitchFamily="34" charset="0"/>
                <a:cs typeface="Arial" panose="020B0604020202020204" pitchFamily="34" charset="0"/>
              </a:rPr>
              <a:t>En adultos mayores frágiles</a:t>
            </a:r>
          </a:p>
        </p:txBody>
      </p:sp>
      <p:cxnSp>
        <p:nvCxnSpPr>
          <p:cNvPr id="13" name="Conector recto 12">
            <a:extLst>
              <a:ext uri="{FF2B5EF4-FFF2-40B4-BE49-F238E27FC236}">
                <a16:creationId xmlns:a16="http://schemas.microsoft.com/office/drawing/2014/main" id="{DEFEA5FD-A4EC-CB5C-40E5-F4AD2130777A}"/>
              </a:ext>
            </a:extLst>
          </p:cNvPr>
          <p:cNvCxnSpPr>
            <a:cxnSpLocks/>
          </p:cNvCxnSpPr>
          <p:nvPr/>
        </p:nvCxnSpPr>
        <p:spPr>
          <a:xfrm flipV="1">
            <a:off x="323850" y="1805716"/>
            <a:ext cx="0" cy="26027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FE6FAC8C-7960-E44C-F694-AE4860398C1B}"/>
              </a:ext>
            </a:extLst>
          </p:cNvPr>
          <p:cNvGrpSpPr/>
          <p:nvPr/>
        </p:nvGrpSpPr>
        <p:grpSpPr>
          <a:xfrm>
            <a:off x="298348" y="1876994"/>
            <a:ext cx="4453040" cy="615553"/>
            <a:chOff x="298348" y="2047962"/>
            <a:chExt cx="4453040" cy="615553"/>
          </a:xfrm>
        </p:grpSpPr>
        <p:sp>
          <p:nvSpPr>
            <p:cNvPr id="16" name="CuadroTexto 15">
              <a:extLst>
                <a:ext uri="{FF2B5EF4-FFF2-40B4-BE49-F238E27FC236}">
                  <a16:creationId xmlns:a16="http://schemas.microsoft.com/office/drawing/2014/main" id="{C294F280-8A00-29D1-2DB3-2CAAF36C4970}"/>
                </a:ext>
              </a:extLst>
            </p:cNvPr>
            <p:cNvSpPr txBox="1"/>
            <p:nvPr/>
          </p:nvSpPr>
          <p:spPr>
            <a:xfrm>
              <a:off x="476250" y="2047962"/>
              <a:ext cx="4275138" cy="615553"/>
            </a:xfrm>
            <a:prstGeom prst="rect">
              <a:avLst/>
            </a:prstGeom>
            <a:noFill/>
          </p:spPr>
          <p:txBody>
            <a:bodyPr wrap="square" lIns="0" tIns="0" rIns="0" bIns="0" anchor="t">
              <a:spAutoFit/>
            </a:bodyPr>
            <a:lstStyle/>
            <a:p>
              <a:r>
                <a:rPr lang="es-ES" sz="1000" dirty="0">
                  <a:solidFill>
                    <a:schemeClr val="accent1"/>
                  </a:solidFill>
                  <a:effectLst/>
                </a:rPr>
                <a:t>El tratamiento en </a:t>
              </a:r>
              <a:r>
                <a:rPr lang="es-ES" sz="1000" b="1" dirty="0">
                  <a:solidFill>
                    <a:schemeClr val="accent1"/>
                  </a:solidFill>
                  <a:effectLst/>
                </a:rPr>
                <a:t>menores de 85 años </a:t>
              </a:r>
              <a:r>
                <a:rPr lang="es-ES" sz="1000" dirty="0">
                  <a:solidFill>
                    <a:schemeClr val="accent1"/>
                  </a:solidFill>
                  <a:effectLst/>
                </a:rPr>
                <a:t>que no sean moderadamente </a:t>
              </a:r>
              <a:br>
                <a:rPr lang="es-ES" sz="1000" dirty="0">
                  <a:solidFill>
                    <a:schemeClr val="accent1"/>
                  </a:solidFill>
                  <a:effectLst/>
                </a:rPr>
              </a:br>
              <a:r>
                <a:rPr lang="es-ES" sz="1000" dirty="0">
                  <a:solidFill>
                    <a:schemeClr val="accent1"/>
                  </a:solidFill>
                  <a:effectLst/>
                </a:rPr>
                <a:t>o severamente frágiles debe seguir las mismas pautas que para </a:t>
              </a:r>
              <a:br>
                <a:rPr lang="es-ES" sz="1000" dirty="0">
                  <a:solidFill>
                    <a:schemeClr val="accent1"/>
                  </a:solidFill>
                  <a:effectLst/>
                </a:rPr>
              </a:br>
              <a:r>
                <a:rPr lang="es-ES" sz="1000" dirty="0">
                  <a:solidFill>
                    <a:schemeClr val="accent1"/>
                  </a:solidFill>
                  <a:effectLst/>
                </a:rPr>
                <a:t>las personas más jóvenes, siempre y cuando el tratamiento </a:t>
              </a:r>
              <a:r>
                <a:rPr lang="es-ES" sz="1000" dirty="0">
                  <a:solidFill>
                    <a:schemeClr val="accent1"/>
                  </a:solidFill>
                </a:rPr>
                <a:t>tenga </a:t>
              </a:r>
              <a:br>
                <a:rPr lang="es-ES" sz="1000" dirty="0">
                  <a:solidFill>
                    <a:schemeClr val="accent1"/>
                  </a:solidFill>
                </a:rPr>
              </a:br>
              <a:r>
                <a:rPr lang="es-ES" sz="1000" dirty="0">
                  <a:solidFill>
                    <a:schemeClr val="accent1"/>
                  </a:solidFill>
                </a:rPr>
                <a:t>una buena</a:t>
              </a:r>
              <a:r>
                <a:rPr lang="es-ES" sz="1000" dirty="0">
                  <a:solidFill>
                    <a:schemeClr val="accent1"/>
                  </a:solidFill>
                  <a:effectLst/>
                </a:rPr>
                <a:t> </a:t>
              </a:r>
              <a:r>
                <a:rPr lang="es-ES" sz="1000" dirty="0">
                  <a:solidFill>
                    <a:schemeClr val="accent1"/>
                  </a:solidFill>
                </a:rPr>
                <a:t>tolerabilidad</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17" name="Elipse 16">
              <a:extLst>
                <a:ext uri="{FF2B5EF4-FFF2-40B4-BE49-F238E27FC236}">
                  <a16:creationId xmlns:a16="http://schemas.microsoft.com/office/drawing/2014/main" id="{6E20DBD5-A5C3-8965-7AFA-38206B604922}"/>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D6936895-AB25-4FAB-9590-179B8DB32B52}"/>
              </a:ext>
            </a:extLst>
          </p:cNvPr>
          <p:cNvGrpSpPr/>
          <p:nvPr/>
        </p:nvGrpSpPr>
        <p:grpSpPr>
          <a:xfrm>
            <a:off x="298348" y="2696080"/>
            <a:ext cx="4453040" cy="307777"/>
            <a:chOff x="298348" y="2047962"/>
            <a:chExt cx="4453040" cy="307777"/>
          </a:xfrm>
        </p:grpSpPr>
        <p:sp>
          <p:nvSpPr>
            <p:cNvPr id="19" name="CuadroTexto 18">
              <a:extLst>
                <a:ext uri="{FF2B5EF4-FFF2-40B4-BE49-F238E27FC236}">
                  <a16:creationId xmlns:a16="http://schemas.microsoft.com/office/drawing/2014/main" id="{BEB64BAD-6B1B-94D8-663C-329BC7BB9CDB}"/>
                </a:ext>
              </a:extLst>
            </p:cNvPr>
            <p:cNvSpPr txBox="1"/>
            <p:nvPr/>
          </p:nvSpPr>
          <p:spPr>
            <a:xfrm>
              <a:off x="476250" y="2047962"/>
              <a:ext cx="4275138" cy="307777"/>
            </a:xfrm>
            <a:prstGeom prst="rect">
              <a:avLst/>
            </a:prstGeom>
            <a:noFill/>
          </p:spPr>
          <p:txBody>
            <a:bodyPr wrap="square" lIns="0" tIns="0" rIns="0" bIns="0">
              <a:spAutoFit/>
            </a:bodyPr>
            <a:lstStyle/>
            <a:p>
              <a:pPr>
                <a:buNone/>
              </a:pPr>
              <a:r>
                <a:rPr lang="es-ES" sz="1000" dirty="0">
                  <a:solidFill>
                    <a:schemeClr val="accent1"/>
                  </a:solidFill>
                  <a:effectLst/>
                </a:rPr>
                <a:t>Mantener el tratamiento farmacológico para reducir la presión arterial durante toda la vida, incluso más allá de los 85 años, si se tolera bien</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20" name="Elipse 19">
              <a:extLst>
                <a:ext uri="{FF2B5EF4-FFF2-40B4-BE49-F238E27FC236}">
                  <a16:creationId xmlns:a16="http://schemas.microsoft.com/office/drawing/2014/main" id="{36BF42DC-09F5-AD06-5A9A-5A1429F6AC89}"/>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1" name="Grupo 20">
            <a:extLst>
              <a:ext uri="{FF2B5EF4-FFF2-40B4-BE49-F238E27FC236}">
                <a16:creationId xmlns:a16="http://schemas.microsoft.com/office/drawing/2014/main" id="{BB369AE8-3DEB-3726-A05C-4BDC8C963776}"/>
              </a:ext>
            </a:extLst>
          </p:cNvPr>
          <p:cNvGrpSpPr/>
          <p:nvPr/>
        </p:nvGrpSpPr>
        <p:grpSpPr>
          <a:xfrm>
            <a:off x="298348" y="3207390"/>
            <a:ext cx="4453040" cy="1077218"/>
            <a:chOff x="298348" y="2047962"/>
            <a:chExt cx="4453040" cy="1077218"/>
          </a:xfrm>
        </p:grpSpPr>
        <p:sp>
          <p:nvSpPr>
            <p:cNvPr id="22" name="CuadroTexto 21">
              <a:extLst>
                <a:ext uri="{FF2B5EF4-FFF2-40B4-BE49-F238E27FC236}">
                  <a16:creationId xmlns:a16="http://schemas.microsoft.com/office/drawing/2014/main" id="{6F58A529-7509-C3EB-D70A-2BED84318ADB}"/>
                </a:ext>
              </a:extLst>
            </p:cNvPr>
            <p:cNvSpPr txBox="1"/>
            <p:nvPr/>
          </p:nvSpPr>
          <p:spPr>
            <a:xfrm>
              <a:off x="476250" y="2047962"/>
              <a:ext cx="4275138" cy="1077218"/>
            </a:xfrm>
            <a:prstGeom prst="rect">
              <a:avLst/>
            </a:prstGeom>
            <a:noFill/>
          </p:spPr>
          <p:txBody>
            <a:bodyPr wrap="square" lIns="0" tIns="0" rIns="0" bIns="0" anchor="t">
              <a:spAutoFit/>
            </a:bodyPr>
            <a:lstStyle/>
            <a:p>
              <a:r>
                <a:rPr lang="es-ES" sz="1000" dirty="0">
                  <a:solidFill>
                    <a:schemeClr val="accent1"/>
                  </a:solidFill>
                  <a:effectLst/>
                </a:rPr>
                <a:t>Dado que el </a:t>
              </a:r>
              <a:r>
                <a:rPr lang="es-ES" sz="1000" b="1" dirty="0">
                  <a:solidFill>
                    <a:schemeClr val="accent1"/>
                  </a:solidFill>
                  <a:effectLst/>
                </a:rPr>
                <a:t>beneficio en la reducción de resultados CV es incierto </a:t>
              </a:r>
              <a:r>
                <a:rPr lang="es-ES" sz="1000" dirty="0">
                  <a:solidFill>
                    <a:schemeClr val="accent1"/>
                  </a:solidFill>
                  <a:effectLst/>
                </a:rPr>
                <a:t>en este contexto, y teniendo en cuenta que se recomienda un </a:t>
              </a:r>
              <a:r>
                <a:rPr lang="es-ES" sz="1000" b="1" dirty="0">
                  <a:solidFill>
                    <a:schemeClr val="accent1"/>
                  </a:solidFill>
                  <a:effectLst/>
                </a:rPr>
                <a:t>control estricto de la </a:t>
              </a:r>
              <a:r>
                <a:rPr lang="es-ES" sz="1000" b="1" dirty="0">
                  <a:solidFill>
                    <a:schemeClr val="accent1"/>
                  </a:solidFill>
                </a:rPr>
                <a:t>tolerabilidad</a:t>
              </a:r>
              <a:r>
                <a:rPr lang="es-ES" sz="1000" b="1" dirty="0">
                  <a:solidFill>
                    <a:schemeClr val="accent1"/>
                  </a:solidFill>
                  <a:effectLst/>
                </a:rPr>
                <a:t> </a:t>
              </a:r>
              <a:r>
                <a:rPr lang="es-ES" sz="1000" b="1" dirty="0">
                  <a:solidFill>
                    <a:schemeClr val="accent1"/>
                  </a:solidFill>
                </a:rPr>
                <a:t>del</a:t>
              </a:r>
              <a:r>
                <a:rPr lang="es-ES" sz="1000" b="1" dirty="0">
                  <a:solidFill>
                    <a:schemeClr val="accent1"/>
                  </a:solidFill>
                  <a:effectLst/>
                </a:rPr>
                <a:t> tratamiento</a:t>
              </a:r>
              <a:r>
                <a:rPr lang="es-ES" sz="1000" dirty="0">
                  <a:solidFill>
                    <a:schemeClr val="accent1"/>
                  </a:solidFill>
                  <a:effectLst/>
                </a:rPr>
                <a:t>, el tratamiento para reducir la presión arterial </a:t>
              </a:r>
              <a:r>
                <a:rPr lang="es-ES" sz="1000" b="1" u="sng" dirty="0">
                  <a:solidFill>
                    <a:schemeClr val="accent1"/>
                  </a:solidFill>
                  <a:effectLst/>
                </a:rPr>
                <a:t>solo debe considerarse a partir de ≥140/90 </a:t>
              </a:r>
              <a:r>
                <a:rPr lang="es-ES" sz="1000" b="1" u="sng" dirty="0" err="1">
                  <a:solidFill>
                    <a:schemeClr val="accent1"/>
                  </a:solidFill>
                  <a:effectLst/>
                </a:rPr>
                <a:t>mmHg</a:t>
              </a:r>
              <a:r>
                <a:rPr lang="es-ES" sz="1000" b="1" dirty="0">
                  <a:solidFill>
                    <a:schemeClr val="accent1"/>
                  </a:solidFill>
                  <a:effectLst/>
                </a:rPr>
                <a:t> </a:t>
              </a:r>
              <a:r>
                <a:rPr lang="es-ES" sz="1000" dirty="0">
                  <a:solidFill>
                    <a:schemeClr val="accent1"/>
                  </a:solidFill>
                  <a:effectLst/>
                </a:rPr>
                <a:t>en personas que cumplan los siguientes criterios: </a:t>
              </a:r>
              <a:r>
                <a:rPr lang="es-ES" sz="1000" b="1" dirty="0">
                  <a:solidFill>
                    <a:schemeClr val="accent1"/>
                  </a:solidFill>
                  <a:effectLst/>
                </a:rPr>
                <a:t>hipotensión ortostática sintomática previa al tratamiento</a:t>
              </a:r>
              <a:r>
                <a:rPr lang="es-ES" sz="1000" dirty="0">
                  <a:solidFill>
                    <a:schemeClr val="accent1"/>
                  </a:solidFill>
                  <a:effectLst/>
                </a:rPr>
                <a:t>, </a:t>
              </a:r>
              <a:r>
                <a:rPr lang="es-ES" sz="1000" b="1" dirty="0">
                  <a:solidFill>
                    <a:schemeClr val="accent1"/>
                  </a:solidFill>
                  <a:effectLst/>
                </a:rPr>
                <a:t>edad ≥85 años</a:t>
              </a:r>
              <a:r>
                <a:rPr lang="es-ES" sz="1000" dirty="0">
                  <a:solidFill>
                    <a:schemeClr val="accent1"/>
                  </a:solidFill>
                  <a:effectLst/>
                </a:rPr>
                <a:t>, </a:t>
              </a:r>
              <a:r>
                <a:rPr lang="es-ES" sz="1000" b="1" dirty="0">
                  <a:solidFill>
                    <a:schemeClr val="accent1"/>
                  </a:solidFill>
                  <a:effectLst/>
                </a:rPr>
                <a:t>fragilidad </a:t>
              </a:r>
              <a:r>
                <a:rPr lang="es-ES" sz="1000" b="1" dirty="0">
                  <a:solidFill>
                    <a:schemeClr val="accent1"/>
                  </a:solidFill>
                </a:rPr>
                <a:t>de moderada</a:t>
              </a:r>
              <a:r>
                <a:rPr lang="es-ES" sz="1000" b="1" dirty="0">
                  <a:solidFill>
                    <a:schemeClr val="accent1"/>
                  </a:solidFill>
                  <a:effectLst/>
                </a:rPr>
                <a:t> a severa clínicamente significativa </a:t>
              </a:r>
              <a:r>
                <a:rPr lang="es-ES" sz="1000" dirty="0">
                  <a:solidFill>
                    <a:schemeClr val="accent1"/>
                  </a:solidFill>
                  <a:effectLst/>
                </a:rPr>
                <a:t>y/o </a:t>
              </a:r>
              <a:r>
                <a:rPr lang="es-ES" sz="1000" b="1" dirty="0">
                  <a:solidFill>
                    <a:schemeClr val="accent1"/>
                  </a:solidFill>
                  <a:effectLst/>
                </a:rPr>
                <a:t>esperanza de vida limitada (&lt;3 años)</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23" name="Elipse 22">
              <a:extLst>
                <a:ext uri="{FF2B5EF4-FFF2-40B4-BE49-F238E27FC236}">
                  <a16:creationId xmlns:a16="http://schemas.microsoft.com/office/drawing/2014/main" id="{D3F7C4E4-020F-8948-B1B5-FE43DF7346FF}"/>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2184134-408D-7545-6BD5-0AD3AF92272B}"/>
              </a:ext>
            </a:extLst>
          </p:cNvPr>
          <p:cNvPicPr>
            <a:picLocks noChangeAspect="1"/>
          </p:cNvPicPr>
          <p:nvPr/>
        </p:nvPicPr>
        <p:blipFill>
          <a:blip r:embed="rId2"/>
          <a:srcRect l="41019" t="8527" r="6097" b="54672"/>
          <a:stretch/>
        </p:blipFill>
        <p:spPr>
          <a:xfrm flipV="1">
            <a:off x="6011863" y="3105508"/>
            <a:ext cx="2808287" cy="1304972"/>
          </a:xfrm>
          <a:prstGeom prst="round1Rect">
            <a:avLst>
              <a:gd name="adj" fmla="val 7765"/>
            </a:avLst>
          </a:prstGeom>
          <a:ln w="12700">
            <a:solidFill>
              <a:schemeClr val="accent1"/>
            </a:solidFill>
          </a:ln>
        </p:spPr>
      </p:pic>
      <p:pic>
        <p:nvPicPr>
          <p:cNvPr id="8" name="Imagen 7">
            <a:extLst>
              <a:ext uri="{FF2B5EF4-FFF2-40B4-BE49-F238E27FC236}">
                <a16:creationId xmlns:a16="http://schemas.microsoft.com/office/drawing/2014/main" id="{3CAADB9E-B084-F713-1BAE-D6929D024158}"/>
              </a:ext>
            </a:extLst>
          </p:cNvPr>
          <p:cNvPicPr>
            <a:picLocks noChangeAspect="1"/>
          </p:cNvPicPr>
          <p:nvPr/>
        </p:nvPicPr>
        <p:blipFill>
          <a:blip r:embed="rId3"/>
          <a:srcRect l="12112" t="1" r="24529" b="13527"/>
          <a:stretch/>
        </p:blipFill>
        <p:spPr>
          <a:xfrm flipV="1">
            <a:off x="5253790" y="1166813"/>
            <a:ext cx="3566360" cy="3243671"/>
          </a:xfrm>
          <a:prstGeom prst="round1Rect">
            <a:avLst>
              <a:gd name="adj" fmla="val 7765"/>
            </a:avLst>
          </a:prstGeom>
          <a:ln w="12700">
            <a:solidFill>
              <a:schemeClr val="accent1"/>
            </a:solidFill>
          </a:ln>
        </p:spPr>
      </p:pic>
      <p:grpSp>
        <p:nvGrpSpPr>
          <p:cNvPr id="9" name="Grupo 8">
            <a:extLst>
              <a:ext uri="{FF2B5EF4-FFF2-40B4-BE49-F238E27FC236}">
                <a16:creationId xmlns:a16="http://schemas.microsoft.com/office/drawing/2014/main" id="{8E88E6D0-88EA-4411-F533-5E9D0FA3A46A}"/>
              </a:ext>
            </a:extLst>
          </p:cNvPr>
          <p:cNvGrpSpPr/>
          <p:nvPr/>
        </p:nvGrpSpPr>
        <p:grpSpPr>
          <a:xfrm>
            <a:off x="323851" y="1166811"/>
            <a:ext cx="4643438" cy="527174"/>
            <a:chOff x="323850" y="1166811"/>
            <a:chExt cx="8496301" cy="527174"/>
          </a:xfrm>
        </p:grpSpPr>
        <p:sp>
          <p:nvSpPr>
            <p:cNvPr id="11" name="Redondear rectángulo de una esquina 10">
              <a:extLst>
                <a:ext uri="{FF2B5EF4-FFF2-40B4-BE49-F238E27FC236}">
                  <a16:creationId xmlns:a16="http://schemas.microsoft.com/office/drawing/2014/main" id="{F0FE5232-07CC-71AE-5EA5-3CD43ED89806}"/>
                </a:ext>
              </a:extLst>
            </p:cNvPr>
            <p:cNvSpPr/>
            <p:nvPr/>
          </p:nvSpPr>
          <p:spPr>
            <a:xfrm flipV="1">
              <a:off x="323850" y="1166811"/>
              <a:ext cx="8496299" cy="527174"/>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E15B7B2E-AB8B-E06D-2854-57E198117A5E}"/>
                </a:ext>
              </a:extLst>
            </p:cNvPr>
            <p:cNvSpPr txBox="1"/>
            <p:nvPr/>
          </p:nvSpPr>
          <p:spPr>
            <a:xfrm>
              <a:off x="323852" y="1214955"/>
              <a:ext cx="8496299" cy="430887"/>
            </a:xfrm>
            <a:prstGeom prst="rect">
              <a:avLst/>
            </a:prstGeom>
            <a:noFill/>
          </p:spPr>
          <p:txBody>
            <a:bodyPr wrap="square" lIns="0" tIns="0" rIns="0" bIns="0" rtlCol="0">
              <a:spAutoFit/>
            </a:bodyPr>
            <a:lstStyle/>
            <a:p>
              <a:pPr algn="ctr">
                <a:buNone/>
              </a:pPr>
              <a:r>
                <a:rPr lang="es-ES" sz="1400" b="1" dirty="0">
                  <a:solidFill>
                    <a:schemeClr val="bg1"/>
                  </a:solidFill>
                  <a:effectLst/>
                </a:rPr>
                <a:t>Recomendaciones principales </a:t>
              </a:r>
              <a:r>
                <a:rPr lang="es-ES" sz="1400" dirty="0">
                  <a:solidFill>
                    <a:schemeClr val="bg1"/>
                  </a:solidFill>
                  <a:effectLst/>
                </a:rPr>
                <a:t>en el tratamiento </a:t>
              </a:r>
              <a:br>
                <a:rPr lang="es-ES" sz="1400" dirty="0">
                  <a:solidFill>
                    <a:schemeClr val="bg1"/>
                  </a:solidFill>
                  <a:effectLst/>
                </a:rPr>
              </a:br>
              <a:r>
                <a:rPr lang="es-ES" sz="1400" dirty="0">
                  <a:solidFill>
                    <a:schemeClr val="bg1"/>
                  </a:solidFill>
                  <a:effectLst/>
                </a:rPr>
                <a:t>de la </a:t>
              </a:r>
              <a:r>
                <a:rPr lang="es-ES" sz="1400" b="1" dirty="0">
                  <a:solidFill>
                    <a:schemeClr val="bg1"/>
                  </a:solidFill>
                  <a:effectLst/>
                </a:rPr>
                <a:t>HTA </a:t>
              </a:r>
              <a:r>
                <a:rPr lang="es-ES" sz="1400" dirty="0">
                  <a:solidFill>
                    <a:schemeClr val="bg1"/>
                  </a:solidFill>
                  <a:effectLst/>
                </a:rPr>
                <a:t>en </a:t>
              </a:r>
              <a:r>
                <a:rPr lang="es-ES" sz="1400" b="1" dirty="0">
                  <a:solidFill>
                    <a:schemeClr val="bg1"/>
                  </a:solidFill>
                  <a:effectLst/>
                </a:rPr>
                <a:t>adultos frágiles</a:t>
              </a:r>
              <a:endParaRPr lang="es-ES" sz="1400" baseline="30000" dirty="0">
                <a:solidFill>
                  <a:srgbClr val="FF0000"/>
                </a:solidFill>
                <a:effectLst/>
              </a:endParaRPr>
            </a:p>
          </p:txBody>
        </p:sp>
      </p:grpSp>
      <p:grpSp>
        <p:nvGrpSpPr>
          <p:cNvPr id="34" name="Grupo 33">
            <a:extLst>
              <a:ext uri="{FF2B5EF4-FFF2-40B4-BE49-F238E27FC236}">
                <a16:creationId xmlns:a16="http://schemas.microsoft.com/office/drawing/2014/main" id="{D2E6D8AF-DFB3-A1FC-C63A-0C6C760205D0}"/>
              </a:ext>
            </a:extLst>
          </p:cNvPr>
          <p:cNvGrpSpPr/>
          <p:nvPr/>
        </p:nvGrpSpPr>
        <p:grpSpPr>
          <a:xfrm>
            <a:off x="4407870" y="4488142"/>
            <a:ext cx="328260" cy="136246"/>
            <a:chOff x="4211960" y="4340365"/>
            <a:chExt cx="328260" cy="136246"/>
          </a:xfrm>
        </p:grpSpPr>
        <p:sp>
          <p:nvSpPr>
            <p:cNvPr id="35" name="Elipse 90">
              <a:hlinkClick r:id="rId4" action="ppaction://hlinksldjump"/>
              <a:extLst>
                <a:ext uri="{FF2B5EF4-FFF2-40B4-BE49-F238E27FC236}">
                  <a16:creationId xmlns:a16="http://schemas.microsoft.com/office/drawing/2014/main" id="{A4A22BF5-0250-8C48-DE59-7A2623E327DB}"/>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36" name="Elipse 90">
              <a:hlinkClick r:id="rId5" action="ppaction://hlinksldjump"/>
              <a:extLst>
                <a:ext uri="{FF2B5EF4-FFF2-40B4-BE49-F238E27FC236}">
                  <a16:creationId xmlns:a16="http://schemas.microsoft.com/office/drawing/2014/main" id="{51CC5C35-6010-0135-E12E-C2D2C33B4445}"/>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4808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83FFA29-75EB-F824-4D76-9555973D564A}"/>
              </a:ext>
            </a:extLst>
          </p:cNvPr>
          <p:cNvSpPr>
            <a:spLocks noGrp="1"/>
          </p:cNvSpPr>
          <p:nvPr>
            <p:ph type="sldNum" sz="quarter" idx="12"/>
          </p:nvPr>
        </p:nvSpPr>
        <p:spPr/>
        <p:txBody>
          <a:bodyPr/>
          <a:lstStyle/>
          <a:p>
            <a:fld id="{E7109EF1-F99E-2846-B900-05CEFB69D20A}" type="slidenum">
              <a:rPr lang="en-US" noProof="0" smtClean="0"/>
              <a:pPr/>
              <a:t>5</a:t>
            </a:fld>
            <a:endParaRPr lang="en-US" noProof="0"/>
          </a:p>
        </p:txBody>
      </p:sp>
      <p:sp>
        <p:nvSpPr>
          <p:cNvPr id="19" name="Marcador de texto 7">
            <a:extLst>
              <a:ext uri="{FF2B5EF4-FFF2-40B4-BE49-F238E27FC236}">
                <a16:creationId xmlns:a16="http://schemas.microsoft.com/office/drawing/2014/main" id="{DE8539BC-EA8A-7A58-4A15-89FD6976FFA5}"/>
              </a:ext>
            </a:extLst>
          </p:cNvPr>
          <p:cNvSpPr txBox="1">
            <a:spLocks/>
          </p:cNvSpPr>
          <p:nvPr/>
        </p:nvSpPr>
        <p:spPr>
          <a:xfrm>
            <a:off x="323851" y="259918"/>
            <a:ext cx="8496300" cy="342062"/>
          </a:xfrm>
          <a:prstGeom prst="rect">
            <a:avLst/>
          </a:prstGeom>
        </p:spPr>
        <p:txBody>
          <a:bodyPr lIns="0" tIns="0" rIns="0" bIns="0">
            <a:noAutofit/>
          </a:bodyPr>
          <a:lstStyle>
            <a:lvl1pPr marL="0" indent="0" algn="l" defTabSz="685800" rtl="0" eaLnBrk="1" latinLnBrk="0" hangingPunct="1">
              <a:lnSpc>
                <a:spcPct val="100000"/>
              </a:lnSpc>
              <a:spcBef>
                <a:spcPts val="0"/>
              </a:spcBef>
              <a:buFont typeface="Arial" panose="020B0604020202020204" pitchFamily="34" charset="0"/>
              <a:buNone/>
              <a:defRPr sz="2200" kern="1200">
                <a:solidFill>
                  <a:schemeClr val="accent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a:t>APROXIMACIÓN A LA FRAGILIDAD EN AP</a:t>
            </a:r>
          </a:p>
        </p:txBody>
      </p:sp>
      <p:sp>
        <p:nvSpPr>
          <p:cNvPr id="20" name="Marcador de texto 8">
            <a:extLst>
              <a:ext uri="{FF2B5EF4-FFF2-40B4-BE49-F238E27FC236}">
                <a16:creationId xmlns:a16="http://schemas.microsoft.com/office/drawing/2014/main" id="{3B6A55BB-7DBD-7B79-8FC2-F308F4874C80}"/>
              </a:ext>
            </a:extLst>
          </p:cNvPr>
          <p:cNvSpPr txBox="1">
            <a:spLocks/>
          </p:cNvSpPr>
          <p:nvPr/>
        </p:nvSpPr>
        <p:spPr>
          <a:xfrm>
            <a:off x="323851" y="693740"/>
            <a:ext cx="8496300" cy="473074"/>
          </a:xfrm>
          <a:prstGeom prst="rect">
            <a:avLst/>
          </a:prstGeom>
        </p:spPr>
        <p:txBody>
          <a:bodyPr lIns="0" tIns="0" rIns="0" bIns="0" anchor="t">
            <a:noAutofit/>
          </a:bodyPr>
          <a:lstStyle>
            <a:lvl1pPr marL="0" indent="0" algn="l" defTabSz="685800" rtl="0" eaLnBrk="1" latinLnBrk="0" hangingPunct="1">
              <a:lnSpc>
                <a:spcPct val="100000"/>
              </a:lnSpc>
              <a:spcBef>
                <a:spcPts val="0"/>
              </a:spcBef>
              <a:buClr>
                <a:schemeClr val="accent2"/>
              </a:buClr>
              <a:buSzPct val="50000"/>
              <a:buFont typeface="Arial" charset="0"/>
              <a:buNone/>
              <a:defRPr sz="1800" b="1" kern="1200" baseline="0">
                <a:solidFill>
                  <a:schemeClr val="accent2"/>
                </a:solidFill>
                <a:latin typeface="+mn-lt"/>
                <a:ea typeface="+mn-ea"/>
                <a:cs typeface="+mn-cs"/>
              </a:defRPr>
            </a:lvl1pPr>
            <a:lvl2pPr marL="6858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2pPr>
            <a:lvl3pPr marL="11430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3pPr>
            <a:lvl4pPr marL="16002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4pPr>
            <a:lvl5pPr marL="2057400" indent="-180000" algn="l" defTabSz="685800" rtl="0" eaLnBrk="1" latinLnBrk="0" hangingPunct="1">
              <a:lnSpc>
                <a:spcPct val="100000"/>
              </a:lnSpc>
              <a:spcBef>
                <a:spcPts val="0"/>
              </a:spcBef>
              <a:buClr>
                <a:schemeClr val="accent2"/>
              </a:buClr>
              <a:buSzPct val="50000"/>
              <a:buFont typeface="Arial" charset="0"/>
              <a:buChar char="•"/>
              <a:defRPr sz="1650" kern="1200">
                <a:solidFill>
                  <a:schemeClr val="accent2"/>
                </a:solidFill>
                <a:latin typeface="+mn-lt"/>
                <a:ea typeface="+mn-ea"/>
                <a:cs typeface="+mn-cs"/>
              </a:defRPr>
            </a:lvl5pPr>
            <a:lvl6pPr marL="18859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6pPr>
            <a:lvl7pPr marL="22288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7pPr>
            <a:lvl8pPr marL="25717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8pPr>
            <a:lvl9pPr marL="2914650" indent="-171450" algn="l" defTabSz="685800" rtl="0" eaLnBrk="1" latinLnBrk="0" hangingPunct="1">
              <a:lnSpc>
                <a:spcPct val="100000"/>
              </a:lnSpc>
              <a:spcBef>
                <a:spcPts val="0"/>
              </a:spcBef>
              <a:buClr>
                <a:schemeClr val="accent2"/>
              </a:buClr>
              <a:buSzPct val="50000"/>
              <a:buFont typeface="Arial" panose="020B0604020202020204" pitchFamily="34" charset="0"/>
              <a:buChar char="•"/>
              <a:defRPr sz="1650" kern="1200">
                <a:solidFill>
                  <a:schemeClr val="accent2"/>
                </a:solidFill>
                <a:latin typeface="+mn-lt"/>
                <a:ea typeface="+mn-ea"/>
                <a:cs typeface="+mn-cs"/>
              </a:defRPr>
            </a:lvl9pPr>
          </a:lstStyle>
          <a:p>
            <a:pPr marL="12700">
              <a:lnSpc>
                <a:spcPct val="100000"/>
              </a:lnSpc>
              <a:spcBef>
                <a:spcPts val="100"/>
              </a:spcBef>
            </a:pPr>
            <a:r>
              <a:rPr lang="es-ES" b="1"/>
              <a:t>Implicaciones pronósticas</a:t>
            </a:r>
            <a:r>
              <a:rPr lang="es-ES"/>
              <a:t>:</a:t>
            </a:r>
            <a:r>
              <a:rPr lang="es-ES" b="1"/>
              <a:t> ¿</a:t>
            </a:r>
            <a:r>
              <a:rPr lang="es-ES"/>
              <a:t>por</a:t>
            </a:r>
            <a:r>
              <a:rPr lang="es-ES" b="1"/>
              <a:t> qué es importante su prevención?</a:t>
            </a:r>
          </a:p>
        </p:txBody>
      </p:sp>
      <p:grpSp>
        <p:nvGrpSpPr>
          <p:cNvPr id="34" name="Grupo 33">
            <a:extLst>
              <a:ext uri="{FF2B5EF4-FFF2-40B4-BE49-F238E27FC236}">
                <a16:creationId xmlns:a16="http://schemas.microsoft.com/office/drawing/2014/main" id="{599DC66A-0F4C-503B-A882-1703EE7143DC}"/>
              </a:ext>
            </a:extLst>
          </p:cNvPr>
          <p:cNvGrpSpPr/>
          <p:nvPr/>
        </p:nvGrpSpPr>
        <p:grpSpPr>
          <a:xfrm>
            <a:off x="580251" y="1166813"/>
            <a:ext cx="7983498" cy="2773362"/>
            <a:chOff x="891000" y="1166813"/>
            <a:chExt cx="7362000" cy="2557462"/>
          </a:xfrm>
        </p:grpSpPr>
        <p:sp>
          <p:nvSpPr>
            <p:cNvPr id="14" name="Redondear rectángulo de una esquina 13">
              <a:extLst>
                <a:ext uri="{FF2B5EF4-FFF2-40B4-BE49-F238E27FC236}">
                  <a16:creationId xmlns:a16="http://schemas.microsoft.com/office/drawing/2014/main" id="{530F3733-1B54-8869-D33A-6DB80D3EEDDC}"/>
                </a:ext>
              </a:extLst>
            </p:cNvPr>
            <p:cNvSpPr/>
            <p:nvPr/>
          </p:nvSpPr>
          <p:spPr>
            <a:xfrm flipV="1">
              <a:off x="891000" y="1166813"/>
              <a:ext cx="7362000" cy="2557462"/>
            </a:xfrm>
            <a:prstGeom prst="round1Rect">
              <a:avLst>
                <a:gd name="adj" fmla="val 6816"/>
              </a:avLst>
            </a:prstGeom>
            <a:solidFill>
              <a:schemeClr val="bg1">
                <a:lumMod val="95000"/>
                <a:alpha val="2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descr="Interfaz de usuario gráfica&#10;&#10;El contenido generado por IA puede ser incorrecto.">
              <a:extLst>
                <a:ext uri="{FF2B5EF4-FFF2-40B4-BE49-F238E27FC236}">
                  <a16:creationId xmlns:a16="http://schemas.microsoft.com/office/drawing/2014/main" id="{B1C31390-F9E0-9FAD-E9E1-1C68C5487B1B}"/>
                </a:ext>
              </a:extLst>
            </p:cNvPr>
            <p:cNvPicPr>
              <a:picLocks noChangeAspect="1"/>
            </p:cNvPicPr>
            <p:nvPr/>
          </p:nvPicPr>
          <p:blipFill>
            <a:blip r:embed="rId2"/>
            <a:srcRect r="57244"/>
            <a:stretch/>
          </p:blipFill>
          <p:spPr>
            <a:xfrm>
              <a:off x="1441405" y="1255853"/>
              <a:ext cx="2575881" cy="2379382"/>
            </a:xfrm>
            <a:prstGeom prst="rect">
              <a:avLst/>
            </a:prstGeom>
          </p:spPr>
        </p:pic>
        <p:pic>
          <p:nvPicPr>
            <p:cNvPr id="24" name="Imagen 23" descr="Interfaz de usuario gráfica&#10;&#10;El contenido generado por IA puede ser incorrecto.">
              <a:extLst>
                <a:ext uri="{FF2B5EF4-FFF2-40B4-BE49-F238E27FC236}">
                  <a16:creationId xmlns:a16="http://schemas.microsoft.com/office/drawing/2014/main" id="{3776378F-0DAB-E137-7BCC-2F94DD5405F8}"/>
                </a:ext>
              </a:extLst>
            </p:cNvPr>
            <p:cNvPicPr>
              <a:picLocks noChangeAspect="1"/>
            </p:cNvPicPr>
            <p:nvPr/>
          </p:nvPicPr>
          <p:blipFill>
            <a:blip r:embed="rId2"/>
            <a:srcRect l="57779" r="-535"/>
            <a:stretch/>
          </p:blipFill>
          <p:spPr>
            <a:xfrm>
              <a:off x="5126714" y="1255853"/>
              <a:ext cx="2575881" cy="2379382"/>
            </a:xfrm>
            <a:prstGeom prst="rect">
              <a:avLst/>
            </a:prstGeom>
          </p:spPr>
        </p:pic>
        <p:cxnSp>
          <p:nvCxnSpPr>
            <p:cNvPr id="28" name="Conector recto 27">
              <a:extLst>
                <a:ext uri="{FF2B5EF4-FFF2-40B4-BE49-F238E27FC236}">
                  <a16:creationId xmlns:a16="http://schemas.microsoft.com/office/drawing/2014/main" id="{FBA60A9E-1D5F-F938-53C0-52C63B53DD91}"/>
                </a:ext>
              </a:extLst>
            </p:cNvPr>
            <p:cNvCxnSpPr>
              <a:cxnSpLocks/>
            </p:cNvCxnSpPr>
            <p:nvPr/>
          </p:nvCxnSpPr>
          <p:spPr>
            <a:xfrm>
              <a:off x="4572000" y="1898830"/>
              <a:ext cx="0" cy="1093428"/>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8A12F281-AADB-7973-0EF4-8082A33E70B9}"/>
              </a:ext>
            </a:extLst>
          </p:cNvPr>
          <p:cNvGrpSpPr/>
          <p:nvPr/>
        </p:nvGrpSpPr>
        <p:grpSpPr>
          <a:xfrm>
            <a:off x="323850" y="4156388"/>
            <a:ext cx="8496301" cy="468000"/>
            <a:chOff x="323850" y="3940488"/>
            <a:chExt cx="8496301" cy="468000"/>
          </a:xfrm>
        </p:grpSpPr>
        <p:sp>
          <p:nvSpPr>
            <p:cNvPr id="9" name="object 4">
              <a:extLst>
                <a:ext uri="{FF2B5EF4-FFF2-40B4-BE49-F238E27FC236}">
                  <a16:creationId xmlns:a16="http://schemas.microsoft.com/office/drawing/2014/main" id="{9E451230-3E58-AC7E-45AC-2F6A7E6118B9}"/>
                </a:ext>
              </a:extLst>
            </p:cNvPr>
            <p:cNvSpPr txBox="1"/>
            <p:nvPr/>
          </p:nvSpPr>
          <p:spPr>
            <a:xfrm>
              <a:off x="986725" y="3946823"/>
              <a:ext cx="7833426" cy="461665"/>
            </a:xfrm>
            <a:prstGeom prst="rect">
              <a:avLst/>
            </a:prstGeom>
          </p:spPr>
          <p:txBody>
            <a:bodyPr vert="horz" wrap="square" lIns="0" tIns="0" rIns="0" bIns="0" rtlCol="0" anchor="t">
              <a:spAutoFit/>
            </a:bodyPr>
            <a:lstStyle/>
            <a:p>
              <a:pPr marR="5080"/>
              <a:r>
                <a:rPr sz="1000">
                  <a:solidFill>
                    <a:schemeClr val="accent1"/>
                  </a:solidFill>
                </a:rPr>
                <a:t>La </a:t>
              </a:r>
              <a:r>
                <a:rPr lang="es-ES" sz="1000">
                  <a:solidFill>
                    <a:schemeClr val="accent1"/>
                  </a:solidFill>
                </a:rPr>
                <a:t>f</a:t>
              </a:r>
              <a:r>
                <a:rPr lang="es-ES" sz="1000" b="1">
                  <a:solidFill>
                    <a:schemeClr val="accent1"/>
                  </a:solidFill>
                </a:rPr>
                <a:t>ragilidad</a:t>
              </a:r>
              <a:r>
                <a:rPr sz="1000">
                  <a:solidFill>
                    <a:schemeClr val="accent1"/>
                  </a:solidFill>
                </a:rPr>
                <a:t> </a:t>
              </a:r>
              <a:r>
                <a:rPr sz="1000" err="1">
                  <a:solidFill>
                    <a:schemeClr val="accent1"/>
                  </a:solidFill>
                </a:rPr>
                <a:t>marca</a:t>
              </a:r>
              <a:r>
                <a:rPr sz="1000">
                  <a:solidFill>
                    <a:schemeClr val="accent1"/>
                  </a:solidFill>
                </a:rPr>
                <a:t> </a:t>
              </a:r>
              <a:r>
                <a:rPr sz="1000" err="1">
                  <a:solidFill>
                    <a:schemeClr val="accent1"/>
                  </a:solidFill>
                </a:rPr>
                <a:t>el</a:t>
              </a:r>
              <a:r>
                <a:rPr sz="1000">
                  <a:solidFill>
                    <a:schemeClr val="accent1"/>
                  </a:solidFill>
                </a:rPr>
                <a:t> </a:t>
              </a:r>
              <a:r>
                <a:rPr sz="1000" b="1" err="1">
                  <a:solidFill>
                    <a:schemeClr val="accent1"/>
                  </a:solidFill>
                </a:rPr>
                <a:t>pronóstico</a:t>
              </a:r>
              <a:r>
                <a:rPr sz="1000" b="1">
                  <a:solidFill>
                    <a:schemeClr val="accent1"/>
                  </a:solidFill>
                </a:rPr>
                <a:t> </a:t>
              </a:r>
              <a:r>
                <a:rPr sz="1000" b="1" err="1">
                  <a:solidFill>
                    <a:schemeClr val="accent1"/>
                  </a:solidFill>
                </a:rPr>
                <a:t>funcional</a:t>
              </a:r>
              <a:r>
                <a:rPr sz="1000">
                  <a:solidFill>
                    <a:schemeClr val="accent1"/>
                  </a:solidFill>
                </a:rPr>
                <a:t> y </a:t>
              </a:r>
              <a:r>
                <a:rPr sz="1000" b="1" err="1">
                  <a:solidFill>
                    <a:schemeClr val="accent1"/>
                  </a:solidFill>
                </a:rPr>
                <a:t>cognitivo</a:t>
              </a:r>
              <a:r>
                <a:rPr sz="1000">
                  <a:solidFill>
                    <a:schemeClr val="accent1"/>
                  </a:solidFill>
                </a:rPr>
                <a:t> de </a:t>
              </a:r>
              <a:r>
                <a:rPr sz="1000" err="1">
                  <a:solidFill>
                    <a:schemeClr val="accent1"/>
                  </a:solidFill>
                </a:rPr>
                <a:t>los</a:t>
              </a:r>
              <a:r>
                <a:rPr sz="1000">
                  <a:solidFill>
                    <a:schemeClr val="accent1"/>
                  </a:solidFill>
                </a:rPr>
                <a:t> </a:t>
              </a:r>
              <a:r>
                <a:rPr sz="1000" err="1">
                  <a:solidFill>
                    <a:schemeClr val="accent1"/>
                  </a:solidFill>
                </a:rPr>
                <a:t>pacientes</a:t>
              </a:r>
              <a:r>
                <a:rPr lang="es-ES" sz="1000">
                  <a:solidFill>
                    <a:schemeClr val="accent1"/>
                  </a:solidFill>
                </a:rPr>
                <a:t> </a:t>
              </a:r>
              <a:r>
                <a:rPr lang="en-US" sz="1000">
                  <a:solidFill>
                    <a:schemeClr val="accent1"/>
                  </a:solidFill>
                </a:rPr>
                <a:t>de forma </a:t>
              </a:r>
              <a:r>
                <a:rPr lang="en-US" sz="1000" err="1">
                  <a:solidFill>
                    <a:schemeClr val="accent1"/>
                  </a:solidFill>
                </a:rPr>
                <a:t>determinante</a:t>
              </a:r>
              <a:r>
                <a:rPr sz="1000">
                  <a:solidFill>
                    <a:schemeClr val="accent1"/>
                  </a:solidFill>
                </a:rPr>
                <a:t>. </a:t>
              </a:r>
              <a:r>
                <a:rPr sz="1000" err="1">
                  <a:solidFill>
                    <a:schemeClr val="accent1"/>
                  </a:solidFill>
                </a:rPr>
                <a:t>Tras</a:t>
              </a:r>
              <a:r>
                <a:rPr sz="1000">
                  <a:solidFill>
                    <a:schemeClr val="accent1"/>
                  </a:solidFill>
                </a:rPr>
                <a:t> un </a:t>
              </a:r>
              <a:r>
                <a:rPr sz="1000" err="1">
                  <a:solidFill>
                    <a:schemeClr val="accent1"/>
                  </a:solidFill>
                </a:rPr>
                <a:t>evento</a:t>
              </a:r>
              <a:r>
                <a:rPr sz="1000">
                  <a:solidFill>
                    <a:schemeClr val="accent1"/>
                  </a:solidFill>
                </a:rPr>
                <a:t> </a:t>
              </a:r>
              <a:r>
                <a:rPr sz="1000" err="1">
                  <a:solidFill>
                    <a:schemeClr val="accent1"/>
                  </a:solidFill>
                </a:rPr>
                <a:t>agudo</a:t>
              </a:r>
              <a:r>
                <a:rPr sz="1000">
                  <a:solidFill>
                    <a:schemeClr val="accent1"/>
                  </a:solidFill>
                </a:rPr>
                <a:t> (</a:t>
              </a:r>
              <a:r>
                <a:rPr sz="1000" err="1">
                  <a:solidFill>
                    <a:schemeClr val="accent1"/>
                  </a:solidFill>
                </a:rPr>
                <a:t>por</a:t>
              </a:r>
              <a:r>
                <a:rPr sz="1000">
                  <a:solidFill>
                    <a:schemeClr val="accent1"/>
                  </a:solidFill>
                </a:rPr>
                <a:t> </a:t>
              </a:r>
              <a:r>
                <a:rPr sz="1000" err="1">
                  <a:solidFill>
                    <a:schemeClr val="accent1"/>
                  </a:solidFill>
                </a:rPr>
                <a:t>ejemplo</a:t>
              </a:r>
              <a:r>
                <a:rPr sz="1000">
                  <a:solidFill>
                    <a:schemeClr val="accent1"/>
                  </a:solidFill>
                </a:rPr>
                <a:t>, </a:t>
              </a:r>
              <a:br>
                <a:rPr lang="es-ES" sz="1000"/>
              </a:br>
              <a:r>
                <a:rPr sz="1000" err="1">
                  <a:solidFill>
                    <a:schemeClr val="accent1"/>
                  </a:solidFill>
                </a:rPr>
                <a:t>una</a:t>
              </a:r>
              <a:r>
                <a:rPr sz="1000">
                  <a:solidFill>
                    <a:schemeClr val="accent1"/>
                  </a:solidFill>
                </a:rPr>
                <a:t> </a:t>
              </a:r>
              <a:r>
                <a:rPr sz="1000" b="1" err="1">
                  <a:solidFill>
                    <a:schemeClr val="accent1"/>
                  </a:solidFill>
                </a:rPr>
                <a:t>enfermedad</a:t>
              </a:r>
              <a:r>
                <a:rPr sz="1000" b="1">
                  <a:solidFill>
                    <a:schemeClr val="accent1"/>
                  </a:solidFill>
                </a:rPr>
                <a:t> </a:t>
              </a:r>
              <a:r>
                <a:rPr sz="1000" b="1" err="1">
                  <a:solidFill>
                    <a:schemeClr val="accent1"/>
                  </a:solidFill>
                </a:rPr>
                <a:t>aguda</a:t>
              </a:r>
              <a:r>
                <a:rPr sz="1000">
                  <a:solidFill>
                    <a:schemeClr val="accent1"/>
                  </a:solidFill>
                </a:rPr>
                <a:t>), </a:t>
              </a:r>
              <a:r>
                <a:rPr sz="1000" err="1">
                  <a:solidFill>
                    <a:schemeClr val="accent1"/>
                  </a:solidFill>
                </a:rPr>
                <a:t>los</a:t>
              </a:r>
              <a:r>
                <a:rPr sz="1000">
                  <a:solidFill>
                    <a:schemeClr val="accent1"/>
                  </a:solidFill>
                </a:rPr>
                <a:t> </a:t>
              </a:r>
              <a:r>
                <a:rPr sz="1000" err="1">
                  <a:solidFill>
                    <a:schemeClr val="accent1"/>
                  </a:solidFill>
                </a:rPr>
                <a:t>pacientes</a:t>
              </a:r>
              <a:r>
                <a:rPr sz="1000">
                  <a:solidFill>
                    <a:schemeClr val="accent1"/>
                  </a:solidFill>
                </a:rPr>
                <a:t> </a:t>
              </a:r>
              <a:r>
                <a:rPr sz="1000" b="1" err="1">
                  <a:solidFill>
                    <a:schemeClr val="accent1"/>
                  </a:solidFill>
                </a:rPr>
                <a:t>frágiles</a:t>
              </a:r>
              <a:r>
                <a:rPr sz="1000">
                  <a:solidFill>
                    <a:schemeClr val="accent1"/>
                  </a:solidFill>
                </a:rPr>
                <a:t>, a </a:t>
              </a:r>
              <a:r>
                <a:rPr sz="1000" err="1">
                  <a:solidFill>
                    <a:schemeClr val="accent1"/>
                  </a:solidFill>
                </a:rPr>
                <a:t>diferencia</a:t>
              </a:r>
              <a:r>
                <a:rPr sz="1000">
                  <a:solidFill>
                    <a:schemeClr val="accent1"/>
                  </a:solidFill>
                </a:rPr>
                <a:t> de </a:t>
              </a:r>
              <a:r>
                <a:rPr sz="1000" err="1">
                  <a:solidFill>
                    <a:schemeClr val="accent1"/>
                  </a:solidFill>
                </a:rPr>
                <a:t>los</a:t>
              </a:r>
              <a:r>
                <a:rPr sz="1000">
                  <a:solidFill>
                    <a:schemeClr val="accent1"/>
                  </a:solidFill>
                </a:rPr>
                <a:t> </a:t>
              </a:r>
              <a:r>
                <a:rPr sz="1000" err="1">
                  <a:solidFill>
                    <a:schemeClr val="accent1"/>
                  </a:solidFill>
                </a:rPr>
                <a:t>pacientes</a:t>
              </a:r>
              <a:r>
                <a:rPr sz="1000">
                  <a:solidFill>
                    <a:schemeClr val="accent1"/>
                  </a:solidFill>
                </a:rPr>
                <a:t> </a:t>
              </a:r>
              <a:r>
                <a:rPr lang="es-ES" sz="1000" b="1">
                  <a:solidFill>
                    <a:schemeClr val="accent1"/>
                  </a:solidFill>
                </a:rPr>
                <a:t>robustos</a:t>
              </a:r>
              <a:r>
                <a:rPr sz="1000">
                  <a:solidFill>
                    <a:schemeClr val="accent1"/>
                  </a:solidFill>
                </a:rPr>
                <a:t>, no </a:t>
              </a:r>
              <a:r>
                <a:rPr sz="1000" err="1">
                  <a:solidFill>
                    <a:schemeClr val="accent1"/>
                  </a:solidFill>
                </a:rPr>
                <a:t>vuelven</a:t>
              </a:r>
              <a:r>
                <a:rPr sz="1000">
                  <a:solidFill>
                    <a:schemeClr val="accent1"/>
                  </a:solidFill>
                </a:rPr>
                <a:t> a </a:t>
              </a:r>
              <a:r>
                <a:rPr sz="1000" err="1">
                  <a:solidFill>
                    <a:schemeClr val="accent1"/>
                  </a:solidFill>
                </a:rPr>
                <a:t>alcanzar</a:t>
              </a:r>
              <a:r>
                <a:rPr sz="1000">
                  <a:solidFill>
                    <a:schemeClr val="accent1"/>
                  </a:solidFill>
                </a:rPr>
                <a:t> </a:t>
              </a:r>
              <a:r>
                <a:rPr sz="1000" err="1">
                  <a:solidFill>
                    <a:schemeClr val="accent1"/>
                  </a:solidFill>
                </a:rPr>
                <a:t>su</a:t>
              </a:r>
              <a:r>
                <a:rPr sz="1000">
                  <a:solidFill>
                    <a:schemeClr val="accent1"/>
                  </a:solidFill>
                </a:rPr>
                <a:t> </a:t>
              </a:r>
              <a:r>
                <a:rPr sz="1000" b="1" err="1">
                  <a:solidFill>
                    <a:schemeClr val="accent1"/>
                  </a:solidFill>
                </a:rPr>
                <a:t>situación</a:t>
              </a:r>
              <a:r>
                <a:rPr sz="1000" b="1">
                  <a:solidFill>
                    <a:schemeClr val="accent1"/>
                  </a:solidFill>
                </a:rPr>
                <a:t> </a:t>
              </a:r>
              <a:r>
                <a:rPr sz="1000" b="1" err="1">
                  <a:solidFill>
                    <a:schemeClr val="accent1"/>
                  </a:solidFill>
                </a:rPr>
                <a:t>funcional</a:t>
              </a:r>
              <a:r>
                <a:rPr sz="1000">
                  <a:solidFill>
                    <a:schemeClr val="accent1"/>
                  </a:solidFill>
                </a:rPr>
                <a:t> </a:t>
              </a:r>
              <a:br>
                <a:rPr lang="es-ES" sz="1000"/>
              </a:br>
              <a:r>
                <a:rPr sz="1000">
                  <a:solidFill>
                    <a:schemeClr val="accent1"/>
                  </a:solidFill>
                </a:rPr>
                <a:t>y </a:t>
              </a:r>
              <a:r>
                <a:rPr sz="1000" b="1" err="1">
                  <a:solidFill>
                    <a:schemeClr val="accent1"/>
                  </a:solidFill>
                </a:rPr>
                <a:t>cognitiva</a:t>
              </a:r>
              <a:r>
                <a:rPr sz="1000">
                  <a:solidFill>
                    <a:schemeClr val="accent1"/>
                  </a:solidFill>
                </a:rPr>
                <a:t> previa. Es </a:t>
              </a:r>
              <a:r>
                <a:rPr sz="1000" err="1">
                  <a:solidFill>
                    <a:schemeClr val="accent1"/>
                  </a:solidFill>
                </a:rPr>
                <a:t>por</a:t>
              </a:r>
              <a:r>
                <a:rPr sz="1000">
                  <a:solidFill>
                    <a:schemeClr val="accent1"/>
                  </a:solidFill>
                </a:rPr>
                <a:t> </a:t>
              </a:r>
              <a:r>
                <a:rPr sz="1000" err="1">
                  <a:solidFill>
                    <a:schemeClr val="accent1"/>
                  </a:solidFill>
                </a:rPr>
                <a:t>ello</a:t>
              </a:r>
              <a:r>
                <a:rPr sz="1000">
                  <a:solidFill>
                    <a:schemeClr val="accent1"/>
                  </a:solidFill>
                </a:rPr>
                <a:t> que la</a:t>
              </a:r>
              <a:r>
                <a:rPr sz="1000" b="1">
                  <a:solidFill>
                    <a:schemeClr val="accent1"/>
                  </a:solidFill>
                </a:rPr>
                <a:t> </a:t>
              </a:r>
              <a:r>
                <a:rPr lang="es-ES" sz="1000" b="1">
                  <a:solidFill>
                    <a:schemeClr val="accent1"/>
                  </a:solidFill>
                </a:rPr>
                <a:t>fragilidad</a:t>
              </a:r>
              <a:r>
                <a:rPr sz="1000">
                  <a:solidFill>
                    <a:schemeClr val="accent1"/>
                  </a:solidFill>
                </a:rPr>
                <a:t> </a:t>
              </a:r>
              <a:r>
                <a:rPr sz="1000" err="1">
                  <a:solidFill>
                    <a:schemeClr val="accent1"/>
                  </a:solidFill>
                </a:rPr>
                <a:t>constituye</a:t>
              </a:r>
              <a:r>
                <a:rPr sz="1000">
                  <a:solidFill>
                    <a:schemeClr val="accent1"/>
                  </a:solidFill>
                </a:rPr>
                <a:t> un </a:t>
              </a:r>
              <a:r>
                <a:rPr sz="1000" err="1">
                  <a:solidFill>
                    <a:schemeClr val="accent1"/>
                  </a:solidFill>
                </a:rPr>
                <a:t>importante</a:t>
              </a:r>
              <a:r>
                <a:rPr sz="1000">
                  <a:solidFill>
                    <a:schemeClr val="accent1"/>
                  </a:solidFill>
                </a:rPr>
                <a:t> </a:t>
              </a:r>
              <a:r>
                <a:rPr sz="1000" b="1" err="1">
                  <a:solidFill>
                    <a:schemeClr val="accent1"/>
                  </a:solidFill>
                </a:rPr>
                <a:t>marcador</a:t>
              </a:r>
              <a:r>
                <a:rPr sz="1000" b="1">
                  <a:solidFill>
                    <a:schemeClr val="accent1"/>
                  </a:solidFill>
                </a:rPr>
                <a:t> </a:t>
              </a:r>
              <a:r>
                <a:rPr sz="1000" b="1" err="1">
                  <a:solidFill>
                    <a:schemeClr val="accent1"/>
                  </a:solidFill>
                </a:rPr>
                <a:t>pronóstico</a:t>
              </a:r>
              <a:r>
                <a:rPr sz="1000" b="1">
                  <a:solidFill>
                    <a:schemeClr val="accent1"/>
                  </a:solidFill>
                </a:rPr>
                <a:t> </a:t>
              </a:r>
              <a:r>
                <a:rPr sz="1000" b="1" err="1">
                  <a:solidFill>
                    <a:schemeClr val="accent1"/>
                  </a:solidFill>
                </a:rPr>
                <a:t>funcional</a:t>
              </a:r>
              <a:r>
                <a:rPr sz="1000" b="1">
                  <a:solidFill>
                    <a:schemeClr val="accent1"/>
                  </a:solidFill>
                </a:rPr>
                <a:t> </a:t>
              </a:r>
              <a:r>
                <a:rPr sz="1000">
                  <a:solidFill>
                    <a:schemeClr val="accent1"/>
                  </a:solidFill>
                </a:rPr>
                <a:t>y también </a:t>
              </a:r>
              <a:r>
                <a:rPr sz="1000" b="1" err="1">
                  <a:solidFill>
                    <a:schemeClr val="accent1"/>
                  </a:solidFill>
                </a:rPr>
                <a:t>cognitivo</a:t>
              </a:r>
              <a:r>
                <a:rPr lang="es-ES" sz="1000">
                  <a:solidFill>
                    <a:schemeClr val="accent1"/>
                  </a:solidFill>
                </a:rPr>
                <a:t>.</a:t>
              </a:r>
              <a:endParaRPr sz="1000">
                <a:solidFill>
                  <a:schemeClr val="accent1"/>
                </a:solidFill>
              </a:endParaRPr>
            </a:p>
          </p:txBody>
        </p:sp>
        <p:cxnSp>
          <p:nvCxnSpPr>
            <p:cNvPr id="6" name="Conector recto 5">
              <a:extLst>
                <a:ext uri="{FF2B5EF4-FFF2-40B4-BE49-F238E27FC236}">
                  <a16:creationId xmlns:a16="http://schemas.microsoft.com/office/drawing/2014/main" id="{6DF9F7E6-2A01-8630-B167-791B487459C5}"/>
                </a:ext>
              </a:extLst>
            </p:cNvPr>
            <p:cNvCxnSpPr/>
            <p:nvPr/>
          </p:nvCxnSpPr>
          <p:spPr>
            <a:xfrm>
              <a:off x="889287"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3CBC3BE9-1E4A-F55B-6B7D-4055EA18BC8A}"/>
                </a:ext>
              </a:extLst>
            </p:cNvPr>
            <p:cNvGrpSpPr/>
            <p:nvPr/>
          </p:nvGrpSpPr>
          <p:grpSpPr>
            <a:xfrm>
              <a:off x="323850" y="3940488"/>
              <a:ext cx="468000" cy="468000"/>
              <a:chOff x="323850" y="3940488"/>
              <a:chExt cx="468000" cy="468000"/>
            </a:xfrm>
          </p:grpSpPr>
          <p:sp>
            <p:nvSpPr>
              <p:cNvPr id="3" name="Elipse 2">
                <a:extLst>
                  <a:ext uri="{FF2B5EF4-FFF2-40B4-BE49-F238E27FC236}">
                    <a16:creationId xmlns:a16="http://schemas.microsoft.com/office/drawing/2014/main" id="{8365C664-31A7-1BD2-CC22-206C465D6FF4}"/>
                  </a:ext>
                </a:extLst>
              </p:cNvPr>
              <p:cNvSpPr/>
              <p:nvPr/>
            </p:nvSpPr>
            <p:spPr>
              <a:xfrm>
                <a:off x="323850" y="3940488"/>
                <a:ext cx="468000" cy="46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Gráfico 4">
                <a:extLst>
                  <a:ext uri="{FF2B5EF4-FFF2-40B4-BE49-F238E27FC236}">
                    <a16:creationId xmlns:a16="http://schemas.microsoft.com/office/drawing/2014/main" id="{4823EB2B-9C5C-03EA-46F9-07073C2E5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048" y="4029097"/>
                <a:ext cx="354411" cy="287959"/>
              </a:xfrm>
              <a:prstGeom prst="rect">
                <a:avLst/>
              </a:prstGeom>
            </p:spPr>
          </p:pic>
        </p:grpSp>
      </p:grpSp>
      <p:sp>
        <p:nvSpPr>
          <p:cNvPr id="4" name="Marcador de texto 4">
            <a:extLst>
              <a:ext uri="{FF2B5EF4-FFF2-40B4-BE49-F238E27FC236}">
                <a16:creationId xmlns:a16="http://schemas.microsoft.com/office/drawing/2014/main" id="{939E2BDC-AAA0-3DF6-B0B4-676DCC200FD4}"/>
              </a:ext>
            </a:extLst>
          </p:cNvPr>
          <p:cNvSpPr txBox="1">
            <a:spLocks/>
          </p:cNvSpPr>
          <p:nvPr/>
        </p:nvSpPr>
        <p:spPr>
          <a:xfrm>
            <a:off x="1245476" y="4747016"/>
            <a:ext cx="7168055" cy="396484"/>
          </a:xfrm>
          <a:prstGeom prst="rect">
            <a:avLst/>
          </a:prstGeom>
        </p:spPr>
        <p:txBody>
          <a:bodyPr wrap="square" lIns="0" tIns="36000" rIns="0" bIns="36000" anchor="ctr">
            <a:noAutofit/>
          </a:bodyPr>
          <a:lstStyle>
            <a:lvl1pPr marL="0" indent="0" algn="l" defTabSz="685800" rtl="0" eaLnBrk="1" latinLnBrk="0" hangingPunct="1">
              <a:lnSpc>
                <a:spcPct val="100000"/>
              </a:lnSpc>
              <a:spcBef>
                <a:spcPts val="0"/>
              </a:spcBef>
              <a:buFont typeface="Arial" panose="020B0604020202020204" pitchFamily="34" charset="0"/>
              <a:buNone/>
              <a:defRPr sz="700" kern="1200" baseline="0">
                <a:solidFill>
                  <a:schemeClr val="tx1"/>
                </a:solidFill>
                <a:latin typeface="+mn-lt"/>
                <a:ea typeface="+mn-ea"/>
                <a:cs typeface="+mn-cs"/>
              </a:defRPr>
            </a:lvl1pPr>
            <a:lvl2pPr marL="457178" indent="0" algn="l" defTabSz="685800" rtl="0" eaLnBrk="1" latinLnBrk="0" hangingPunct="1">
              <a:lnSpc>
                <a:spcPts val="4400"/>
              </a:lnSpc>
              <a:spcBef>
                <a:spcPts val="375"/>
              </a:spcBef>
              <a:buFont typeface="Arial" panose="020B0604020202020204" pitchFamily="34" charset="0"/>
              <a:buNone/>
              <a:defRPr sz="4400" kern="1200">
                <a:solidFill>
                  <a:schemeClr val="accent2"/>
                </a:solidFill>
                <a:latin typeface="+mn-lt"/>
                <a:ea typeface="+mn-ea"/>
                <a:cs typeface="+mn-cs"/>
              </a:defRPr>
            </a:lvl2pPr>
            <a:lvl3pPr marL="914354" indent="0" algn="l" defTabSz="685800" rtl="0" eaLnBrk="1" latinLnBrk="0" hangingPunct="1">
              <a:lnSpc>
                <a:spcPts val="4400"/>
              </a:lnSpc>
              <a:spcBef>
                <a:spcPts val="375"/>
              </a:spcBef>
              <a:buFont typeface="Arial" panose="020B0604020202020204" pitchFamily="34" charset="0"/>
              <a:buNone/>
              <a:defRPr sz="4400" kern="1200">
                <a:solidFill>
                  <a:schemeClr val="accent2"/>
                </a:solidFill>
                <a:latin typeface="+mn-lt"/>
                <a:ea typeface="+mn-ea"/>
                <a:cs typeface="+mn-cs"/>
              </a:defRPr>
            </a:lvl3pPr>
            <a:lvl4pPr marL="1371532" indent="0" algn="l" defTabSz="685800" rtl="0" eaLnBrk="1" latinLnBrk="0" hangingPunct="1">
              <a:lnSpc>
                <a:spcPts val="4400"/>
              </a:lnSpc>
              <a:spcBef>
                <a:spcPts val="375"/>
              </a:spcBef>
              <a:buFont typeface="Arial" panose="020B0604020202020204" pitchFamily="34" charset="0"/>
              <a:buNone/>
              <a:defRPr sz="4400" kern="1200">
                <a:solidFill>
                  <a:schemeClr val="accent2"/>
                </a:solidFill>
                <a:latin typeface="+mn-lt"/>
                <a:ea typeface="+mn-ea"/>
                <a:cs typeface="+mn-cs"/>
              </a:defRPr>
            </a:lvl4pPr>
            <a:lvl5pPr marL="1828709" indent="0" algn="l" defTabSz="685800" rtl="0" eaLnBrk="1" latinLnBrk="0" hangingPunct="1">
              <a:lnSpc>
                <a:spcPts val="4400"/>
              </a:lnSpc>
              <a:spcBef>
                <a:spcPts val="375"/>
              </a:spcBef>
              <a:buFont typeface="Arial" panose="020B0604020202020204" pitchFamily="34" charset="0"/>
              <a:buNone/>
              <a:defRPr sz="440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s-ES" sz="600"/>
              <a:t>Clegg A, </a:t>
            </a:r>
            <a:r>
              <a:rPr lang="es-ES" sz="600" i="1"/>
              <a:t>et al. </a:t>
            </a:r>
            <a:r>
              <a:rPr lang="es-ES" sz="600" err="1"/>
              <a:t>Frailty</a:t>
            </a:r>
            <a:r>
              <a:rPr lang="es-ES" sz="600"/>
              <a:t> in </a:t>
            </a:r>
            <a:r>
              <a:rPr lang="es-ES" sz="600" err="1"/>
              <a:t>elderly</a:t>
            </a:r>
            <a:r>
              <a:rPr lang="es-ES" sz="600"/>
              <a:t> </a:t>
            </a:r>
            <a:r>
              <a:rPr lang="es-ES" sz="600" err="1"/>
              <a:t>people</a:t>
            </a:r>
            <a:r>
              <a:rPr lang="es-ES" sz="600"/>
              <a:t>. Lancet. 2013;381(9868):752–62.</a:t>
            </a:r>
          </a:p>
        </p:txBody>
      </p:sp>
    </p:spTree>
    <p:extLst>
      <p:ext uri="{BB962C8B-B14F-4D97-AF65-F5344CB8AC3E}">
        <p14:creationId xmlns:p14="http://schemas.microsoft.com/office/powerpoint/2010/main" val="4251778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FF93-3992-5C8A-CA9E-A3FE9E8704A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F0E3920-DCDB-C9DB-3914-22432B459517}"/>
              </a:ext>
            </a:extLst>
          </p:cNvPr>
          <p:cNvSpPr>
            <a:spLocks noGrp="1"/>
          </p:cNvSpPr>
          <p:nvPr>
            <p:ph type="sldNum" sz="quarter" idx="12"/>
          </p:nvPr>
        </p:nvSpPr>
        <p:spPr/>
        <p:txBody>
          <a:bodyPr/>
          <a:lstStyle/>
          <a:p>
            <a:fld id="{E7109EF1-F99E-2846-B900-05CEFB69D20A}" type="slidenum">
              <a:rPr lang="en-US" noProof="0" smtClean="0"/>
              <a:pPr/>
              <a:t>50</a:t>
            </a:fld>
            <a:endParaRPr lang="en-US" noProof="0"/>
          </a:p>
        </p:txBody>
      </p:sp>
      <p:sp>
        <p:nvSpPr>
          <p:cNvPr id="5" name="Marcador de texto 4">
            <a:extLst>
              <a:ext uri="{FF2B5EF4-FFF2-40B4-BE49-F238E27FC236}">
                <a16:creationId xmlns:a16="http://schemas.microsoft.com/office/drawing/2014/main" id="{9DDFE7DA-94D7-184D-EC1B-8113A336B7D8}"/>
              </a:ext>
            </a:extLst>
          </p:cNvPr>
          <p:cNvSpPr>
            <a:spLocks noGrp="1"/>
          </p:cNvSpPr>
          <p:nvPr>
            <p:ph type="body" sz="quarter" idx="26"/>
          </p:nvPr>
        </p:nvSpPr>
        <p:spPr>
          <a:xfrm>
            <a:off x="1245476" y="4747016"/>
            <a:ext cx="7343788" cy="396484"/>
          </a:xfrm>
        </p:spPr>
        <p:txBody>
          <a:bodyPr/>
          <a:lstStyle/>
          <a:p>
            <a:pPr marL="12700" marR="5080">
              <a:lnSpc>
                <a:spcPct val="100000"/>
              </a:lnSpc>
              <a:spcBef>
                <a:spcPts val="100"/>
              </a:spcBef>
            </a:pPr>
            <a:r>
              <a:rPr lang="es-ES" b="1">
                <a:latin typeface="Arial" panose="020B0604020202020204" pitchFamily="34" charset="0"/>
                <a:cs typeface="Arial" panose="020B0604020202020204" pitchFamily="34" charset="0"/>
              </a:rPr>
              <a:t>1. </a:t>
            </a:r>
            <a:r>
              <a:rPr lang="es-ES" err="1">
                <a:latin typeface="Arial" panose="020B0604020202020204" pitchFamily="34" charset="0"/>
                <a:cs typeface="Arial" panose="020B0604020202020204" pitchFamily="34" charset="0"/>
              </a:rPr>
              <a:t>McEvoy</a:t>
            </a:r>
            <a:r>
              <a:rPr lang="es-ES">
                <a:latin typeface="Arial" panose="020B0604020202020204" pitchFamily="34" charset="0"/>
                <a:cs typeface="Arial" panose="020B0604020202020204" pitchFamily="34" charset="0"/>
              </a:rPr>
              <a:t> JW,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2024 ESC </a:t>
            </a:r>
            <a:r>
              <a:rPr lang="es-ES" err="1">
                <a:latin typeface="Arial" panose="020B0604020202020204" pitchFamily="34" charset="0"/>
                <a:cs typeface="Arial" panose="020B0604020202020204" pitchFamily="34" charset="0"/>
              </a:rPr>
              <a:t>Guidelines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management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elevated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pressure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hypertension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Eur</a:t>
            </a:r>
            <a:r>
              <a:rPr lang="es-ES">
                <a:latin typeface="Arial" panose="020B0604020202020204" pitchFamily="34" charset="0"/>
                <a:cs typeface="Arial" panose="020B0604020202020204" pitchFamily="34" charset="0"/>
              </a:rPr>
              <a:t> Heart J. 2024;45(38):3912–4018. </a:t>
            </a:r>
            <a:r>
              <a:rPr lang="es-ES" b="1">
                <a:latin typeface="Arial" panose="020B0604020202020204" pitchFamily="34" charset="0"/>
                <a:cs typeface="Arial" panose="020B0604020202020204" pitchFamily="34" charset="0"/>
              </a:rPr>
              <a:t>2. </a:t>
            </a:r>
            <a:r>
              <a:rPr lang="es-ES" err="1">
                <a:latin typeface="Arial" panose="020B0604020202020204" pitchFamily="34" charset="0"/>
                <a:cs typeface="Arial" panose="020B0604020202020204" pitchFamily="34" charset="0"/>
              </a:rPr>
              <a:t>Rahimi</a:t>
            </a:r>
            <a:r>
              <a:rPr lang="es-ES">
                <a:latin typeface="Arial" panose="020B0604020202020204" pitchFamily="34" charset="0"/>
                <a:cs typeface="Arial" panose="020B0604020202020204" pitchFamily="34" charset="0"/>
              </a:rPr>
              <a:t> K,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Age-</a:t>
            </a:r>
            <a:r>
              <a:rPr lang="es-ES" err="1">
                <a:latin typeface="Arial" panose="020B0604020202020204" pitchFamily="34" charset="0"/>
                <a:cs typeface="Arial" panose="020B0604020202020204" pitchFamily="34" charset="0"/>
              </a:rPr>
              <a:t>stratified</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blood-pressure-stratified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effects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blood-pressure-lowering</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pharmacotherapy</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prevention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cardiovascular </a:t>
            </a:r>
            <a:r>
              <a:rPr lang="es-ES" err="1">
                <a:latin typeface="Arial" panose="020B0604020202020204" pitchFamily="34" charset="0"/>
                <a:cs typeface="Arial" panose="020B0604020202020204" pitchFamily="34" charset="0"/>
              </a:rPr>
              <a:t>disease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death</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an</a:t>
            </a:r>
            <a:r>
              <a:rPr lang="es-ES">
                <a:latin typeface="Arial" panose="020B0604020202020204" pitchFamily="34" charset="0"/>
                <a:cs typeface="Arial" panose="020B0604020202020204" pitchFamily="34" charset="0"/>
              </a:rPr>
              <a:t> individual </a:t>
            </a:r>
            <a:r>
              <a:rPr lang="es-ES" err="1">
                <a:latin typeface="Arial" panose="020B0604020202020204" pitchFamily="34" charset="0"/>
                <a:cs typeface="Arial" panose="020B0604020202020204" pitchFamily="34" charset="0"/>
              </a:rPr>
              <a:t>participant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level</a:t>
            </a:r>
            <a:r>
              <a:rPr lang="es-ES">
                <a:latin typeface="Arial" panose="020B0604020202020204" pitchFamily="34" charset="0"/>
                <a:cs typeface="Arial" panose="020B0604020202020204" pitchFamily="34" charset="0"/>
              </a:rPr>
              <a:t> data meta-</a:t>
            </a:r>
            <a:r>
              <a:rPr lang="es-ES" err="1">
                <a:latin typeface="Arial" panose="020B0604020202020204" pitchFamily="34" charset="0"/>
                <a:cs typeface="Arial" panose="020B0604020202020204" pitchFamily="34" charset="0"/>
              </a:rPr>
              <a:t>analysis</a:t>
            </a:r>
            <a:r>
              <a:rPr lang="es-ES">
                <a:latin typeface="Arial" panose="020B0604020202020204" pitchFamily="34" charset="0"/>
                <a:cs typeface="Arial" panose="020B0604020202020204" pitchFamily="34" charset="0"/>
              </a:rPr>
              <a:t>. Lancet. 2021;398(10305):1053–64.</a:t>
            </a:r>
          </a:p>
        </p:txBody>
      </p:sp>
      <p:sp>
        <p:nvSpPr>
          <p:cNvPr id="32" name="Marcador de texto 2">
            <a:extLst>
              <a:ext uri="{FF2B5EF4-FFF2-40B4-BE49-F238E27FC236}">
                <a16:creationId xmlns:a16="http://schemas.microsoft.com/office/drawing/2014/main" id="{184E0B18-4372-B0DD-B038-3450B05B2C44}"/>
              </a:ext>
            </a:extLst>
          </p:cNvPr>
          <p:cNvSpPr>
            <a:spLocks noGrp="1"/>
          </p:cNvSpPr>
          <p:nvPr>
            <p:ph type="body" sz="quarter" idx="19"/>
          </p:nvPr>
        </p:nvSpPr>
        <p:spPr>
          <a:xfrm>
            <a:off x="323851" y="259918"/>
            <a:ext cx="8496300" cy="342062"/>
          </a:xfrm>
        </p:spPr>
        <p:txBody>
          <a:bodyPr/>
          <a:lstStyle/>
          <a:p>
            <a:r>
              <a:rPr lang="es-ES"/>
              <a:t>MANEJO DE LA HIPERTENSIÓN ARTERIAL</a:t>
            </a:r>
          </a:p>
        </p:txBody>
      </p:sp>
      <p:sp>
        <p:nvSpPr>
          <p:cNvPr id="33" name="Marcador de texto 3">
            <a:extLst>
              <a:ext uri="{FF2B5EF4-FFF2-40B4-BE49-F238E27FC236}">
                <a16:creationId xmlns:a16="http://schemas.microsoft.com/office/drawing/2014/main" id="{583D69C2-C5B9-19B7-55D8-A540679A6FD1}"/>
              </a:ext>
            </a:extLst>
          </p:cNvPr>
          <p:cNvSpPr>
            <a:spLocks noGrp="1"/>
          </p:cNvSpPr>
          <p:nvPr>
            <p:ph type="body" sz="quarter" idx="25"/>
          </p:nvPr>
        </p:nvSpPr>
        <p:spPr>
          <a:xfrm>
            <a:off x="323851" y="693739"/>
            <a:ext cx="8496300" cy="276999"/>
          </a:xfrm>
        </p:spPr>
        <p:txBody>
          <a:bodyPr>
            <a:spAutoFit/>
          </a:bodyPr>
          <a:lstStyle/>
          <a:p>
            <a:r>
              <a:rPr lang="es-ES" sz="1800" b="1">
                <a:latin typeface="Arial" panose="020B0604020202020204" pitchFamily="34" charset="0"/>
                <a:cs typeface="Arial" panose="020B0604020202020204" pitchFamily="34" charset="0"/>
              </a:rPr>
              <a:t>En adultos mayores frágiles</a:t>
            </a:r>
          </a:p>
        </p:txBody>
      </p:sp>
      <p:cxnSp>
        <p:nvCxnSpPr>
          <p:cNvPr id="13" name="Conector recto 12">
            <a:extLst>
              <a:ext uri="{FF2B5EF4-FFF2-40B4-BE49-F238E27FC236}">
                <a16:creationId xmlns:a16="http://schemas.microsoft.com/office/drawing/2014/main" id="{DEFEA5FD-A4EC-CB5C-40E5-F4AD2130777A}"/>
              </a:ext>
            </a:extLst>
          </p:cNvPr>
          <p:cNvCxnSpPr>
            <a:cxnSpLocks/>
          </p:cNvCxnSpPr>
          <p:nvPr/>
        </p:nvCxnSpPr>
        <p:spPr>
          <a:xfrm flipV="1">
            <a:off x="323850" y="1805716"/>
            <a:ext cx="0" cy="26027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BB369AE8-3DEB-3726-A05C-4BDC8C963776}"/>
              </a:ext>
            </a:extLst>
          </p:cNvPr>
          <p:cNvGrpSpPr/>
          <p:nvPr/>
        </p:nvGrpSpPr>
        <p:grpSpPr>
          <a:xfrm>
            <a:off x="298348" y="3120926"/>
            <a:ext cx="4453040" cy="461665"/>
            <a:chOff x="298348" y="2047962"/>
            <a:chExt cx="4453040" cy="461665"/>
          </a:xfrm>
        </p:grpSpPr>
        <p:sp>
          <p:nvSpPr>
            <p:cNvPr id="22" name="CuadroTexto 21">
              <a:extLst>
                <a:ext uri="{FF2B5EF4-FFF2-40B4-BE49-F238E27FC236}">
                  <a16:creationId xmlns:a16="http://schemas.microsoft.com/office/drawing/2014/main" id="{6F58A529-7509-C3EB-D70A-2BED84318ADB}"/>
                </a:ext>
              </a:extLst>
            </p:cNvPr>
            <p:cNvSpPr txBox="1"/>
            <p:nvPr/>
          </p:nvSpPr>
          <p:spPr>
            <a:xfrm>
              <a:off x="476250" y="2047962"/>
              <a:ext cx="4275138" cy="461665"/>
            </a:xfrm>
            <a:prstGeom prst="rect">
              <a:avLst/>
            </a:prstGeom>
            <a:noFill/>
          </p:spPr>
          <p:txBody>
            <a:bodyPr wrap="square" lIns="0" tIns="0" rIns="0" bIns="0" anchor="t">
              <a:spAutoFit/>
            </a:bodyPr>
            <a:lstStyle/>
            <a:p>
              <a:pPr>
                <a:buNone/>
              </a:pPr>
              <a:r>
                <a:rPr lang="es-ES" sz="1000" dirty="0">
                  <a:solidFill>
                    <a:schemeClr val="accent1"/>
                  </a:solidFill>
                  <a:effectLst/>
                </a:rPr>
                <a:t>Si la </a:t>
              </a:r>
              <a:r>
                <a:rPr lang="es-ES" sz="1000" b="1" dirty="0">
                  <a:solidFill>
                    <a:schemeClr val="accent1"/>
                  </a:solidFill>
                  <a:effectLst/>
                </a:rPr>
                <a:t>presión arterial desciende con la edad </a:t>
              </a:r>
              <a:r>
                <a:rPr lang="es-ES" sz="1000" dirty="0">
                  <a:solidFill>
                    <a:schemeClr val="accent1"/>
                  </a:solidFill>
                  <a:effectLst/>
                </a:rPr>
                <a:t>y la </a:t>
              </a:r>
              <a:r>
                <a:rPr lang="es-ES" sz="1000" b="1" dirty="0">
                  <a:solidFill>
                    <a:schemeClr val="accent1"/>
                  </a:solidFill>
                  <a:effectLst/>
                </a:rPr>
                <a:t>fragilidad </a:t>
              </a:r>
              <a:r>
                <a:rPr lang="es-ES" sz="1000" dirty="0">
                  <a:solidFill>
                    <a:schemeClr val="accent1"/>
                  </a:solidFill>
                  <a:effectLst/>
                </a:rPr>
                <a:t>progresiva, </a:t>
              </a:r>
              <a:br>
                <a:rPr lang="es-ES" sz="1000" dirty="0">
                  <a:solidFill>
                    <a:schemeClr val="accent1"/>
                  </a:solidFill>
                  <a:effectLst/>
                </a:rPr>
              </a:br>
              <a:r>
                <a:rPr lang="es-ES" sz="1000" dirty="0">
                  <a:solidFill>
                    <a:schemeClr val="accent1"/>
                  </a:solidFill>
                  <a:effectLst/>
                </a:rPr>
                <a:t>se debe considerar activamente la </a:t>
              </a:r>
              <a:r>
                <a:rPr lang="es-ES" sz="1000" b="1" u="sng" dirty="0" err="1">
                  <a:solidFill>
                    <a:schemeClr val="accent1"/>
                  </a:solidFill>
                  <a:effectLst/>
                </a:rPr>
                <a:t>deprescripción</a:t>
              </a:r>
              <a:r>
                <a:rPr lang="es-ES" sz="1000" b="1" dirty="0">
                  <a:solidFill>
                    <a:schemeClr val="accent1"/>
                  </a:solidFill>
                  <a:effectLst/>
                </a:rPr>
                <a:t> </a:t>
              </a:r>
              <a:r>
                <a:rPr lang="es-ES" sz="1000" dirty="0">
                  <a:solidFill>
                    <a:schemeClr val="accent1"/>
                  </a:solidFill>
                  <a:effectLst/>
                </a:rPr>
                <a:t>con el objetivo de evitar eventos adversos</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23" name="Elipse 22">
              <a:extLst>
                <a:ext uri="{FF2B5EF4-FFF2-40B4-BE49-F238E27FC236}">
                  <a16:creationId xmlns:a16="http://schemas.microsoft.com/office/drawing/2014/main" id="{D3F7C4E4-020F-8948-B1B5-FE43DF7346FF}"/>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n 6">
            <a:extLst>
              <a:ext uri="{FF2B5EF4-FFF2-40B4-BE49-F238E27FC236}">
                <a16:creationId xmlns:a16="http://schemas.microsoft.com/office/drawing/2014/main" id="{62184134-408D-7545-6BD5-0AD3AF92272B}"/>
              </a:ext>
            </a:extLst>
          </p:cNvPr>
          <p:cNvPicPr>
            <a:picLocks noChangeAspect="1"/>
          </p:cNvPicPr>
          <p:nvPr/>
        </p:nvPicPr>
        <p:blipFill>
          <a:blip r:embed="rId2"/>
          <a:srcRect l="41019" t="8527" r="6097" b="54672"/>
          <a:stretch/>
        </p:blipFill>
        <p:spPr>
          <a:xfrm flipV="1">
            <a:off x="6011863" y="3105508"/>
            <a:ext cx="2808287" cy="1304972"/>
          </a:xfrm>
          <a:prstGeom prst="round1Rect">
            <a:avLst>
              <a:gd name="adj" fmla="val 7765"/>
            </a:avLst>
          </a:prstGeom>
          <a:ln w="12700">
            <a:solidFill>
              <a:schemeClr val="accent1"/>
            </a:solidFill>
          </a:ln>
        </p:spPr>
      </p:pic>
      <p:pic>
        <p:nvPicPr>
          <p:cNvPr id="8" name="Imagen 7">
            <a:extLst>
              <a:ext uri="{FF2B5EF4-FFF2-40B4-BE49-F238E27FC236}">
                <a16:creationId xmlns:a16="http://schemas.microsoft.com/office/drawing/2014/main" id="{3CAADB9E-B084-F713-1BAE-D6929D024158}"/>
              </a:ext>
            </a:extLst>
          </p:cNvPr>
          <p:cNvPicPr>
            <a:picLocks noChangeAspect="1"/>
          </p:cNvPicPr>
          <p:nvPr/>
        </p:nvPicPr>
        <p:blipFill>
          <a:blip r:embed="rId3"/>
          <a:srcRect l="7553" t="781" r="20726" b="12393"/>
          <a:stretch/>
        </p:blipFill>
        <p:spPr>
          <a:xfrm flipV="1">
            <a:off x="5253790" y="1166813"/>
            <a:ext cx="3566360" cy="3243671"/>
          </a:xfrm>
          <a:prstGeom prst="round1Rect">
            <a:avLst>
              <a:gd name="adj" fmla="val 7765"/>
            </a:avLst>
          </a:prstGeom>
          <a:ln w="12700">
            <a:solidFill>
              <a:schemeClr val="accent1"/>
            </a:solidFill>
          </a:ln>
        </p:spPr>
      </p:pic>
      <p:grpSp>
        <p:nvGrpSpPr>
          <p:cNvPr id="9" name="Grupo 8">
            <a:extLst>
              <a:ext uri="{FF2B5EF4-FFF2-40B4-BE49-F238E27FC236}">
                <a16:creationId xmlns:a16="http://schemas.microsoft.com/office/drawing/2014/main" id="{8E88E6D0-88EA-4411-F533-5E9D0FA3A46A}"/>
              </a:ext>
            </a:extLst>
          </p:cNvPr>
          <p:cNvGrpSpPr/>
          <p:nvPr/>
        </p:nvGrpSpPr>
        <p:grpSpPr>
          <a:xfrm>
            <a:off x="323851" y="1166811"/>
            <a:ext cx="4643438" cy="527174"/>
            <a:chOff x="323850" y="1166811"/>
            <a:chExt cx="8496301" cy="527174"/>
          </a:xfrm>
        </p:grpSpPr>
        <p:sp>
          <p:nvSpPr>
            <p:cNvPr id="11" name="Redondear rectángulo de una esquina 10">
              <a:extLst>
                <a:ext uri="{FF2B5EF4-FFF2-40B4-BE49-F238E27FC236}">
                  <a16:creationId xmlns:a16="http://schemas.microsoft.com/office/drawing/2014/main" id="{F0FE5232-07CC-71AE-5EA5-3CD43ED89806}"/>
                </a:ext>
              </a:extLst>
            </p:cNvPr>
            <p:cNvSpPr/>
            <p:nvPr/>
          </p:nvSpPr>
          <p:spPr>
            <a:xfrm flipV="1">
              <a:off x="323850" y="1166811"/>
              <a:ext cx="8496299" cy="527174"/>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E15B7B2E-AB8B-E06D-2854-57E198117A5E}"/>
                </a:ext>
              </a:extLst>
            </p:cNvPr>
            <p:cNvSpPr txBox="1"/>
            <p:nvPr/>
          </p:nvSpPr>
          <p:spPr>
            <a:xfrm>
              <a:off x="323852" y="1214955"/>
              <a:ext cx="8496299" cy="430887"/>
            </a:xfrm>
            <a:prstGeom prst="rect">
              <a:avLst/>
            </a:prstGeom>
            <a:noFill/>
          </p:spPr>
          <p:txBody>
            <a:bodyPr wrap="square" lIns="0" tIns="0" rIns="0" bIns="0" rtlCol="0">
              <a:spAutoFit/>
            </a:bodyPr>
            <a:lstStyle/>
            <a:p>
              <a:pPr algn="ctr">
                <a:buNone/>
              </a:pPr>
              <a:r>
                <a:rPr lang="es-ES" sz="1400" b="1" dirty="0">
                  <a:solidFill>
                    <a:schemeClr val="bg1"/>
                  </a:solidFill>
                  <a:effectLst/>
                </a:rPr>
                <a:t>Recomendaciones principales </a:t>
              </a:r>
              <a:r>
                <a:rPr lang="es-ES" sz="1400" dirty="0">
                  <a:solidFill>
                    <a:schemeClr val="bg1"/>
                  </a:solidFill>
                  <a:effectLst/>
                </a:rPr>
                <a:t>en el tratamiento </a:t>
              </a:r>
              <a:br>
                <a:rPr lang="es-ES" sz="1400" dirty="0">
                  <a:solidFill>
                    <a:schemeClr val="bg1"/>
                  </a:solidFill>
                  <a:effectLst/>
                </a:rPr>
              </a:br>
              <a:r>
                <a:rPr lang="es-ES" sz="1400" dirty="0">
                  <a:solidFill>
                    <a:schemeClr val="bg1"/>
                  </a:solidFill>
                  <a:effectLst/>
                </a:rPr>
                <a:t>de la </a:t>
              </a:r>
              <a:r>
                <a:rPr lang="es-ES" sz="1400" b="1" dirty="0">
                  <a:solidFill>
                    <a:schemeClr val="bg1"/>
                  </a:solidFill>
                  <a:effectLst/>
                </a:rPr>
                <a:t>HTA </a:t>
              </a:r>
              <a:r>
                <a:rPr lang="es-ES" sz="1400" dirty="0">
                  <a:solidFill>
                    <a:schemeClr val="bg1"/>
                  </a:solidFill>
                  <a:effectLst/>
                </a:rPr>
                <a:t>en </a:t>
              </a:r>
              <a:r>
                <a:rPr lang="es-ES" sz="1400" b="1" dirty="0">
                  <a:solidFill>
                    <a:schemeClr val="bg1"/>
                  </a:solidFill>
                  <a:effectLst/>
                </a:rPr>
                <a:t>adultos frágiles</a:t>
              </a:r>
              <a:endParaRPr lang="es-ES" sz="1400" baseline="30000" dirty="0">
                <a:solidFill>
                  <a:srgbClr val="FF0000"/>
                </a:solidFill>
                <a:effectLst/>
              </a:endParaRPr>
            </a:p>
          </p:txBody>
        </p:sp>
      </p:grpSp>
      <p:grpSp>
        <p:nvGrpSpPr>
          <p:cNvPr id="3" name="Grupo 2">
            <a:extLst>
              <a:ext uri="{FF2B5EF4-FFF2-40B4-BE49-F238E27FC236}">
                <a16:creationId xmlns:a16="http://schemas.microsoft.com/office/drawing/2014/main" id="{2138E579-6751-60BB-2A2B-10E200B42122}"/>
              </a:ext>
            </a:extLst>
          </p:cNvPr>
          <p:cNvGrpSpPr/>
          <p:nvPr/>
        </p:nvGrpSpPr>
        <p:grpSpPr>
          <a:xfrm>
            <a:off x="298348" y="1876994"/>
            <a:ext cx="4453040" cy="1077218"/>
            <a:chOff x="298348" y="2047962"/>
            <a:chExt cx="4453040" cy="1077218"/>
          </a:xfrm>
        </p:grpSpPr>
        <p:sp>
          <p:nvSpPr>
            <p:cNvPr id="4" name="CuadroTexto 3">
              <a:extLst>
                <a:ext uri="{FF2B5EF4-FFF2-40B4-BE49-F238E27FC236}">
                  <a16:creationId xmlns:a16="http://schemas.microsoft.com/office/drawing/2014/main" id="{8991A177-0D5E-94A8-A063-7B06B47EF5CC}"/>
                </a:ext>
              </a:extLst>
            </p:cNvPr>
            <p:cNvSpPr txBox="1"/>
            <p:nvPr/>
          </p:nvSpPr>
          <p:spPr>
            <a:xfrm>
              <a:off x="476250" y="2047962"/>
              <a:ext cx="4275138" cy="1077218"/>
            </a:xfrm>
            <a:prstGeom prst="rect">
              <a:avLst/>
            </a:prstGeom>
            <a:noFill/>
          </p:spPr>
          <p:txBody>
            <a:bodyPr wrap="square" lIns="0" tIns="0" rIns="0" bIns="0" anchor="t">
              <a:spAutoFit/>
            </a:bodyPr>
            <a:lstStyle/>
            <a:p>
              <a:r>
                <a:rPr lang="es-ES" sz="1000" dirty="0">
                  <a:solidFill>
                    <a:schemeClr val="accent1"/>
                  </a:solidFill>
                  <a:effectLst/>
                </a:rPr>
                <a:t>Al iniciar un tratamiento para reducir la presión arterial en pacientes </a:t>
              </a:r>
              <a:br>
                <a:rPr lang="es-ES" sz="1000" dirty="0">
                  <a:solidFill>
                    <a:schemeClr val="accent1"/>
                  </a:solidFill>
                  <a:effectLst/>
                </a:rPr>
              </a:br>
              <a:r>
                <a:rPr lang="es-ES" sz="1000" dirty="0">
                  <a:solidFill>
                    <a:schemeClr val="accent1"/>
                  </a:solidFill>
                  <a:effectLst/>
                </a:rPr>
                <a:t>≥85 años o con fragilidad </a:t>
              </a:r>
              <a:r>
                <a:rPr lang="es-ES" sz="1000" dirty="0">
                  <a:solidFill>
                    <a:schemeClr val="accent1"/>
                  </a:solidFill>
                </a:rPr>
                <a:t>de </a:t>
              </a:r>
              <a:r>
                <a:rPr lang="es-ES" sz="1000" dirty="0">
                  <a:solidFill>
                    <a:schemeClr val="accent1"/>
                  </a:solidFill>
                  <a:effectLst/>
                </a:rPr>
                <a:t>moderada a grave (a cualquier edad), se debe considerar el uso de </a:t>
              </a:r>
              <a:r>
                <a:rPr lang="es-ES" sz="1000" b="1" dirty="0">
                  <a:solidFill>
                    <a:schemeClr val="accent1"/>
                  </a:solidFill>
                  <a:effectLst/>
                </a:rPr>
                <a:t>bloqueadores de los canales de calcio de acción prolongada </a:t>
              </a:r>
              <a:r>
                <a:rPr lang="es-ES" sz="1000" dirty="0">
                  <a:solidFill>
                    <a:schemeClr val="accent1"/>
                  </a:solidFill>
                  <a:effectLst/>
                </a:rPr>
                <a:t>o </a:t>
              </a:r>
              <a:r>
                <a:rPr lang="es-ES" sz="1000" b="1" dirty="0">
                  <a:solidFill>
                    <a:schemeClr val="accent1"/>
                  </a:solidFill>
                  <a:effectLst/>
                </a:rPr>
                <a:t>inhibidores del sistema renina-angiotensina</a:t>
              </a:r>
              <a:r>
                <a:rPr lang="es-ES" sz="1000" dirty="0">
                  <a:solidFill>
                    <a:schemeClr val="accent1"/>
                  </a:solidFill>
                  <a:effectLst/>
                </a:rPr>
                <a:t>, seguidos, </a:t>
              </a:r>
              <a:br>
                <a:rPr lang="es-ES" sz="1000" dirty="0">
                  <a:solidFill>
                    <a:schemeClr val="accent1"/>
                  </a:solidFill>
                  <a:effectLst/>
                </a:rPr>
              </a:br>
              <a:r>
                <a:rPr lang="es-ES" sz="1000" dirty="0">
                  <a:solidFill>
                    <a:schemeClr val="accent1"/>
                  </a:solidFill>
                  <a:effectLst/>
                </a:rPr>
                <a:t>si es necesario, de un </a:t>
              </a:r>
              <a:r>
                <a:rPr lang="es-ES" sz="1000" b="1" dirty="0">
                  <a:solidFill>
                    <a:schemeClr val="accent1"/>
                  </a:solidFill>
                  <a:effectLst/>
                </a:rPr>
                <a:t>diurético </a:t>
              </a:r>
              <a:r>
                <a:rPr lang="es-ES" sz="1000" dirty="0">
                  <a:solidFill>
                    <a:schemeClr val="accent1"/>
                  </a:solidFill>
                  <a:effectLst/>
                </a:rPr>
                <a:t>en dosis baja si se tolera. </a:t>
              </a:r>
              <a:br>
                <a:rPr lang="es-ES" sz="1000" dirty="0">
                  <a:solidFill>
                    <a:schemeClr val="accent1"/>
                  </a:solidFill>
                  <a:effectLst/>
                </a:rPr>
              </a:br>
              <a:r>
                <a:rPr lang="es-ES" sz="1000" b="1" dirty="0">
                  <a:solidFill>
                    <a:schemeClr val="accent1"/>
                  </a:solidFill>
                  <a:effectLst/>
                </a:rPr>
                <a:t>No </a:t>
              </a:r>
              <a:r>
                <a:rPr lang="es-ES" sz="1000" dirty="0">
                  <a:solidFill>
                    <a:schemeClr val="accent1"/>
                  </a:solidFill>
                  <a:effectLst/>
                </a:rPr>
                <a:t>está </a:t>
              </a:r>
              <a:r>
                <a:rPr lang="es-ES" sz="1000" b="1" dirty="0">
                  <a:solidFill>
                    <a:schemeClr val="accent1"/>
                  </a:solidFill>
                  <a:effectLst/>
                </a:rPr>
                <a:t>indicado </a:t>
              </a:r>
              <a:r>
                <a:rPr lang="es-ES" sz="1000" dirty="0">
                  <a:solidFill>
                    <a:schemeClr val="accent1"/>
                  </a:solidFill>
                  <a:effectLst/>
                </a:rPr>
                <a:t>el tratamiento con </a:t>
              </a:r>
              <a:r>
                <a:rPr lang="es-ES" sz="1000" b="1" dirty="0">
                  <a:solidFill>
                    <a:schemeClr val="accent1"/>
                  </a:solidFill>
                  <a:effectLst/>
                </a:rPr>
                <a:t>betabloqueante </a:t>
              </a:r>
              <a:r>
                <a:rPr lang="es-ES" sz="1000" dirty="0">
                  <a:solidFill>
                    <a:schemeClr val="accent1"/>
                  </a:solidFill>
                  <a:effectLst/>
                </a:rPr>
                <a:t>(a menos que existan indicaciones) o un </a:t>
              </a:r>
              <a:r>
                <a:rPr lang="es-ES" sz="1000" b="1" dirty="0">
                  <a:solidFill>
                    <a:schemeClr val="accent1"/>
                  </a:solidFill>
                  <a:effectLst/>
                </a:rPr>
                <a:t>alfabloqueante</a:t>
              </a:r>
              <a:r>
                <a:rPr lang="es-ES" sz="1000" baseline="30000" dirty="0">
                  <a:solidFill>
                    <a:schemeClr val="accent1"/>
                  </a:solidFill>
                  <a:latin typeface="Arial"/>
                  <a:cs typeface="Arial"/>
                </a:rPr>
                <a:t>1,2</a:t>
              </a:r>
              <a:endParaRPr lang="es-ES" sz="1000" dirty="0">
                <a:solidFill>
                  <a:schemeClr val="accent1"/>
                </a:solidFill>
                <a:effectLst/>
              </a:endParaRPr>
            </a:p>
          </p:txBody>
        </p:sp>
        <p:sp>
          <p:nvSpPr>
            <p:cNvPr id="6" name="Elipse 5">
              <a:extLst>
                <a:ext uri="{FF2B5EF4-FFF2-40B4-BE49-F238E27FC236}">
                  <a16:creationId xmlns:a16="http://schemas.microsoft.com/office/drawing/2014/main" id="{4B5B3ECB-C433-6BD5-8FC1-1223D7BC1593}"/>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 name="Grupo 9">
            <a:extLst>
              <a:ext uri="{FF2B5EF4-FFF2-40B4-BE49-F238E27FC236}">
                <a16:creationId xmlns:a16="http://schemas.microsoft.com/office/drawing/2014/main" id="{78F4E327-042E-5B28-2DD2-8AE3BA229B9E}"/>
              </a:ext>
            </a:extLst>
          </p:cNvPr>
          <p:cNvGrpSpPr/>
          <p:nvPr/>
        </p:nvGrpSpPr>
        <p:grpSpPr>
          <a:xfrm>
            <a:off x="4407870" y="4488142"/>
            <a:ext cx="328260" cy="136246"/>
            <a:chOff x="4211960" y="4340365"/>
            <a:chExt cx="328260" cy="136246"/>
          </a:xfrm>
        </p:grpSpPr>
        <p:sp>
          <p:nvSpPr>
            <p:cNvPr id="15" name="Elipse 90">
              <a:hlinkClick r:id="rId4" action="ppaction://hlinksldjump"/>
              <a:extLst>
                <a:ext uri="{FF2B5EF4-FFF2-40B4-BE49-F238E27FC236}">
                  <a16:creationId xmlns:a16="http://schemas.microsoft.com/office/drawing/2014/main" id="{BB43129D-C7AF-9524-5DCE-6ADB07EB00C9}"/>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4" name="Elipse 90">
              <a:hlinkClick r:id="rId5" action="ppaction://hlinksldjump"/>
              <a:extLst>
                <a:ext uri="{FF2B5EF4-FFF2-40B4-BE49-F238E27FC236}">
                  <a16:creationId xmlns:a16="http://schemas.microsoft.com/office/drawing/2014/main" id="{B48B558A-F9B9-4B88-B895-7339D91EA3DC}"/>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31913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E6502-8831-B00C-0693-FA1628D3B275}"/>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675CDC3-8A73-2544-5B2D-A938B9C42FE1}"/>
              </a:ext>
            </a:extLst>
          </p:cNvPr>
          <p:cNvSpPr>
            <a:spLocks noGrp="1"/>
          </p:cNvSpPr>
          <p:nvPr>
            <p:ph type="sldNum" sz="quarter" idx="12"/>
          </p:nvPr>
        </p:nvSpPr>
        <p:spPr/>
        <p:txBody>
          <a:bodyPr/>
          <a:lstStyle/>
          <a:p>
            <a:fld id="{E7109EF1-F99E-2846-B900-05CEFB69D20A}" type="slidenum">
              <a:rPr lang="en-US" noProof="0" smtClean="0"/>
              <a:pPr/>
              <a:t>51</a:t>
            </a:fld>
            <a:endParaRPr lang="en-US" noProof="0"/>
          </a:p>
        </p:txBody>
      </p:sp>
      <p:sp>
        <p:nvSpPr>
          <p:cNvPr id="5" name="Marcador de texto 4">
            <a:extLst>
              <a:ext uri="{FF2B5EF4-FFF2-40B4-BE49-F238E27FC236}">
                <a16:creationId xmlns:a16="http://schemas.microsoft.com/office/drawing/2014/main" id="{6D8EC5F0-57FD-8D6D-0114-F76ABA9A24B7}"/>
              </a:ext>
            </a:extLst>
          </p:cNvPr>
          <p:cNvSpPr>
            <a:spLocks noGrp="1"/>
          </p:cNvSpPr>
          <p:nvPr>
            <p:ph type="body" sz="quarter" idx="26"/>
          </p:nvPr>
        </p:nvSpPr>
        <p:spPr>
          <a:xfrm>
            <a:off x="1245476" y="4747016"/>
            <a:ext cx="7295020" cy="396484"/>
          </a:xfrm>
        </p:spPr>
        <p:txBody>
          <a:bodyPr/>
          <a:lstStyle/>
          <a:p>
            <a:pPr marL="12700" marR="5080">
              <a:lnSpc>
                <a:spcPct val="100000"/>
              </a:lnSpc>
              <a:spcBef>
                <a:spcPts val="100"/>
              </a:spcBef>
            </a:pPr>
            <a:r>
              <a:rPr lang="es-ES" err="1">
                <a:latin typeface="Arial" panose="020B0604020202020204" pitchFamily="34" charset="0"/>
                <a:cs typeface="Arial" panose="020B0604020202020204" pitchFamily="34" charset="0"/>
              </a:rPr>
              <a:t>McEvoy</a:t>
            </a:r>
            <a:r>
              <a:rPr lang="es-ES">
                <a:latin typeface="Arial" panose="020B0604020202020204" pitchFamily="34" charset="0"/>
                <a:cs typeface="Arial" panose="020B0604020202020204" pitchFamily="34" charset="0"/>
              </a:rPr>
              <a:t> JW, </a:t>
            </a:r>
            <a:r>
              <a:rPr lang="es-ES" i="1">
                <a:latin typeface="Arial" panose="020B0604020202020204" pitchFamily="34" charset="0"/>
                <a:cs typeface="Arial" panose="020B0604020202020204" pitchFamily="34" charset="0"/>
              </a:rPr>
              <a:t>et al. </a:t>
            </a:r>
            <a:r>
              <a:rPr lang="es-ES">
                <a:latin typeface="Arial" panose="020B0604020202020204" pitchFamily="34" charset="0"/>
                <a:cs typeface="Arial" panose="020B0604020202020204" pitchFamily="34" charset="0"/>
              </a:rPr>
              <a:t>2024 ESC </a:t>
            </a:r>
            <a:r>
              <a:rPr lang="es-ES" err="1">
                <a:latin typeface="Arial" panose="020B0604020202020204" pitchFamily="34" charset="0"/>
                <a:cs typeface="Arial" panose="020B0604020202020204" pitchFamily="34" charset="0"/>
              </a:rPr>
              <a:t>Guidelines</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for</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the</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management</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of</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elevated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blood</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pressure</a:t>
            </a:r>
            <a:r>
              <a:rPr lang="es-ES">
                <a:latin typeface="Arial" panose="020B0604020202020204" pitchFamily="34" charset="0"/>
                <a:cs typeface="Arial" panose="020B0604020202020204" pitchFamily="34" charset="0"/>
              </a:rPr>
              <a:t> and </a:t>
            </a:r>
            <a:r>
              <a:rPr lang="es-ES" err="1">
                <a:latin typeface="Arial" panose="020B0604020202020204" pitchFamily="34" charset="0"/>
                <a:cs typeface="Arial" panose="020B0604020202020204" pitchFamily="34" charset="0"/>
              </a:rPr>
              <a:t>hypertension</a:t>
            </a:r>
            <a:r>
              <a:rPr lang="es-ES">
                <a:latin typeface="Arial" panose="020B0604020202020204" pitchFamily="34" charset="0"/>
                <a:cs typeface="Arial" panose="020B0604020202020204" pitchFamily="34" charset="0"/>
              </a:rPr>
              <a:t>. </a:t>
            </a:r>
            <a:r>
              <a:rPr lang="es-ES" err="1">
                <a:latin typeface="Arial" panose="020B0604020202020204" pitchFamily="34" charset="0"/>
                <a:cs typeface="Arial" panose="020B0604020202020204" pitchFamily="34" charset="0"/>
              </a:rPr>
              <a:t>Eur</a:t>
            </a:r>
            <a:r>
              <a:rPr lang="es-ES">
                <a:latin typeface="Arial" panose="020B0604020202020204" pitchFamily="34" charset="0"/>
                <a:cs typeface="Arial" panose="020B0604020202020204" pitchFamily="34" charset="0"/>
              </a:rPr>
              <a:t> Heart J. 2024;45(38):3912–4018.</a:t>
            </a:r>
          </a:p>
        </p:txBody>
      </p:sp>
      <p:sp>
        <p:nvSpPr>
          <p:cNvPr id="23" name="Marcador de texto 2">
            <a:extLst>
              <a:ext uri="{FF2B5EF4-FFF2-40B4-BE49-F238E27FC236}">
                <a16:creationId xmlns:a16="http://schemas.microsoft.com/office/drawing/2014/main" id="{24BE20FD-9AD7-554A-221F-02CAA62CE037}"/>
              </a:ext>
            </a:extLst>
          </p:cNvPr>
          <p:cNvSpPr>
            <a:spLocks noGrp="1"/>
          </p:cNvSpPr>
          <p:nvPr>
            <p:ph type="body" sz="quarter" idx="19"/>
          </p:nvPr>
        </p:nvSpPr>
        <p:spPr>
          <a:xfrm>
            <a:off x="323851" y="259918"/>
            <a:ext cx="8496300" cy="342062"/>
          </a:xfrm>
        </p:spPr>
        <p:txBody>
          <a:bodyPr/>
          <a:lstStyle/>
          <a:p>
            <a:r>
              <a:rPr lang="es-ES"/>
              <a:t>MANEJO DE LA HIPERTENSIÓN ARTERIAL</a:t>
            </a:r>
          </a:p>
        </p:txBody>
      </p:sp>
      <p:sp>
        <p:nvSpPr>
          <p:cNvPr id="26" name="Marcador de texto 3">
            <a:extLst>
              <a:ext uri="{FF2B5EF4-FFF2-40B4-BE49-F238E27FC236}">
                <a16:creationId xmlns:a16="http://schemas.microsoft.com/office/drawing/2014/main" id="{14082F82-021B-07C9-738E-746F35C77CBD}"/>
              </a:ext>
            </a:extLst>
          </p:cNvPr>
          <p:cNvSpPr>
            <a:spLocks noGrp="1"/>
          </p:cNvSpPr>
          <p:nvPr>
            <p:ph type="body" sz="quarter" idx="25"/>
          </p:nvPr>
        </p:nvSpPr>
        <p:spPr>
          <a:xfrm>
            <a:off x="323851" y="693739"/>
            <a:ext cx="8496300" cy="276999"/>
          </a:xfrm>
        </p:spPr>
        <p:txBody>
          <a:bodyPr>
            <a:spAutoFit/>
          </a:bodyPr>
          <a:lstStyle/>
          <a:p>
            <a:r>
              <a:rPr lang="es-ES" sz="1800" b="1">
                <a:latin typeface="Arial" panose="020B0604020202020204" pitchFamily="34" charset="0"/>
                <a:cs typeface="Arial" panose="020B0604020202020204" pitchFamily="34" charset="0"/>
              </a:rPr>
              <a:t>En adultos mayores frágiles</a:t>
            </a:r>
          </a:p>
        </p:txBody>
      </p:sp>
      <p:grpSp>
        <p:nvGrpSpPr>
          <p:cNvPr id="3" name="Grupo 2">
            <a:extLst>
              <a:ext uri="{FF2B5EF4-FFF2-40B4-BE49-F238E27FC236}">
                <a16:creationId xmlns:a16="http://schemas.microsoft.com/office/drawing/2014/main" id="{DA207B63-97FF-2EA8-2DAC-04F26EBA5BE6}"/>
              </a:ext>
            </a:extLst>
          </p:cNvPr>
          <p:cNvGrpSpPr/>
          <p:nvPr/>
        </p:nvGrpSpPr>
        <p:grpSpPr>
          <a:xfrm>
            <a:off x="323850" y="1166812"/>
            <a:ext cx="8496301" cy="320901"/>
            <a:chOff x="323850" y="1166812"/>
            <a:chExt cx="8496301" cy="320901"/>
          </a:xfrm>
        </p:grpSpPr>
        <p:sp>
          <p:nvSpPr>
            <p:cNvPr id="4" name="Redondear rectángulo de una esquina 3">
              <a:extLst>
                <a:ext uri="{FF2B5EF4-FFF2-40B4-BE49-F238E27FC236}">
                  <a16:creationId xmlns:a16="http://schemas.microsoft.com/office/drawing/2014/main" id="{B2325C6E-A82E-C931-7E4A-770EBD0EC00B}"/>
                </a:ext>
              </a:extLst>
            </p:cNvPr>
            <p:cNvSpPr/>
            <p:nvPr/>
          </p:nvSpPr>
          <p:spPr>
            <a:xfrm flipV="1">
              <a:off x="323850" y="1166812"/>
              <a:ext cx="8496300" cy="320901"/>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997751C7-A922-131B-1CB2-85B6BA05BCDE}"/>
                </a:ext>
              </a:extLst>
            </p:cNvPr>
            <p:cNvSpPr txBox="1"/>
            <p:nvPr/>
          </p:nvSpPr>
          <p:spPr>
            <a:xfrm>
              <a:off x="323851" y="1219540"/>
              <a:ext cx="8496300" cy="215444"/>
            </a:xfrm>
            <a:prstGeom prst="rect">
              <a:avLst/>
            </a:prstGeom>
            <a:noFill/>
          </p:spPr>
          <p:txBody>
            <a:bodyPr wrap="square" lIns="0" tIns="0" rIns="0" bIns="0" rtlCol="0">
              <a:spAutoFit/>
            </a:bodyPr>
            <a:lstStyle/>
            <a:p>
              <a:pPr marL="12700" marR="5080" algn="ctr">
                <a:lnSpc>
                  <a:spcPct val="100000"/>
                </a:lnSpc>
                <a:spcBef>
                  <a:spcPts val="100"/>
                </a:spcBef>
              </a:pPr>
              <a:r>
                <a:rPr lang="es-ES" sz="1400">
                  <a:solidFill>
                    <a:schemeClr val="bg1"/>
                  </a:solidFill>
                  <a:latin typeface="Arial" panose="020B0604020202020204" pitchFamily="34" charset="0"/>
                  <a:cs typeface="Arial" panose="020B0604020202020204" pitchFamily="34" charset="0"/>
                </a:rPr>
                <a:t>Evaluación de la </a:t>
              </a:r>
              <a:r>
                <a:rPr lang="es-ES" sz="1400" b="1">
                  <a:solidFill>
                    <a:schemeClr val="bg1"/>
                  </a:solidFill>
                  <a:latin typeface="Arial" panose="020B0604020202020204" pitchFamily="34" charset="0"/>
                  <a:cs typeface="Arial" panose="020B0604020202020204" pitchFamily="34" charset="0"/>
                </a:rPr>
                <a:t>FRAGILIDAD</a:t>
              </a:r>
              <a:r>
                <a:rPr lang="es-ES" sz="1400">
                  <a:solidFill>
                    <a:schemeClr val="bg1"/>
                  </a:solidFill>
                  <a:latin typeface="Arial" panose="020B0604020202020204" pitchFamily="34" charset="0"/>
                  <a:cs typeface="Arial" panose="020B0604020202020204" pitchFamily="34" charset="0"/>
                </a:rPr>
                <a:t> en el manejo de la </a:t>
              </a:r>
              <a:r>
                <a:rPr lang="es-ES" sz="1400" b="1">
                  <a:solidFill>
                    <a:schemeClr val="bg1"/>
                  </a:solidFill>
                  <a:latin typeface="Arial" panose="020B0604020202020204" pitchFamily="34" charset="0"/>
                  <a:cs typeface="Arial" panose="020B0604020202020204" pitchFamily="34" charset="0"/>
                </a:rPr>
                <a:t>presión arterial</a:t>
              </a:r>
            </a:p>
          </p:txBody>
        </p:sp>
      </p:grpSp>
      <p:graphicFrame>
        <p:nvGraphicFramePr>
          <p:cNvPr id="8" name="Tabla 7">
            <a:extLst>
              <a:ext uri="{FF2B5EF4-FFF2-40B4-BE49-F238E27FC236}">
                <a16:creationId xmlns:a16="http://schemas.microsoft.com/office/drawing/2014/main" id="{DE5D21FD-D32A-CDE1-52A1-A1F3987EF50E}"/>
              </a:ext>
            </a:extLst>
          </p:cNvPr>
          <p:cNvGraphicFramePr>
            <a:graphicFrameLocks noGrp="1"/>
          </p:cNvGraphicFramePr>
          <p:nvPr>
            <p:extLst>
              <p:ext uri="{D42A27DB-BD31-4B8C-83A1-F6EECF244321}">
                <p14:modId xmlns:p14="http://schemas.microsoft.com/office/powerpoint/2010/main" val="1811937662"/>
              </p:ext>
            </p:extLst>
          </p:nvPr>
        </p:nvGraphicFramePr>
        <p:xfrm>
          <a:off x="323852" y="1618505"/>
          <a:ext cx="2796618" cy="2801085"/>
        </p:xfrm>
        <a:graphic>
          <a:graphicData uri="http://schemas.openxmlformats.org/drawingml/2006/table">
            <a:tbl>
              <a:tblPr firstRow="1" bandRow="1">
                <a:tableStyleId>{69012ECD-51FC-41F1-AA8D-1B2483CD663E}</a:tableStyleId>
              </a:tblPr>
              <a:tblGrid>
                <a:gridCol w="385927">
                  <a:extLst>
                    <a:ext uri="{9D8B030D-6E8A-4147-A177-3AD203B41FA5}">
                      <a16:colId xmlns:a16="http://schemas.microsoft.com/office/drawing/2014/main" val="834087171"/>
                    </a:ext>
                  </a:extLst>
                </a:gridCol>
                <a:gridCol w="133400">
                  <a:extLst>
                    <a:ext uri="{9D8B030D-6E8A-4147-A177-3AD203B41FA5}">
                      <a16:colId xmlns:a16="http://schemas.microsoft.com/office/drawing/2014/main" val="281886553"/>
                    </a:ext>
                  </a:extLst>
                </a:gridCol>
                <a:gridCol w="2277291">
                  <a:extLst>
                    <a:ext uri="{9D8B030D-6E8A-4147-A177-3AD203B41FA5}">
                      <a16:colId xmlns:a16="http://schemas.microsoft.com/office/drawing/2014/main" val="1077841547"/>
                    </a:ext>
                  </a:extLst>
                </a:gridCol>
              </a:tblGrid>
              <a:tr h="449875">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600" b="0">
                          <a:solidFill>
                            <a:schemeClr val="accent1"/>
                          </a:solidFill>
                          <a:latin typeface="+mn-lt"/>
                        </a:rPr>
                        <a:t>1</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600" b="1" kern="1200">
                          <a:solidFill>
                            <a:schemeClr val="accent1"/>
                          </a:solidFill>
                          <a:effectLst/>
                          <a:latin typeface="+mn-lt"/>
                          <a:ea typeface="+mn-ea"/>
                          <a:cs typeface="+mn-cs"/>
                        </a:rPr>
                        <a:t>Muy en forma</a:t>
                      </a:r>
                      <a:br>
                        <a:rPr lang="es-ES" sz="600" kern="1200">
                          <a:solidFill>
                            <a:srgbClr val="002855"/>
                          </a:solidFill>
                          <a:effectLst/>
                          <a:latin typeface="+mn-lt"/>
                          <a:ea typeface="+mn-ea"/>
                          <a:cs typeface="+mn-cs"/>
                        </a:rPr>
                      </a:br>
                      <a:r>
                        <a:rPr lang="es-ES" sz="600" b="0" kern="1200">
                          <a:solidFill>
                            <a:schemeClr val="accent1"/>
                          </a:solidFill>
                          <a:effectLst/>
                          <a:latin typeface="+mn-lt"/>
                          <a:ea typeface="+mn-ea"/>
                          <a:cs typeface="+mn-cs"/>
                        </a:rPr>
                        <a:t>Personas robustas, activas, enérgicas y motivadas. </a:t>
                      </a:r>
                      <a:br>
                        <a:rPr lang="es-ES" sz="600" b="0" kern="1200">
                          <a:solidFill>
                            <a:srgbClr val="002855"/>
                          </a:solidFill>
                          <a:effectLst/>
                          <a:latin typeface="+mn-lt"/>
                          <a:ea typeface="+mn-ea"/>
                          <a:cs typeface="+mn-cs"/>
                        </a:rPr>
                      </a:br>
                      <a:r>
                        <a:rPr lang="es-ES" sz="600" b="0" kern="1200">
                          <a:solidFill>
                            <a:schemeClr val="accent1"/>
                          </a:solidFill>
                          <a:effectLst/>
                          <a:latin typeface="+mn-lt"/>
                          <a:ea typeface="+mn-ea"/>
                          <a:cs typeface="+mn-cs"/>
                        </a:rPr>
                        <a:t>Estas personas hacen ejercicio regularmente. </a:t>
                      </a:r>
                      <a:br>
                        <a:rPr lang="es-ES" sz="600" b="0" kern="1200">
                          <a:solidFill>
                            <a:srgbClr val="002855"/>
                          </a:solidFill>
                          <a:effectLst/>
                          <a:latin typeface="+mn-lt"/>
                          <a:ea typeface="+mn-ea"/>
                          <a:cs typeface="+mn-cs"/>
                        </a:rPr>
                      </a:br>
                      <a:r>
                        <a:rPr lang="es-ES" sz="600" b="0" kern="1200">
                          <a:solidFill>
                            <a:schemeClr val="accent1"/>
                          </a:solidFill>
                          <a:effectLst/>
                          <a:latin typeface="+mn-lt"/>
                          <a:ea typeface="+mn-ea"/>
                          <a:cs typeface="+mn-cs"/>
                        </a:rPr>
                        <a:t>Son las que están más en forma para su edad.</a:t>
                      </a:r>
                      <a:r>
                        <a:rPr lang="es-ES" sz="600" b="0">
                          <a:solidFill>
                            <a:schemeClr val="accent1"/>
                          </a:solidFill>
                          <a:effectLst/>
                          <a:latin typeface="+mn-lt"/>
                        </a:rPr>
                        <a:t> </a:t>
                      </a:r>
                      <a:endParaRPr lang="es-ES" sz="600" b="0" kern="1200">
                        <a:solidFill>
                          <a:schemeClr val="accent1"/>
                        </a:solidFill>
                        <a:effectLst/>
                        <a:latin typeface="+mn-lt"/>
                        <a:ea typeface="+mn-ea"/>
                        <a:cs typeface="+mn-cs"/>
                      </a:endParaRP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895179648"/>
                  </a:ext>
                </a:extLst>
              </a:tr>
              <a:tr h="543846">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0">
                          <a:solidFill>
                            <a:schemeClr val="accent1"/>
                          </a:solidFill>
                          <a:latin typeface="+mn-lt"/>
                        </a:rPr>
                        <a:t>2</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1" kern="1200">
                          <a:solidFill>
                            <a:schemeClr val="accent1"/>
                          </a:solidFill>
                          <a:effectLst/>
                          <a:latin typeface="+mn-lt"/>
                          <a:ea typeface="+mn-ea"/>
                          <a:cs typeface="+mn-cs"/>
                        </a:rPr>
                        <a:t>Bien</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Personas que no tienen síntomas de enfermedad activa, </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pero están menos en forma que las de la categoría 1. </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Hacen ejercicio o son muy activas de forma ocasional, </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por ejemplo, con carácter estacional.</a:t>
                      </a:r>
                      <a:r>
                        <a:rPr lang="es-ES" sz="600">
                          <a:solidFill>
                            <a:schemeClr val="accent1"/>
                          </a:solidFill>
                          <a:effectLst/>
                          <a:latin typeface="+mn-lt"/>
                        </a:rPr>
                        <a:t> </a:t>
                      </a:r>
                      <a:endParaRPr lang="es-ES" sz="600" b="0">
                        <a:solidFill>
                          <a:schemeClr val="accent1"/>
                        </a:solidFill>
                        <a:latin typeface="+mn-lt"/>
                      </a:endParaRP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1189267293"/>
                  </a:ext>
                </a:extLst>
              </a:tr>
              <a:tr h="426658">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0">
                          <a:solidFill>
                            <a:schemeClr val="accent1"/>
                          </a:solidFill>
                          <a:latin typeface="+mn-lt"/>
                        </a:rPr>
                        <a:t>3</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1" kern="1200">
                          <a:solidFill>
                            <a:schemeClr val="accent1"/>
                          </a:solidFill>
                          <a:effectLst/>
                          <a:latin typeface="+mn-lt"/>
                          <a:ea typeface="+mn-ea"/>
                          <a:cs typeface="+mn-cs"/>
                        </a:rPr>
                        <a:t>Bien manejados</a:t>
                      </a:r>
                      <a:endParaRPr lang="es-ES" sz="600" kern="1200">
                        <a:solidFill>
                          <a:schemeClr val="accent1"/>
                        </a:solidFill>
                        <a:effectLst/>
                        <a:latin typeface="+mn-lt"/>
                        <a:ea typeface="+mn-ea"/>
                        <a:cs typeface="+mn-cs"/>
                      </a:endParaRPr>
                    </a:p>
                    <a:p>
                      <a:r>
                        <a:rPr lang="es-ES" sz="600" kern="1200">
                          <a:solidFill>
                            <a:schemeClr val="accent1"/>
                          </a:solidFill>
                          <a:effectLst/>
                          <a:latin typeface="+mn-lt"/>
                          <a:ea typeface="+mn-ea"/>
                          <a:cs typeface="+mn-cs"/>
                        </a:rPr>
                        <a:t>Personas cuyos problemas médicos están bien </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controlados, pero no son activas, más allá de caminar </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de forma rutinaria.</a:t>
                      </a: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1321155117"/>
                  </a:ext>
                </a:extLst>
              </a:tr>
              <a:tr h="449875">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0">
                          <a:solidFill>
                            <a:schemeClr val="accent1"/>
                          </a:solidFill>
                          <a:latin typeface="+mn-lt"/>
                        </a:rPr>
                        <a:t>4</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1" kern="1200">
                          <a:solidFill>
                            <a:schemeClr val="accent1"/>
                          </a:solidFill>
                          <a:effectLst/>
                          <a:latin typeface="+mn-lt"/>
                          <a:ea typeface="+mn-ea"/>
                          <a:cs typeface="+mn-cs"/>
                        </a:rPr>
                        <a:t>Vulnerables</a:t>
                      </a:r>
                      <a:endParaRPr lang="es-ES" sz="600" kern="1200">
                        <a:solidFill>
                          <a:schemeClr val="accent1"/>
                        </a:solidFill>
                        <a:effectLst/>
                        <a:latin typeface="+mn-lt"/>
                        <a:ea typeface="+mn-ea"/>
                        <a:cs typeface="+mn-cs"/>
                      </a:endParaRPr>
                    </a:p>
                    <a:p>
                      <a:r>
                        <a:rPr lang="es-ES" sz="600" kern="1200">
                          <a:solidFill>
                            <a:schemeClr val="accent1"/>
                          </a:solidFill>
                          <a:effectLst/>
                          <a:latin typeface="+mn-lt"/>
                          <a:ea typeface="+mn-ea"/>
                          <a:cs typeface="+mn-cs"/>
                        </a:rPr>
                        <a:t>Aunque no dependen de la ayuda diaria de otros, a menudo </a:t>
                      </a:r>
                      <a:br>
                        <a:rPr lang="es-ES" sz="600" kern="1200">
                          <a:solidFill>
                            <a:srgbClr val="002855"/>
                          </a:solidFill>
                          <a:effectLst/>
                          <a:latin typeface="+mn-lt"/>
                          <a:ea typeface="+mn-ea"/>
                          <a:cs typeface="+mn-cs"/>
                        </a:rPr>
                      </a:br>
                      <a:r>
                        <a:rPr lang="es-ES" sz="600" kern="1200">
                          <a:solidFill>
                            <a:schemeClr val="accent1"/>
                          </a:solidFill>
                          <a:effectLst/>
                          <a:latin typeface="+mn-lt"/>
                          <a:ea typeface="+mn-ea"/>
                          <a:cs typeface="+mn-cs"/>
                        </a:rPr>
                        <a:t>los síntomas limitan sus actividades. Una queja común es sentirse "más lento" y/o estar cansado durante el día.</a:t>
                      </a: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2481752791"/>
                  </a:ext>
                </a:extLst>
              </a:tr>
              <a:tr h="919729">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r>
                        <a:rPr lang="es-ES" sz="600" b="0">
                          <a:solidFill>
                            <a:schemeClr val="accent1"/>
                          </a:solidFill>
                          <a:latin typeface="+mn-lt"/>
                        </a:rPr>
                        <a:t>5</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r>
                        <a:rPr lang="es-ES" sz="600" b="1" kern="1200" dirty="0">
                          <a:solidFill>
                            <a:schemeClr val="accent1"/>
                          </a:solidFill>
                          <a:effectLst/>
                          <a:latin typeface="+mn-lt"/>
                          <a:ea typeface="+mn-ea"/>
                          <a:cs typeface="+mn-cs"/>
                        </a:rPr>
                        <a:t>Ligeramente frágiles</a:t>
                      </a:r>
                      <a:br>
                        <a:rPr lang="es-ES" sz="600" kern="1200" dirty="0">
                          <a:solidFill>
                            <a:srgbClr val="002855"/>
                          </a:solidFill>
                          <a:effectLst/>
                          <a:latin typeface="+mn-lt"/>
                          <a:ea typeface="+mn-ea"/>
                          <a:cs typeface="+mn-cs"/>
                        </a:rPr>
                      </a:br>
                      <a:r>
                        <a:rPr lang="es-ES" sz="600" kern="1200" dirty="0">
                          <a:solidFill>
                            <a:schemeClr val="accent1"/>
                          </a:solidFill>
                          <a:effectLst/>
                          <a:latin typeface="+mn-lt"/>
                          <a:ea typeface="+mn-ea"/>
                          <a:cs typeface="+mn-cs"/>
                        </a:rPr>
                        <a:t>Estas personas a menudo tienen una ralentización más evidente y necesitan ayuda con actividades instrumentales </a:t>
                      </a:r>
                      <a:br>
                        <a:rPr lang="es-ES" sz="600" kern="1200" dirty="0">
                          <a:solidFill>
                            <a:srgbClr val="002855"/>
                          </a:solidFill>
                          <a:effectLst/>
                          <a:latin typeface="+mn-lt"/>
                          <a:ea typeface="+mn-ea"/>
                          <a:cs typeface="+mn-cs"/>
                        </a:rPr>
                      </a:br>
                      <a:r>
                        <a:rPr lang="es-ES" sz="600" kern="1200" dirty="0">
                          <a:solidFill>
                            <a:schemeClr val="accent1"/>
                          </a:solidFill>
                          <a:effectLst/>
                          <a:latin typeface="+mn-lt"/>
                          <a:ea typeface="+mn-ea"/>
                          <a:cs typeface="+mn-cs"/>
                        </a:rPr>
                        <a:t>de la vida diaria (AIVD)  de mayor nivel (finanzas, transporte, trabajos domésticos pesados, medicamentos). Lo habitual es que la fragilidad leve afecte progresivamente el ir de compras, caminar fuera de casa solo, preparar comidas y encargarse </a:t>
                      </a:r>
                      <a:br>
                        <a:rPr lang="es-ES" sz="600" kern="1200" dirty="0">
                          <a:solidFill>
                            <a:srgbClr val="002855"/>
                          </a:solidFill>
                          <a:effectLst/>
                          <a:latin typeface="+mn-lt"/>
                          <a:ea typeface="+mn-ea"/>
                          <a:cs typeface="+mn-cs"/>
                        </a:rPr>
                      </a:br>
                      <a:r>
                        <a:rPr lang="es-ES" sz="600" kern="1200" dirty="0">
                          <a:solidFill>
                            <a:schemeClr val="accent1"/>
                          </a:solidFill>
                          <a:effectLst/>
                          <a:latin typeface="+mn-lt"/>
                          <a:ea typeface="+mn-ea"/>
                          <a:cs typeface="+mn-cs"/>
                        </a:rPr>
                        <a:t>de las tareas domésticas.</a:t>
                      </a: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02466209"/>
                  </a:ext>
                </a:extLst>
              </a:tr>
            </a:tbl>
          </a:graphicData>
        </a:graphic>
      </p:graphicFrame>
      <p:pic>
        <p:nvPicPr>
          <p:cNvPr id="12" name="Gráfico 11">
            <a:extLst>
              <a:ext uri="{FF2B5EF4-FFF2-40B4-BE49-F238E27FC236}">
                <a16:creationId xmlns:a16="http://schemas.microsoft.com/office/drawing/2014/main" id="{39111FCE-24FF-D18E-7E7D-E4EAD748A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557" y="2139951"/>
            <a:ext cx="130000" cy="360000"/>
          </a:xfrm>
          <a:prstGeom prst="rect">
            <a:avLst/>
          </a:prstGeom>
        </p:spPr>
      </p:pic>
      <p:pic>
        <p:nvPicPr>
          <p:cNvPr id="13" name="Gráfico 12">
            <a:extLst>
              <a:ext uri="{FF2B5EF4-FFF2-40B4-BE49-F238E27FC236}">
                <a16:creationId xmlns:a16="http://schemas.microsoft.com/office/drawing/2014/main" id="{9042FA97-5327-15B5-9B3F-9FEC613302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395" y="2651385"/>
            <a:ext cx="126325" cy="360000"/>
          </a:xfrm>
          <a:prstGeom prst="rect">
            <a:avLst/>
          </a:prstGeom>
        </p:spPr>
      </p:pic>
      <p:pic>
        <p:nvPicPr>
          <p:cNvPr id="14" name="Gráfico 13">
            <a:extLst>
              <a:ext uri="{FF2B5EF4-FFF2-40B4-BE49-F238E27FC236}">
                <a16:creationId xmlns:a16="http://schemas.microsoft.com/office/drawing/2014/main" id="{1EB87F49-256F-D306-7556-FC2D2C051A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403" y="3094513"/>
            <a:ext cx="132308" cy="360000"/>
          </a:xfrm>
          <a:prstGeom prst="rect">
            <a:avLst/>
          </a:prstGeom>
        </p:spPr>
      </p:pic>
      <p:pic>
        <p:nvPicPr>
          <p:cNvPr id="15" name="Gráfico 14">
            <a:extLst>
              <a:ext uri="{FF2B5EF4-FFF2-40B4-BE49-F238E27FC236}">
                <a16:creationId xmlns:a16="http://schemas.microsoft.com/office/drawing/2014/main" id="{79253D8A-ABA0-D2F1-A5B8-714D845A36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166" y="1667169"/>
            <a:ext cx="118782" cy="360589"/>
          </a:xfrm>
          <a:prstGeom prst="rect">
            <a:avLst/>
          </a:prstGeom>
        </p:spPr>
      </p:pic>
      <p:pic>
        <p:nvPicPr>
          <p:cNvPr id="16" name="Gráfico 15">
            <a:extLst>
              <a:ext uri="{FF2B5EF4-FFF2-40B4-BE49-F238E27FC236}">
                <a16:creationId xmlns:a16="http://schemas.microsoft.com/office/drawing/2014/main" id="{00746B08-D0BD-27DD-7FE7-DB19CF0139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7796" y="3558932"/>
            <a:ext cx="219522" cy="306000"/>
          </a:xfrm>
          <a:prstGeom prst="rect">
            <a:avLst/>
          </a:prstGeom>
        </p:spPr>
      </p:pic>
      <p:graphicFrame>
        <p:nvGraphicFramePr>
          <p:cNvPr id="21" name="Tabla 20">
            <a:extLst>
              <a:ext uri="{FF2B5EF4-FFF2-40B4-BE49-F238E27FC236}">
                <a16:creationId xmlns:a16="http://schemas.microsoft.com/office/drawing/2014/main" id="{E35B3567-46B1-94E9-76BE-13BA729A4F8D}"/>
              </a:ext>
            </a:extLst>
          </p:cNvPr>
          <p:cNvGraphicFramePr>
            <a:graphicFrameLocks noGrp="1"/>
          </p:cNvGraphicFramePr>
          <p:nvPr>
            <p:extLst>
              <p:ext uri="{D42A27DB-BD31-4B8C-83A1-F6EECF244321}">
                <p14:modId xmlns:p14="http://schemas.microsoft.com/office/powerpoint/2010/main" val="3732291932"/>
              </p:ext>
            </p:extLst>
          </p:nvPr>
        </p:nvGraphicFramePr>
        <p:xfrm>
          <a:off x="6477533" y="1618503"/>
          <a:ext cx="2342617" cy="2789985"/>
        </p:xfrm>
        <a:graphic>
          <a:graphicData uri="http://schemas.openxmlformats.org/drawingml/2006/table">
            <a:tbl>
              <a:tblPr firstRow="1" bandRow="1">
                <a:tableStyleId>{69012ECD-51FC-41F1-AA8D-1B2483CD663E}</a:tableStyleId>
              </a:tblPr>
              <a:tblGrid>
                <a:gridCol w="390059">
                  <a:extLst>
                    <a:ext uri="{9D8B030D-6E8A-4147-A177-3AD203B41FA5}">
                      <a16:colId xmlns:a16="http://schemas.microsoft.com/office/drawing/2014/main" val="834087171"/>
                    </a:ext>
                  </a:extLst>
                </a:gridCol>
                <a:gridCol w="153465">
                  <a:extLst>
                    <a:ext uri="{9D8B030D-6E8A-4147-A177-3AD203B41FA5}">
                      <a16:colId xmlns:a16="http://schemas.microsoft.com/office/drawing/2014/main" val="281886553"/>
                    </a:ext>
                  </a:extLst>
                </a:gridCol>
                <a:gridCol w="1799093">
                  <a:extLst>
                    <a:ext uri="{9D8B030D-6E8A-4147-A177-3AD203B41FA5}">
                      <a16:colId xmlns:a16="http://schemas.microsoft.com/office/drawing/2014/main" val="1077841547"/>
                    </a:ext>
                  </a:extLst>
                </a:gridCol>
              </a:tblGrid>
              <a:tr h="962779">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600" b="0">
                          <a:solidFill>
                            <a:schemeClr val="accent1"/>
                          </a:solidFill>
                          <a:latin typeface="+mn-lt"/>
                        </a:rPr>
                        <a:t>6</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solidFill>
                      <a:schemeClr val="bg1"/>
                    </a:solidFill>
                  </a:tcPr>
                </a:tc>
                <a:tc>
                  <a:txBody>
                    <a:bodyPr/>
                    <a:lstStyle/>
                    <a:p>
                      <a:r>
                        <a:rPr lang="es-ES" sz="600" b="1" kern="1200">
                          <a:solidFill>
                            <a:schemeClr val="accent1"/>
                          </a:solidFill>
                          <a:effectLst/>
                          <a:latin typeface="+mn-lt"/>
                          <a:ea typeface="+mn-ea"/>
                          <a:cs typeface="+mn-cs"/>
                        </a:rPr>
                        <a:t>Fragilidad moderada</a:t>
                      </a:r>
                      <a:br>
                        <a:rPr lang="es-ES" sz="600" b="1" kern="1200">
                          <a:solidFill>
                            <a:schemeClr val="accent1"/>
                          </a:solidFill>
                          <a:effectLst/>
                          <a:latin typeface="+mn-lt"/>
                          <a:ea typeface="+mn-ea"/>
                          <a:cs typeface="+mn-cs"/>
                        </a:rPr>
                      </a:br>
                      <a:r>
                        <a:rPr lang="es-ES" sz="600" b="0" kern="1200">
                          <a:solidFill>
                            <a:schemeClr val="accent1"/>
                          </a:solidFill>
                          <a:effectLst/>
                          <a:latin typeface="+mn-lt"/>
                          <a:ea typeface="+mn-ea"/>
                          <a:cs typeface="+mn-cs"/>
                        </a:rPr>
                        <a:t>Las personas necesitan ayuda con todas las actividades exteriores y con el mantenimiento </a:t>
                      </a:r>
                      <a:br>
                        <a:rPr lang="es-ES" sz="600" b="0" kern="1200">
                          <a:solidFill>
                            <a:schemeClr val="accent1"/>
                          </a:solidFill>
                          <a:effectLst/>
                          <a:latin typeface="+mn-lt"/>
                          <a:ea typeface="+mn-ea"/>
                          <a:cs typeface="+mn-cs"/>
                        </a:rPr>
                      </a:br>
                      <a:r>
                        <a:rPr lang="es-ES" sz="600" b="0" kern="1200">
                          <a:solidFill>
                            <a:schemeClr val="accent1"/>
                          </a:solidFill>
                          <a:effectLst/>
                          <a:latin typeface="+mn-lt"/>
                          <a:ea typeface="+mn-ea"/>
                          <a:cs typeface="+mn-cs"/>
                        </a:rPr>
                        <a:t>de la casa. En el interior, a menudo tienen problemas con las escaleras y necesitan ayuda para bañarse, además de que pueden requerir asistencia (indicaciones y recordatorios) para ciertas tareas, o apoyo al vestirse.</a:t>
                      </a:r>
                      <a:r>
                        <a:rPr lang="es-ES" sz="600" b="0">
                          <a:solidFill>
                            <a:schemeClr val="accent1"/>
                          </a:solidFill>
                          <a:effectLst/>
                        </a:rPr>
                        <a:t> </a:t>
                      </a:r>
                      <a:endParaRPr lang="es-ES" sz="600" b="0" kern="1200">
                        <a:solidFill>
                          <a:schemeClr val="accent1"/>
                        </a:solidFill>
                        <a:effectLst/>
                        <a:latin typeface="+mn-lt"/>
                        <a:ea typeface="+mn-ea"/>
                        <a:cs typeface="+mn-cs"/>
                      </a:endParaRP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895179648"/>
                  </a:ext>
                </a:extLst>
              </a:tr>
              <a:tr h="668593">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0">
                          <a:solidFill>
                            <a:schemeClr val="accent1"/>
                          </a:solidFill>
                          <a:latin typeface="+mn-lt"/>
                        </a:rPr>
                        <a:t>7</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1" kern="1200">
                          <a:solidFill>
                            <a:schemeClr val="accent1"/>
                          </a:solidFill>
                          <a:effectLst/>
                          <a:latin typeface="+mn-lt"/>
                          <a:ea typeface="+mn-ea"/>
                          <a:cs typeface="+mn-cs"/>
                        </a:rPr>
                        <a:t>Fragilidad severa</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Completamente dependientes para el cuidado personal, sea por causa física o cognitiva. </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A pesar de esto, parecen estables y no están </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en alto riesgo de morir (en un plazo de </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~6 meses).</a:t>
                      </a:r>
                      <a:r>
                        <a:rPr lang="es-ES" sz="600">
                          <a:solidFill>
                            <a:schemeClr val="accent1"/>
                          </a:solidFill>
                          <a:effectLst/>
                        </a:rPr>
                        <a:t> </a:t>
                      </a:r>
                      <a:endParaRPr lang="es-ES" sz="600" b="0">
                        <a:solidFill>
                          <a:schemeClr val="accent1"/>
                        </a:solidFill>
                        <a:latin typeface="+mn-lt"/>
                      </a:endParaRP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1189267293"/>
                  </a:ext>
                </a:extLst>
              </a:tr>
              <a:tr h="524525">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0">
                          <a:solidFill>
                            <a:schemeClr val="accent1"/>
                          </a:solidFill>
                          <a:latin typeface="+mn-lt"/>
                        </a:rPr>
                        <a:t>8</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1" kern="1200">
                          <a:solidFill>
                            <a:schemeClr val="accent1"/>
                          </a:solidFill>
                          <a:effectLst/>
                          <a:latin typeface="+mn-lt"/>
                          <a:ea typeface="+mn-ea"/>
                          <a:cs typeface="+mn-cs"/>
                        </a:rPr>
                        <a:t>Fragilidad muy severa</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Completamente dependientes, acercándose </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al final de la vida. Es habitual que no puedan recuperarse ni de una enfermedad menor.</a:t>
                      </a:r>
                      <a:r>
                        <a:rPr lang="es-ES" sz="600">
                          <a:solidFill>
                            <a:schemeClr val="accent1"/>
                          </a:solidFill>
                          <a:effectLst/>
                        </a:rPr>
                        <a:t> </a:t>
                      </a:r>
                      <a:endParaRPr lang="es-ES" sz="600" kern="1200">
                        <a:solidFill>
                          <a:schemeClr val="accent1"/>
                        </a:solidFill>
                        <a:effectLst/>
                        <a:latin typeface="+mn-lt"/>
                        <a:ea typeface="+mn-ea"/>
                        <a:cs typeface="+mn-cs"/>
                      </a:endParaRP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1321155117"/>
                  </a:ext>
                </a:extLst>
              </a:tr>
              <a:tr h="634088">
                <a:tc>
                  <a:txBody>
                    <a:bodyPr/>
                    <a:lstStyle/>
                    <a:p>
                      <a:endParaRPr lang="es-ES" sz="600" b="0">
                        <a:solidFill>
                          <a:schemeClr val="accent1"/>
                        </a:solidFill>
                        <a:latin typeface="+mn-lt"/>
                      </a:endParaRPr>
                    </a:p>
                  </a:txBody>
                  <a:tcPr marL="54000" marR="54000" marT="36000" marB="36000">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0">
                          <a:solidFill>
                            <a:schemeClr val="accent1"/>
                          </a:solidFill>
                          <a:latin typeface="+mn-lt"/>
                        </a:rPr>
                        <a:t>9</a:t>
                      </a:r>
                    </a:p>
                  </a:txBody>
                  <a:tcPr marL="54000" marR="54000" marT="36000" marB="36000">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tcPr>
                </a:tc>
                <a:tc>
                  <a:txBody>
                    <a:bodyPr/>
                    <a:lstStyle/>
                    <a:p>
                      <a:r>
                        <a:rPr lang="es-ES" sz="600" b="1" kern="1200">
                          <a:solidFill>
                            <a:schemeClr val="accent1"/>
                          </a:solidFill>
                          <a:effectLst/>
                          <a:latin typeface="+mn-lt"/>
                          <a:ea typeface="+mn-ea"/>
                          <a:cs typeface="+mn-cs"/>
                        </a:rPr>
                        <a:t>Enfermedad terminal</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Acercándose al final de la vida. Esta categoría </a:t>
                      </a:r>
                      <a:br>
                        <a:rPr lang="es-ES" sz="600" kern="1200">
                          <a:solidFill>
                            <a:schemeClr val="accent1"/>
                          </a:solidFill>
                          <a:effectLst/>
                          <a:latin typeface="+mn-lt"/>
                          <a:ea typeface="+mn-ea"/>
                          <a:cs typeface="+mn-cs"/>
                        </a:rPr>
                      </a:br>
                      <a:r>
                        <a:rPr lang="es-ES" sz="600" kern="1200">
                          <a:solidFill>
                            <a:schemeClr val="accent1"/>
                          </a:solidFill>
                          <a:effectLst/>
                          <a:latin typeface="+mn-lt"/>
                          <a:ea typeface="+mn-ea"/>
                          <a:cs typeface="+mn-cs"/>
                        </a:rPr>
                        <a:t>se aplica a las personas que, aunque tienen una esperanza de vida &lt;6 meses, no muestran signos claros de fragilidad.</a:t>
                      </a:r>
                      <a:r>
                        <a:rPr lang="es-ES" sz="600">
                          <a:solidFill>
                            <a:schemeClr val="accent1"/>
                          </a:solidFill>
                          <a:effectLst/>
                        </a:rPr>
                        <a:t> </a:t>
                      </a:r>
                      <a:endParaRPr lang="es-ES" sz="600" kern="1200">
                        <a:solidFill>
                          <a:schemeClr val="accent1"/>
                        </a:solidFill>
                        <a:effectLst/>
                        <a:latin typeface="+mn-lt"/>
                        <a:ea typeface="+mn-ea"/>
                        <a:cs typeface="+mn-cs"/>
                      </a:endParaRPr>
                    </a:p>
                  </a:txBody>
                  <a:tcPr marL="54000" marR="54000" marT="36000" marB="36000">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tcPr>
                </a:tc>
                <a:extLst>
                  <a:ext uri="{0D108BD9-81ED-4DB2-BD59-A6C34878D82A}">
                    <a16:rowId xmlns:a16="http://schemas.microsoft.com/office/drawing/2014/main" val="2481752791"/>
                  </a:ext>
                </a:extLst>
              </a:tr>
            </a:tbl>
          </a:graphicData>
        </a:graphic>
      </p:graphicFrame>
      <p:pic>
        <p:nvPicPr>
          <p:cNvPr id="22" name="Gráfico 21">
            <a:extLst>
              <a:ext uri="{FF2B5EF4-FFF2-40B4-BE49-F238E27FC236}">
                <a16:creationId xmlns:a16="http://schemas.microsoft.com/office/drawing/2014/main" id="{447312AC-C396-B733-DFF5-32BA8D1572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7533" y="1682968"/>
            <a:ext cx="252183" cy="360000"/>
          </a:xfrm>
          <a:prstGeom prst="rect">
            <a:avLst/>
          </a:prstGeom>
        </p:spPr>
      </p:pic>
      <p:pic>
        <p:nvPicPr>
          <p:cNvPr id="25" name="Gráfico 24">
            <a:extLst>
              <a:ext uri="{FF2B5EF4-FFF2-40B4-BE49-F238E27FC236}">
                <a16:creationId xmlns:a16="http://schemas.microsoft.com/office/drawing/2014/main" id="{DD4B3BFF-E6D4-2F71-1472-1B9E3A1BA34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77533" y="2634729"/>
            <a:ext cx="317647" cy="324000"/>
          </a:xfrm>
          <a:prstGeom prst="rect">
            <a:avLst/>
          </a:prstGeom>
        </p:spPr>
      </p:pic>
      <p:pic>
        <p:nvPicPr>
          <p:cNvPr id="27" name="Gráfico 26">
            <a:extLst>
              <a:ext uri="{FF2B5EF4-FFF2-40B4-BE49-F238E27FC236}">
                <a16:creationId xmlns:a16="http://schemas.microsoft.com/office/drawing/2014/main" id="{7FDD10C7-6452-FC75-9E22-0F7A899F28B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6477533" y="3317068"/>
            <a:ext cx="346988" cy="216000"/>
          </a:xfrm>
          <a:prstGeom prst="rect">
            <a:avLst/>
          </a:prstGeom>
        </p:spPr>
      </p:pic>
      <p:pic>
        <p:nvPicPr>
          <p:cNvPr id="28" name="Gráfico 27">
            <a:extLst>
              <a:ext uri="{FF2B5EF4-FFF2-40B4-BE49-F238E27FC236}">
                <a16:creationId xmlns:a16="http://schemas.microsoft.com/office/drawing/2014/main" id="{956E5DD9-FE40-F764-2A68-01DA5B4DF34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77533" y="3818838"/>
            <a:ext cx="233264" cy="288000"/>
          </a:xfrm>
          <a:prstGeom prst="rect">
            <a:avLst/>
          </a:prstGeom>
        </p:spPr>
      </p:pic>
      <p:sp>
        <p:nvSpPr>
          <p:cNvPr id="31" name="Rectángulo 30">
            <a:extLst>
              <a:ext uri="{FF2B5EF4-FFF2-40B4-BE49-F238E27FC236}">
                <a16:creationId xmlns:a16="http://schemas.microsoft.com/office/drawing/2014/main" id="{59BCF91B-C8B0-F855-5561-EE54845AAE49}"/>
              </a:ext>
            </a:extLst>
          </p:cNvPr>
          <p:cNvSpPr/>
          <p:nvPr/>
        </p:nvSpPr>
        <p:spPr>
          <a:xfrm>
            <a:off x="3220622" y="1581462"/>
            <a:ext cx="1364509" cy="2827026"/>
          </a:xfrm>
          <a:prstGeom prst="rect">
            <a:avLst/>
          </a:prstGeom>
          <a:solidFill>
            <a:schemeClr val="bg1">
              <a:lumMod val="95000"/>
              <a:alpha val="5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200"/>
              </a:spcBef>
              <a:spcAft>
                <a:spcPts val="200"/>
              </a:spcAft>
              <a:buNone/>
            </a:pPr>
            <a:r>
              <a:rPr lang="es-ES" sz="700" b="1" u="sng" dirty="0">
                <a:solidFill>
                  <a:schemeClr val="accent1"/>
                </a:solidFill>
                <a:effectLst/>
                <a:ea typeface="Times New Roman" panose="02020603050405020304" pitchFamily="18" charset="0"/>
              </a:rPr>
              <a:t>Escala de Fragilidad </a:t>
            </a:r>
            <a:br>
              <a:rPr lang="es-ES" sz="700" b="1" u="sng" dirty="0">
                <a:effectLst/>
                <a:ea typeface="Times New Roman" panose="02020603050405020304" pitchFamily="18" charset="0"/>
              </a:rPr>
            </a:br>
            <a:r>
              <a:rPr lang="es-ES" sz="700" b="1" u="sng" dirty="0">
                <a:solidFill>
                  <a:schemeClr val="accent1"/>
                </a:solidFill>
                <a:effectLst/>
                <a:ea typeface="Times New Roman" panose="02020603050405020304" pitchFamily="18" charset="0"/>
              </a:rPr>
              <a:t>Clínica 1-5</a:t>
            </a:r>
          </a:p>
          <a:p>
            <a:pPr algn="ctr">
              <a:buNone/>
            </a:pPr>
            <a:r>
              <a:rPr lang="es-ES" sz="600" dirty="0">
                <a:solidFill>
                  <a:schemeClr val="accent1"/>
                </a:solidFill>
                <a:effectLst/>
                <a:ea typeface="Times New Roman" panose="02020603050405020304" pitchFamily="18" charset="0"/>
              </a:rPr>
              <a:t>Seguir las pautas de tratamiento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para la reducción de la presión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arterial (PA) según las cohortes más jóvenes, asegurándose de que el tratamiento</a:t>
            </a:r>
          </a:p>
          <a:p>
            <a:pPr algn="ctr">
              <a:buNone/>
            </a:pPr>
            <a:r>
              <a:rPr lang="es-ES" sz="600" dirty="0">
                <a:solidFill>
                  <a:schemeClr val="accent1"/>
                </a:solidFill>
                <a:effectLst/>
                <a:ea typeface="Times New Roman" panose="02020603050405020304" pitchFamily="18" charset="0"/>
              </a:rPr>
              <a:t> sea tolerado.</a:t>
            </a:r>
            <a:endParaRPr lang="es-ES" sz="600" dirty="0">
              <a:solidFill>
                <a:schemeClr val="accent1"/>
              </a:solidFill>
              <a:effectLst/>
              <a:ea typeface="Times New Roman" panose="02020603050405020304" pitchFamily="18" charset="0"/>
              <a:cs typeface="Arial"/>
            </a:endParaRPr>
          </a:p>
          <a:p>
            <a:pPr algn="ctr">
              <a:spcBef>
                <a:spcPts val="200"/>
              </a:spcBef>
            </a:pPr>
            <a:r>
              <a:rPr lang="es-ES" sz="600" dirty="0">
                <a:solidFill>
                  <a:srgbClr val="172F43"/>
                </a:solidFill>
                <a:effectLst/>
                <a:latin typeface="Arial" panose="020B0604020202020204" pitchFamily="34" charset="0"/>
                <a:cs typeface="Arial" panose="020B0604020202020204" pitchFamily="34" charset="0"/>
              </a:rPr>
              <a:t>↓</a:t>
            </a:r>
            <a:endParaRPr lang="es-ES" sz="600" dirty="0">
              <a:solidFill>
                <a:schemeClr val="accent1"/>
              </a:solidFill>
              <a:effectLst/>
              <a:ea typeface="Times New Roman" panose="02020603050405020304" pitchFamily="18" charset="0"/>
            </a:endParaRPr>
          </a:p>
          <a:p>
            <a:pPr algn="ctr">
              <a:spcBef>
                <a:spcPts val="200"/>
              </a:spcBef>
              <a:buNone/>
            </a:pPr>
            <a:r>
              <a:rPr lang="es-ES" sz="600" dirty="0">
                <a:solidFill>
                  <a:schemeClr val="accent1"/>
                </a:solidFill>
                <a:effectLst/>
                <a:ea typeface="Times New Roman" panose="02020603050405020304" pitchFamily="18" charset="0"/>
              </a:rPr>
              <a:t>Evidencia de los beneficios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de reducir los eventos cardiovasculares con un tratamiento más intensivo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de la presión arterial (PA).</a:t>
            </a:r>
            <a:endParaRPr lang="es-ES" sz="600" dirty="0">
              <a:solidFill>
                <a:schemeClr val="accent1"/>
              </a:solidFill>
              <a:effectLst/>
              <a:ea typeface="Times New Roman" panose="02020603050405020304" pitchFamily="18" charset="0"/>
              <a:cs typeface="Arial"/>
            </a:endParaRPr>
          </a:p>
          <a:p>
            <a:pPr algn="ctr">
              <a:spcBef>
                <a:spcPts val="200"/>
              </a:spcBef>
            </a:pPr>
            <a:r>
              <a:rPr lang="es-ES" sz="600" dirty="0">
                <a:solidFill>
                  <a:srgbClr val="172F43"/>
                </a:solidFill>
                <a:effectLst/>
                <a:latin typeface="Arial" panose="020B0604020202020204" pitchFamily="34" charset="0"/>
                <a:cs typeface="Arial" panose="020B0604020202020204" pitchFamily="34" charset="0"/>
              </a:rPr>
              <a:t>↓</a:t>
            </a:r>
            <a:endParaRPr lang="es-ES" sz="600" dirty="0">
              <a:solidFill>
                <a:schemeClr val="accent1"/>
              </a:solidFill>
              <a:effectLst/>
              <a:ea typeface="Times New Roman" panose="02020603050405020304" pitchFamily="18" charset="0"/>
            </a:endParaRPr>
          </a:p>
          <a:p>
            <a:pPr algn="ctr">
              <a:spcBef>
                <a:spcPts val="200"/>
              </a:spcBef>
              <a:buNone/>
            </a:pPr>
            <a:r>
              <a:rPr lang="es-ES" sz="600" dirty="0">
                <a:solidFill>
                  <a:schemeClr val="accent1"/>
                </a:solidFill>
                <a:effectLst/>
                <a:ea typeface="Times New Roman" panose="02020603050405020304" pitchFamily="18" charset="0"/>
              </a:rPr>
              <a:t>El tratamiento combinado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a dosis bajas para lograr el control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de la presión arterial (PA) es razonable.</a:t>
            </a:r>
            <a:endParaRPr lang="es-ES" sz="600" dirty="0">
              <a:solidFill>
                <a:schemeClr val="accent1"/>
              </a:solidFill>
              <a:effectLst/>
              <a:ea typeface="Times New Roman" panose="02020603050405020304" pitchFamily="18" charset="0"/>
              <a:cs typeface="Arial"/>
            </a:endParaRPr>
          </a:p>
          <a:p>
            <a:pPr algn="ctr">
              <a:spcBef>
                <a:spcPts val="200"/>
              </a:spcBef>
            </a:pPr>
            <a:r>
              <a:rPr lang="es-ES" sz="600" dirty="0">
                <a:solidFill>
                  <a:srgbClr val="172F43"/>
                </a:solidFill>
                <a:effectLst/>
                <a:latin typeface="Arial" panose="020B0604020202020204" pitchFamily="34" charset="0"/>
                <a:cs typeface="Arial" panose="020B0604020202020204" pitchFamily="34" charset="0"/>
              </a:rPr>
              <a:t>↓</a:t>
            </a:r>
            <a:endParaRPr lang="es-ES" sz="600" dirty="0">
              <a:solidFill>
                <a:schemeClr val="accent1"/>
              </a:solidFill>
              <a:effectLst/>
              <a:ea typeface="Times New Roman" panose="02020603050405020304" pitchFamily="18" charset="0"/>
            </a:endParaRPr>
          </a:p>
          <a:p>
            <a:pPr algn="ctr">
              <a:spcBef>
                <a:spcPts val="200"/>
              </a:spcBef>
            </a:pPr>
            <a:r>
              <a:rPr lang="es-ES" sz="600" dirty="0">
                <a:solidFill>
                  <a:schemeClr val="accent1"/>
                </a:solidFill>
                <a:effectLst/>
                <a:ea typeface="Times New Roman" panose="02020603050405020304" pitchFamily="18" charset="0"/>
              </a:rPr>
              <a:t>Importante: MAPA si es posible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y revisión regular, especialmente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si hay un cambio en la fragilidad</a:t>
            </a:r>
            <a:r>
              <a:rPr lang="es-ES" sz="600" dirty="0">
                <a:solidFill>
                  <a:schemeClr val="accent1"/>
                </a:solidFill>
                <a:ea typeface="Times New Roman" panose="02020603050405020304" pitchFamily="18" charset="0"/>
              </a:rPr>
              <a:t>.</a:t>
            </a:r>
            <a:endParaRPr lang="es-ES" sz="600" dirty="0">
              <a:solidFill>
                <a:schemeClr val="accent1"/>
              </a:solidFill>
              <a:effectLst/>
              <a:ea typeface="Times New Roman" panose="02020603050405020304" pitchFamily="18" charset="0"/>
              <a:cs typeface="Arial"/>
            </a:endParaRPr>
          </a:p>
        </p:txBody>
      </p:sp>
      <p:sp>
        <p:nvSpPr>
          <p:cNvPr id="33" name="Rectángulo 32">
            <a:extLst>
              <a:ext uri="{FF2B5EF4-FFF2-40B4-BE49-F238E27FC236}">
                <a16:creationId xmlns:a16="http://schemas.microsoft.com/office/drawing/2014/main" id="{D77362E0-5D01-EF8A-D7E0-01A5BEDFC5D4}"/>
              </a:ext>
            </a:extLst>
          </p:cNvPr>
          <p:cNvSpPr/>
          <p:nvPr/>
        </p:nvSpPr>
        <p:spPr>
          <a:xfrm>
            <a:off x="4685283" y="1581462"/>
            <a:ext cx="1692099" cy="2827026"/>
          </a:xfrm>
          <a:prstGeom prst="rect">
            <a:avLst/>
          </a:prstGeom>
          <a:solidFill>
            <a:schemeClr val="bg1">
              <a:lumMod val="95000"/>
              <a:alpha val="50000"/>
            </a:schemeClr>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spcBef>
                <a:spcPts val="200"/>
              </a:spcBef>
              <a:spcAft>
                <a:spcPts val="200"/>
              </a:spcAft>
              <a:buNone/>
            </a:pPr>
            <a:r>
              <a:rPr lang="es-ES" sz="700" b="1" u="sng" dirty="0">
                <a:solidFill>
                  <a:schemeClr val="accent1"/>
                </a:solidFill>
                <a:effectLst/>
                <a:ea typeface="Times New Roman" panose="02020603050405020304" pitchFamily="18" charset="0"/>
              </a:rPr>
              <a:t>Escala de Fragilidad </a:t>
            </a:r>
            <a:br>
              <a:rPr lang="es-ES" sz="700" b="1" u="sng" dirty="0">
                <a:effectLst/>
                <a:ea typeface="Times New Roman" panose="02020603050405020304" pitchFamily="18" charset="0"/>
              </a:rPr>
            </a:br>
            <a:r>
              <a:rPr lang="es-ES" sz="700" b="1" u="sng" dirty="0">
                <a:solidFill>
                  <a:schemeClr val="accent1"/>
                </a:solidFill>
                <a:effectLst/>
                <a:ea typeface="Times New Roman" panose="02020603050405020304" pitchFamily="18" charset="0"/>
              </a:rPr>
              <a:t>Clínica 6-9</a:t>
            </a:r>
          </a:p>
          <a:p>
            <a:pPr algn="ctr">
              <a:spcBef>
                <a:spcPts val="200"/>
              </a:spcBef>
              <a:spcAft>
                <a:spcPts val="200"/>
              </a:spcAft>
              <a:buNone/>
            </a:pPr>
            <a:r>
              <a:rPr lang="es-ES" sz="600" dirty="0">
                <a:solidFill>
                  <a:schemeClr val="accent1"/>
                </a:solidFill>
                <a:effectLst/>
                <a:ea typeface="Times New Roman" panose="02020603050405020304" pitchFamily="18" charset="0"/>
              </a:rPr>
              <a:t>La evidencia de beneficio de la reducción </a:t>
            </a:r>
            <a:br>
              <a:rPr lang="es-ES" sz="600" dirty="0">
                <a:solidFill>
                  <a:schemeClr val="accent1"/>
                </a:solidFill>
                <a:effectLst/>
                <a:ea typeface="Times New Roman" panose="02020603050405020304" pitchFamily="18" charset="0"/>
              </a:rPr>
            </a:br>
            <a:r>
              <a:rPr lang="es-ES" sz="600" dirty="0">
                <a:solidFill>
                  <a:schemeClr val="accent1"/>
                </a:solidFill>
                <a:effectLst/>
                <a:ea typeface="Times New Roman" panose="02020603050405020304" pitchFamily="18" charset="0"/>
              </a:rPr>
              <a:t>de eventos cardiovasculares no es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tan fuerte para las personas con fragilidad de moderada a severa con deterioro funcional (poco representadas en los ensayos clínicos).</a:t>
            </a:r>
            <a:endParaRPr lang="es-ES" sz="600" dirty="0">
              <a:solidFill>
                <a:schemeClr val="accent1"/>
              </a:solidFill>
              <a:effectLst/>
              <a:ea typeface="Times New Roman" panose="02020603050405020304" pitchFamily="18" charset="0"/>
              <a:cs typeface="Arial"/>
            </a:endParaRPr>
          </a:p>
          <a:p>
            <a:pPr algn="ctr">
              <a:spcBef>
                <a:spcPts val="200"/>
              </a:spcBef>
            </a:pPr>
            <a:r>
              <a:rPr lang="es-ES" sz="600" dirty="0">
                <a:solidFill>
                  <a:srgbClr val="172F43"/>
                </a:solidFill>
                <a:effectLst/>
                <a:latin typeface="Arial"/>
                <a:cs typeface="Arial"/>
              </a:rPr>
              <a:t>↓</a:t>
            </a:r>
            <a:endParaRPr lang="es-ES" sz="600" dirty="0">
              <a:solidFill>
                <a:schemeClr val="accent1"/>
              </a:solidFill>
              <a:effectLst/>
              <a:latin typeface="Arial"/>
              <a:ea typeface="Times New Roman" panose="02020603050405020304" pitchFamily="18" charset="0"/>
              <a:cs typeface="Arial"/>
            </a:endParaRPr>
          </a:p>
          <a:p>
            <a:pPr algn="ctr">
              <a:spcBef>
                <a:spcPts val="200"/>
              </a:spcBef>
              <a:buNone/>
            </a:pPr>
            <a:r>
              <a:rPr lang="es-ES" sz="600" dirty="0">
                <a:solidFill>
                  <a:schemeClr val="accent1"/>
                </a:solidFill>
                <a:effectLst/>
                <a:ea typeface="Times New Roman" panose="02020603050405020304" pitchFamily="18" charset="0"/>
              </a:rPr>
              <a:t>Tener precaución y criterio clínico al comenzar e intensificar el tratamiento para reducir la presión arterial (PA), empleando </a:t>
            </a:r>
            <a:br>
              <a:rPr lang="es-ES" sz="600" dirty="0">
                <a:solidFill>
                  <a:schemeClr val="accent1"/>
                </a:solidFill>
                <a:effectLst/>
                <a:ea typeface="Times New Roman" panose="02020603050405020304" pitchFamily="18" charset="0"/>
              </a:rPr>
            </a:br>
            <a:r>
              <a:rPr lang="es-ES" sz="600" dirty="0">
                <a:solidFill>
                  <a:schemeClr val="accent1"/>
                </a:solidFill>
                <a:effectLst/>
                <a:ea typeface="Times New Roman" panose="02020603050405020304" pitchFamily="18" charset="0"/>
              </a:rPr>
              <a:t>la toma de decisiones compartida.</a:t>
            </a:r>
            <a:endParaRPr lang="es-ES" sz="600" dirty="0">
              <a:solidFill>
                <a:schemeClr val="accent1"/>
              </a:solidFill>
              <a:effectLst/>
              <a:ea typeface="Times New Roman" panose="02020603050405020304" pitchFamily="18" charset="0"/>
              <a:cs typeface="Arial"/>
            </a:endParaRPr>
          </a:p>
          <a:p>
            <a:pPr algn="ctr">
              <a:spcBef>
                <a:spcPts val="200"/>
              </a:spcBef>
            </a:pPr>
            <a:r>
              <a:rPr lang="es-ES" sz="600" dirty="0">
                <a:solidFill>
                  <a:srgbClr val="172F43"/>
                </a:solidFill>
                <a:effectLst/>
                <a:latin typeface="Arial"/>
                <a:cs typeface="Arial"/>
              </a:rPr>
              <a:t>↓</a:t>
            </a:r>
            <a:endParaRPr lang="es-ES" sz="600" dirty="0">
              <a:solidFill>
                <a:schemeClr val="accent1"/>
              </a:solidFill>
              <a:effectLst/>
              <a:latin typeface="Arial"/>
              <a:ea typeface="Times New Roman" panose="02020603050405020304" pitchFamily="18" charset="0"/>
              <a:cs typeface="Arial"/>
            </a:endParaRPr>
          </a:p>
          <a:p>
            <a:pPr algn="ctr">
              <a:spcBef>
                <a:spcPts val="200"/>
              </a:spcBef>
              <a:buNone/>
            </a:pPr>
            <a:r>
              <a:rPr lang="es-ES" sz="600" dirty="0">
                <a:solidFill>
                  <a:schemeClr val="accent1"/>
                </a:solidFill>
                <a:effectLst/>
                <a:ea typeface="Times New Roman" panose="02020603050405020304" pitchFamily="18" charset="0"/>
              </a:rPr>
              <a:t>La terapia con un solo medicamento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puede ser razonable en esta cohorte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al iniciar o mantener el tratamiento </a:t>
            </a:r>
            <a:br>
              <a:rPr lang="es-ES" sz="600" dirty="0">
                <a:effectLst/>
                <a:ea typeface="Times New Roman" panose="02020603050405020304" pitchFamily="18" charset="0"/>
              </a:rPr>
            </a:br>
            <a:r>
              <a:rPr lang="es-ES" sz="600" dirty="0">
                <a:solidFill>
                  <a:schemeClr val="accent1"/>
                </a:solidFill>
                <a:effectLst/>
                <a:ea typeface="Times New Roman" panose="02020603050405020304" pitchFamily="18" charset="0"/>
              </a:rPr>
              <a:t>para reducir la presión arterial (PA).</a:t>
            </a:r>
            <a:endParaRPr lang="es-ES" sz="600" dirty="0">
              <a:solidFill>
                <a:schemeClr val="accent1"/>
              </a:solidFill>
              <a:effectLst/>
              <a:ea typeface="Times New Roman" panose="02020603050405020304" pitchFamily="18" charset="0"/>
              <a:cs typeface="Arial"/>
            </a:endParaRPr>
          </a:p>
          <a:p>
            <a:pPr algn="ctr">
              <a:spcBef>
                <a:spcPts val="200"/>
              </a:spcBef>
            </a:pPr>
            <a:r>
              <a:rPr lang="es-ES" sz="600" dirty="0">
                <a:solidFill>
                  <a:srgbClr val="172F43"/>
                </a:solidFill>
                <a:effectLst/>
                <a:latin typeface="Arial"/>
                <a:cs typeface="Arial"/>
              </a:rPr>
              <a:t>↓</a:t>
            </a:r>
            <a:endParaRPr lang="es-ES" sz="600" dirty="0">
              <a:solidFill>
                <a:schemeClr val="accent1"/>
              </a:solidFill>
              <a:effectLst/>
              <a:latin typeface="Arial"/>
              <a:ea typeface="Times New Roman" panose="02020603050405020304" pitchFamily="18" charset="0"/>
              <a:cs typeface="Arial"/>
            </a:endParaRPr>
          </a:p>
          <a:p>
            <a:pPr algn="ctr">
              <a:spcBef>
                <a:spcPts val="200"/>
              </a:spcBef>
            </a:pPr>
            <a:r>
              <a:rPr lang="es-ES" sz="600" dirty="0">
                <a:solidFill>
                  <a:schemeClr val="accent1"/>
                </a:solidFill>
                <a:effectLst/>
                <a:ea typeface="Times New Roman" panose="02020603050405020304" pitchFamily="18" charset="0"/>
              </a:rPr>
              <a:t>Monitorear la hipotensión ortostática (HO) sintomática, la hipotensión ortostática (HO) asintomática con caídas, la mala tolerabilidad del tratamiento o los efectos secundarios de </a:t>
            </a:r>
            <a:br>
              <a:rPr lang="es-ES" sz="600" dirty="0">
                <a:solidFill>
                  <a:schemeClr val="accent1"/>
                </a:solidFill>
                <a:effectLst/>
                <a:ea typeface="Times New Roman" panose="02020603050405020304" pitchFamily="18" charset="0"/>
              </a:rPr>
            </a:br>
            <a:r>
              <a:rPr lang="es-ES" sz="600" dirty="0">
                <a:solidFill>
                  <a:schemeClr val="accent1"/>
                </a:solidFill>
                <a:effectLst/>
                <a:ea typeface="Times New Roman" panose="02020603050405020304" pitchFamily="18" charset="0"/>
              </a:rPr>
              <a:t>los medicamentos. Utilizar criterio clínico </a:t>
            </a:r>
            <a:br>
              <a:rPr lang="es-ES" sz="600" dirty="0">
                <a:solidFill>
                  <a:schemeClr val="accent1"/>
                </a:solidFill>
                <a:effectLst/>
                <a:ea typeface="Times New Roman" panose="02020603050405020304" pitchFamily="18" charset="0"/>
              </a:rPr>
            </a:br>
            <a:r>
              <a:rPr lang="es-ES" sz="600" dirty="0">
                <a:solidFill>
                  <a:schemeClr val="accent1"/>
                </a:solidFill>
                <a:effectLst/>
                <a:ea typeface="Times New Roman" panose="02020603050405020304" pitchFamily="18" charset="0"/>
              </a:rPr>
              <a:t>y MAPA/monitorización de la PA en casa para guiar la retirada del tratamiento o el ajuste de </a:t>
            </a:r>
            <a:br>
              <a:rPr lang="es-ES" sz="600" dirty="0">
                <a:solidFill>
                  <a:schemeClr val="accent1"/>
                </a:solidFill>
                <a:effectLst/>
                <a:ea typeface="Times New Roman" panose="02020603050405020304" pitchFamily="18" charset="0"/>
              </a:rPr>
            </a:br>
            <a:r>
              <a:rPr lang="es-ES" sz="600" dirty="0">
                <a:solidFill>
                  <a:schemeClr val="accent1"/>
                </a:solidFill>
                <a:effectLst/>
                <a:ea typeface="Times New Roman" panose="02020603050405020304" pitchFamily="18" charset="0"/>
              </a:rPr>
              <a:t>la medicación cuando sea apropiado</a:t>
            </a:r>
            <a:r>
              <a:rPr lang="es-ES" sz="600" dirty="0">
                <a:solidFill>
                  <a:schemeClr val="accent1"/>
                </a:solidFill>
                <a:ea typeface="Times New Roman" panose="02020603050405020304" pitchFamily="18" charset="0"/>
              </a:rPr>
              <a:t>.</a:t>
            </a:r>
            <a:endParaRPr lang="es-ES" sz="600" dirty="0">
              <a:solidFill>
                <a:schemeClr val="accent1"/>
              </a:solidFill>
              <a:effectLst/>
              <a:ea typeface="Times New Roman" panose="02020603050405020304" pitchFamily="18" charset="0"/>
              <a:cs typeface="Arial"/>
            </a:endParaRPr>
          </a:p>
        </p:txBody>
      </p:sp>
    </p:spTree>
    <p:extLst>
      <p:ext uri="{BB962C8B-B14F-4D97-AF65-F5344CB8AC3E}">
        <p14:creationId xmlns:p14="http://schemas.microsoft.com/office/powerpoint/2010/main" val="4037488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DDFAA-B015-112C-3F27-F9010D8919C2}"/>
            </a:ext>
          </a:extLst>
        </p:cNvPr>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E08F2A5A-6338-2DBE-E070-16B57EF11E74}"/>
              </a:ext>
            </a:extLst>
          </p:cNvPr>
          <p:cNvSpPr>
            <a:spLocks noGrp="1"/>
          </p:cNvSpPr>
          <p:nvPr>
            <p:ph type="ftr" sz="quarter" idx="11"/>
          </p:nvPr>
        </p:nvSpPr>
        <p:spPr/>
        <p:txBody>
          <a:bodyPr/>
          <a:lstStyle/>
          <a:p>
            <a:r>
              <a:rPr lang="es-ES_tradnl"/>
              <a:t>Índice</a:t>
            </a:r>
          </a:p>
        </p:txBody>
      </p:sp>
      <p:sp>
        <p:nvSpPr>
          <p:cNvPr id="10" name="Marcador de texto 3">
            <a:hlinkClick r:id="rId3" action="ppaction://hlinksldjump"/>
            <a:extLst>
              <a:ext uri="{FF2B5EF4-FFF2-40B4-BE49-F238E27FC236}">
                <a16:creationId xmlns:a16="http://schemas.microsoft.com/office/drawing/2014/main" id="{DDA91E7F-B014-905D-4029-EB4C8E86221A}"/>
              </a:ext>
            </a:extLst>
          </p:cNvPr>
          <p:cNvSpPr txBox="1">
            <a:spLocks/>
          </p:cNvSpPr>
          <p:nvPr/>
        </p:nvSpPr>
        <p:spPr>
          <a:xfrm>
            <a:off x="3551239" y="4439722"/>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5"/>
              <a:tabLst>
                <a:tab pos="352425" algn="l"/>
              </a:tabLst>
            </a:pPr>
            <a:r>
              <a:rPr lang="es-ES" sz="1200" b="1">
                <a:cs typeface="Arial" panose="020B0604020202020204" pitchFamily="34" charset="0"/>
              </a:rPr>
              <a:t>Aproximación práctica: caso clínico</a:t>
            </a:r>
          </a:p>
        </p:txBody>
      </p:sp>
      <p:sp>
        <p:nvSpPr>
          <p:cNvPr id="4" name="Marcador de texto 3">
            <a:hlinkClick r:id="rId4" action="ppaction://hlinksldjump"/>
            <a:extLst>
              <a:ext uri="{FF2B5EF4-FFF2-40B4-BE49-F238E27FC236}">
                <a16:creationId xmlns:a16="http://schemas.microsoft.com/office/drawing/2014/main" id="{3C0592A3-82F9-AE2E-D6C1-6EE5B744B561}"/>
              </a:ext>
            </a:extLst>
          </p:cNvPr>
          <p:cNvSpPr txBox="1">
            <a:spLocks/>
          </p:cNvSpPr>
          <p:nvPr/>
        </p:nvSpPr>
        <p:spPr>
          <a:xfrm>
            <a:off x="3551239" y="1229922"/>
            <a:ext cx="4206414" cy="565146"/>
          </a:xfrm>
          <a:prstGeom prst="rect">
            <a:avLst/>
          </a:prstGeom>
        </p:spPr>
        <p:txBody>
          <a:bodyPr wrap="square"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buFont typeface="+mj-lt"/>
              <a:buAutoNum type="arabicPeriod" startAt="4"/>
              <a:tabLst>
                <a:tab pos="352425" algn="l"/>
              </a:tabLst>
            </a:pPr>
            <a:r>
              <a:rPr lang="es-ES" sz="1600" b="1" dirty="0">
                <a:solidFill>
                  <a:schemeClr val="accent2"/>
                </a:solidFill>
                <a:cs typeface="Arial"/>
              </a:rPr>
              <a:t>Manejo de la dislipidemia en el adulto </a:t>
            </a:r>
            <a:br>
              <a:rPr lang="es-ES" sz="1600" b="1" dirty="0">
                <a:solidFill>
                  <a:schemeClr val="accent2"/>
                </a:solidFill>
                <a:cs typeface="Arial"/>
              </a:rPr>
            </a:br>
            <a:r>
              <a:rPr lang="es-ES" sz="1600" b="1" dirty="0">
                <a:solidFill>
                  <a:schemeClr val="accent2"/>
                </a:solidFill>
                <a:cs typeface="Arial"/>
              </a:rPr>
              <a:t>mayor frágil</a:t>
            </a:r>
            <a:endParaRPr lang="es-ES" dirty="0">
              <a:solidFill>
                <a:schemeClr val="accent2"/>
              </a:solidFill>
              <a:cs typeface="Arial"/>
            </a:endParaRPr>
          </a:p>
        </p:txBody>
      </p:sp>
      <p:sp>
        <p:nvSpPr>
          <p:cNvPr id="37" name="Marcador de texto 3">
            <a:hlinkClick r:id="rId5" action="ppaction://hlinksldjump"/>
            <a:extLst>
              <a:ext uri="{FF2B5EF4-FFF2-40B4-BE49-F238E27FC236}">
                <a16:creationId xmlns:a16="http://schemas.microsoft.com/office/drawing/2014/main" id="{FAE6DDE0-110C-F202-4431-3C94344CD032}"/>
              </a:ext>
            </a:extLst>
          </p:cNvPr>
          <p:cNvSpPr txBox="1">
            <a:spLocks/>
          </p:cNvSpPr>
          <p:nvPr/>
        </p:nvSpPr>
        <p:spPr>
          <a:xfrm>
            <a:off x="3551239" y="484188"/>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s-ES" sz="1200" b="1" spc="-10">
                <a:cs typeface="Arial" panose="020B0604020202020204" pitchFamily="34" charset="0"/>
              </a:rPr>
              <a:t>Aproximación</a:t>
            </a:r>
            <a:r>
              <a:rPr lang="es-ES" sz="1200" b="1" spc="-125">
                <a:cs typeface="Arial" panose="020B0604020202020204" pitchFamily="34" charset="0"/>
              </a:rPr>
              <a:t> </a:t>
            </a:r>
            <a:r>
              <a:rPr lang="es-ES" sz="1200" b="1">
                <a:cs typeface="Arial" panose="020B0604020202020204" pitchFamily="34" charset="0"/>
              </a:rPr>
              <a:t>a</a:t>
            </a:r>
            <a:r>
              <a:rPr lang="es-ES" sz="1200" b="1" spc="-120">
                <a:cs typeface="Arial" panose="020B0604020202020204" pitchFamily="34" charset="0"/>
              </a:rPr>
              <a:t> </a:t>
            </a:r>
            <a:r>
              <a:rPr lang="es-ES" sz="1200" b="1">
                <a:cs typeface="Arial" panose="020B0604020202020204" pitchFamily="34" charset="0"/>
              </a:rPr>
              <a:t>la</a:t>
            </a:r>
            <a:r>
              <a:rPr lang="es-ES" sz="1200" b="1" spc="-125">
                <a:cs typeface="Arial" panose="020B0604020202020204" pitchFamily="34" charset="0"/>
              </a:rPr>
              <a:t> </a:t>
            </a:r>
            <a:r>
              <a:rPr lang="es-ES" sz="1200" b="1" spc="-10">
                <a:cs typeface="Arial" panose="020B0604020202020204" pitchFamily="34" charset="0"/>
              </a:rPr>
              <a:t>fragilidad</a:t>
            </a:r>
            <a:r>
              <a:rPr lang="es-ES" sz="1200" b="1" spc="-125">
                <a:cs typeface="Arial" panose="020B0604020202020204" pitchFamily="34" charset="0"/>
              </a:rPr>
              <a:t> </a:t>
            </a:r>
            <a:r>
              <a:rPr lang="es-ES" sz="1200" b="1">
                <a:cs typeface="Arial" panose="020B0604020202020204" pitchFamily="34" charset="0"/>
              </a:rPr>
              <a:t>en</a:t>
            </a:r>
            <a:r>
              <a:rPr lang="es-ES" sz="1200" b="1" spc="-120">
                <a:cs typeface="Arial" panose="020B0604020202020204" pitchFamily="34" charset="0"/>
              </a:rPr>
              <a:t> </a:t>
            </a:r>
            <a:r>
              <a:rPr lang="es-ES" sz="1200" b="1">
                <a:cs typeface="Arial" panose="020B0604020202020204" pitchFamily="34" charset="0"/>
              </a:rPr>
              <a:t>Atención</a:t>
            </a:r>
            <a:r>
              <a:rPr lang="es-ES" sz="1200" b="1" spc="-120">
                <a:cs typeface="Arial" panose="020B0604020202020204" pitchFamily="34" charset="0"/>
              </a:rPr>
              <a:t> </a:t>
            </a:r>
            <a:r>
              <a:rPr lang="es-ES" sz="1200" b="1" spc="-60">
                <a:cs typeface="Arial" panose="020B0604020202020204" pitchFamily="34" charset="0"/>
              </a:rPr>
              <a:t>Primaria</a:t>
            </a:r>
          </a:p>
        </p:txBody>
      </p:sp>
      <p:sp>
        <p:nvSpPr>
          <p:cNvPr id="38" name="Marcador de texto 3">
            <a:hlinkClick r:id="rId6" action="ppaction://hlinksldjump"/>
            <a:extLst>
              <a:ext uri="{FF2B5EF4-FFF2-40B4-BE49-F238E27FC236}">
                <a16:creationId xmlns:a16="http://schemas.microsoft.com/office/drawing/2014/main" id="{07BBC514-76A1-20A6-044A-52FF6A59C6EF}"/>
              </a:ext>
            </a:extLst>
          </p:cNvPr>
          <p:cNvSpPr txBox="1">
            <a:spLocks/>
          </p:cNvSpPr>
          <p:nvPr/>
        </p:nvSpPr>
        <p:spPr>
          <a:xfrm>
            <a:off x="3551239" y="646617"/>
            <a:ext cx="4872037" cy="257369"/>
          </a:xfrm>
          <a:prstGeom prst="rect">
            <a:avLst/>
          </a:prstGeom>
        </p:spPr>
        <p:txBody>
          <a:bodyPr lIns="0" tIns="36000" rIns="0" bIns="3600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2"/>
            </a:pPr>
            <a:r>
              <a:rPr lang="es-ES" sz="1200" b="1" spc="-10">
                <a:cs typeface="Arial" panose="020B0604020202020204" pitchFamily="34" charset="0"/>
              </a:rPr>
              <a:t>Diabetes </a:t>
            </a:r>
            <a:r>
              <a:rPr lang="es-ES" sz="1200" b="1" i="1" spc="-10">
                <a:cs typeface="Arial" panose="020B0604020202020204" pitchFamily="34" charset="0"/>
              </a:rPr>
              <a:t>mellitus</a:t>
            </a:r>
            <a:r>
              <a:rPr lang="es-ES" sz="1200" b="1" spc="-10">
                <a:cs typeface="Arial" panose="020B0604020202020204" pitchFamily="34" charset="0"/>
              </a:rPr>
              <a:t> y fragilidad</a:t>
            </a:r>
          </a:p>
        </p:txBody>
      </p:sp>
      <p:sp>
        <p:nvSpPr>
          <p:cNvPr id="39" name="Marcador de texto 3">
            <a:hlinkClick r:id="rId7" action="ppaction://hlinksldjump"/>
            <a:extLst>
              <a:ext uri="{FF2B5EF4-FFF2-40B4-BE49-F238E27FC236}">
                <a16:creationId xmlns:a16="http://schemas.microsoft.com/office/drawing/2014/main" id="{6C631978-F5E8-932A-BE38-1E16253C5922}"/>
              </a:ext>
            </a:extLst>
          </p:cNvPr>
          <p:cNvSpPr txBox="1">
            <a:spLocks/>
          </p:cNvSpPr>
          <p:nvPr/>
        </p:nvSpPr>
        <p:spPr>
          <a:xfrm>
            <a:off x="3551239" y="881749"/>
            <a:ext cx="4872037" cy="257369"/>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AutoNum type="arabicPeriod" startAt="3"/>
              <a:tabLst>
                <a:tab pos="352425" algn="l"/>
              </a:tabLst>
            </a:pPr>
            <a:r>
              <a:rPr lang="es-ES" sz="1200" b="1" spc="-10">
                <a:cs typeface="Arial"/>
              </a:rPr>
              <a:t>Manejo de la hipertensión arterial en el adulto mayor frágil</a:t>
            </a:r>
            <a:endParaRPr lang="es-ES">
              <a:cs typeface="Arial"/>
            </a:endParaRPr>
          </a:p>
        </p:txBody>
      </p:sp>
    </p:spTree>
    <p:extLst>
      <p:ext uri="{BB962C8B-B14F-4D97-AF65-F5344CB8AC3E}">
        <p14:creationId xmlns:p14="http://schemas.microsoft.com/office/powerpoint/2010/main" val="1203820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1EEC-3B00-1141-5E7A-94DE9A00289E}"/>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280D4AF-9FCC-AFFB-A5C4-39F1E3524647}"/>
              </a:ext>
            </a:extLst>
          </p:cNvPr>
          <p:cNvSpPr>
            <a:spLocks noGrp="1"/>
          </p:cNvSpPr>
          <p:nvPr>
            <p:ph type="sldNum" sz="quarter" idx="12"/>
          </p:nvPr>
        </p:nvSpPr>
        <p:spPr/>
        <p:txBody>
          <a:bodyPr/>
          <a:lstStyle/>
          <a:p>
            <a:fld id="{E7109EF1-F99E-2846-B900-05CEFB69D20A}" type="slidenum">
              <a:rPr lang="en-US" noProof="0" smtClean="0"/>
              <a:pPr/>
              <a:t>53</a:t>
            </a:fld>
            <a:endParaRPr lang="en-US" noProof="0"/>
          </a:p>
        </p:txBody>
      </p:sp>
      <p:sp>
        <p:nvSpPr>
          <p:cNvPr id="3" name="Marcador de texto 2">
            <a:extLst>
              <a:ext uri="{FF2B5EF4-FFF2-40B4-BE49-F238E27FC236}">
                <a16:creationId xmlns:a16="http://schemas.microsoft.com/office/drawing/2014/main" id="{1B0CF202-91CD-9E17-DEF7-84A61005567C}"/>
              </a:ext>
            </a:extLst>
          </p:cNvPr>
          <p:cNvSpPr>
            <a:spLocks noGrp="1"/>
          </p:cNvSpPr>
          <p:nvPr>
            <p:ph type="body" sz="quarter" idx="19"/>
          </p:nvPr>
        </p:nvSpPr>
        <p:spPr/>
        <p:txBody>
          <a:bodyPr/>
          <a:lstStyle/>
          <a:p>
            <a:r>
              <a:rPr lang="es-ES"/>
              <a:t>MANEJO DE LA DISLIPIDEMIA EN ADULTOS FRÁGILES</a:t>
            </a:r>
          </a:p>
        </p:txBody>
      </p:sp>
      <p:sp>
        <p:nvSpPr>
          <p:cNvPr id="5" name="Marcador de texto 4">
            <a:extLst>
              <a:ext uri="{FF2B5EF4-FFF2-40B4-BE49-F238E27FC236}">
                <a16:creationId xmlns:a16="http://schemas.microsoft.com/office/drawing/2014/main" id="{AB93257A-6A09-09FA-4624-7211C90BC662}"/>
              </a:ext>
            </a:extLst>
          </p:cNvPr>
          <p:cNvSpPr>
            <a:spLocks noGrp="1"/>
          </p:cNvSpPr>
          <p:nvPr>
            <p:ph type="body" sz="quarter" idx="26"/>
          </p:nvPr>
        </p:nvSpPr>
        <p:spPr>
          <a:xfrm>
            <a:off x="1245476" y="4747016"/>
            <a:ext cx="7295020" cy="396484"/>
          </a:xfrm>
        </p:spPr>
        <p:txBody>
          <a:bodyPr/>
          <a:lstStyle/>
          <a:p>
            <a:pPr marL="12700" marR="5080">
              <a:lnSpc>
                <a:spcPct val="100000"/>
              </a:lnSpc>
              <a:spcBef>
                <a:spcPts val="100"/>
              </a:spcBef>
            </a:pPr>
            <a:r>
              <a:rPr lang="es-ES" sz="600" b="1" spc="-10">
                <a:latin typeface="Arial" panose="020B0604020202020204" pitchFamily="34" charset="0"/>
                <a:cs typeface="Arial" panose="020B0604020202020204" pitchFamily="34" charset="0"/>
              </a:rPr>
              <a:t>1. </a:t>
            </a:r>
            <a:r>
              <a:rPr lang="es-ES" sz="600" spc="-10" err="1">
                <a:latin typeface="Arial" panose="020B0604020202020204" pitchFamily="34" charset="0"/>
                <a:cs typeface="Arial" panose="020B0604020202020204" pitchFamily="34" charset="0"/>
              </a:rPr>
              <a:t>Stoll</a:t>
            </a:r>
            <a:r>
              <a:rPr lang="es-ES" sz="600" spc="-10">
                <a:latin typeface="Arial" panose="020B0604020202020204" pitchFamily="34" charset="0"/>
                <a:cs typeface="Arial" panose="020B0604020202020204" pitchFamily="34" charset="0"/>
              </a:rPr>
              <a:t> F, </a:t>
            </a:r>
            <a:r>
              <a:rPr lang="es-ES" sz="600" i="1" spc="-10">
                <a:latin typeface="Arial" panose="020B0604020202020204" pitchFamily="34" charset="0"/>
                <a:cs typeface="Arial" panose="020B0604020202020204" pitchFamily="34" charset="0"/>
              </a:rPr>
              <a:t>et al. </a:t>
            </a:r>
            <a:r>
              <a:rPr lang="es-ES" sz="600" spc="-10">
                <a:latin typeface="Arial" panose="020B0604020202020204" pitchFamily="34" charset="0"/>
                <a:cs typeface="Arial" panose="020B0604020202020204" pitchFamily="34" charset="0"/>
              </a:rPr>
              <a:t>Management </a:t>
            </a:r>
            <a:r>
              <a:rPr lang="es-ES" sz="600" spc="-10" err="1">
                <a:latin typeface="Arial" panose="020B0604020202020204" pitchFamily="34" charset="0"/>
                <a:cs typeface="Arial" panose="020B0604020202020204" pitchFamily="34" charset="0"/>
              </a:rPr>
              <a:t>of</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dyslipidaemia</a:t>
            </a:r>
            <a:r>
              <a:rPr lang="es-ES" sz="600" spc="-10">
                <a:latin typeface="Arial" panose="020B0604020202020204" pitchFamily="34" charset="0"/>
                <a:cs typeface="Arial" panose="020B0604020202020204" pitchFamily="34" charset="0"/>
              </a:rPr>
              <a:t> in </a:t>
            </a:r>
            <a:r>
              <a:rPr lang="es-ES" sz="600" spc="-10" err="1">
                <a:latin typeface="Arial" panose="020B0604020202020204" pitchFamily="34" charset="0"/>
                <a:cs typeface="Arial" panose="020B0604020202020204" pitchFamily="34" charset="0"/>
              </a:rPr>
              <a:t>the</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elderly</a:t>
            </a:r>
            <a:r>
              <a:rPr lang="es-ES" sz="600" spc="-10">
                <a:latin typeface="Arial" panose="020B0604020202020204" pitchFamily="34" charset="0"/>
                <a:cs typeface="Arial" panose="020B0604020202020204" pitchFamily="34" charset="0"/>
              </a:rPr>
              <a:t>. E-J </a:t>
            </a:r>
            <a:r>
              <a:rPr lang="es-ES" sz="600" spc="-10" err="1">
                <a:latin typeface="Arial" panose="020B0604020202020204" pitchFamily="34" charset="0"/>
                <a:cs typeface="Arial" panose="020B0604020202020204" pitchFamily="34" charset="0"/>
              </a:rPr>
              <a:t>Cardiol</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Pract</a:t>
            </a:r>
            <a:r>
              <a:rPr lang="es-ES" sz="600" spc="-10">
                <a:latin typeface="Arial" panose="020B0604020202020204" pitchFamily="34" charset="0"/>
                <a:cs typeface="Arial" panose="020B0604020202020204" pitchFamily="34" charset="0"/>
              </a:rPr>
              <a:t>. 2020 Nov 18;19(5). Disponible en: https://</a:t>
            </a:r>
            <a:r>
              <a:rPr lang="es-ES" sz="600" spc="-10" err="1">
                <a:latin typeface="Arial" panose="020B0604020202020204" pitchFamily="34" charset="0"/>
                <a:cs typeface="Arial" panose="020B0604020202020204" pitchFamily="34" charset="0"/>
              </a:rPr>
              <a:t>www.escardio.org</a:t>
            </a:r>
            <a:r>
              <a:rPr lang="es-ES" sz="600" spc="-10">
                <a:latin typeface="Arial" panose="020B0604020202020204" pitchFamily="34" charset="0"/>
                <a:cs typeface="Arial" panose="020B0604020202020204" pitchFamily="34" charset="0"/>
              </a:rPr>
              <a:t>/</a:t>
            </a:r>
            <a:r>
              <a:rPr lang="es-ES" sz="600" spc="-10" err="1">
                <a:latin typeface="Arial" panose="020B0604020202020204" pitchFamily="34" charset="0"/>
                <a:cs typeface="Arial" panose="020B0604020202020204" pitchFamily="34" charset="0"/>
              </a:rPr>
              <a:t>Journals</a:t>
            </a:r>
            <a:r>
              <a:rPr lang="es-ES" sz="600" spc="-10">
                <a:latin typeface="Arial" panose="020B0604020202020204" pitchFamily="34" charset="0"/>
                <a:cs typeface="Arial" panose="020B0604020202020204" pitchFamily="34" charset="0"/>
              </a:rPr>
              <a:t>/E- </a:t>
            </a:r>
            <a:r>
              <a:rPr lang="es-ES" sz="600" spc="-10" err="1">
                <a:latin typeface="Arial" panose="020B0604020202020204" pitchFamily="34" charset="0"/>
                <a:cs typeface="Arial" panose="020B0604020202020204" pitchFamily="34" charset="0"/>
              </a:rPr>
              <a:t>Journal-of-Cardiology-Practice</a:t>
            </a:r>
            <a:r>
              <a:rPr lang="es-ES" sz="600" spc="-10">
                <a:latin typeface="Arial" panose="020B0604020202020204" pitchFamily="34" charset="0"/>
                <a:cs typeface="Arial" panose="020B0604020202020204" pitchFamily="34" charset="0"/>
              </a:rPr>
              <a:t>/Volume-19/</a:t>
            </a:r>
            <a:r>
              <a:rPr lang="es-ES" sz="600" spc="-10" err="1">
                <a:latin typeface="Arial" panose="020B0604020202020204" pitchFamily="34" charset="0"/>
                <a:cs typeface="Arial" panose="020B0604020202020204" pitchFamily="34" charset="0"/>
              </a:rPr>
              <a:t>management</a:t>
            </a:r>
            <a:r>
              <a:rPr lang="es-ES" sz="600" spc="-10">
                <a:latin typeface="Arial" panose="020B0604020202020204" pitchFamily="34" charset="0"/>
                <a:cs typeface="Arial" panose="020B0604020202020204" pitchFamily="34" charset="0"/>
              </a:rPr>
              <a:t>-</a:t>
            </a:r>
            <a:r>
              <a:rPr lang="es-ES" sz="600" spc="-10" err="1">
                <a:latin typeface="Arial" panose="020B0604020202020204" pitchFamily="34" charset="0"/>
                <a:cs typeface="Arial" panose="020B0604020202020204" pitchFamily="34" charset="0"/>
              </a:rPr>
              <a:t>of</a:t>
            </a:r>
            <a:r>
              <a:rPr lang="es-ES" sz="600" spc="-10">
                <a:latin typeface="Arial" panose="020B0604020202020204" pitchFamily="34" charset="0"/>
                <a:cs typeface="Arial" panose="020B0604020202020204" pitchFamily="34" charset="0"/>
              </a:rPr>
              <a:t>-</a:t>
            </a:r>
            <a:r>
              <a:rPr lang="es-ES" sz="600" spc="-10" err="1">
                <a:latin typeface="Arial" panose="020B0604020202020204" pitchFamily="34" charset="0"/>
                <a:cs typeface="Arial" panose="020B0604020202020204" pitchFamily="34" charset="0"/>
              </a:rPr>
              <a:t>dyslipidaemia</a:t>
            </a:r>
            <a:r>
              <a:rPr lang="es-ES" sz="600" spc="-10">
                <a:latin typeface="Arial" panose="020B0604020202020204" pitchFamily="34" charset="0"/>
                <a:cs typeface="Arial" panose="020B0604020202020204" pitchFamily="34" charset="0"/>
              </a:rPr>
              <a:t>-in-</a:t>
            </a:r>
            <a:r>
              <a:rPr lang="es-ES" sz="600" spc="-10" err="1">
                <a:latin typeface="Arial" panose="020B0604020202020204" pitchFamily="34" charset="0"/>
                <a:cs typeface="Arial" panose="020B0604020202020204" pitchFamily="34" charset="0"/>
              </a:rPr>
              <a:t>the</a:t>
            </a:r>
            <a:r>
              <a:rPr lang="es-ES" sz="600" spc="-10">
                <a:latin typeface="Arial" panose="020B0604020202020204" pitchFamily="34" charset="0"/>
                <a:cs typeface="Arial" panose="020B0604020202020204" pitchFamily="34" charset="0"/>
              </a:rPr>
              <a:t>-</a:t>
            </a:r>
            <a:r>
              <a:rPr lang="es-ES" sz="600" spc="-10" err="1">
                <a:latin typeface="Arial" panose="020B0604020202020204" pitchFamily="34" charset="0"/>
                <a:cs typeface="Arial" panose="020B0604020202020204" pitchFamily="34" charset="0"/>
              </a:rPr>
              <a:t>elderly</a:t>
            </a:r>
            <a:r>
              <a:rPr lang="es-ES" sz="600" spc="-10">
                <a:latin typeface="Arial" panose="020B0604020202020204" pitchFamily="34" charset="0"/>
                <a:cs typeface="Arial" panose="020B0604020202020204" pitchFamily="34" charset="0"/>
              </a:rPr>
              <a:t>. </a:t>
            </a:r>
            <a:r>
              <a:rPr lang="es-ES" sz="600" b="1" spc="-10">
                <a:latin typeface="Arial" panose="020B0604020202020204" pitchFamily="34" charset="0"/>
                <a:cs typeface="Arial" panose="020B0604020202020204" pitchFamily="34" charset="0"/>
              </a:rPr>
              <a:t>2. </a:t>
            </a:r>
            <a:r>
              <a:rPr lang="es-ES" sz="600" spc="-10" err="1">
                <a:latin typeface="Arial" panose="020B0604020202020204" pitchFamily="34" charset="0"/>
                <a:cs typeface="Arial" panose="020B0604020202020204" pitchFamily="34" charset="0"/>
              </a:rPr>
              <a:t>Sescam</a:t>
            </a:r>
            <a:r>
              <a:rPr lang="es-ES" sz="600" spc="-10">
                <a:latin typeface="Arial" panose="020B0604020202020204" pitchFamily="34" charset="0"/>
                <a:cs typeface="Arial" panose="020B0604020202020204" pitchFamily="34" charset="0"/>
              </a:rPr>
              <a:t>. ¿Estatinas en mayores de 75 años?. 2022. </a:t>
            </a:r>
            <a:r>
              <a:rPr lang="es-ES" sz="600" spc="-1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https://sanidad.castillalamancha.es/sites/sescam.castillalamancha.es/files/documentos/farmacia/bft_2022_1_estatinas_en_mayores_</a:t>
            </a:r>
            <a:br>
              <a:rPr lang="es-ES" sz="600" spc="-1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br>
            <a:r>
              <a:rPr lang="es-ES" sz="600" spc="-1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de_75_anos_.pdf</a:t>
            </a:r>
            <a:r>
              <a:rPr lang="es-ES" sz="600" spc="-10">
                <a:latin typeface="Arial" panose="020B0604020202020204" pitchFamily="34" charset="0"/>
                <a:cs typeface="Arial" panose="020B0604020202020204" pitchFamily="34" charset="0"/>
              </a:rPr>
              <a:t>. </a:t>
            </a:r>
            <a:r>
              <a:rPr lang="es-ES" sz="600" b="1" spc="-10">
                <a:latin typeface="Arial" panose="020B0604020202020204" pitchFamily="34" charset="0"/>
                <a:cs typeface="Arial" panose="020B0604020202020204" pitchFamily="34" charset="0"/>
              </a:rPr>
              <a:t>3. </a:t>
            </a:r>
            <a:r>
              <a:rPr lang="es-ES" sz="600" spc="-10" err="1">
                <a:latin typeface="Arial" panose="020B0604020202020204" pitchFamily="34" charset="0"/>
                <a:cs typeface="Arial" panose="020B0604020202020204" pitchFamily="34" charset="0"/>
              </a:rPr>
              <a:t>Visseren</a:t>
            </a:r>
            <a:r>
              <a:rPr lang="es-ES" sz="600" spc="-10">
                <a:latin typeface="Arial" panose="020B0604020202020204" pitchFamily="34" charset="0"/>
                <a:cs typeface="Arial" panose="020B0604020202020204" pitchFamily="34" charset="0"/>
              </a:rPr>
              <a:t> FLJ, </a:t>
            </a:r>
            <a:r>
              <a:rPr lang="es-ES" sz="600" i="1" spc="-10">
                <a:latin typeface="Arial" panose="020B0604020202020204" pitchFamily="34" charset="0"/>
                <a:cs typeface="Arial" panose="020B0604020202020204" pitchFamily="34" charset="0"/>
              </a:rPr>
              <a:t>et al. </a:t>
            </a:r>
            <a:r>
              <a:rPr lang="es-ES" sz="600" spc="-10">
                <a:latin typeface="Arial" panose="020B0604020202020204" pitchFamily="34" charset="0"/>
                <a:cs typeface="Arial" panose="020B0604020202020204" pitchFamily="34" charset="0"/>
              </a:rPr>
              <a:t>2021 ESC </a:t>
            </a:r>
            <a:r>
              <a:rPr lang="es-ES" sz="600" spc="-10" err="1">
                <a:latin typeface="Arial" panose="020B0604020202020204" pitchFamily="34" charset="0"/>
                <a:cs typeface="Arial" panose="020B0604020202020204" pitchFamily="34" charset="0"/>
              </a:rPr>
              <a:t>Guidelines</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on</a:t>
            </a:r>
            <a:r>
              <a:rPr lang="es-ES" sz="600" spc="-10">
                <a:latin typeface="Arial" panose="020B0604020202020204" pitchFamily="34" charset="0"/>
                <a:cs typeface="Arial" panose="020B0604020202020204" pitchFamily="34" charset="0"/>
              </a:rPr>
              <a:t> cardiovascular </a:t>
            </a:r>
            <a:r>
              <a:rPr lang="es-ES" sz="600" spc="-10" err="1">
                <a:latin typeface="Arial" panose="020B0604020202020204" pitchFamily="34" charset="0"/>
                <a:cs typeface="Arial" panose="020B0604020202020204" pitchFamily="34" charset="0"/>
              </a:rPr>
              <a:t>disease</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prevention</a:t>
            </a:r>
            <a:r>
              <a:rPr lang="es-ES" sz="600" spc="-10">
                <a:latin typeface="Arial" panose="020B0604020202020204" pitchFamily="34" charset="0"/>
                <a:cs typeface="Arial" panose="020B0604020202020204" pitchFamily="34" charset="0"/>
              </a:rPr>
              <a:t> in </a:t>
            </a:r>
            <a:r>
              <a:rPr lang="es-ES" sz="600" spc="-10" err="1">
                <a:latin typeface="Arial" panose="020B0604020202020204" pitchFamily="34" charset="0"/>
                <a:cs typeface="Arial" panose="020B0604020202020204" pitchFamily="34" charset="0"/>
              </a:rPr>
              <a:t>clinical</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practice</a:t>
            </a:r>
            <a:r>
              <a:rPr lang="es-ES" sz="600" spc="-10">
                <a:latin typeface="Arial" panose="020B0604020202020204" pitchFamily="34" charset="0"/>
                <a:cs typeface="Arial" panose="020B0604020202020204" pitchFamily="34" charset="0"/>
              </a:rPr>
              <a:t>. </a:t>
            </a:r>
            <a:r>
              <a:rPr lang="es-ES" sz="600" spc="-10" err="1">
                <a:latin typeface="Arial" panose="020B0604020202020204" pitchFamily="34" charset="0"/>
                <a:cs typeface="Arial" panose="020B0604020202020204" pitchFamily="34" charset="0"/>
              </a:rPr>
              <a:t>Eur</a:t>
            </a:r>
            <a:r>
              <a:rPr lang="es-ES" sz="600" spc="-10">
                <a:latin typeface="Arial" panose="020B0604020202020204" pitchFamily="34" charset="0"/>
                <a:cs typeface="Arial" panose="020B0604020202020204" pitchFamily="34" charset="0"/>
              </a:rPr>
              <a:t> Heart J. 2021;42(34):3227-3337.</a:t>
            </a:r>
          </a:p>
        </p:txBody>
      </p:sp>
      <p:sp>
        <p:nvSpPr>
          <p:cNvPr id="22" name="Marcador de texto 3">
            <a:extLst>
              <a:ext uri="{FF2B5EF4-FFF2-40B4-BE49-F238E27FC236}">
                <a16:creationId xmlns:a16="http://schemas.microsoft.com/office/drawing/2014/main" id="{90AAD6CE-4E10-718F-BC76-3B1F6B2E7E14}"/>
              </a:ext>
            </a:extLst>
          </p:cNvPr>
          <p:cNvSpPr>
            <a:spLocks noGrp="1"/>
          </p:cNvSpPr>
          <p:nvPr>
            <p:ph type="body" sz="quarter" idx="25"/>
          </p:nvPr>
        </p:nvSpPr>
        <p:spPr>
          <a:xfrm>
            <a:off x="323851" y="693739"/>
            <a:ext cx="8496300" cy="306559"/>
          </a:xfrm>
        </p:spPr>
        <p:txBody>
          <a:bodyPr/>
          <a:lstStyle/>
          <a:p>
            <a:r>
              <a:rPr lang="es-ES" sz="1800" b="1">
                <a:latin typeface="Arial" panose="020B0604020202020204" pitchFamily="34" charset="0"/>
                <a:cs typeface="Arial" panose="020B0604020202020204" pitchFamily="34" charset="0"/>
              </a:rPr>
              <a:t>Relación entre fragilidad y dislipidemia</a:t>
            </a:r>
          </a:p>
        </p:txBody>
      </p:sp>
      <p:pic>
        <p:nvPicPr>
          <p:cNvPr id="6" name="Imagen 5">
            <a:extLst>
              <a:ext uri="{FF2B5EF4-FFF2-40B4-BE49-F238E27FC236}">
                <a16:creationId xmlns:a16="http://schemas.microsoft.com/office/drawing/2014/main" id="{D19B68BD-EF97-632C-EDB2-A9B93263DC1A}"/>
              </a:ext>
            </a:extLst>
          </p:cNvPr>
          <p:cNvPicPr>
            <a:picLocks noChangeAspect="1"/>
          </p:cNvPicPr>
          <p:nvPr/>
        </p:nvPicPr>
        <p:blipFill>
          <a:blip r:embed="rId3"/>
          <a:srcRect l="9748" t="3410" r="21049" b="2179"/>
          <a:stretch/>
        </p:blipFill>
        <p:spPr>
          <a:xfrm flipV="1">
            <a:off x="5253790" y="1166813"/>
            <a:ext cx="3566360" cy="3243671"/>
          </a:xfrm>
          <a:prstGeom prst="round1Rect">
            <a:avLst>
              <a:gd name="adj" fmla="val 7765"/>
            </a:avLst>
          </a:prstGeom>
          <a:ln w="12700">
            <a:solidFill>
              <a:schemeClr val="accent1"/>
            </a:solidFill>
          </a:ln>
        </p:spPr>
      </p:pic>
      <p:cxnSp>
        <p:nvCxnSpPr>
          <p:cNvPr id="9" name="Conector recto 8">
            <a:extLst>
              <a:ext uri="{FF2B5EF4-FFF2-40B4-BE49-F238E27FC236}">
                <a16:creationId xmlns:a16="http://schemas.microsoft.com/office/drawing/2014/main" id="{D8EA1B74-F240-A109-57A9-D69B0F138D25}"/>
              </a:ext>
            </a:extLst>
          </p:cNvPr>
          <p:cNvCxnSpPr>
            <a:cxnSpLocks/>
          </p:cNvCxnSpPr>
          <p:nvPr/>
        </p:nvCxnSpPr>
        <p:spPr>
          <a:xfrm flipV="1">
            <a:off x="323850" y="1253797"/>
            <a:ext cx="0" cy="315469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12162968-3EB9-2D5B-1EE5-9B78E78863C2}"/>
              </a:ext>
            </a:extLst>
          </p:cNvPr>
          <p:cNvGrpSpPr/>
          <p:nvPr/>
        </p:nvGrpSpPr>
        <p:grpSpPr>
          <a:xfrm>
            <a:off x="298348" y="1157085"/>
            <a:ext cx="4453040" cy="615553"/>
            <a:chOff x="298348" y="2047962"/>
            <a:chExt cx="4453040" cy="615553"/>
          </a:xfrm>
        </p:grpSpPr>
        <p:sp>
          <p:nvSpPr>
            <p:cNvPr id="11" name="CuadroTexto 10">
              <a:extLst>
                <a:ext uri="{FF2B5EF4-FFF2-40B4-BE49-F238E27FC236}">
                  <a16:creationId xmlns:a16="http://schemas.microsoft.com/office/drawing/2014/main" id="{43464DD6-D9D1-3A43-4864-BEA9E55A64DB}"/>
                </a:ext>
              </a:extLst>
            </p:cNvPr>
            <p:cNvSpPr txBox="1"/>
            <p:nvPr/>
          </p:nvSpPr>
          <p:spPr>
            <a:xfrm>
              <a:off x="476250" y="2047962"/>
              <a:ext cx="4275138" cy="615553"/>
            </a:xfrm>
            <a:prstGeom prst="rect">
              <a:avLst/>
            </a:prstGeom>
            <a:noFill/>
          </p:spPr>
          <p:txBody>
            <a:bodyPr wrap="square" lIns="0" tIns="0" rIns="0" bIns="0" anchor="t">
              <a:spAutoFit/>
            </a:bodyPr>
            <a:lstStyle/>
            <a:p>
              <a:r>
                <a:rPr lang="es-ES" sz="1000">
                  <a:solidFill>
                    <a:schemeClr val="accent1"/>
                  </a:solidFill>
                  <a:effectLst/>
                </a:rPr>
                <a:t>La </a:t>
              </a:r>
              <a:r>
                <a:rPr lang="es-ES" sz="1000" b="1">
                  <a:solidFill>
                    <a:schemeClr val="accent1"/>
                  </a:solidFill>
                  <a:effectLst/>
                </a:rPr>
                <a:t>dislipidemia</a:t>
              </a:r>
              <a:r>
                <a:rPr lang="es-ES" sz="1000">
                  <a:solidFill>
                    <a:schemeClr val="accent1"/>
                  </a:solidFill>
                  <a:effectLst/>
                </a:rPr>
                <a:t>, que </a:t>
              </a:r>
              <a:r>
                <a:rPr lang="es-ES" sz="1000" b="1">
                  <a:solidFill>
                    <a:schemeClr val="accent1"/>
                  </a:solidFill>
                </a:rPr>
                <a:t>incluye niveles anormales de colesterol y triglicéridos en la sangre</a:t>
              </a:r>
              <a:r>
                <a:rPr lang="es-ES" sz="1000">
                  <a:solidFill>
                    <a:schemeClr val="accent1"/>
                  </a:solidFill>
                  <a:effectLst/>
                </a:rPr>
                <a:t>, es un </a:t>
              </a:r>
              <a:r>
                <a:rPr lang="es-ES" sz="1000" b="1">
                  <a:solidFill>
                    <a:schemeClr val="accent1"/>
                  </a:solidFill>
                </a:rPr>
                <a:t>factor de riesgo importante</a:t>
              </a:r>
              <a:r>
                <a:rPr lang="es-ES" sz="1000">
                  <a:solidFill>
                    <a:schemeClr val="accent1"/>
                  </a:solidFill>
                  <a:effectLst/>
                </a:rPr>
                <a:t> para presentar enfermedades cardiovasculares. En ancianos, puede estar asociada </a:t>
              </a:r>
              <a:r>
                <a:rPr lang="es-ES" sz="1000">
                  <a:solidFill>
                    <a:schemeClr val="accent1"/>
                  </a:solidFill>
                </a:rPr>
                <a:t>a</a:t>
              </a:r>
              <a:r>
                <a:rPr lang="es-ES" sz="1000">
                  <a:solidFill>
                    <a:schemeClr val="accent1"/>
                  </a:solidFill>
                  <a:effectLst/>
                </a:rPr>
                <a:t> un mayor riesgo de eventos cardiovasculares y mortalidad</a:t>
              </a:r>
              <a:r>
                <a:rPr lang="es-ES" sz="1000" baseline="30000">
                  <a:solidFill>
                    <a:schemeClr val="accent1"/>
                  </a:solidFill>
                  <a:effectLst/>
                </a:rPr>
                <a:t>1</a:t>
              </a:r>
              <a:endParaRPr lang="es-ES" sz="1000">
                <a:solidFill>
                  <a:schemeClr val="accent1"/>
                </a:solidFill>
                <a:effectLst/>
              </a:endParaRPr>
            </a:p>
          </p:txBody>
        </p:sp>
        <p:sp>
          <p:nvSpPr>
            <p:cNvPr id="12" name="Elipse 11">
              <a:extLst>
                <a:ext uri="{FF2B5EF4-FFF2-40B4-BE49-F238E27FC236}">
                  <a16:creationId xmlns:a16="http://schemas.microsoft.com/office/drawing/2014/main" id="{AF3FA7E1-2D90-17A9-F7C8-61D754BF941F}"/>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7EA698B9-E89A-D217-0B91-4A175BCE5691}"/>
              </a:ext>
            </a:extLst>
          </p:cNvPr>
          <p:cNvGrpSpPr/>
          <p:nvPr/>
        </p:nvGrpSpPr>
        <p:grpSpPr>
          <a:xfrm>
            <a:off x="298348" y="1902719"/>
            <a:ext cx="4668940" cy="769441"/>
            <a:chOff x="298348" y="2047962"/>
            <a:chExt cx="4668940" cy="769441"/>
          </a:xfrm>
        </p:grpSpPr>
        <p:sp>
          <p:nvSpPr>
            <p:cNvPr id="25" name="CuadroTexto 24">
              <a:extLst>
                <a:ext uri="{FF2B5EF4-FFF2-40B4-BE49-F238E27FC236}">
                  <a16:creationId xmlns:a16="http://schemas.microsoft.com/office/drawing/2014/main" id="{1CD7125C-3BB7-E58C-244C-69DB18CCC52B}"/>
                </a:ext>
              </a:extLst>
            </p:cNvPr>
            <p:cNvSpPr txBox="1"/>
            <p:nvPr/>
          </p:nvSpPr>
          <p:spPr>
            <a:xfrm>
              <a:off x="476250" y="2047962"/>
              <a:ext cx="4491038" cy="769441"/>
            </a:xfrm>
            <a:prstGeom prst="rect">
              <a:avLst/>
            </a:prstGeom>
            <a:noFill/>
          </p:spPr>
          <p:txBody>
            <a:bodyPr wrap="square" lIns="0" tIns="0" rIns="0" bIns="0">
              <a:spAutoFit/>
            </a:bodyPr>
            <a:lstStyle/>
            <a:p>
              <a:r>
                <a:rPr lang="es-ES" sz="1000">
                  <a:solidFill>
                    <a:schemeClr val="accent1"/>
                  </a:solidFill>
                  <a:effectLst/>
                </a:rPr>
                <a:t>La </a:t>
              </a:r>
              <a:r>
                <a:rPr lang="es-ES" sz="1000" b="1">
                  <a:solidFill>
                    <a:schemeClr val="accent1"/>
                  </a:solidFill>
                </a:rPr>
                <a:t>relación</a:t>
              </a:r>
              <a:r>
                <a:rPr lang="es-ES" sz="1000">
                  <a:solidFill>
                    <a:schemeClr val="accent1"/>
                  </a:solidFill>
                  <a:effectLst/>
                </a:rPr>
                <a:t> entre fragilidad, funcionalidad y dislipidemia en ancianos </a:t>
              </a:r>
              <a:br>
                <a:rPr lang="es-ES" sz="1000">
                  <a:solidFill>
                    <a:schemeClr val="accent1"/>
                  </a:solidFill>
                  <a:effectLst/>
                </a:rPr>
              </a:br>
              <a:r>
                <a:rPr lang="es-ES" sz="1000">
                  <a:solidFill>
                    <a:schemeClr val="accent1"/>
                  </a:solidFill>
                  <a:effectLst/>
                </a:rPr>
                <a:t>es </a:t>
              </a:r>
              <a:r>
                <a:rPr lang="es-ES" sz="1000" b="1">
                  <a:solidFill>
                    <a:schemeClr val="accent1"/>
                  </a:solidFill>
                </a:rPr>
                <a:t>compleja y multifacética</a:t>
              </a:r>
              <a:r>
                <a:rPr lang="es-ES" sz="1000">
                  <a:solidFill>
                    <a:schemeClr val="accent1"/>
                  </a:solidFill>
                  <a:effectLst/>
                </a:rPr>
                <a:t>. La fragilidad y la dislipidemia pueden coexistir </a:t>
              </a:r>
              <a:br>
                <a:rPr lang="es-ES" sz="1000">
                  <a:solidFill>
                    <a:schemeClr val="accent1"/>
                  </a:solidFill>
                  <a:effectLst/>
                </a:rPr>
              </a:br>
              <a:r>
                <a:rPr lang="es-ES" sz="1000">
                  <a:solidFill>
                    <a:schemeClr val="accent1"/>
                  </a:solidFill>
                  <a:effectLst/>
                </a:rPr>
                <a:t>y exacerbarse mutuamente. La fragilidad puede aumentar la vulnerabilidad </a:t>
              </a:r>
              <a:br>
                <a:rPr lang="es-ES" sz="1000">
                  <a:solidFill>
                    <a:schemeClr val="accent1"/>
                  </a:solidFill>
                  <a:effectLst/>
                </a:rPr>
              </a:br>
              <a:r>
                <a:rPr lang="es-ES" sz="1000">
                  <a:solidFill>
                    <a:schemeClr val="accent1"/>
                  </a:solidFill>
                  <a:effectLst/>
                </a:rPr>
                <a:t>a los efectos adversos de la dislipidemia, mientras que la dislipidemia puede contribuir al desarrollo y progresión de la fragilidad</a:t>
              </a:r>
              <a:r>
                <a:rPr lang="es-ES" sz="1000" baseline="30000">
                  <a:solidFill>
                    <a:schemeClr val="accent1"/>
                  </a:solidFill>
                  <a:effectLst/>
                </a:rPr>
                <a:t>1</a:t>
              </a:r>
              <a:endParaRPr lang="es-ES" sz="1000">
                <a:solidFill>
                  <a:schemeClr val="accent1"/>
                </a:solidFill>
                <a:effectLst/>
              </a:endParaRPr>
            </a:p>
          </p:txBody>
        </p:sp>
        <p:sp>
          <p:nvSpPr>
            <p:cNvPr id="29" name="Elipse 28">
              <a:extLst>
                <a:ext uri="{FF2B5EF4-FFF2-40B4-BE49-F238E27FC236}">
                  <a16:creationId xmlns:a16="http://schemas.microsoft.com/office/drawing/2014/main" id="{4F061371-C449-6ED1-2A3C-71EA4B82A06E}"/>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1FDDA324-AF78-CFCB-FE3A-B968328D8FBB}"/>
              </a:ext>
            </a:extLst>
          </p:cNvPr>
          <p:cNvGrpSpPr/>
          <p:nvPr/>
        </p:nvGrpSpPr>
        <p:grpSpPr>
          <a:xfrm>
            <a:off x="298348" y="2802242"/>
            <a:ext cx="4453040" cy="615553"/>
            <a:chOff x="298348" y="2047962"/>
            <a:chExt cx="4453040" cy="615553"/>
          </a:xfrm>
        </p:grpSpPr>
        <p:sp>
          <p:nvSpPr>
            <p:cNvPr id="33" name="CuadroTexto 32">
              <a:extLst>
                <a:ext uri="{FF2B5EF4-FFF2-40B4-BE49-F238E27FC236}">
                  <a16:creationId xmlns:a16="http://schemas.microsoft.com/office/drawing/2014/main" id="{45278786-9402-B2FB-F6D5-9685ED7E5EAF}"/>
                </a:ext>
              </a:extLst>
            </p:cNvPr>
            <p:cNvSpPr txBox="1"/>
            <p:nvPr/>
          </p:nvSpPr>
          <p:spPr>
            <a:xfrm>
              <a:off x="476250" y="2047962"/>
              <a:ext cx="4275138" cy="615553"/>
            </a:xfrm>
            <a:prstGeom prst="rect">
              <a:avLst/>
            </a:prstGeom>
            <a:noFill/>
          </p:spPr>
          <p:txBody>
            <a:bodyPr wrap="square" lIns="0" tIns="0" rIns="0" bIns="0" anchor="t">
              <a:spAutoFit/>
            </a:bodyPr>
            <a:lstStyle/>
            <a:p>
              <a:r>
                <a:rPr lang="es-ES" sz="1000">
                  <a:solidFill>
                    <a:schemeClr val="accent1"/>
                  </a:solidFill>
                  <a:effectLst/>
                </a:rPr>
                <a:t>Es crucial un enfoque integral que aborde tanto la dislipidemia como </a:t>
              </a:r>
              <a:br>
                <a:rPr lang="es-ES" sz="1000">
                  <a:solidFill>
                    <a:schemeClr val="accent1"/>
                  </a:solidFill>
                  <a:effectLst/>
                </a:rPr>
              </a:br>
              <a:r>
                <a:rPr lang="es-ES" sz="1000">
                  <a:solidFill>
                    <a:schemeClr val="accent1"/>
                  </a:solidFill>
                  <a:effectLst/>
                </a:rPr>
                <a:t>la fragilidad y la funcionalidad en ancianos. Esto </a:t>
              </a:r>
              <a:r>
                <a:rPr lang="es-ES" sz="1000" b="1">
                  <a:solidFill>
                    <a:schemeClr val="accent1"/>
                  </a:solidFill>
                </a:rPr>
                <a:t>incluye la evaluación </a:t>
              </a:r>
              <a:br>
                <a:rPr lang="es-ES" sz="1000" b="1">
                  <a:solidFill>
                    <a:schemeClr val="accent1"/>
                  </a:solidFill>
                </a:rPr>
              </a:br>
              <a:r>
                <a:rPr lang="es-ES" sz="1000" b="1">
                  <a:solidFill>
                    <a:schemeClr val="accent1"/>
                  </a:solidFill>
                </a:rPr>
                <a:t>y el tratamiento de la dislipidemia</a:t>
              </a:r>
              <a:r>
                <a:rPr lang="es-ES" sz="1000">
                  <a:solidFill>
                    <a:schemeClr val="accent1"/>
                  </a:solidFill>
                  <a:effectLst/>
                </a:rPr>
                <a:t>, así como intervenciones para </a:t>
              </a:r>
              <a:r>
                <a:rPr lang="es-ES" sz="1000" b="1">
                  <a:solidFill>
                    <a:schemeClr val="accent1"/>
                  </a:solidFill>
                </a:rPr>
                <a:t>mejorar la funcionalidad</a:t>
              </a:r>
              <a:r>
                <a:rPr lang="es-ES" sz="1000">
                  <a:solidFill>
                    <a:schemeClr val="accent1"/>
                  </a:solidFill>
                  <a:effectLst/>
                </a:rPr>
                <a:t> y </a:t>
              </a:r>
              <a:r>
                <a:rPr lang="es-ES" sz="1000" b="1">
                  <a:solidFill>
                    <a:schemeClr val="accent1"/>
                  </a:solidFill>
                </a:rPr>
                <a:t>reducir la fragilidad</a:t>
              </a:r>
              <a:r>
                <a:rPr lang="es-ES" sz="1000" baseline="30000">
                  <a:solidFill>
                    <a:schemeClr val="accent1"/>
                  </a:solidFill>
                  <a:effectLst/>
                </a:rPr>
                <a:t>1</a:t>
              </a:r>
              <a:endParaRPr lang="es-ES" sz="1000">
                <a:solidFill>
                  <a:schemeClr val="accent1"/>
                </a:solidFill>
                <a:effectLst/>
              </a:endParaRPr>
            </a:p>
          </p:txBody>
        </p:sp>
        <p:sp>
          <p:nvSpPr>
            <p:cNvPr id="34" name="Elipse 33">
              <a:extLst>
                <a:ext uri="{FF2B5EF4-FFF2-40B4-BE49-F238E27FC236}">
                  <a16:creationId xmlns:a16="http://schemas.microsoft.com/office/drawing/2014/main" id="{DCA7C028-5473-C593-2C4B-9FF51DF43136}"/>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5" name="Grupo 34">
            <a:extLst>
              <a:ext uri="{FF2B5EF4-FFF2-40B4-BE49-F238E27FC236}">
                <a16:creationId xmlns:a16="http://schemas.microsoft.com/office/drawing/2014/main" id="{D6BE4614-A643-7049-45E9-A048266854B8}"/>
              </a:ext>
            </a:extLst>
          </p:cNvPr>
          <p:cNvGrpSpPr/>
          <p:nvPr/>
        </p:nvGrpSpPr>
        <p:grpSpPr>
          <a:xfrm>
            <a:off x="298348" y="3547877"/>
            <a:ext cx="4453040" cy="461665"/>
            <a:chOff x="298348" y="2047962"/>
            <a:chExt cx="4453040" cy="461665"/>
          </a:xfrm>
        </p:grpSpPr>
        <p:sp>
          <p:nvSpPr>
            <p:cNvPr id="36" name="CuadroTexto 35">
              <a:extLst>
                <a:ext uri="{FF2B5EF4-FFF2-40B4-BE49-F238E27FC236}">
                  <a16:creationId xmlns:a16="http://schemas.microsoft.com/office/drawing/2014/main" id="{A3E09E2C-0A9B-6124-9677-BE52D38FA0FA}"/>
                </a:ext>
              </a:extLst>
            </p:cNvPr>
            <p:cNvSpPr txBox="1"/>
            <p:nvPr/>
          </p:nvSpPr>
          <p:spPr>
            <a:xfrm>
              <a:off x="476250" y="2047962"/>
              <a:ext cx="4275138" cy="461665"/>
            </a:xfrm>
            <a:prstGeom prst="rect">
              <a:avLst/>
            </a:prstGeom>
            <a:noFill/>
          </p:spPr>
          <p:txBody>
            <a:bodyPr wrap="square" lIns="0" tIns="0" rIns="0" bIns="0">
              <a:spAutoFit/>
            </a:bodyPr>
            <a:lstStyle/>
            <a:p>
              <a:pPr>
                <a:buNone/>
              </a:pPr>
              <a:r>
                <a:rPr lang="es-ES" sz="1000">
                  <a:solidFill>
                    <a:schemeClr val="accent1"/>
                  </a:solidFill>
                  <a:effectLst/>
                </a:rPr>
                <a:t>Las guías 2021 - 2023 enfatizan </a:t>
              </a:r>
              <a:r>
                <a:rPr lang="es-ES" sz="1000" b="1">
                  <a:solidFill>
                    <a:schemeClr val="accent1"/>
                  </a:solidFill>
                </a:rPr>
                <a:t>enfoques personalizados</a:t>
              </a:r>
              <a:r>
                <a:rPr lang="es-ES" sz="1000">
                  <a:solidFill>
                    <a:schemeClr val="accent1"/>
                  </a:solidFill>
                  <a:effectLst/>
                </a:rPr>
                <a:t>, integrando expectativa de vida y calidad de vida. La fragilidad exige ajustar objetivos terapéuticos y considerar deprescripción</a:t>
              </a:r>
              <a:r>
                <a:rPr lang="es-ES" sz="1000" baseline="30000">
                  <a:solidFill>
                    <a:schemeClr val="accent1"/>
                  </a:solidFill>
                  <a:effectLst/>
                </a:rPr>
                <a:t>2,3</a:t>
              </a:r>
              <a:endParaRPr lang="es-ES" sz="1000">
                <a:solidFill>
                  <a:schemeClr val="accent1"/>
                </a:solidFill>
                <a:effectLst/>
              </a:endParaRPr>
            </a:p>
          </p:txBody>
        </p:sp>
        <p:sp>
          <p:nvSpPr>
            <p:cNvPr id="37" name="Elipse 36">
              <a:extLst>
                <a:ext uri="{FF2B5EF4-FFF2-40B4-BE49-F238E27FC236}">
                  <a16:creationId xmlns:a16="http://schemas.microsoft.com/office/drawing/2014/main" id="{0440EE8D-0890-D7FC-2111-389DEB6250F4}"/>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57734BB5-4BB2-4D8E-1D0A-98795E2DF7DE}"/>
              </a:ext>
            </a:extLst>
          </p:cNvPr>
          <p:cNvGrpSpPr/>
          <p:nvPr/>
        </p:nvGrpSpPr>
        <p:grpSpPr>
          <a:xfrm>
            <a:off x="298348" y="4139623"/>
            <a:ext cx="4453040" cy="307777"/>
            <a:chOff x="298348" y="2047962"/>
            <a:chExt cx="4453040" cy="307777"/>
          </a:xfrm>
        </p:grpSpPr>
        <p:sp>
          <p:nvSpPr>
            <p:cNvPr id="39" name="CuadroTexto 38">
              <a:extLst>
                <a:ext uri="{FF2B5EF4-FFF2-40B4-BE49-F238E27FC236}">
                  <a16:creationId xmlns:a16="http://schemas.microsoft.com/office/drawing/2014/main" id="{D82B3B3E-B3BF-2A14-3697-BD7DE488E31F}"/>
                </a:ext>
              </a:extLst>
            </p:cNvPr>
            <p:cNvSpPr txBox="1"/>
            <p:nvPr/>
          </p:nvSpPr>
          <p:spPr>
            <a:xfrm>
              <a:off x="476250" y="2047962"/>
              <a:ext cx="4275138" cy="307777"/>
            </a:xfrm>
            <a:prstGeom prst="rect">
              <a:avLst/>
            </a:prstGeom>
            <a:noFill/>
          </p:spPr>
          <p:txBody>
            <a:bodyPr wrap="square" lIns="0" tIns="0" rIns="0" bIns="0">
              <a:spAutoFit/>
            </a:bodyPr>
            <a:lstStyle/>
            <a:p>
              <a:r>
                <a:rPr lang="es-ES" sz="1000">
                  <a:solidFill>
                    <a:schemeClr val="accent1"/>
                  </a:solidFill>
                  <a:effectLst/>
                </a:rPr>
                <a:t>Se </a:t>
              </a:r>
              <a:r>
                <a:rPr lang="es-ES" sz="1000" b="1">
                  <a:solidFill>
                    <a:schemeClr val="accent1"/>
                  </a:solidFill>
                </a:rPr>
                <a:t>fomenta la toma de decisiones compartida </a:t>
              </a:r>
              <a:r>
                <a:rPr lang="es-ES" sz="1000">
                  <a:solidFill>
                    <a:schemeClr val="accent1"/>
                  </a:solidFill>
                  <a:effectLst/>
                </a:rPr>
                <a:t>entre el médico </a:t>
              </a:r>
              <a:br>
                <a:rPr lang="es-ES" sz="1000">
                  <a:solidFill>
                    <a:schemeClr val="accent1"/>
                  </a:solidFill>
                  <a:effectLst/>
                </a:rPr>
              </a:br>
              <a:r>
                <a:rPr lang="es-ES" sz="1000">
                  <a:solidFill>
                    <a:schemeClr val="accent1"/>
                  </a:solidFill>
                  <a:effectLst/>
                </a:rPr>
                <a:t>y el paciente para adaptar el tratamiento a las necesidades individuales</a:t>
              </a:r>
              <a:r>
                <a:rPr lang="es-ES" sz="1000" baseline="30000">
                  <a:solidFill>
                    <a:schemeClr val="accent1"/>
                  </a:solidFill>
                  <a:effectLst/>
                </a:rPr>
                <a:t>1</a:t>
              </a:r>
              <a:endParaRPr lang="es-ES" sz="1000">
                <a:solidFill>
                  <a:schemeClr val="accent1"/>
                </a:solidFill>
                <a:effectLst/>
              </a:endParaRPr>
            </a:p>
          </p:txBody>
        </p:sp>
        <p:sp>
          <p:nvSpPr>
            <p:cNvPr id="40" name="Elipse 39">
              <a:extLst>
                <a:ext uri="{FF2B5EF4-FFF2-40B4-BE49-F238E27FC236}">
                  <a16:creationId xmlns:a16="http://schemas.microsoft.com/office/drawing/2014/main" id="{24E1F717-98DC-5A64-2D8B-E7FA0B4CA329}"/>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794624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85704-DA28-57E4-E2EF-F8AE196821D6}"/>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CD12617-1216-0F04-5EB2-206E0F64EE71}"/>
              </a:ext>
            </a:extLst>
          </p:cNvPr>
          <p:cNvSpPr>
            <a:spLocks noGrp="1"/>
          </p:cNvSpPr>
          <p:nvPr>
            <p:ph type="sldNum" sz="quarter" idx="12"/>
          </p:nvPr>
        </p:nvSpPr>
        <p:spPr/>
        <p:txBody>
          <a:bodyPr/>
          <a:lstStyle/>
          <a:p>
            <a:fld id="{E7109EF1-F99E-2846-B900-05CEFB69D20A}" type="slidenum">
              <a:rPr lang="en-US" noProof="0" smtClean="0"/>
              <a:pPr/>
              <a:t>54</a:t>
            </a:fld>
            <a:endParaRPr lang="en-US" noProof="0"/>
          </a:p>
        </p:txBody>
      </p:sp>
      <p:sp>
        <p:nvSpPr>
          <p:cNvPr id="3" name="Marcador de texto 2">
            <a:extLst>
              <a:ext uri="{FF2B5EF4-FFF2-40B4-BE49-F238E27FC236}">
                <a16:creationId xmlns:a16="http://schemas.microsoft.com/office/drawing/2014/main" id="{093E02C5-8D0A-5FB2-6EFE-DF94572321BD}"/>
              </a:ext>
            </a:extLst>
          </p:cNvPr>
          <p:cNvSpPr>
            <a:spLocks noGrp="1"/>
          </p:cNvSpPr>
          <p:nvPr>
            <p:ph type="body" sz="quarter" idx="19"/>
          </p:nvPr>
        </p:nvSpPr>
        <p:spPr/>
        <p:txBody>
          <a:bodyPr/>
          <a:lstStyle/>
          <a:p>
            <a:r>
              <a:rPr lang="es-ES"/>
              <a:t>MANEJO DE LA DISLIPIDEMIA EN ADULTOS FRÁGILES</a:t>
            </a:r>
          </a:p>
        </p:txBody>
      </p:sp>
      <p:sp>
        <p:nvSpPr>
          <p:cNvPr id="5" name="Marcador de texto 4">
            <a:extLst>
              <a:ext uri="{FF2B5EF4-FFF2-40B4-BE49-F238E27FC236}">
                <a16:creationId xmlns:a16="http://schemas.microsoft.com/office/drawing/2014/main" id="{F729FEC3-3208-CCF8-E29E-C156320EBE9C}"/>
              </a:ext>
            </a:extLst>
          </p:cNvPr>
          <p:cNvSpPr>
            <a:spLocks noGrp="1"/>
          </p:cNvSpPr>
          <p:nvPr>
            <p:ph type="body" sz="quarter" idx="26"/>
          </p:nvPr>
        </p:nvSpPr>
        <p:spPr>
          <a:xfrm>
            <a:off x="1245476" y="4747016"/>
            <a:ext cx="7295020" cy="396484"/>
          </a:xfrm>
        </p:spPr>
        <p:txBody>
          <a:bodyPr/>
          <a:lstStyle/>
          <a:p>
            <a:pPr marL="12700" marR="5080">
              <a:lnSpc>
                <a:spcPct val="100000"/>
              </a:lnSpc>
              <a:spcBef>
                <a:spcPts val="100"/>
              </a:spcBef>
            </a:pPr>
            <a:r>
              <a:rPr lang="es-ES" sz="600" b="1">
                <a:latin typeface="Arial" panose="020B0604020202020204" pitchFamily="34" charset="0"/>
                <a:cs typeface="Arial" panose="020B0604020202020204" pitchFamily="34" charset="0"/>
              </a:rPr>
              <a:t>1. </a:t>
            </a:r>
            <a:r>
              <a:rPr lang="es-ES" sz="600">
                <a:latin typeface="Arial" panose="020B0604020202020204" pitchFamily="34" charset="0"/>
                <a:cs typeface="Arial" panose="020B0604020202020204" pitchFamily="34" charset="0"/>
              </a:rPr>
              <a:t>Mach F, </a:t>
            </a:r>
            <a:r>
              <a:rPr lang="es-ES" sz="600" i="1">
                <a:latin typeface="Arial" panose="020B0604020202020204" pitchFamily="34" charset="0"/>
                <a:cs typeface="Arial" panose="020B0604020202020204" pitchFamily="34" charset="0"/>
              </a:rPr>
              <a:t>et al. </a:t>
            </a:r>
            <a:r>
              <a:rPr lang="es-ES" sz="600">
                <a:latin typeface="Arial" panose="020B0604020202020204" pitchFamily="34" charset="0"/>
                <a:cs typeface="Arial" panose="020B0604020202020204" pitchFamily="34" charset="0"/>
              </a:rPr>
              <a:t>2019 ESC/EAS </a:t>
            </a:r>
            <a:r>
              <a:rPr lang="es-ES" sz="600" err="1">
                <a:latin typeface="Arial" panose="020B0604020202020204" pitchFamily="34" charset="0"/>
                <a:cs typeface="Arial" panose="020B0604020202020204" pitchFamily="34" charset="0"/>
              </a:rPr>
              <a:t>Guidelines</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for</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the</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management</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of</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dyslipidaemias</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lipid</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modification</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to</a:t>
            </a:r>
            <a:r>
              <a:rPr lang="es-ES" sz="600">
                <a:latin typeface="Arial" panose="020B0604020202020204" pitchFamily="34" charset="0"/>
                <a:cs typeface="Arial" panose="020B0604020202020204" pitchFamily="34" charset="0"/>
              </a:rPr>
              <a:t> reduce cardiovascular </a:t>
            </a:r>
            <a:r>
              <a:rPr lang="es-ES" sz="600" err="1">
                <a:latin typeface="Arial" panose="020B0604020202020204" pitchFamily="34" charset="0"/>
                <a:cs typeface="Arial" panose="020B0604020202020204" pitchFamily="34" charset="0"/>
              </a:rPr>
              <a:t>risk</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Eur</a:t>
            </a:r>
            <a:r>
              <a:rPr lang="es-ES" sz="600">
                <a:latin typeface="Arial" panose="020B0604020202020204" pitchFamily="34" charset="0"/>
                <a:cs typeface="Arial" panose="020B0604020202020204" pitchFamily="34" charset="0"/>
              </a:rPr>
              <a:t> Heart J. 2020 Jan 1;41(1):111-188. </a:t>
            </a:r>
            <a:r>
              <a:rPr lang="es-ES" sz="600" b="1">
                <a:latin typeface="Arial" panose="020B0604020202020204" pitchFamily="34" charset="0"/>
                <a:cs typeface="Arial" panose="020B0604020202020204" pitchFamily="34" charset="0"/>
              </a:rPr>
              <a:t>2. </a:t>
            </a:r>
            <a:r>
              <a:rPr lang="es-ES" sz="600">
                <a:latin typeface="Arial" panose="020B0604020202020204" pitchFamily="34" charset="0"/>
                <a:cs typeface="Arial" panose="020B0604020202020204" pitchFamily="34" charset="0"/>
              </a:rPr>
              <a:t>MID-</a:t>
            </a:r>
            <a:r>
              <a:rPr lang="es-ES" sz="600" err="1">
                <a:latin typeface="Arial" panose="020B0604020202020204" pitchFamily="34" charset="0"/>
                <a:cs typeface="Arial" panose="020B0604020202020204" pitchFamily="34" charset="0"/>
              </a:rPr>
              <a:t>Frail</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Consortium</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Effectiveness</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of</a:t>
            </a:r>
            <a:r>
              <a:rPr lang="es-ES" sz="600">
                <a:latin typeface="Arial" panose="020B0604020202020204" pitchFamily="34" charset="0"/>
                <a:cs typeface="Arial" panose="020B0604020202020204" pitchFamily="34" charset="0"/>
              </a:rPr>
              <a:t> a multimodal </a:t>
            </a:r>
            <a:r>
              <a:rPr lang="es-ES" sz="600" err="1">
                <a:latin typeface="Arial" panose="020B0604020202020204" pitchFamily="34" charset="0"/>
                <a:cs typeface="Arial" panose="020B0604020202020204" pitchFamily="34" charset="0"/>
              </a:rPr>
              <a:t>intervention</a:t>
            </a:r>
            <a:r>
              <a:rPr lang="es-ES" sz="600">
                <a:latin typeface="Arial" panose="020B0604020202020204" pitchFamily="34" charset="0"/>
                <a:cs typeface="Arial" panose="020B0604020202020204" pitchFamily="34" charset="0"/>
              </a:rPr>
              <a:t> in </a:t>
            </a:r>
            <a:r>
              <a:rPr lang="es-ES" sz="600" err="1">
                <a:latin typeface="Arial" panose="020B0604020202020204" pitchFamily="34" charset="0"/>
                <a:cs typeface="Arial" panose="020B0604020202020204" pitchFamily="34" charset="0"/>
              </a:rPr>
              <a:t>functionally</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impaired</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older</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adults</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with</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type</a:t>
            </a:r>
            <a:r>
              <a:rPr lang="es-ES" sz="600">
                <a:latin typeface="Arial" panose="020B0604020202020204" pitchFamily="34" charset="0"/>
                <a:cs typeface="Arial" panose="020B0604020202020204" pitchFamily="34" charset="0"/>
              </a:rPr>
              <a:t> 2 diabetes: </a:t>
            </a:r>
            <a:r>
              <a:rPr lang="es-ES" sz="600" err="1">
                <a:latin typeface="Arial" panose="020B0604020202020204" pitchFamily="34" charset="0"/>
                <a:cs typeface="Arial" panose="020B0604020202020204" pitchFamily="34" charset="0"/>
              </a:rPr>
              <a:t>the</a:t>
            </a:r>
            <a:r>
              <a:rPr lang="es-ES" sz="600">
                <a:latin typeface="Arial" panose="020B0604020202020204" pitchFamily="34" charset="0"/>
                <a:cs typeface="Arial" panose="020B0604020202020204" pitchFamily="34" charset="0"/>
              </a:rPr>
              <a:t> MID-</a:t>
            </a:r>
            <a:r>
              <a:rPr lang="es-ES" sz="600" err="1">
                <a:latin typeface="Arial" panose="020B0604020202020204" pitchFamily="34" charset="0"/>
                <a:cs typeface="Arial" panose="020B0604020202020204" pitchFamily="34" charset="0"/>
              </a:rPr>
              <a:t>Frail</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study</a:t>
            </a:r>
            <a:r>
              <a:rPr lang="es-ES" sz="600">
                <a:latin typeface="Arial" panose="020B0604020202020204" pitchFamily="34" charset="0"/>
                <a:cs typeface="Arial" panose="020B0604020202020204" pitchFamily="34" charset="0"/>
              </a:rPr>
              <a:t>. J </a:t>
            </a:r>
            <a:r>
              <a:rPr lang="es-ES" sz="600" err="1">
                <a:latin typeface="Arial" panose="020B0604020202020204" pitchFamily="34" charset="0"/>
                <a:cs typeface="Arial" panose="020B0604020202020204" pitchFamily="34" charset="0"/>
              </a:rPr>
              <a:t>Cachexia</a:t>
            </a:r>
            <a:r>
              <a:rPr lang="es-ES" sz="600">
                <a:latin typeface="Arial" panose="020B0604020202020204" pitchFamily="34" charset="0"/>
                <a:cs typeface="Arial" panose="020B0604020202020204" pitchFamily="34" charset="0"/>
              </a:rPr>
              <a:t> Sarcopenia </a:t>
            </a:r>
            <a:r>
              <a:rPr lang="es-ES" sz="600" err="1">
                <a:latin typeface="Arial" panose="020B0604020202020204" pitchFamily="34" charset="0"/>
                <a:cs typeface="Arial" panose="020B0604020202020204" pitchFamily="34" charset="0"/>
              </a:rPr>
              <a:t>Muscle</a:t>
            </a:r>
            <a:r>
              <a:rPr lang="es-ES" sz="600">
                <a:latin typeface="Arial" panose="020B0604020202020204" pitchFamily="34" charset="0"/>
                <a:cs typeface="Arial" panose="020B0604020202020204" pitchFamily="34" charset="0"/>
              </a:rPr>
              <a:t>. 2019;10(5):721-33. PMID: 31016897. </a:t>
            </a:r>
            <a:r>
              <a:rPr lang="es-ES" sz="600" b="1">
                <a:latin typeface="Arial" panose="020B0604020202020204" pitchFamily="34" charset="0"/>
                <a:cs typeface="Arial" panose="020B0604020202020204" pitchFamily="34" charset="0"/>
              </a:rPr>
              <a:t>3. </a:t>
            </a:r>
            <a:r>
              <a:rPr lang="es-ES" sz="600">
                <a:latin typeface="Arial" panose="020B0604020202020204" pitchFamily="34" charset="0"/>
                <a:cs typeface="Arial" panose="020B0604020202020204" pitchFamily="34" charset="0"/>
              </a:rPr>
              <a:t>SCORE2 </a:t>
            </a:r>
            <a:r>
              <a:rPr lang="es-ES" sz="600" err="1">
                <a:latin typeface="Arial" panose="020B0604020202020204" pitchFamily="34" charset="0"/>
                <a:cs typeface="Arial" panose="020B0604020202020204" pitchFamily="34" charset="0"/>
              </a:rPr>
              <a:t>Working</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Group</a:t>
            </a:r>
            <a:r>
              <a:rPr lang="es-ES" sz="600">
                <a:latin typeface="Arial" panose="020B0604020202020204" pitchFamily="34" charset="0"/>
                <a:cs typeface="Arial" panose="020B0604020202020204" pitchFamily="34" charset="0"/>
              </a:rPr>
              <a:t>. SCORE2 </a:t>
            </a:r>
            <a:r>
              <a:rPr lang="es-ES" sz="600" err="1">
                <a:latin typeface="Arial" panose="020B0604020202020204" pitchFamily="34" charset="0"/>
                <a:cs typeface="Arial" panose="020B0604020202020204" pitchFamily="34" charset="0"/>
              </a:rPr>
              <a:t>risk</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prediction</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algorithms</a:t>
            </a:r>
            <a:r>
              <a:rPr lang="es-ES" sz="600">
                <a:latin typeface="Arial" panose="020B0604020202020204" pitchFamily="34" charset="0"/>
                <a:cs typeface="Arial" panose="020B0604020202020204" pitchFamily="34" charset="0"/>
              </a:rPr>
              <a:t>: new </a:t>
            </a:r>
            <a:r>
              <a:rPr lang="es-ES" sz="600" err="1">
                <a:latin typeface="Arial" panose="020B0604020202020204" pitchFamily="34" charset="0"/>
                <a:cs typeface="Arial" panose="020B0604020202020204" pitchFamily="34" charset="0"/>
              </a:rPr>
              <a:t>models</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to</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estimate</a:t>
            </a:r>
            <a:r>
              <a:rPr lang="es-ES" sz="600">
                <a:latin typeface="Arial" panose="020B0604020202020204" pitchFamily="34" charset="0"/>
                <a:cs typeface="Arial" panose="020B0604020202020204" pitchFamily="34" charset="0"/>
              </a:rPr>
              <a:t> 10-year </a:t>
            </a:r>
            <a:r>
              <a:rPr lang="es-ES" sz="600" err="1">
                <a:latin typeface="Arial" panose="020B0604020202020204" pitchFamily="34" charset="0"/>
                <a:cs typeface="Arial" panose="020B0604020202020204" pitchFamily="34" charset="0"/>
              </a:rPr>
              <a:t>risk</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of</a:t>
            </a:r>
            <a:r>
              <a:rPr lang="es-ES" sz="600">
                <a:latin typeface="Arial" panose="020B0604020202020204" pitchFamily="34" charset="0"/>
                <a:cs typeface="Arial" panose="020B0604020202020204" pitchFamily="34" charset="0"/>
              </a:rPr>
              <a:t> cardiovascular </a:t>
            </a:r>
            <a:r>
              <a:rPr lang="es-ES" sz="600" err="1">
                <a:latin typeface="Arial" panose="020B0604020202020204" pitchFamily="34" charset="0"/>
                <a:cs typeface="Arial" panose="020B0604020202020204" pitchFamily="34" charset="0"/>
              </a:rPr>
              <a:t>disease</a:t>
            </a:r>
            <a:r>
              <a:rPr lang="es-ES" sz="600">
                <a:latin typeface="Arial" panose="020B0604020202020204" pitchFamily="34" charset="0"/>
                <a:cs typeface="Arial" panose="020B0604020202020204" pitchFamily="34" charset="0"/>
              </a:rPr>
              <a:t> in </a:t>
            </a:r>
            <a:r>
              <a:rPr lang="es-ES" sz="600" err="1">
                <a:latin typeface="Arial" panose="020B0604020202020204" pitchFamily="34" charset="0"/>
                <a:cs typeface="Arial" panose="020B0604020202020204" pitchFamily="34" charset="0"/>
              </a:rPr>
              <a:t>Europe</a:t>
            </a:r>
            <a:r>
              <a:rPr lang="es-ES" sz="600">
                <a:latin typeface="Arial" panose="020B0604020202020204" pitchFamily="34" charset="0"/>
                <a:cs typeface="Arial" panose="020B0604020202020204" pitchFamily="34" charset="0"/>
              </a:rPr>
              <a:t>. </a:t>
            </a:r>
            <a:r>
              <a:rPr lang="es-ES" sz="600" err="1">
                <a:latin typeface="Arial" panose="020B0604020202020204" pitchFamily="34" charset="0"/>
                <a:cs typeface="Arial" panose="020B0604020202020204" pitchFamily="34" charset="0"/>
              </a:rPr>
              <a:t>Eur</a:t>
            </a:r>
            <a:r>
              <a:rPr lang="es-ES" sz="600">
                <a:latin typeface="Arial" panose="020B0604020202020204" pitchFamily="34" charset="0"/>
                <a:cs typeface="Arial" panose="020B0604020202020204" pitchFamily="34" charset="0"/>
              </a:rPr>
              <a:t> Heart J. 2021;42(25):2439-2454.</a:t>
            </a:r>
          </a:p>
        </p:txBody>
      </p:sp>
      <p:sp>
        <p:nvSpPr>
          <p:cNvPr id="22" name="Marcador de texto 3">
            <a:extLst>
              <a:ext uri="{FF2B5EF4-FFF2-40B4-BE49-F238E27FC236}">
                <a16:creationId xmlns:a16="http://schemas.microsoft.com/office/drawing/2014/main" id="{7A477D8F-F800-E96B-3DD3-60569759A299}"/>
              </a:ext>
            </a:extLst>
          </p:cNvPr>
          <p:cNvSpPr>
            <a:spLocks noGrp="1"/>
          </p:cNvSpPr>
          <p:nvPr>
            <p:ph type="body" sz="quarter" idx="25"/>
          </p:nvPr>
        </p:nvSpPr>
        <p:spPr>
          <a:xfrm>
            <a:off x="323851" y="693739"/>
            <a:ext cx="8496300" cy="306559"/>
          </a:xfrm>
        </p:spPr>
        <p:txBody>
          <a:bodyPr/>
          <a:lstStyle/>
          <a:p>
            <a:r>
              <a:rPr lang="es-ES" sz="1800" b="1">
                <a:latin typeface="Arial" panose="020B0604020202020204" pitchFamily="34" charset="0"/>
                <a:cs typeface="Arial" panose="020B0604020202020204" pitchFamily="34" charset="0"/>
              </a:rPr>
              <a:t>Definir objetivos terapéuticos según RCV</a:t>
            </a:r>
          </a:p>
        </p:txBody>
      </p:sp>
      <p:grpSp>
        <p:nvGrpSpPr>
          <p:cNvPr id="7" name="Grupo 6">
            <a:extLst>
              <a:ext uri="{FF2B5EF4-FFF2-40B4-BE49-F238E27FC236}">
                <a16:creationId xmlns:a16="http://schemas.microsoft.com/office/drawing/2014/main" id="{E3E738A8-313C-DD5D-699B-F253E41450BC}"/>
              </a:ext>
            </a:extLst>
          </p:cNvPr>
          <p:cNvGrpSpPr/>
          <p:nvPr/>
        </p:nvGrpSpPr>
        <p:grpSpPr>
          <a:xfrm>
            <a:off x="323850" y="1094243"/>
            <a:ext cx="4068763" cy="3530146"/>
            <a:chOff x="323850" y="1166813"/>
            <a:chExt cx="4068763" cy="3530146"/>
          </a:xfrm>
        </p:grpSpPr>
        <p:sp>
          <p:nvSpPr>
            <p:cNvPr id="4" name="CuadroTexto 3">
              <a:extLst>
                <a:ext uri="{FF2B5EF4-FFF2-40B4-BE49-F238E27FC236}">
                  <a16:creationId xmlns:a16="http://schemas.microsoft.com/office/drawing/2014/main" id="{684529B5-8783-6277-BC23-926D77FA3EBF}"/>
                </a:ext>
              </a:extLst>
            </p:cNvPr>
            <p:cNvSpPr txBox="1"/>
            <p:nvPr/>
          </p:nvSpPr>
          <p:spPr>
            <a:xfrm>
              <a:off x="323850" y="1166813"/>
              <a:ext cx="4068763" cy="3530146"/>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oAutofit/>
            </a:bodyPr>
            <a:lstStyle/>
            <a:p>
              <a:pPr algn="ctr">
                <a:spcBef>
                  <a:spcPts val="800"/>
                </a:spcBef>
                <a:spcAft>
                  <a:spcPts val="1000"/>
                </a:spcAft>
              </a:pPr>
              <a:r>
                <a:rPr lang="es-ES" sz="1000" b="1" dirty="0">
                  <a:solidFill>
                    <a:schemeClr val="accent1"/>
                  </a:solidFill>
                  <a:effectLst/>
                </a:rPr>
                <a:t>OBJETIVOS TERAPÉUTICOS </a:t>
              </a:r>
              <a:br>
                <a:rPr lang="es-ES" sz="1000" b="1" dirty="0">
                  <a:solidFill>
                    <a:schemeClr val="accent1"/>
                  </a:solidFill>
                  <a:effectLst/>
                </a:rPr>
              </a:br>
              <a:r>
                <a:rPr lang="es-ES" sz="1000" b="1" dirty="0">
                  <a:solidFill>
                    <a:schemeClr val="accent1"/>
                  </a:solidFill>
                  <a:effectLst/>
                </a:rPr>
                <a:t>INDIVIDUALIZADOS</a:t>
              </a:r>
            </a:p>
            <a:p>
              <a:pPr algn="ctr">
                <a:spcBef>
                  <a:spcPts val="800"/>
                </a:spcBef>
              </a:pPr>
              <a:r>
                <a:rPr lang="es-ES" sz="1000" b="1" dirty="0">
                  <a:solidFill>
                    <a:schemeClr val="accent1"/>
                  </a:solidFill>
                  <a:effectLst/>
                </a:rPr>
                <a:t>Objetivos de </a:t>
              </a:r>
              <a:r>
                <a:rPr lang="es-ES" sz="1000" b="1" dirty="0" err="1">
                  <a:solidFill>
                    <a:schemeClr val="accent1"/>
                  </a:solidFill>
                  <a:effectLst/>
                </a:rPr>
                <a:t>cLDL</a:t>
              </a:r>
              <a:r>
                <a:rPr lang="es-ES" sz="1000" b="1" dirty="0">
                  <a:solidFill>
                    <a:schemeClr val="accent1"/>
                  </a:solidFill>
                  <a:effectLst/>
                </a:rPr>
                <a:t> según riesgo cardiovascular (RCV):</a:t>
              </a:r>
              <a:r>
                <a:rPr lang="es-ES" sz="1000" b="1" baseline="30000" dirty="0">
                  <a:solidFill>
                    <a:schemeClr val="accent1"/>
                  </a:solidFill>
                  <a:effectLst/>
                </a:rPr>
                <a:t>1</a:t>
              </a:r>
              <a:endParaRPr lang="es-ES" sz="1000" dirty="0">
                <a:solidFill>
                  <a:schemeClr val="accent1"/>
                </a:solidFill>
                <a:effectLst/>
              </a:endParaRPr>
            </a:p>
            <a:p>
              <a:pPr algn="ctr">
                <a:spcBef>
                  <a:spcPts val="800"/>
                </a:spcBef>
                <a:buNone/>
              </a:pPr>
              <a:endParaRPr lang="es-ES" sz="1000" dirty="0">
                <a:solidFill>
                  <a:schemeClr val="accent1"/>
                </a:solidFill>
                <a:effectLst/>
              </a:endParaRPr>
            </a:p>
            <a:p>
              <a:pPr algn="ctr">
                <a:spcBef>
                  <a:spcPts val="800"/>
                </a:spcBef>
                <a:buNone/>
              </a:pPr>
              <a:endParaRPr lang="es-ES" sz="1000" dirty="0">
                <a:solidFill>
                  <a:schemeClr val="accent1"/>
                </a:solidFill>
                <a:effectLst/>
              </a:endParaRPr>
            </a:p>
            <a:p>
              <a:pPr algn="ctr">
                <a:spcBef>
                  <a:spcPts val="800"/>
                </a:spcBef>
                <a:buNone/>
              </a:pPr>
              <a:br>
                <a:rPr lang="es-ES" sz="1000" dirty="0">
                  <a:solidFill>
                    <a:schemeClr val="accent1"/>
                  </a:solidFill>
                  <a:effectLst/>
                </a:rPr>
              </a:br>
              <a:r>
                <a:rPr lang="es-ES" sz="1000" b="0" i="0" dirty="0">
                  <a:solidFill>
                    <a:srgbClr val="474747"/>
                  </a:solidFill>
                  <a:effectLst/>
                  <a:latin typeface="Arial" panose="020B0604020202020204" pitchFamily="34" charset="0"/>
                </a:rPr>
                <a:t>—</a:t>
              </a:r>
              <a:endParaRPr lang="es-ES" sz="1000" dirty="0">
                <a:solidFill>
                  <a:schemeClr val="accent1"/>
                </a:solidFill>
                <a:effectLst/>
              </a:endParaRPr>
            </a:p>
            <a:p>
              <a:pPr algn="ctr">
                <a:spcBef>
                  <a:spcPts val="800"/>
                </a:spcBef>
                <a:buNone/>
              </a:pPr>
              <a:r>
                <a:rPr lang="es-ES" sz="1000" b="1" dirty="0">
                  <a:solidFill>
                    <a:schemeClr val="accent1"/>
                  </a:solidFill>
                  <a:effectLst/>
                </a:rPr>
                <a:t>Atención a fragilidad</a:t>
              </a:r>
              <a:br>
                <a:rPr lang="es-ES" sz="1000" b="1" dirty="0">
                  <a:solidFill>
                    <a:schemeClr val="accent1"/>
                  </a:solidFill>
                </a:rPr>
              </a:br>
              <a:r>
                <a:rPr lang="es-ES" sz="1000" dirty="0">
                  <a:solidFill>
                    <a:schemeClr val="accent1"/>
                  </a:solidFill>
                  <a:effectLst/>
                </a:rPr>
                <a:t>Relajar metas si esperanza de vida &lt;5 años o polimedicación/polifarmacia</a:t>
              </a:r>
              <a:r>
                <a:rPr lang="es-ES" sz="1000" baseline="30000" dirty="0">
                  <a:solidFill>
                    <a:schemeClr val="accent1"/>
                  </a:solidFill>
                  <a:effectLst/>
                </a:rPr>
                <a:t>2</a:t>
              </a:r>
            </a:p>
            <a:p>
              <a:pPr algn="ctr">
                <a:spcBef>
                  <a:spcPts val="800"/>
                </a:spcBef>
                <a:buNone/>
              </a:pPr>
              <a:r>
                <a:rPr lang="es-ES" sz="1000" b="0" i="0" dirty="0">
                  <a:solidFill>
                    <a:srgbClr val="474747"/>
                  </a:solidFill>
                  <a:effectLst/>
                  <a:latin typeface="Arial" panose="020B0604020202020204" pitchFamily="34" charset="0"/>
                </a:rPr>
                <a:t>—</a:t>
              </a:r>
            </a:p>
            <a:p>
              <a:pPr algn="ctr">
                <a:spcBef>
                  <a:spcPts val="800"/>
                </a:spcBef>
                <a:buNone/>
              </a:pPr>
              <a:r>
                <a:rPr lang="es-ES" sz="1000" b="1" dirty="0">
                  <a:solidFill>
                    <a:schemeClr val="accent1"/>
                  </a:solidFill>
                  <a:effectLst/>
                </a:rPr>
                <a:t>Enfoque gradual</a:t>
              </a:r>
              <a:br>
                <a:rPr lang="es-ES" sz="1000" b="1" dirty="0">
                  <a:solidFill>
                    <a:schemeClr val="accent1"/>
                  </a:solidFill>
                </a:rPr>
              </a:br>
              <a:r>
                <a:rPr lang="es-ES" sz="1000" dirty="0">
                  <a:solidFill>
                    <a:schemeClr val="accent1"/>
                  </a:solidFill>
                  <a:effectLst/>
                </a:rPr>
                <a:t>Alcanzar objetivos en dos pasos para mejorar adherencia y reducir efectos adversos</a:t>
              </a:r>
              <a:r>
                <a:rPr lang="es-ES" sz="1000" baseline="30000" dirty="0">
                  <a:solidFill>
                    <a:schemeClr val="accent1"/>
                  </a:solidFill>
                  <a:effectLst/>
                </a:rPr>
                <a:t>2</a:t>
              </a:r>
              <a:endParaRPr lang="es-ES" sz="1000" dirty="0">
                <a:solidFill>
                  <a:schemeClr val="accent1"/>
                </a:solidFill>
                <a:effectLst/>
              </a:endParaRPr>
            </a:p>
            <a:p>
              <a:pPr algn="ctr">
                <a:spcBef>
                  <a:spcPts val="800"/>
                </a:spcBef>
              </a:pPr>
              <a:endParaRPr lang="es-ES" sz="1000" dirty="0">
                <a:solidFill>
                  <a:schemeClr val="accent1"/>
                </a:solidFill>
                <a:effectLst/>
              </a:endParaRPr>
            </a:p>
          </p:txBody>
        </p:sp>
        <p:cxnSp>
          <p:nvCxnSpPr>
            <p:cNvPr id="10" name="Conector recto 9">
              <a:extLst>
                <a:ext uri="{FF2B5EF4-FFF2-40B4-BE49-F238E27FC236}">
                  <a16:creationId xmlns:a16="http://schemas.microsoft.com/office/drawing/2014/main" id="{E583007B-FB41-2196-09E7-D20D3D07FDF9}"/>
                </a:ext>
              </a:extLst>
            </p:cNvPr>
            <p:cNvCxnSpPr>
              <a:cxnSpLocks/>
            </p:cNvCxnSpPr>
            <p:nvPr/>
          </p:nvCxnSpPr>
          <p:spPr>
            <a:xfrm>
              <a:off x="537977" y="1709084"/>
              <a:ext cx="364050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6455C8A7-A67B-F973-5490-FF60D14FC6C4}"/>
                </a:ext>
              </a:extLst>
            </p:cNvPr>
            <p:cNvSpPr txBox="1"/>
            <p:nvPr/>
          </p:nvSpPr>
          <p:spPr>
            <a:xfrm>
              <a:off x="539416" y="2164026"/>
              <a:ext cx="1642531" cy="560905"/>
            </a:xfrm>
            <a:prstGeom prst="rect">
              <a:avLst/>
            </a:prstGeom>
            <a:solidFill>
              <a:schemeClr val="bg1"/>
            </a:solidFill>
            <a:ln>
              <a:solidFill>
                <a:schemeClr val="bg1">
                  <a:lumMod val="85000"/>
                </a:schemeClr>
              </a:solidFill>
            </a:ln>
          </p:spPr>
          <p:txBody>
            <a:bodyPr wrap="square" lIns="72000" tIns="72000" rIns="72000" bIns="72000">
              <a:spAutoFit/>
            </a:bodyPr>
            <a:lstStyle/>
            <a:p>
              <a:pPr algn="ctr">
                <a:buNone/>
              </a:pPr>
              <a:r>
                <a:rPr lang="es-ES" sz="900" b="1">
                  <a:solidFill>
                    <a:schemeClr val="accent1"/>
                  </a:solidFill>
                  <a:effectLst/>
                </a:rPr>
                <a:t>RCV muy alto (RCV ≥15 %): </a:t>
              </a:r>
              <a:r>
                <a:rPr lang="es-ES" sz="900" err="1">
                  <a:solidFill>
                    <a:schemeClr val="accent1"/>
                  </a:solidFill>
                  <a:effectLst/>
                </a:rPr>
                <a:t>cLDL</a:t>
              </a:r>
              <a:r>
                <a:rPr lang="es-ES" sz="900">
                  <a:solidFill>
                    <a:schemeClr val="accent1"/>
                  </a:solidFill>
                  <a:effectLst/>
                </a:rPr>
                <a:t> &lt;55 mg/dl </a:t>
              </a:r>
              <a:br>
                <a:rPr lang="es-ES" sz="900">
                  <a:solidFill>
                    <a:schemeClr val="accent1"/>
                  </a:solidFill>
                  <a:effectLst/>
                </a:rPr>
              </a:br>
              <a:r>
                <a:rPr lang="es-ES" sz="900">
                  <a:solidFill>
                    <a:schemeClr val="accent1"/>
                  </a:solidFill>
                  <a:effectLst/>
                </a:rPr>
                <a:t>(reducción ≥50 % del basal) </a:t>
              </a:r>
            </a:p>
          </p:txBody>
        </p:sp>
        <p:sp>
          <p:nvSpPr>
            <p:cNvPr id="18" name="CuadroTexto 17">
              <a:extLst>
                <a:ext uri="{FF2B5EF4-FFF2-40B4-BE49-F238E27FC236}">
                  <a16:creationId xmlns:a16="http://schemas.microsoft.com/office/drawing/2014/main" id="{84E726A1-A081-7A9C-82A6-39E7BFFFD5AE}"/>
                </a:ext>
              </a:extLst>
            </p:cNvPr>
            <p:cNvSpPr txBox="1"/>
            <p:nvPr/>
          </p:nvSpPr>
          <p:spPr>
            <a:xfrm>
              <a:off x="2543164" y="2164026"/>
              <a:ext cx="1642531" cy="560905"/>
            </a:xfrm>
            <a:prstGeom prst="rect">
              <a:avLst/>
            </a:prstGeom>
            <a:solidFill>
              <a:schemeClr val="bg1"/>
            </a:solidFill>
            <a:ln>
              <a:solidFill>
                <a:schemeClr val="bg1">
                  <a:lumMod val="85000"/>
                </a:schemeClr>
              </a:solidFill>
            </a:ln>
          </p:spPr>
          <p:txBody>
            <a:bodyPr wrap="square" lIns="72000" tIns="72000" rIns="72000" bIns="72000" anchor="ctr">
              <a:noAutofit/>
            </a:bodyPr>
            <a:lstStyle/>
            <a:p>
              <a:pPr algn="ctr">
                <a:buNone/>
              </a:pPr>
              <a:r>
                <a:rPr lang="es-ES" sz="900" b="1" dirty="0">
                  <a:solidFill>
                    <a:schemeClr val="accent1"/>
                  </a:solidFill>
                  <a:effectLst/>
                </a:rPr>
                <a:t>RCV alto (RCV 7,5 – 15 %): </a:t>
              </a:r>
              <a:r>
                <a:rPr lang="es-ES" sz="900" dirty="0" err="1">
                  <a:solidFill>
                    <a:schemeClr val="accent1"/>
                  </a:solidFill>
                  <a:effectLst/>
                </a:rPr>
                <a:t>cLDL</a:t>
              </a:r>
              <a:r>
                <a:rPr lang="es-ES" sz="900" dirty="0">
                  <a:solidFill>
                    <a:schemeClr val="accent1"/>
                  </a:solidFill>
                  <a:effectLst/>
                </a:rPr>
                <a:t> &lt;70</a:t>
              </a:r>
              <a:br>
                <a:rPr lang="es-ES" sz="900" dirty="0">
                  <a:solidFill>
                    <a:schemeClr val="accent1"/>
                  </a:solidFill>
                  <a:effectLst/>
                </a:rPr>
              </a:br>
              <a:endParaRPr lang="es-ES" sz="900" dirty="0">
                <a:solidFill>
                  <a:schemeClr val="accent1"/>
                </a:solidFill>
                <a:effectLst/>
              </a:endParaRPr>
            </a:p>
          </p:txBody>
        </p:sp>
      </p:grpSp>
      <p:grpSp>
        <p:nvGrpSpPr>
          <p:cNvPr id="8" name="Grupo 7">
            <a:extLst>
              <a:ext uri="{FF2B5EF4-FFF2-40B4-BE49-F238E27FC236}">
                <a16:creationId xmlns:a16="http://schemas.microsoft.com/office/drawing/2014/main" id="{16E4A30A-ED4E-6FE8-152E-ED88322DE782}"/>
              </a:ext>
            </a:extLst>
          </p:cNvPr>
          <p:cNvGrpSpPr/>
          <p:nvPr/>
        </p:nvGrpSpPr>
        <p:grpSpPr>
          <a:xfrm>
            <a:off x="4748384" y="1094243"/>
            <a:ext cx="4068763" cy="3530146"/>
            <a:chOff x="4748384" y="1166813"/>
            <a:chExt cx="4068763" cy="3530146"/>
          </a:xfrm>
        </p:grpSpPr>
        <p:sp>
          <p:nvSpPr>
            <p:cNvPr id="21" name="CuadroTexto 20">
              <a:extLst>
                <a:ext uri="{FF2B5EF4-FFF2-40B4-BE49-F238E27FC236}">
                  <a16:creationId xmlns:a16="http://schemas.microsoft.com/office/drawing/2014/main" id="{B9808E99-769E-269F-6F2F-A26B6DB37273}"/>
                </a:ext>
              </a:extLst>
            </p:cNvPr>
            <p:cNvSpPr txBox="1"/>
            <p:nvPr/>
          </p:nvSpPr>
          <p:spPr>
            <a:xfrm>
              <a:off x="4748384" y="1166813"/>
              <a:ext cx="4068763" cy="3530146"/>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lgn="ctr">
                <a:spcBef>
                  <a:spcPts val="800"/>
                </a:spcBef>
                <a:spcAft>
                  <a:spcPts val="1000"/>
                </a:spcAft>
                <a:buNone/>
              </a:pPr>
              <a:r>
                <a:rPr lang="es-ES" sz="1000" b="1" dirty="0">
                  <a:solidFill>
                    <a:schemeClr val="accent1"/>
                  </a:solidFill>
                </a:rPr>
                <a:t>ESTRATIFICACIÓN DEL RIESGO CARDIOVASCULAR (RCV)</a:t>
              </a:r>
              <a:br>
                <a:rPr lang="es-ES" sz="1000" b="1" dirty="0">
                  <a:solidFill>
                    <a:schemeClr val="accent1"/>
                  </a:solidFill>
                </a:rPr>
              </a:br>
              <a:r>
                <a:rPr lang="es-ES" sz="1000" b="1" dirty="0">
                  <a:solidFill>
                    <a:schemeClr val="accent1"/>
                  </a:solidFill>
                </a:rPr>
                <a:t>CON SCORE2-OP</a:t>
              </a:r>
              <a:r>
                <a:rPr lang="es-ES" sz="1000" b="1" baseline="30000" dirty="0">
                  <a:solidFill>
                    <a:schemeClr val="accent1"/>
                  </a:solidFill>
                </a:rPr>
                <a:t>3</a:t>
              </a:r>
            </a:p>
            <a:p>
              <a:pPr algn="ctr">
                <a:spcBef>
                  <a:spcPts val="800"/>
                </a:spcBef>
              </a:pPr>
              <a:r>
                <a:rPr lang="es-ES" sz="1000" dirty="0">
                  <a:solidFill>
                    <a:schemeClr val="accent1"/>
                  </a:solidFill>
                </a:rPr>
                <a:t>SCORE2-OP es la herramienta óptima para estratificar el RCV en &gt;70 años, priorizando reducción de </a:t>
              </a:r>
              <a:r>
                <a:rPr lang="es-ES" sz="1000" dirty="0" err="1">
                  <a:solidFill>
                    <a:schemeClr val="accent1"/>
                  </a:solidFill>
                </a:rPr>
                <a:t>cLDL</a:t>
              </a:r>
              <a:r>
                <a:rPr lang="es-ES" sz="1000" dirty="0">
                  <a:solidFill>
                    <a:schemeClr val="accent1"/>
                  </a:solidFill>
                </a:rPr>
                <a:t> según riesgo individual</a:t>
              </a:r>
              <a:endParaRPr lang="es-ES" sz="1000" dirty="0">
                <a:solidFill>
                  <a:schemeClr val="accent1"/>
                </a:solidFill>
                <a:cs typeface="Arial"/>
              </a:endParaRPr>
            </a:p>
            <a:p>
              <a:pPr algn="ctr">
                <a:spcBef>
                  <a:spcPts val="300"/>
                </a:spcBef>
              </a:pPr>
              <a:r>
                <a:rPr lang="es-ES" sz="1000" b="0" i="0" dirty="0">
                  <a:solidFill>
                    <a:srgbClr val="474747"/>
                  </a:solidFill>
                  <a:effectLst/>
                  <a:latin typeface="Arial" panose="020B0604020202020204" pitchFamily="34" charset="0"/>
                </a:rPr>
                <a:t>—</a:t>
              </a:r>
              <a:endParaRPr lang="es-ES" sz="1000" dirty="0">
                <a:solidFill>
                  <a:schemeClr val="accent1"/>
                </a:solidFill>
              </a:endParaRPr>
            </a:p>
            <a:p>
              <a:pPr algn="ctr">
                <a:spcBef>
                  <a:spcPts val="300"/>
                </a:spcBef>
                <a:buNone/>
              </a:pPr>
              <a:r>
                <a:rPr lang="es-ES" sz="1000" dirty="0">
                  <a:solidFill>
                    <a:schemeClr val="accent1"/>
                  </a:solidFill>
                </a:rPr>
                <a:t>El SCORE2-OP calcula el RCV a 10 años incluyendo eventos fatales y no fatales (IAM, ictus)</a:t>
              </a:r>
            </a:p>
            <a:p>
              <a:pPr algn="ctr">
                <a:spcBef>
                  <a:spcPts val="300"/>
                </a:spcBef>
              </a:pPr>
              <a:r>
                <a:rPr lang="es-ES" sz="1000" b="0" i="0" dirty="0">
                  <a:solidFill>
                    <a:srgbClr val="474747"/>
                  </a:solidFill>
                  <a:effectLst/>
                  <a:latin typeface="Arial" panose="020B0604020202020204" pitchFamily="34" charset="0"/>
                </a:rPr>
                <a:t>—</a:t>
              </a:r>
              <a:endParaRPr lang="es-ES" sz="1000" dirty="0">
                <a:solidFill>
                  <a:schemeClr val="accent1"/>
                </a:solidFill>
              </a:endParaRPr>
            </a:p>
            <a:p>
              <a:pPr algn="ctr">
                <a:spcBef>
                  <a:spcPts val="300"/>
                </a:spcBef>
                <a:buNone/>
              </a:pPr>
              <a:r>
                <a:rPr lang="es-ES" sz="1000" b="1" dirty="0">
                  <a:solidFill>
                    <a:schemeClr val="accent1"/>
                  </a:solidFill>
                </a:rPr>
                <a:t>Variables</a:t>
              </a:r>
              <a:br>
                <a:rPr lang="es-ES" sz="1000" dirty="0">
                  <a:solidFill>
                    <a:schemeClr val="accent1"/>
                  </a:solidFill>
                </a:rPr>
              </a:br>
              <a:r>
                <a:rPr lang="es-ES" sz="1000" dirty="0">
                  <a:solidFill>
                    <a:schemeClr val="accent1"/>
                  </a:solidFill>
                </a:rPr>
                <a:t>Edad, sexo, tabaquismo, PAS y colesterol no-HDL</a:t>
              </a:r>
            </a:p>
            <a:p>
              <a:pPr algn="ctr">
                <a:spcBef>
                  <a:spcPts val="300"/>
                </a:spcBef>
              </a:pPr>
              <a:r>
                <a:rPr lang="es-ES" sz="1000" b="0" i="0" dirty="0">
                  <a:solidFill>
                    <a:srgbClr val="474747"/>
                  </a:solidFill>
                  <a:effectLst/>
                  <a:latin typeface="Arial" panose="020B0604020202020204" pitchFamily="34" charset="0"/>
                </a:rPr>
                <a:t>—</a:t>
              </a:r>
              <a:endParaRPr lang="es-ES" sz="1000" dirty="0">
                <a:solidFill>
                  <a:schemeClr val="accent1"/>
                </a:solidFill>
              </a:endParaRPr>
            </a:p>
            <a:p>
              <a:pPr algn="ctr">
                <a:spcBef>
                  <a:spcPts val="300"/>
                </a:spcBef>
                <a:buNone/>
              </a:pPr>
              <a:r>
                <a:rPr lang="es-ES" sz="1000" b="1" dirty="0">
                  <a:solidFill>
                    <a:schemeClr val="accent1"/>
                  </a:solidFill>
                </a:rPr>
                <a:t>Umbrales adaptados</a:t>
              </a:r>
              <a:br>
                <a:rPr lang="es-ES" sz="1000" dirty="0">
                  <a:solidFill>
                    <a:schemeClr val="accent1"/>
                  </a:solidFill>
                </a:rPr>
              </a:br>
              <a:r>
                <a:rPr lang="es-ES" sz="1000" dirty="0">
                  <a:solidFill>
                    <a:schemeClr val="accent1"/>
                  </a:solidFill>
                </a:rPr>
                <a:t>&lt;7,5 % (bajo-moderado), 7,5 - 15 % (alto), ≥15 % (muy alto)</a:t>
              </a:r>
            </a:p>
            <a:p>
              <a:pPr algn="ctr">
                <a:spcBef>
                  <a:spcPts val="300"/>
                </a:spcBef>
              </a:pPr>
              <a:r>
                <a:rPr lang="es-ES" sz="1000" b="0" i="0" dirty="0">
                  <a:solidFill>
                    <a:srgbClr val="474747"/>
                  </a:solidFill>
                  <a:effectLst/>
                  <a:latin typeface="Arial" panose="020B0604020202020204" pitchFamily="34" charset="0"/>
                </a:rPr>
                <a:t>—</a:t>
              </a:r>
              <a:endParaRPr lang="es-ES" sz="1000" dirty="0">
                <a:solidFill>
                  <a:schemeClr val="accent1"/>
                </a:solidFill>
              </a:endParaRPr>
            </a:p>
            <a:p>
              <a:pPr algn="ctr">
                <a:spcBef>
                  <a:spcPts val="300"/>
                </a:spcBef>
                <a:buNone/>
              </a:pPr>
              <a:r>
                <a:rPr lang="es-ES" sz="1000" b="1" dirty="0">
                  <a:solidFill>
                    <a:schemeClr val="accent1"/>
                  </a:solidFill>
                </a:rPr>
                <a:t>Ventaja</a:t>
              </a:r>
              <a:br>
                <a:rPr lang="es-ES" sz="1000" dirty="0">
                  <a:solidFill>
                    <a:schemeClr val="accent1"/>
                  </a:solidFill>
                </a:rPr>
              </a:br>
              <a:r>
                <a:rPr lang="es-ES" sz="1000" dirty="0">
                  <a:solidFill>
                    <a:schemeClr val="accent1"/>
                  </a:solidFill>
                </a:rPr>
                <a:t>Evita sobretratamiento en ancianos al considerar </a:t>
              </a:r>
              <a:br>
                <a:rPr lang="es-ES" sz="1000" dirty="0">
                  <a:solidFill>
                    <a:schemeClr val="accent1"/>
                  </a:solidFill>
                </a:rPr>
              </a:br>
              <a:r>
                <a:rPr lang="es-ES" sz="1000" dirty="0">
                  <a:solidFill>
                    <a:schemeClr val="accent1"/>
                  </a:solidFill>
                </a:rPr>
                <a:t>la epidemiología regional</a:t>
              </a:r>
            </a:p>
          </p:txBody>
        </p:sp>
        <p:cxnSp>
          <p:nvCxnSpPr>
            <p:cNvPr id="23" name="Conector recto 22">
              <a:extLst>
                <a:ext uri="{FF2B5EF4-FFF2-40B4-BE49-F238E27FC236}">
                  <a16:creationId xmlns:a16="http://schemas.microsoft.com/office/drawing/2014/main" id="{9E7DB1DA-9149-A15C-1848-7F764A53632E}"/>
                </a:ext>
              </a:extLst>
            </p:cNvPr>
            <p:cNvCxnSpPr>
              <a:cxnSpLocks/>
            </p:cNvCxnSpPr>
            <p:nvPr/>
          </p:nvCxnSpPr>
          <p:spPr>
            <a:xfrm>
              <a:off x="4962511" y="1709084"/>
              <a:ext cx="3640509"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2734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93FA-DA97-F5EE-1B4F-C7E771E8312D}"/>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63CB3AC-7CA9-933A-03A5-1279391D4DC3}"/>
              </a:ext>
            </a:extLst>
          </p:cNvPr>
          <p:cNvSpPr>
            <a:spLocks noGrp="1"/>
          </p:cNvSpPr>
          <p:nvPr>
            <p:ph type="sldNum" sz="quarter" idx="12"/>
          </p:nvPr>
        </p:nvSpPr>
        <p:spPr/>
        <p:txBody>
          <a:bodyPr/>
          <a:lstStyle/>
          <a:p>
            <a:fld id="{E7109EF1-F99E-2846-B900-05CEFB69D20A}" type="slidenum">
              <a:rPr lang="en-US" noProof="0" smtClean="0"/>
              <a:pPr/>
              <a:t>55</a:t>
            </a:fld>
            <a:endParaRPr lang="en-US" noProof="0"/>
          </a:p>
        </p:txBody>
      </p:sp>
      <p:sp>
        <p:nvSpPr>
          <p:cNvPr id="3" name="Marcador de texto 2">
            <a:extLst>
              <a:ext uri="{FF2B5EF4-FFF2-40B4-BE49-F238E27FC236}">
                <a16:creationId xmlns:a16="http://schemas.microsoft.com/office/drawing/2014/main" id="{A48D4A6B-C861-F562-50C7-8BE0B6710EAD}"/>
              </a:ext>
            </a:extLst>
          </p:cNvPr>
          <p:cNvSpPr>
            <a:spLocks noGrp="1"/>
          </p:cNvSpPr>
          <p:nvPr>
            <p:ph type="body" sz="quarter" idx="19"/>
          </p:nvPr>
        </p:nvSpPr>
        <p:spPr/>
        <p:txBody>
          <a:bodyPr/>
          <a:lstStyle/>
          <a:p>
            <a:r>
              <a:rPr lang="es-ES"/>
              <a:t>MANEJO DE LA DISLIPIDEMIA EN ADULTOS FRÁGILES</a:t>
            </a:r>
          </a:p>
        </p:txBody>
      </p:sp>
      <p:sp>
        <p:nvSpPr>
          <p:cNvPr id="5" name="Marcador de texto 4">
            <a:extLst>
              <a:ext uri="{FF2B5EF4-FFF2-40B4-BE49-F238E27FC236}">
                <a16:creationId xmlns:a16="http://schemas.microsoft.com/office/drawing/2014/main" id="{41CD230D-395B-5B8F-0460-E89F4AA6F4E0}"/>
              </a:ext>
            </a:extLst>
          </p:cNvPr>
          <p:cNvSpPr>
            <a:spLocks noGrp="1"/>
          </p:cNvSpPr>
          <p:nvPr>
            <p:ph type="body" sz="quarter" idx="26"/>
          </p:nvPr>
        </p:nvSpPr>
        <p:spPr>
          <a:xfrm>
            <a:off x="1245475" y="4747016"/>
            <a:ext cx="7323239" cy="396484"/>
          </a:xfrm>
        </p:spPr>
        <p:txBody>
          <a:bodyPr/>
          <a:lstStyle/>
          <a:p>
            <a:pPr marL="12700" marR="5080">
              <a:lnSpc>
                <a:spcPct val="100000"/>
              </a:lnSpc>
              <a:spcBef>
                <a:spcPts val="100"/>
              </a:spcBef>
            </a:pPr>
            <a:r>
              <a:rPr lang="es-ES" sz="400" b="1" dirty="0">
                <a:latin typeface="Arial" panose="020B0604020202020204" pitchFamily="34" charset="0"/>
                <a:cs typeface="Arial" panose="020B0604020202020204" pitchFamily="34" charset="0"/>
              </a:rPr>
              <a:t>1. </a:t>
            </a:r>
            <a:r>
              <a:rPr lang="es-ES" sz="400" dirty="0" err="1">
                <a:latin typeface="Arial" panose="020B0604020202020204" pitchFamily="34" charset="0"/>
                <a:cs typeface="Arial" panose="020B0604020202020204" pitchFamily="34" charset="0"/>
              </a:rPr>
              <a:t>Stoll</a:t>
            </a:r>
            <a:r>
              <a:rPr lang="es-ES" sz="400" dirty="0">
                <a:latin typeface="Arial" panose="020B0604020202020204" pitchFamily="34" charset="0"/>
                <a:cs typeface="Arial" panose="020B0604020202020204" pitchFamily="34" charset="0"/>
              </a:rPr>
              <a:t> F</a:t>
            </a:r>
            <a:r>
              <a:rPr lang="es-ES" sz="400" i="1" dirty="0">
                <a:latin typeface="Arial" panose="020B0604020202020204" pitchFamily="34" charset="0"/>
                <a:cs typeface="Arial" panose="020B0604020202020204" pitchFamily="34" charset="0"/>
              </a:rPr>
              <a:t>, et al, </a:t>
            </a:r>
            <a:r>
              <a:rPr lang="es-ES" sz="400" dirty="0">
                <a:latin typeface="Arial" panose="020B0604020202020204" pitchFamily="34" charset="0"/>
                <a:cs typeface="Arial" panose="020B0604020202020204" pitchFamily="34" charset="0"/>
              </a:rPr>
              <a:t>Bauer JM. Management </a:t>
            </a:r>
            <a:r>
              <a:rPr lang="es-ES" sz="400" dirty="0" err="1">
                <a:latin typeface="Arial" panose="020B0604020202020204" pitchFamily="34" charset="0"/>
                <a:cs typeface="Arial" panose="020B0604020202020204" pitchFamily="34" charset="0"/>
              </a:rPr>
              <a:t>of</a:t>
            </a:r>
            <a:r>
              <a:rPr lang="es-ES" sz="400" dirty="0">
                <a:latin typeface="Arial" panose="020B0604020202020204" pitchFamily="34" charset="0"/>
                <a:cs typeface="Arial" panose="020B0604020202020204" pitchFamily="34" charset="0"/>
              </a:rPr>
              <a:t> </a:t>
            </a:r>
            <a:r>
              <a:rPr lang="es-ES" sz="400" dirty="0" err="1">
                <a:latin typeface="Arial" panose="020B0604020202020204" pitchFamily="34" charset="0"/>
                <a:cs typeface="Arial" panose="020B0604020202020204" pitchFamily="34" charset="0"/>
              </a:rPr>
              <a:t>dyslipidaemia</a:t>
            </a:r>
            <a:r>
              <a:rPr lang="es-ES" sz="400" dirty="0">
                <a:latin typeface="Arial" panose="020B0604020202020204" pitchFamily="34" charset="0"/>
                <a:cs typeface="Arial" panose="020B0604020202020204" pitchFamily="34" charset="0"/>
              </a:rPr>
              <a:t> in </a:t>
            </a:r>
            <a:r>
              <a:rPr lang="es-ES" sz="400" dirty="0" err="1">
                <a:latin typeface="Arial" panose="020B0604020202020204" pitchFamily="34" charset="0"/>
                <a:cs typeface="Arial" panose="020B0604020202020204" pitchFamily="34" charset="0"/>
              </a:rPr>
              <a:t>the</a:t>
            </a:r>
            <a:r>
              <a:rPr lang="es-ES" sz="400" dirty="0">
                <a:latin typeface="Arial" panose="020B0604020202020204" pitchFamily="34" charset="0"/>
                <a:cs typeface="Arial" panose="020B0604020202020204" pitchFamily="34" charset="0"/>
              </a:rPr>
              <a:t> </a:t>
            </a:r>
            <a:r>
              <a:rPr lang="es-ES" sz="400" dirty="0" err="1">
                <a:latin typeface="Arial" panose="020B0604020202020204" pitchFamily="34" charset="0"/>
                <a:cs typeface="Arial" panose="020B0604020202020204" pitchFamily="34" charset="0"/>
              </a:rPr>
              <a:t>elderly</a:t>
            </a:r>
            <a:r>
              <a:rPr lang="es-ES" sz="400" dirty="0">
                <a:latin typeface="Arial" panose="020B0604020202020204" pitchFamily="34" charset="0"/>
                <a:cs typeface="Arial" panose="020B0604020202020204" pitchFamily="34" charset="0"/>
              </a:rPr>
              <a:t>. E-J </a:t>
            </a:r>
            <a:r>
              <a:rPr lang="es-ES" sz="400" dirty="0" err="1">
                <a:latin typeface="Arial" panose="020B0604020202020204" pitchFamily="34" charset="0"/>
                <a:cs typeface="Arial" panose="020B0604020202020204" pitchFamily="34" charset="0"/>
              </a:rPr>
              <a:t>Cardiol</a:t>
            </a:r>
            <a:r>
              <a:rPr lang="es-ES" sz="400" dirty="0">
                <a:latin typeface="Arial" panose="020B0604020202020204" pitchFamily="34" charset="0"/>
                <a:cs typeface="Arial" panose="020B0604020202020204" pitchFamily="34" charset="0"/>
              </a:rPr>
              <a:t> </a:t>
            </a:r>
            <a:r>
              <a:rPr lang="es-ES" sz="400" dirty="0" err="1">
                <a:latin typeface="Arial" panose="020B0604020202020204" pitchFamily="34" charset="0"/>
                <a:cs typeface="Arial" panose="020B0604020202020204" pitchFamily="34" charset="0"/>
              </a:rPr>
              <a:t>Pract</a:t>
            </a:r>
            <a:r>
              <a:rPr lang="es-ES" sz="400" dirty="0">
                <a:latin typeface="Arial" panose="020B0604020202020204" pitchFamily="34" charset="0"/>
                <a:cs typeface="Arial" panose="020B0604020202020204" pitchFamily="34" charset="0"/>
              </a:rPr>
              <a:t>. 2020 Nov 18;19(5). Disponible en: https://</a:t>
            </a:r>
            <a:r>
              <a:rPr lang="es-ES" sz="400" dirty="0" err="1">
                <a:latin typeface="Arial" panose="020B0604020202020204" pitchFamily="34" charset="0"/>
                <a:cs typeface="Arial" panose="020B0604020202020204" pitchFamily="34" charset="0"/>
              </a:rPr>
              <a:t>www.escardio.org</a:t>
            </a:r>
            <a:r>
              <a:rPr lang="es-ES" sz="400" dirty="0">
                <a:latin typeface="Arial" panose="020B0604020202020204" pitchFamily="34" charset="0"/>
                <a:cs typeface="Arial" panose="020B0604020202020204" pitchFamily="34" charset="0"/>
              </a:rPr>
              <a:t>/</a:t>
            </a:r>
            <a:r>
              <a:rPr lang="es-ES" sz="400" dirty="0" err="1">
                <a:latin typeface="Arial" panose="020B0604020202020204" pitchFamily="34" charset="0"/>
                <a:cs typeface="Arial" panose="020B0604020202020204" pitchFamily="34" charset="0"/>
              </a:rPr>
              <a:t>Journals</a:t>
            </a:r>
            <a:r>
              <a:rPr lang="es-ES" sz="400" dirty="0">
                <a:latin typeface="Arial" panose="020B0604020202020204" pitchFamily="34" charset="0"/>
                <a:cs typeface="Arial" panose="020B0604020202020204" pitchFamily="34" charset="0"/>
              </a:rPr>
              <a:t>/E- </a:t>
            </a:r>
            <a:r>
              <a:rPr lang="es-ES" sz="400" dirty="0" err="1">
                <a:latin typeface="Arial" panose="020B0604020202020204" pitchFamily="34" charset="0"/>
                <a:cs typeface="Arial" panose="020B0604020202020204" pitchFamily="34" charset="0"/>
              </a:rPr>
              <a:t>Journal-of-Cardiology-Practice</a:t>
            </a:r>
            <a:r>
              <a:rPr lang="es-ES" sz="400" dirty="0">
                <a:latin typeface="Arial" panose="020B0604020202020204" pitchFamily="34" charset="0"/>
                <a:cs typeface="Arial" panose="020B0604020202020204" pitchFamily="34" charset="0"/>
              </a:rPr>
              <a:t>/Volume-19/management-of-dyslipidaemia-in-the-elderly.</a:t>
            </a:r>
            <a:r>
              <a:rPr lang="es-ES" sz="400" b="1" dirty="0">
                <a:latin typeface="Arial" panose="020B0604020202020204" pitchFamily="34" charset="0"/>
                <a:cs typeface="Arial" panose="020B0604020202020204" pitchFamily="34" charset="0"/>
              </a:rPr>
              <a:t>2. </a:t>
            </a:r>
            <a:r>
              <a:rPr lang="es-ES" sz="400" dirty="0">
                <a:latin typeface="Arial" panose="020B0604020202020204" pitchFamily="34" charset="0"/>
                <a:cs typeface="Arial" panose="020B0604020202020204" pitchFamily="34" charset="0"/>
              </a:rPr>
              <a:t>Servicio Andaluz de Salud. Guía Dislipemias. 2022. </a:t>
            </a:r>
            <a:r>
              <a:rPr lang="es-ES" sz="4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https://www.sspa.juntadeandalucia.es/servicioandaluzdesalud/sites/default/files/sincfiles/wsas-media-mediafile_sasdocumento/2022/Dislipemias_Definitivo_06_04_2022.pdf</a:t>
            </a:r>
            <a:r>
              <a:rPr lang="es-ES" sz="400" dirty="0">
                <a:latin typeface="Arial" panose="020B0604020202020204" pitchFamily="34" charset="0"/>
                <a:cs typeface="Arial" panose="020B0604020202020204" pitchFamily="34" charset="0"/>
              </a:rPr>
              <a:t>. </a:t>
            </a:r>
            <a:r>
              <a:rPr lang="es-ES" sz="400" b="1" dirty="0">
                <a:latin typeface="Arial" panose="020B0604020202020204" pitchFamily="34" charset="0"/>
                <a:cs typeface="Arial" panose="020B0604020202020204" pitchFamily="34" charset="0"/>
              </a:rPr>
              <a:t>3. </a:t>
            </a:r>
            <a:r>
              <a:rPr lang="es-ES" sz="400" dirty="0">
                <a:latin typeface="Arial" panose="020B0604020202020204" pitchFamily="34" charset="0"/>
                <a:cs typeface="Arial" panose="020B0604020202020204" pitchFamily="34" charset="0"/>
              </a:rPr>
              <a:t>Tejón E, </a:t>
            </a:r>
            <a:r>
              <a:rPr lang="es-ES" sz="400" i="1" dirty="0">
                <a:latin typeface="Arial" panose="020B0604020202020204" pitchFamily="34" charset="0"/>
                <a:cs typeface="Arial" panose="020B0604020202020204" pitchFamily="34" charset="0"/>
              </a:rPr>
              <a:t>et al</a:t>
            </a:r>
            <a:r>
              <a:rPr lang="es-ES" sz="400" dirty="0">
                <a:latin typeface="Arial" panose="020B0604020202020204" pitchFamily="34" charset="0"/>
                <a:cs typeface="Arial" panose="020B0604020202020204" pitchFamily="34" charset="0"/>
              </a:rPr>
              <a:t>. Evaluación y tratamiento de pacientes mayores con hipercolesterolemia: una revisión clínica. Boletín Farmacoterapéutico de Castilla-La Mancha. 2022; XXIII(1):1-12. </a:t>
            </a:r>
            <a:r>
              <a:rPr lang="es-ES" sz="400" dirty="0" err="1">
                <a:latin typeface="Arial" panose="020B0604020202020204" pitchFamily="34" charset="0"/>
                <a:cs typeface="Arial" panose="020B0604020202020204" pitchFamily="34" charset="0"/>
              </a:rPr>
              <a:t>Sanidad.castillalamancha.es</a:t>
            </a:r>
            <a:r>
              <a:rPr lang="es-ES" sz="400" dirty="0">
                <a:latin typeface="Arial" panose="020B0604020202020204" pitchFamily="34" charset="0"/>
                <a:cs typeface="Arial" panose="020B0604020202020204" pitchFamily="34" charset="0"/>
              </a:rPr>
              <a:t>/sites/</a:t>
            </a:r>
            <a:r>
              <a:rPr lang="es-ES" sz="400" dirty="0" err="1">
                <a:latin typeface="Arial" panose="020B0604020202020204" pitchFamily="34" charset="0"/>
                <a:cs typeface="Arial" panose="020B0604020202020204" pitchFamily="34" charset="0"/>
              </a:rPr>
              <a:t>sescam.c</a:t>
            </a:r>
            <a:r>
              <a:rPr lang="es-ES" sz="400" dirty="0">
                <a:latin typeface="Arial" panose="020B0604020202020204" pitchFamily="34" charset="0"/>
                <a:cs typeface="Arial" panose="020B0604020202020204" pitchFamily="34" charset="0"/>
              </a:rPr>
              <a:t>.</a:t>
            </a:r>
            <a:r>
              <a:rPr lang="es-ES" sz="400" b="1" dirty="0">
                <a:latin typeface="Arial" panose="020B0604020202020204" pitchFamily="34" charset="0"/>
                <a:cs typeface="Arial" panose="020B0604020202020204" pitchFamily="34" charset="0"/>
              </a:rPr>
              <a:t> 4. </a:t>
            </a:r>
            <a:r>
              <a:rPr lang="es-ES" sz="400" dirty="0" err="1">
                <a:latin typeface="Arial" panose="020B0604020202020204" pitchFamily="34" charset="0"/>
                <a:cs typeface="Arial" panose="020B0604020202020204" pitchFamily="34" charset="0"/>
              </a:rPr>
              <a:t>Shepherd</a:t>
            </a:r>
            <a:r>
              <a:rPr lang="es-ES" sz="400" dirty="0">
                <a:latin typeface="Arial" panose="020B0604020202020204" pitchFamily="34" charset="0"/>
                <a:cs typeface="Arial" panose="020B0604020202020204" pitchFamily="34" charset="0"/>
              </a:rPr>
              <a:t> J, </a:t>
            </a:r>
            <a:r>
              <a:rPr lang="es-ES" sz="400" i="1" dirty="0">
                <a:latin typeface="Arial" panose="020B0604020202020204" pitchFamily="34" charset="0"/>
                <a:cs typeface="Arial" panose="020B0604020202020204" pitchFamily="34" charset="0"/>
              </a:rPr>
              <a:t>et al. </a:t>
            </a:r>
            <a:r>
              <a:rPr lang="es-ES" sz="400" dirty="0" err="1">
                <a:latin typeface="Arial" panose="020B0604020202020204" pitchFamily="34" charset="0"/>
                <a:cs typeface="Arial" panose="020B0604020202020204" pitchFamily="34" charset="0"/>
              </a:rPr>
              <a:t>Pravastatin</a:t>
            </a:r>
            <a:r>
              <a:rPr lang="es-ES" sz="400" dirty="0">
                <a:latin typeface="Arial" panose="020B0604020202020204" pitchFamily="34" charset="0"/>
                <a:cs typeface="Arial" panose="020B0604020202020204" pitchFamily="34" charset="0"/>
              </a:rPr>
              <a:t> in </a:t>
            </a:r>
            <a:r>
              <a:rPr lang="es-ES" sz="400" dirty="0" err="1">
                <a:latin typeface="Arial" panose="020B0604020202020204" pitchFamily="34" charset="0"/>
                <a:cs typeface="Arial" panose="020B0604020202020204" pitchFamily="34" charset="0"/>
              </a:rPr>
              <a:t>elderly</a:t>
            </a:r>
            <a:r>
              <a:rPr lang="es-ES" sz="400" dirty="0">
                <a:latin typeface="Arial" panose="020B0604020202020204" pitchFamily="34" charset="0"/>
                <a:cs typeface="Arial" panose="020B0604020202020204" pitchFamily="34" charset="0"/>
              </a:rPr>
              <a:t> </a:t>
            </a:r>
            <a:r>
              <a:rPr lang="es-ES" sz="400" dirty="0" err="1">
                <a:latin typeface="Arial" panose="020B0604020202020204" pitchFamily="34" charset="0"/>
                <a:cs typeface="Arial" panose="020B0604020202020204" pitchFamily="34" charset="0"/>
              </a:rPr>
              <a:t>individuals</a:t>
            </a:r>
            <a:r>
              <a:rPr lang="es-ES" sz="400" dirty="0">
                <a:latin typeface="Arial" panose="020B0604020202020204" pitchFamily="34" charset="0"/>
                <a:cs typeface="Arial" panose="020B0604020202020204" pitchFamily="34" charset="0"/>
              </a:rPr>
              <a:t> at </a:t>
            </a:r>
            <a:r>
              <a:rPr lang="es-ES" sz="400" dirty="0" err="1">
                <a:latin typeface="Arial" panose="020B0604020202020204" pitchFamily="34" charset="0"/>
                <a:cs typeface="Arial" panose="020B0604020202020204" pitchFamily="34" charset="0"/>
              </a:rPr>
              <a:t>risk</a:t>
            </a:r>
            <a:r>
              <a:rPr lang="es-ES" sz="400" dirty="0">
                <a:latin typeface="Arial" panose="020B0604020202020204" pitchFamily="34" charset="0"/>
                <a:cs typeface="Arial" panose="020B0604020202020204" pitchFamily="34" charset="0"/>
              </a:rPr>
              <a:t> </a:t>
            </a:r>
            <a:r>
              <a:rPr lang="es-ES" sz="400" dirty="0" err="1">
                <a:latin typeface="Arial" panose="020B0604020202020204" pitchFamily="34" charset="0"/>
                <a:cs typeface="Arial" panose="020B0604020202020204" pitchFamily="34" charset="0"/>
              </a:rPr>
              <a:t>of</a:t>
            </a:r>
            <a:r>
              <a:rPr lang="es-ES" sz="400" dirty="0">
                <a:latin typeface="Arial" panose="020B0604020202020204" pitchFamily="34" charset="0"/>
                <a:cs typeface="Arial" panose="020B0604020202020204" pitchFamily="34" charset="0"/>
              </a:rPr>
              <a:t> vascular </a:t>
            </a:r>
            <a:r>
              <a:rPr lang="es-ES" sz="400" dirty="0" err="1">
                <a:latin typeface="Arial" panose="020B0604020202020204" pitchFamily="34" charset="0"/>
                <a:cs typeface="Arial" panose="020B0604020202020204" pitchFamily="34" charset="0"/>
              </a:rPr>
              <a:t>disease</a:t>
            </a:r>
            <a:r>
              <a:rPr lang="es-ES" sz="400" dirty="0">
                <a:latin typeface="Arial" panose="020B0604020202020204" pitchFamily="34" charset="0"/>
                <a:cs typeface="Arial" panose="020B0604020202020204" pitchFamily="34" charset="0"/>
              </a:rPr>
              <a:t> (PROSPER): a </a:t>
            </a:r>
            <a:r>
              <a:rPr lang="es-ES" sz="400" dirty="0" err="1">
                <a:latin typeface="Arial" panose="020B0604020202020204" pitchFamily="34" charset="0"/>
                <a:cs typeface="Arial" panose="020B0604020202020204" pitchFamily="34" charset="0"/>
              </a:rPr>
              <a:t>randomised</a:t>
            </a:r>
            <a:r>
              <a:rPr lang="es-ES" sz="400" dirty="0">
                <a:latin typeface="Arial" panose="020B0604020202020204" pitchFamily="34" charset="0"/>
                <a:cs typeface="Arial" panose="020B0604020202020204" pitchFamily="34" charset="0"/>
              </a:rPr>
              <a:t> </a:t>
            </a:r>
            <a:r>
              <a:rPr lang="es-ES" sz="400" dirty="0" err="1">
                <a:latin typeface="Arial" panose="020B0604020202020204" pitchFamily="34" charset="0"/>
                <a:cs typeface="Arial" panose="020B0604020202020204" pitchFamily="34" charset="0"/>
              </a:rPr>
              <a:t>controlled</a:t>
            </a:r>
            <a:r>
              <a:rPr lang="es-ES" sz="400" dirty="0">
                <a:latin typeface="Arial" panose="020B0604020202020204" pitchFamily="34" charset="0"/>
                <a:cs typeface="Arial" panose="020B0604020202020204" pitchFamily="34" charset="0"/>
              </a:rPr>
              <a:t> trial. Lancet. 2002 Nov 23;360(9346):1623-30. </a:t>
            </a:r>
            <a:r>
              <a:rPr lang="es-ES" sz="400" dirty="0" err="1">
                <a:latin typeface="Arial" panose="020B0604020202020204" pitchFamily="34" charset="0"/>
                <a:cs typeface="Arial" panose="020B0604020202020204" pitchFamily="34" charset="0"/>
              </a:rPr>
              <a:t>doi</a:t>
            </a:r>
            <a:r>
              <a:rPr lang="es-ES" sz="400" dirty="0">
                <a:latin typeface="Arial" panose="020B0604020202020204" pitchFamily="34" charset="0"/>
                <a:cs typeface="Arial" panose="020B0604020202020204" pitchFamily="34" charset="0"/>
              </a:rPr>
              <a:t>: 10.1016/s0140-6736(02)11600-x.</a:t>
            </a:r>
          </a:p>
        </p:txBody>
      </p:sp>
      <p:sp>
        <p:nvSpPr>
          <p:cNvPr id="22" name="Marcador de texto 3">
            <a:extLst>
              <a:ext uri="{FF2B5EF4-FFF2-40B4-BE49-F238E27FC236}">
                <a16:creationId xmlns:a16="http://schemas.microsoft.com/office/drawing/2014/main" id="{D5008390-342F-0EF3-6EF6-AD7630AFE6C4}"/>
              </a:ext>
            </a:extLst>
          </p:cNvPr>
          <p:cNvSpPr>
            <a:spLocks noGrp="1"/>
          </p:cNvSpPr>
          <p:nvPr>
            <p:ph type="body" sz="quarter" idx="25"/>
          </p:nvPr>
        </p:nvSpPr>
        <p:spPr>
          <a:xfrm>
            <a:off x="323851" y="693739"/>
            <a:ext cx="8496300" cy="306559"/>
          </a:xfrm>
        </p:spPr>
        <p:txBody>
          <a:bodyPr/>
          <a:lstStyle/>
          <a:p>
            <a:r>
              <a:rPr lang="es-ES" sz="1800" b="1">
                <a:latin typeface="Arial" panose="020B0604020202020204" pitchFamily="34" charset="0"/>
                <a:cs typeface="Arial" panose="020B0604020202020204" pitchFamily="34" charset="0"/>
              </a:rPr>
              <a:t>El uso de estatinas en el paciente mayor frágil</a:t>
            </a:r>
          </a:p>
        </p:txBody>
      </p:sp>
      <p:grpSp>
        <p:nvGrpSpPr>
          <p:cNvPr id="4" name="Grupo 3">
            <a:extLst>
              <a:ext uri="{FF2B5EF4-FFF2-40B4-BE49-F238E27FC236}">
                <a16:creationId xmlns:a16="http://schemas.microsoft.com/office/drawing/2014/main" id="{613145C7-6247-B199-5F00-3D4594813861}"/>
              </a:ext>
            </a:extLst>
          </p:cNvPr>
          <p:cNvGrpSpPr/>
          <p:nvPr/>
        </p:nvGrpSpPr>
        <p:grpSpPr>
          <a:xfrm>
            <a:off x="323850" y="1095933"/>
            <a:ext cx="4068763" cy="3528456"/>
            <a:chOff x="323850" y="1166813"/>
            <a:chExt cx="4068763" cy="3528456"/>
          </a:xfrm>
        </p:grpSpPr>
        <p:sp>
          <p:nvSpPr>
            <p:cNvPr id="6" name="CuadroTexto 5">
              <a:extLst>
                <a:ext uri="{FF2B5EF4-FFF2-40B4-BE49-F238E27FC236}">
                  <a16:creationId xmlns:a16="http://schemas.microsoft.com/office/drawing/2014/main" id="{D5B2735C-286F-B4C1-A854-D143FBCA7FDB}"/>
                </a:ext>
              </a:extLst>
            </p:cNvPr>
            <p:cNvSpPr txBox="1"/>
            <p:nvPr/>
          </p:nvSpPr>
          <p:spPr>
            <a:xfrm>
              <a:off x="323850" y="1166813"/>
              <a:ext cx="4068763" cy="3528456"/>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oAutofit/>
            </a:bodyPr>
            <a:lstStyle/>
            <a:p>
              <a:pPr algn="ctr">
                <a:spcBef>
                  <a:spcPts val="800"/>
                </a:spcBef>
                <a:spcAft>
                  <a:spcPts val="1000"/>
                </a:spcAft>
              </a:pPr>
              <a:r>
                <a:rPr lang="es-ES" sz="1000" b="1" dirty="0">
                  <a:solidFill>
                    <a:schemeClr val="accent1"/>
                  </a:solidFill>
                  <a:effectLst/>
                </a:rPr>
                <a:t>ESTATINAS EN PREVENCIÓN SECUNDARIA</a:t>
              </a:r>
              <a:endParaRPr lang="es-ES" sz="1000" dirty="0">
                <a:solidFill>
                  <a:schemeClr val="accent1"/>
                </a:solidFill>
                <a:effectLst/>
              </a:endParaRPr>
            </a:p>
            <a:p>
              <a:pPr algn="ctr">
                <a:spcBef>
                  <a:spcPts val="800"/>
                </a:spcBef>
                <a:buNone/>
              </a:pPr>
              <a:r>
                <a:rPr lang="es-ES" sz="1000" b="1" dirty="0">
                  <a:solidFill>
                    <a:schemeClr val="accent1"/>
                  </a:solidFill>
                  <a:effectLst/>
                  <a:latin typeface="Helvetica Neue" panose="02000503000000020004" pitchFamily="2" charset="0"/>
                </a:rPr>
                <a:t>Recomendadas,</a:t>
              </a:r>
              <a:r>
                <a:rPr lang="es-ES" sz="1000" b="1" baseline="30000" dirty="0">
                  <a:solidFill>
                    <a:schemeClr val="accent1"/>
                  </a:solidFill>
                  <a:effectLst/>
                  <a:latin typeface="Helvetica Neue" panose="02000503000000020004" pitchFamily="2" charset="0"/>
                </a:rPr>
                <a:t>1</a:t>
              </a:r>
              <a:r>
                <a:rPr lang="es-ES" sz="1000" b="1" dirty="0">
                  <a:solidFill>
                    <a:schemeClr val="accent1"/>
                  </a:solidFill>
                  <a:effectLst/>
                  <a:latin typeface="Helvetica Neue" panose="02000503000000020004" pitchFamily="2" charset="0"/>
                </a:rPr>
                <a:t> beneficio claro</a:t>
              </a:r>
              <a:br>
                <a:rPr lang="es-ES" sz="1000" dirty="0">
                  <a:solidFill>
                    <a:schemeClr val="accent1"/>
                  </a:solidFill>
                  <a:effectLst/>
                  <a:latin typeface="Helvetica Neue" panose="02000503000000020004" pitchFamily="2" charset="0"/>
                </a:rPr>
              </a:br>
              <a:r>
                <a:rPr lang="es-ES" sz="1000" dirty="0">
                  <a:solidFill>
                    <a:schemeClr val="accent1"/>
                  </a:solidFill>
                  <a:effectLst/>
                  <a:latin typeface="Helvetica Neue" panose="02000503000000020004" pitchFamily="2" charset="0"/>
                </a:rPr>
                <a:t>Reducción del 30 % en eventos CV (evidencia nivel 1A)</a:t>
              </a:r>
              <a:r>
                <a:rPr lang="es-ES" sz="1000" baseline="30000" dirty="0">
                  <a:solidFill>
                    <a:schemeClr val="accent1"/>
                  </a:solidFill>
                  <a:effectLst/>
                  <a:latin typeface="Helvetica Neue" panose="02000503000000020004" pitchFamily="2" charset="0"/>
                </a:rPr>
                <a:t>3</a:t>
              </a:r>
              <a:endParaRPr lang="es-ES" sz="1000" baseline="30000" dirty="0">
                <a:solidFill>
                  <a:schemeClr val="accent1"/>
                </a:solidFill>
                <a:latin typeface="Helvetica Neue" panose="02000503000000020004" pitchFamily="2" charset="0"/>
              </a:endParaRPr>
            </a:p>
            <a:p>
              <a:pPr algn="ctr">
                <a:spcBef>
                  <a:spcPts val="800"/>
                </a:spcBef>
                <a:buNone/>
              </a:pPr>
              <a:r>
                <a:rPr lang="es-ES" sz="1000" b="0" i="0" dirty="0">
                  <a:solidFill>
                    <a:srgbClr val="474747"/>
                  </a:solidFill>
                  <a:effectLst/>
                  <a:latin typeface="Arial" panose="020B0604020202020204" pitchFamily="34" charset="0"/>
                </a:rPr>
                <a:t>—</a:t>
              </a:r>
              <a:endParaRPr lang="es-ES" sz="1000" i="0" dirty="0">
                <a:solidFill>
                  <a:schemeClr val="accent1"/>
                </a:solidFill>
                <a:latin typeface="Arial" panose="020B0604020202020204" pitchFamily="34" charset="0"/>
              </a:endParaRPr>
            </a:p>
            <a:p>
              <a:pPr algn="ctr">
                <a:spcBef>
                  <a:spcPts val="800"/>
                </a:spcBef>
                <a:buNone/>
              </a:pPr>
              <a:r>
                <a:rPr lang="es-ES" sz="1000" b="1" dirty="0">
                  <a:solidFill>
                    <a:schemeClr val="accent1"/>
                  </a:solidFill>
                  <a:latin typeface="Helvetica Neue" panose="02000503000000020004" pitchFamily="2" charset="0"/>
                </a:rPr>
                <a:t>D</a:t>
              </a:r>
              <a:r>
                <a:rPr lang="es-ES" sz="1000" b="1" dirty="0">
                  <a:solidFill>
                    <a:schemeClr val="accent1"/>
                  </a:solidFill>
                  <a:effectLst/>
                  <a:latin typeface="Helvetica Neue" panose="02000503000000020004" pitchFamily="2" charset="0"/>
                </a:rPr>
                <a:t>osis preferidas</a:t>
              </a:r>
              <a:br>
                <a:rPr lang="es-ES" sz="1000" dirty="0">
                  <a:solidFill>
                    <a:schemeClr val="accent1"/>
                  </a:solidFill>
                  <a:effectLst/>
                  <a:latin typeface="Helvetica Neue" panose="02000503000000020004" pitchFamily="2" charset="0"/>
                </a:rPr>
              </a:br>
              <a:r>
                <a:rPr lang="es-ES" sz="1000" dirty="0">
                  <a:solidFill>
                    <a:schemeClr val="accent1"/>
                  </a:solidFill>
                  <a:effectLst/>
                  <a:latin typeface="Helvetica Neue" panose="02000503000000020004" pitchFamily="2" charset="0"/>
                </a:rPr>
                <a:t>Atorvastatina 20 - 40 mg/día, simvastatina 40 mg </a:t>
              </a:r>
              <a:br>
                <a:rPr lang="es-ES" sz="1000" dirty="0">
                  <a:solidFill>
                    <a:schemeClr val="accent1"/>
                  </a:solidFill>
                  <a:effectLst/>
                  <a:latin typeface="Helvetica Neue" panose="02000503000000020004" pitchFamily="2" charset="0"/>
                </a:rPr>
              </a:br>
              <a:r>
                <a:rPr lang="es-ES" sz="1000" dirty="0">
                  <a:solidFill>
                    <a:schemeClr val="accent1"/>
                  </a:solidFill>
                  <a:effectLst/>
                  <a:latin typeface="Helvetica Neue" panose="02000503000000020004" pitchFamily="2" charset="0"/>
                </a:rPr>
                <a:t>o rosuvastatina 5 - 10 mg/día</a:t>
              </a:r>
              <a:r>
                <a:rPr lang="es-ES" sz="1000" baseline="30000" dirty="0">
                  <a:solidFill>
                    <a:schemeClr val="accent1"/>
                  </a:solidFill>
                  <a:effectLst/>
                  <a:latin typeface="Helvetica Neue" panose="02000503000000020004" pitchFamily="2" charset="0"/>
                </a:rPr>
                <a:t>2</a:t>
              </a:r>
              <a:endParaRPr lang="es-ES" sz="1000" dirty="0">
                <a:solidFill>
                  <a:schemeClr val="accent1"/>
                </a:solidFill>
                <a:effectLst/>
                <a:latin typeface="Helvetica Neue" panose="02000503000000020004" pitchFamily="2" charset="0"/>
              </a:endParaRPr>
            </a:p>
            <a:p>
              <a:pPr algn="ctr">
                <a:spcBef>
                  <a:spcPts val="800"/>
                </a:spcBef>
                <a:buNone/>
              </a:pPr>
              <a:r>
                <a:rPr lang="es-ES" sz="1000" b="0" i="0" dirty="0">
                  <a:solidFill>
                    <a:srgbClr val="474747"/>
                  </a:solidFill>
                  <a:effectLst/>
                  <a:latin typeface="Arial" panose="020B0604020202020204" pitchFamily="34" charset="0"/>
                </a:rPr>
                <a:t>—</a:t>
              </a:r>
            </a:p>
            <a:p>
              <a:pPr algn="ctr">
                <a:spcBef>
                  <a:spcPts val="800"/>
                </a:spcBef>
                <a:buNone/>
              </a:pPr>
              <a:r>
                <a:rPr lang="es-ES" sz="1000" dirty="0">
                  <a:solidFill>
                    <a:schemeClr val="accent1"/>
                  </a:solidFill>
                  <a:latin typeface="Helvetica Neue" panose="02000503000000020004" pitchFamily="2" charset="0"/>
                </a:rPr>
                <a:t>L</a:t>
              </a:r>
              <a:r>
                <a:rPr lang="es-ES" sz="1000" dirty="0">
                  <a:solidFill>
                    <a:schemeClr val="accent1"/>
                  </a:solidFill>
                  <a:effectLst/>
                  <a:latin typeface="Helvetica Neue" panose="02000503000000020004" pitchFamily="2" charset="0"/>
                </a:rPr>
                <a:t>as estatinas reducen la mortalidad solo en prevención secundaria</a:t>
              </a:r>
              <a:r>
                <a:rPr lang="es-ES" sz="1000" baseline="30000" dirty="0">
                  <a:solidFill>
                    <a:schemeClr val="accent1"/>
                  </a:solidFill>
                  <a:effectLst/>
                  <a:latin typeface="Helvetica Neue" panose="02000503000000020004" pitchFamily="2" charset="0"/>
                </a:rPr>
                <a:t>2</a:t>
              </a:r>
              <a:endParaRPr lang="es-ES" sz="1000" dirty="0">
                <a:solidFill>
                  <a:schemeClr val="accent1"/>
                </a:solidFill>
                <a:effectLst/>
                <a:latin typeface="Helvetica Neue" panose="02000503000000020004" pitchFamily="2" charset="0"/>
              </a:endParaRPr>
            </a:p>
            <a:p>
              <a:pPr algn="ctr">
                <a:spcBef>
                  <a:spcPts val="800"/>
                </a:spcBef>
                <a:buNone/>
              </a:pPr>
              <a:r>
                <a:rPr lang="es-ES" sz="1000" b="0" i="0" dirty="0">
                  <a:solidFill>
                    <a:srgbClr val="474747"/>
                  </a:solidFill>
                  <a:effectLst/>
                  <a:latin typeface="Arial" panose="020B0604020202020204" pitchFamily="34" charset="0"/>
                </a:rPr>
                <a:t>—</a:t>
              </a:r>
            </a:p>
            <a:p>
              <a:pPr algn="ctr">
                <a:spcBef>
                  <a:spcPts val="800"/>
                </a:spcBef>
                <a:buNone/>
              </a:pPr>
              <a:r>
                <a:rPr lang="es-ES" sz="1000" dirty="0">
                  <a:solidFill>
                    <a:schemeClr val="accent1"/>
                  </a:solidFill>
                  <a:effectLst/>
                  <a:latin typeface="Helvetica Neue" panose="02000503000000020004" pitchFamily="2" charset="0"/>
                </a:rPr>
                <a:t>El tratamiento con estatinas debe iniciarse </a:t>
              </a:r>
              <a:br>
                <a:rPr lang="es-ES" sz="1000" dirty="0">
                  <a:solidFill>
                    <a:schemeClr val="accent1"/>
                  </a:solidFill>
                  <a:effectLst/>
                  <a:latin typeface="Helvetica Neue" panose="02000503000000020004" pitchFamily="2" charset="0"/>
                </a:rPr>
              </a:br>
              <a:r>
                <a:rPr lang="es-ES" sz="1000" dirty="0">
                  <a:solidFill>
                    <a:schemeClr val="accent1"/>
                  </a:solidFill>
                  <a:effectLst/>
                  <a:latin typeface="Helvetica Neue" panose="02000503000000020004" pitchFamily="2" charset="0"/>
                </a:rPr>
                <a:t>independientemente de la edad en pacientes con enfermedad cardiovascular aterosclerótica evidente</a:t>
              </a:r>
              <a:r>
                <a:rPr lang="es-ES" sz="1000" baseline="30000" dirty="0">
                  <a:solidFill>
                    <a:schemeClr val="accent1"/>
                  </a:solidFill>
                  <a:effectLst/>
                  <a:latin typeface="Helvetica Neue" panose="02000503000000020004" pitchFamily="2" charset="0"/>
                </a:rPr>
                <a:t>3</a:t>
              </a:r>
              <a:r>
                <a:rPr lang="es-ES" sz="1000" dirty="0">
                  <a:solidFill>
                    <a:schemeClr val="accent1"/>
                  </a:solidFill>
                  <a:effectLst/>
                  <a:latin typeface="Helvetica Neue" panose="02000503000000020004" pitchFamily="2" charset="0"/>
                </a:rPr>
                <a:t> </a:t>
              </a:r>
              <a:endParaRPr lang="es-ES" sz="1000" dirty="0">
                <a:solidFill>
                  <a:schemeClr val="accent1"/>
                </a:solidFill>
                <a:effectLst/>
              </a:endParaRPr>
            </a:p>
          </p:txBody>
        </p:sp>
        <p:cxnSp>
          <p:nvCxnSpPr>
            <p:cNvPr id="7" name="Conector recto 6">
              <a:extLst>
                <a:ext uri="{FF2B5EF4-FFF2-40B4-BE49-F238E27FC236}">
                  <a16:creationId xmlns:a16="http://schemas.microsoft.com/office/drawing/2014/main" id="{0FB52A0E-9DCA-B4E7-2EF7-36AEFB658BD2}"/>
                </a:ext>
              </a:extLst>
            </p:cNvPr>
            <p:cNvCxnSpPr>
              <a:cxnSpLocks/>
            </p:cNvCxnSpPr>
            <p:nvPr/>
          </p:nvCxnSpPr>
          <p:spPr>
            <a:xfrm>
              <a:off x="537977" y="1555335"/>
              <a:ext cx="3640509"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5" name="Grupo 14">
            <a:extLst>
              <a:ext uri="{FF2B5EF4-FFF2-40B4-BE49-F238E27FC236}">
                <a16:creationId xmlns:a16="http://schemas.microsoft.com/office/drawing/2014/main" id="{773B00BD-A2E8-3D14-A114-644704E9594E}"/>
              </a:ext>
            </a:extLst>
          </p:cNvPr>
          <p:cNvGrpSpPr/>
          <p:nvPr/>
        </p:nvGrpSpPr>
        <p:grpSpPr>
          <a:xfrm>
            <a:off x="4748384" y="1095933"/>
            <a:ext cx="4068763" cy="3528456"/>
            <a:chOff x="323850" y="1166813"/>
            <a:chExt cx="4068763" cy="3528456"/>
          </a:xfrm>
        </p:grpSpPr>
        <p:sp>
          <p:nvSpPr>
            <p:cNvPr id="16" name="CuadroTexto 15">
              <a:extLst>
                <a:ext uri="{FF2B5EF4-FFF2-40B4-BE49-F238E27FC236}">
                  <a16:creationId xmlns:a16="http://schemas.microsoft.com/office/drawing/2014/main" id="{D474C697-965B-16D4-8985-CE413417DAFE}"/>
                </a:ext>
              </a:extLst>
            </p:cNvPr>
            <p:cNvSpPr txBox="1"/>
            <p:nvPr/>
          </p:nvSpPr>
          <p:spPr>
            <a:xfrm>
              <a:off x="323850" y="1166813"/>
              <a:ext cx="4068763" cy="3528456"/>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oAutofit/>
            </a:bodyPr>
            <a:lstStyle/>
            <a:p>
              <a:pPr algn="ctr">
                <a:spcBef>
                  <a:spcPts val="800"/>
                </a:spcBef>
                <a:spcAft>
                  <a:spcPts val="1000"/>
                </a:spcAft>
              </a:pPr>
              <a:r>
                <a:rPr lang="es-ES" sz="1000" b="1">
                  <a:solidFill>
                    <a:schemeClr val="accent1"/>
                  </a:solidFill>
                  <a:effectLst/>
                </a:rPr>
                <a:t>ESTATINAS EN PREVENCIÓN PRIMARIA</a:t>
              </a:r>
              <a:endParaRPr lang="es-ES" sz="1000">
                <a:solidFill>
                  <a:schemeClr val="accent1"/>
                </a:solidFill>
                <a:effectLst/>
              </a:endParaRPr>
            </a:p>
            <a:p>
              <a:pPr algn="ctr">
                <a:spcBef>
                  <a:spcPts val="300"/>
                </a:spcBef>
                <a:buNone/>
              </a:pPr>
              <a:r>
                <a:rPr lang="es-ES" sz="1000">
                  <a:solidFill>
                    <a:schemeClr val="accent1"/>
                  </a:solidFill>
                  <a:effectLst/>
                </a:rPr>
                <a:t>Es un desafío debido a la falta de evidencia robusta. </a:t>
              </a:r>
              <a:br>
                <a:rPr lang="es-ES" sz="1000">
                  <a:solidFill>
                    <a:schemeClr val="accent1"/>
                  </a:solidFill>
                  <a:effectLst/>
                </a:rPr>
              </a:br>
              <a:r>
                <a:rPr lang="es-ES" sz="1000">
                  <a:solidFill>
                    <a:schemeClr val="accent1"/>
                  </a:solidFill>
                  <a:effectLst/>
                </a:rPr>
                <a:t>Se recomienda una estrategia centrada en el paciente</a:t>
              </a:r>
              <a:r>
                <a:rPr lang="es-ES" sz="1000" baseline="30000">
                  <a:solidFill>
                    <a:schemeClr val="accent1"/>
                  </a:solidFill>
                  <a:effectLst/>
                </a:rPr>
                <a:t>1</a:t>
              </a:r>
              <a:endParaRPr lang="es-ES" sz="1000">
                <a:solidFill>
                  <a:schemeClr val="accent1"/>
                </a:solidFill>
                <a:effectLst/>
              </a:endParaRPr>
            </a:p>
            <a:p>
              <a:pPr algn="ctr">
                <a:spcBef>
                  <a:spcPts val="300"/>
                </a:spcBef>
                <a:buNone/>
              </a:pPr>
              <a:r>
                <a:rPr lang="es-ES" sz="1000" b="0" i="0">
                  <a:solidFill>
                    <a:srgbClr val="474747"/>
                  </a:solidFill>
                  <a:effectLst/>
                  <a:latin typeface="Arial" panose="020B0604020202020204" pitchFamily="34" charset="0"/>
                </a:rPr>
                <a:t>—</a:t>
              </a:r>
              <a:endParaRPr lang="es-ES" sz="1000" i="0">
                <a:solidFill>
                  <a:schemeClr val="accent1"/>
                </a:solidFill>
                <a:latin typeface="Arial" panose="020B0604020202020204" pitchFamily="34" charset="0"/>
              </a:endParaRPr>
            </a:p>
            <a:p>
              <a:pPr algn="ctr">
                <a:spcBef>
                  <a:spcPts val="300"/>
                </a:spcBef>
              </a:pPr>
              <a:r>
                <a:rPr lang="es-ES" sz="1000">
                  <a:solidFill>
                    <a:schemeClr val="accent1"/>
                  </a:solidFill>
                  <a:effectLst/>
                </a:rPr>
                <a:t>La evidencia sobre la prevención primaria en pacientes mayores es limitada y proviene principalmente de estudios observacionales y subgrupos de ensayos controlados aleatorios</a:t>
              </a:r>
              <a:r>
                <a:rPr lang="es-ES" sz="1000" baseline="30000">
                  <a:solidFill>
                    <a:schemeClr val="accent1"/>
                  </a:solidFill>
                  <a:effectLst/>
                </a:rPr>
                <a:t>1</a:t>
              </a:r>
              <a:endParaRPr lang="es-ES" sz="1000">
                <a:solidFill>
                  <a:schemeClr val="accent1"/>
                </a:solidFill>
                <a:effectLst/>
              </a:endParaRPr>
            </a:p>
            <a:p>
              <a:pPr algn="ctr">
                <a:spcBef>
                  <a:spcPts val="300"/>
                </a:spcBef>
              </a:pPr>
              <a:r>
                <a:rPr lang="es-ES" sz="1000" b="0" i="0">
                  <a:solidFill>
                    <a:srgbClr val="474747"/>
                  </a:solidFill>
                  <a:effectLst/>
                  <a:latin typeface="Arial" panose="020B0604020202020204" pitchFamily="34" charset="0"/>
                </a:rPr>
                <a:t>—</a:t>
              </a:r>
              <a:endParaRPr lang="es-ES" sz="1000">
                <a:solidFill>
                  <a:schemeClr val="accent1"/>
                </a:solidFill>
                <a:effectLst/>
              </a:endParaRPr>
            </a:p>
            <a:p>
              <a:pPr algn="ctr">
                <a:spcBef>
                  <a:spcPts val="300"/>
                </a:spcBef>
                <a:buNone/>
              </a:pPr>
              <a:r>
                <a:rPr lang="es-ES" sz="1000">
                  <a:solidFill>
                    <a:schemeClr val="accent1"/>
                  </a:solidFill>
                  <a:effectLst/>
                </a:rPr>
                <a:t>Actualmente, hay ensayos clínicos en curso que abordan específicamente la prevención primaria en pacientes mayores</a:t>
              </a:r>
              <a:r>
                <a:rPr lang="es-ES" sz="1000" baseline="30000">
                  <a:solidFill>
                    <a:schemeClr val="accent1"/>
                  </a:solidFill>
                  <a:effectLst/>
                </a:rPr>
                <a:t>1</a:t>
              </a:r>
              <a:r>
                <a:rPr lang="es-ES" sz="1000">
                  <a:solidFill>
                    <a:schemeClr val="accent1"/>
                  </a:solidFill>
                  <a:effectLst/>
                </a:rPr>
                <a:t> </a:t>
              </a:r>
            </a:p>
            <a:p>
              <a:pPr algn="ctr">
                <a:spcBef>
                  <a:spcPts val="300"/>
                </a:spcBef>
                <a:buNone/>
              </a:pPr>
              <a:r>
                <a:rPr lang="es-ES" sz="1000" b="0" i="0">
                  <a:solidFill>
                    <a:srgbClr val="474747"/>
                  </a:solidFill>
                  <a:effectLst/>
                  <a:latin typeface="Arial" panose="020B0604020202020204" pitchFamily="34" charset="0"/>
                </a:rPr>
                <a:t>—</a:t>
              </a:r>
            </a:p>
            <a:p>
              <a:pPr algn="ctr">
                <a:spcBef>
                  <a:spcPts val="300"/>
                </a:spcBef>
                <a:buNone/>
              </a:pPr>
              <a:r>
                <a:rPr lang="es-ES" sz="1000">
                  <a:solidFill>
                    <a:schemeClr val="accent1"/>
                  </a:solidFill>
                  <a:effectLst/>
                </a:rPr>
                <a:t>Las estatinas están indicadas para prevención primaria si el riesgo cardiovascular (RCV) ≥7,5 % y la esperanza de vida &gt;5 años</a:t>
              </a:r>
              <a:r>
                <a:rPr lang="es-ES" sz="1000" baseline="30000">
                  <a:solidFill>
                    <a:schemeClr val="accent1"/>
                  </a:solidFill>
                  <a:effectLst/>
                </a:rPr>
                <a:t>2</a:t>
              </a:r>
              <a:endParaRPr lang="es-ES" sz="1000">
                <a:solidFill>
                  <a:schemeClr val="accent1"/>
                </a:solidFill>
                <a:effectLst/>
              </a:endParaRPr>
            </a:p>
            <a:p>
              <a:pPr algn="ctr">
                <a:spcBef>
                  <a:spcPts val="300"/>
                </a:spcBef>
                <a:buNone/>
              </a:pPr>
              <a:r>
                <a:rPr lang="es-ES" sz="1000" b="0" i="0">
                  <a:solidFill>
                    <a:srgbClr val="474747"/>
                  </a:solidFill>
                  <a:effectLst/>
                  <a:latin typeface="Arial" panose="020B0604020202020204" pitchFamily="34" charset="0"/>
                </a:rPr>
                <a:t>—</a:t>
              </a:r>
            </a:p>
            <a:p>
              <a:pPr algn="ctr">
                <a:spcBef>
                  <a:spcPts val="300"/>
                </a:spcBef>
                <a:buNone/>
              </a:pPr>
              <a:r>
                <a:rPr lang="es-ES" sz="1000" b="1">
                  <a:solidFill>
                    <a:schemeClr val="accent1"/>
                  </a:solidFill>
                  <a:effectLst/>
                </a:rPr>
                <a:t>Estudio PROSPER</a:t>
              </a:r>
              <a:br>
                <a:rPr lang="es-ES" sz="1000">
                  <a:solidFill>
                    <a:schemeClr val="accent1"/>
                  </a:solidFill>
                  <a:effectLst/>
                </a:rPr>
              </a:br>
              <a:r>
                <a:rPr lang="es-ES" sz="1000">
                  <a:solidFill>
                    <a:schemeClr val="accent1"/>
                  </a:solidFill>
                  <a:effectLst/>
                </a:rPr>
                <a:t>La pravastatina redujo eventos en mayores de 70 años, </a:t>
              </a:r>
              <a:br>
                <a:rPr lang="es-ES" sz="1000">
                  <a:solidFill>
                    <a:schemeClr val="accent1"/>
                  </a:solidFill>
                  <a:effectLst/>
                </a:rPr>
              </a:br>
              <a:r>
                <a:rPr lang="es-ES" sz="1000">
                  <a:solidFill>
                    <a:schemeClr val="accent1"/>
                  </a:solidFill>
                  <a:effectLst/>
                </a:rPr>
                <a:t>sin impacto en la mortalidad total</a:t>
              </a:r>
              <a:r>
                <a:rPr lang="es-ES" sz="1000" baseline="30000">
                  <a:solidFill>
                    <a:schemeClr val="accent1"/>
                  </a:solidFill>
                  <a:effectLst/>
                </a:rPr>
                <a:t>4</a:t>
              </a:r>
              <a:endParaRPr lang="es-ES" sz="1000">
                <a:solidFill>
                  <a:schemeClr val="accent1"/>
                </a:solidFill>
                <a:effectLst/>
              </a:endParaRPr>
            </a:p>
          </p:txBody>
        </p:sp>
        <p:cxnSp>
          <p:nvCxnSpPr>
            <p:cNvPr id="17" name="Conector recto 16">
              <a:extLst>
                <a:ext uri="{FF2B5EF4-FFF2-40B4-BE49-F238E27FC236}">
                  <a16:creationId xmlns:a16="http://schemas.microsoft.com/office/drawing/2014/main" id="{1CE4C7F6-8A4C-24A9-C52D-F2522832F8EA}"/>
                </a:ext>
              </a:extLst>
            </p:cNvPr>
            <p:cNvCxnSpPr>
              <a:cxnSpLocks/>
            </p:cNvCxnSpPr>
            <p:nvPr/>
          </p:nvCxnSpPr>
          <p:spPr>
            <a:xfrm>
              <a:off x="537977" y="1555335"/>
              <a:ext cx="3640509"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9779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15374-234A-001F-021E-912B645EB47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A1C6804-C4E2-7434-4ECA-E189A13A4FA1}"/>
              </a:ext>
            </a:extLst>
          </p:cNvPr>
          <p:cNvSpPr>
            <a:spLocks noGrp="1"/>
          </p:cNvSpPr>
          <p:nvPr>
            <p:ph type="sldNum" sz="quarter" idx="12"/>
          </p:nvPr>
        </p:nvSpPr>
        <p:spPr/>
        <p:txBody>
          <a:bodyPr/>
          <a:lstStyle/>
          <a:p>
            <a:fld id="{E7109EF1-F99E-2846-B900-05CEFB69D20A}" type="slidenum">
              <a:rPr lang="en-US" noProof="0" smtClean="0"/>
              <a:pPr/>
              <a:t>56</a:t>
            </a:fld>
            <a:endParaRPr lang="en-US" noProof="0"/>
          </a:p>
        </p:txBody>
      </p:sp>
      <p:sp>
        <p:nvSpPr>
          <p:cNvPr id="3" name="Marcador de texto 2">
            <a:extLst>
              <a:ext uri="{FF2B5EF4-FFF2-40B4-BE49-F238E27FC236}">
                <a16:creationId xmlns:a16="http://schemas.microsoft.com/office/drawing/2014/main" id="{DC0CF387-5413-B7F2-7CB2-557BACA7584C}"/>
              </a:ext>
            </a:extLst>
          </p:cNvPr>
          <p:cNvSpPr>
            <a:spLocks noGrp="1"/>
          </p:cNvSpPr>
          <p:nvPr>
            <p:ph type="body" sz="quarter" idx="19"/>
          </p:nvPr>
        </p:nvSpPr>
        <p:spPr/>
        <p:txBody>
          <a:bodyPr/>
          <a:lstStyle/>
          <a:p>
            <a:r>
              <a:rPr lang="es-ES"/>
              <a:t>MANEJO DE LA DISLIPIDEMIA EN ADULTOS FRÁGILES</a:t>
            </a:r>
          </a:p>
        </p:txBody>
      </p:sp>
      <p:sp>
        <p:nvSpPr>
          <p:cNvPr id="5" name="Marcador de texto 4">
            <a:extLst>
              <a:ext uri="{FF2B5EF4-FFF2-40B4-BE49-F238E27FC236}">
                <a16:creationId xmlns:a16="http://schemas.microsoft.com/office/drawing/2014/main" id="{683CB36A-C3C3-7E13-DE91-18332A49C3DD}"/>
              </a:ext>
            </a:extLst>
          </p:cNvPr>
          <p:cNvSpPr>
            <a:spLocks noGrp="1"/>
          </p:cNvSpPr>
          <p:nvPr>
            <p:ph type="body" sz="quarter" idx="26"/>
          </p:nvPr>
        </p:nvSpPr>
        <p:spPr>
          <a:xfrm>
            <a:off x="1245476" y="4747016"/>
            <a:ext cx="7295020" cy="396484"/>
          </a:xfrm>
        </p:spPr>
        <p:txBody>
          <a:bodyPr/>
          <a:lstStyle/>
          <a:p>
            <a:pPr marL="12700" marR="5080">
              <a:spcBef>
                <a:spcPts val="745"/>
              </a:spcBef>
            </a:pPr>
            <a:r>
              <a:rPr lang="es-ES" sz="400" b="1" spc="-10" dirty="0">
                <a:latin typeface="Arial" panose="020B0604020202020204" pitchFamily="34" charset="0"/>
                <a:cs typeface="Arial" panose="020B0604020202020204" pitchFamily="34" charset="0"/>
              </a:rPr>
              <a:t>1. </a:t>
            </a:r>
            <a:r>
              <a:rPr lang="es-ES" sz="400" spc="-10" dirty="0" err="1">
                <a:latin typeface="Arial" panose="020B0604020202020204" pitchFamily="34" charset="0"/>
                <a:cs typeface="Arial" panose="020B0604020202020204" pitchFamily="34" charset="0"/>
              </a:rPr>
              <a:t>Stoll</a:t>
            </a:r>
            <a:r>
              <a:rPr lang="es-ES" sz="400" spc="-10" dirty="0">
                <a:latin typeface="Arial" panose="020B0604020202020204" pitchFamily="34" charset="0"/>
                <a:cs typeface="Arial" panose="020B0604020202020204" pitchFamily="34" charset="0"/>
              </a:rPr>
              <a:t> F, </a:t>
            </a:r>
            <a:r>
              <a:rPr lang="es-ES" sz="400" i="1" spc="-10" dirty="0">
                <a:latin typeface="Arial" panose="020B0604020202020204" pitchFamily="34" charset="0"/>
                <a:cs typeface="Arial" panose="020B0604020202020204" pitchFamily="34" charset="0"/>
              </a:rPr>
              <a:t>et al, </a:t>
            </a:r>
            <a:r>
              <a:rPr lang="es-ES" sz="400" spc="-10" dirty="0">
                <a:latin typeface="Arial" panose="020B0604020202020204" pitchFamily="34" charset="0"/>
                <a:cs typeface="Arial" panose="020B0604020202020204" pitchFamily="34" charset="0"/>
              </a:rPr>
              <a:t>Bauer JM. Management </a:t>
            </a:r>
            <a:r>
              <a:rPr lang="es-ES" sz="400" spc="-10" dirty="0" err="1">
                <a:latin typeface="Arial" panose="020B0604020202020204" pitchFamily="34" charset="0"/>
                <a:cs typeface="Arial" panose="020B0604020202020204" pitchFamily="34" charset="0"/>
              </a:rPr>
              <a:t>of</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dyslipidaemia</a:t>
            </a:r>
            <a:r>
              <a:rPr lang="es-ES" sz="400" spc="-10" dirty="0">
                <a:latin typeface="Arial" panose="020B0604020202020204" pitchFamily="34" charset="0"/>
                <a:cs typeface="Arial" panose="020B0604020202020204" pitchFamily="34" charset="0"/>
              </a:rPr>
              <a:t> in </a:t>
            </a:r>
            <a:r>
              <a:rPr lang="es-ES" sz="400" spc="-10" dirty="0" err="1">
                <a:latin typeface="Arial" panose="020B0604020202020204" pitchFamily="34" charset="0"/>
                <a:cs typeface="Arial" panose="020B0604020202020204" pitchFamily="34" charset="0"/>
              </a:rPr>
              <a:t>the</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elderly</a:t>
            </a:r>
            <a:r>
              <a:rPr lang="es-ES" sz="400" spc="-10" dirty="0">
                <a:latin typeface="Arial" panose="020B0604020202020204" pitchFamily="34" charset="0"/>
                <a:cs typeface="Arial" panose="020B0604020202020204" pitchFamily="34" charset="0"/>
              </a:rPr>
              <a:t>. E-J </a:t>
            </a:r>
            <a:r>
              <a:rPr lang="es-ES" sz="400" spc="-10" dirty="0" err="1">
                <a:latin typeface="Arial" panose="020B0604020202020204" pitchFamily="34" charset="0"/>
                <a:cs typeface="Arial" panose="020B0604020202020204" pitchFamily="34" charset="0"/>
              </a:rPr>
              <a:t>Cardiol</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Pract</a:t>
            </a:r>
            <a:r>
              <a:rPr lang="es-ES" sz="400" spc="-10" dirty="0">
                <a:latin typeface="Arial" panose="020B0604020202020204" pitchFamily="34" charset="0"/>
                <a:cs typeface="Arial" panose="020B0604020202020204" pitchFamily="34" charset="0"/>
              </a:rPr>
              <a:t>. 2020 Nov 18;19(5). Disponible en: https://</a:t>
            </a:r>
            <a:r>
              <a:rPr lang="es-ES" sz="400" spc="-10" dirty="0" err="1">
                <a:latin typeface="Arial" panose="020B0604020202020204" pitchFamily="34" charset="0"/>
                <a:cs typeface="Arial" panose="020B0604020202020204" pitchFamily="34" charset="0"/>
              </a:rPr>
              <a:t>www.escardio.org</a:t>
            </a:r>
            <a:r>
              <a:rPr lang="es-ES" sz="400" spc="-10" dirty="0">
                <a:latin typeface="Arial" panose="020B0604020202020204" pitchFamily="34" charset="0"/>
                <a:cs typeface="Arial" panose="020B0604020202020204" pitchFamily="34" charset="0"/>
              </a:rPr>
              <a:t>/</a:t>
            </a:r>
            <a:r>
              <a:rPr lang="es-ES" sz="400" spc="-10" dirty="0" err="1">
                <a:latin typeface="Arial" panose="020B0604020202020204" pitchFamily="34" charset="0"/>
                <a:cs typeface="Arial" panose="020B0604020202020204" pitchFamily="34" charset="0"/>
              </a:rPr>
              <a:t>Journals</a:t>
            </a:r>
            <a:r>
              <a:rPr lang="es-ES" sz="400" spc="-10" dirty="0">
                <a:latin typeface="Arial" panose="020B0604020202020204" pitchFamily="34" charset="0"/>
                <a:cs typeface="Arial" panose="020B0604020202020204" pitchFamily="34" charset="0"/>
              </a:rPr>
              <a:t>/E- </a:t>
            </a:r>
            <a:r>
              <a:rPr lang="es-ES" sz="400" spc="-10" dirty="0" err="1">
                <a:latin typeface="Arial" panose="020B0604020202020204" pitchFamily="34" charset="0"/>
                <a:cs typeface="Arial" panose="020B0604020202020204" pitchFamily="34" charset="0"/>
              </a:rPr>
              <a:t>Journal-of-Cardiology-Practice</a:t>
            </a:r>
            <a:r>
              <a:rPr lang="es-ES" sz="400" spc="-10" dirty="0">
                <a:latin typeface="Arial" panose="020B0604020202020204" pitchFamily="34" charset="0"/>
                <a:cs typeface="Arial" panose="020B0604020202020204" pitchFamily="34" charset="0"/>
              </a:rPr>
              <a:t>/Volume-19/</a:t>
            </a:r>
            <a:r>
              <a:rPr lang="es-ES" sz="400" spc="-10" dirty="0" err="1">
                <a:latin typeface="Arial" panose="020B0604020202020204" pitchFamily="34" charset="0"/>
                <a:cs typeface="Arial" panose="020B0604020202020204" pitchFamily="34" charset="0"/>
              </a:rPr>
              <a:t>management</a:t>
            </a:r>
            <a:r>
              <a:rPr lang="es-ES" sz="400" spc="-10" dirty="0">
                <a:latin typeface="Arial" panose="020B0604020202020204" pitchFamily="34" charset="0"/>
                <a:cs typeface="Arial" panose="020B0604020202020204" pitchFamily="34" charset="0"/>
              </a:rPr>
              <a:t>-</a:t>
            </a:r>
            <a:r>
              <a:rPr lang="es-ES" sz="400" spc="-10" dirty="0" err="1">
                <a:latin typeface="Arial" panose="020B0604020202020204" pitchFamily="34" charset="0"/>
                <a:cs typeface="Arial" panose="020B0604020202020204" pitchFamily="34" charset="0"/>
              </a:rPr>
              <a:t>of</a:t>
            </a:r>
            <a:r>
              <a:rPr lang="es-ES" sz="400" spc="-10" dirty="0">
                <a:latin typeface="Arial" panose="020B0604020202020204" pitchFamily="34" charset="0"/>
                <a:cs typeface="Arial" panose="020B0604020202020204" pitchFamily="34" charset="0"/>
              </a:rPr>
              <a:t>-</a:t>
            </a:r>
            <a:r>
              <a:rPr lang="es-ES" sz="400" spc="-10" dirty="0" err="1">
                <a:latin typeface="Arial" panose="020B0604020202020204" pitchFamily="34" charset="0"/>
                <a:cs typeface="Arial" panose="020B0604020202020204" pitchFamily="34" charset="0"/>
              </a:rPr>
              <a:t>dyslipidaemia</a:t>
            </a:r>
            <a:r>
              <a:rPr lang="es-ES" sz="400" spc="-10" dirty="0">
                <a:latin typeface="Arial" panose="020B0604020202020204" pitchFamily="34" charset="0"/>
                <a:cs typeface="Arial" panose="020B0604020202020204" pitchFamily="34" charset="0"/>
              </a:rPr>
              <a:t>-in-</a:t>
            </a:r>
            <a:r>
              <a:rPr lang="es-ES" sz="400" spc="-10" dirty="0" err="1">
                <a:latin typeface="Arial" panose="020B0604020202020204" pitchFamily="34" charset="0"/>
                <a:cs typeface="Arial" panose="020B0604020202020204" pitchFamily="34" charset="0"/>
              </a:rPr>
              <a:t>the</a:t>
            </a:r>
            <a:r>
              <a:rPr lang="es-ES" sz="400" spc="-10" dirty="0">
                <a:latin typeface="Arial" panose="020B0604020202020204" pitchFamily="34" charset="0"/>
                <a:cs typeface="Arial" panose="020B0604020202020204" pitchFamily="34" charset="0"/>
              </a:rPr>
              <a:t>-</a:t>
            </a:r>
            <a:r>
              <a:rPr lang="es-ES" sz="400" spc="-10" dirty="0" err="1">
                <a:latin typeface="Arial" panose="020B0604020202020204" pitchFamily="34" charset="0"/>
                <a:cs typeface="Arial" panose="020B0604020202020204" pitchFamily="34" charset="0"/>
              </a:rPr>
              <a:t>elderly</a:t>
            </a:r>
            <a:r>
              <a:rPr lang="es-ES" sz="400" spc="-10" dirty="0">
                <a:latin typeface="Arial" panose="020B0604020202020204" pitchFamily="34" charset="0"/>
                <a:cs typeface="Arial" panose="020B0604020202020204" pitchFamily="34" charset="0"/>
              </a:rPr>
              <a:t>. </a:t>
            </a:r>
            <a:r>
              <a:rPr lang="es-ES" sz="400" b="1" spc="-10" dirty="0">
                <a:latin typeface="Arial" panose="020B0604020202020204" pitchFamily="34" charset="0"/>
                <a:cs typeface="Arial" panose="020B0604020202020204" pitchFamily="34" charset="0"/>
              </a:rPr>
              <a:t>2. </a:t>
            </a:r>
            <a:r>
              <a:rPr lang="es-ES" sz="400" spc="-10" dirty="0">
                <a:latin typeface="Arial" panose="020B0604020202020204" pitchFamily="34" charset="0"/>
                <a:cs typeface="Arial" panose="020B0604020202020204" pitchFamily="34" charset="0"/>
              </a:rPr>
              <a:t>Tejón E, </a:t>
            </a:r>
            <a:r>
              <a:rPr lang="es-ES" sz="400" i="1" spc="-10" dirty="0">
                <a:latin typeface="Arial" panose="020B0604020202020204" pitchFamily="34" charset="0"/>
                <a:cs typeface="Arial" panose="020B0604020202020204" pitchFamily="34" charset="0"/>
              </a:rPr>
              <a:t>et al</a:t>
            </a:r>
            <a:r>
              <a:rPr lang="es-ES" sz="400" spc="-10" dirty="0">
                <a:latin typeface="Arial" panose="020B0604020202020204" pitchFamily="34" charset="0"/>
                <a:cs typeface="Arial" panose="020B0604020202020204" pitchFamily="34" charset="0"/>
              </a:rPr>
              <a:t>. Evaluación y tratamiento de pacientes mayores con hipercolesterolemia: una revisión clínica. Boletín Farmacoterapéutico de Castilla-La Mancha. 2022; XXIII(1):1-12. </a:t>
            </a:r>
            <a:r>
              <a:rPr lang="es-ES" sz="400" spc="-10" dirty="0" err="1">
                <a:latin typeface="Arial" panose="020B0604020202020204" pitchFamily="34" charset="0"/>
                <a:cs typeface="Arial" panose="020B0604020202020204" pitchFamily="34" charset="0"/>
              </a:rPr>
              <a:t>Sanidad.castillalamancha.es</a:t>
            </a:r>
            <a:r>
              <a:rPr lang="es-ES" sz="400" spc="-10" dirty="0">
                <a:latin typeface="Arial" panose="020B0604020202020204" pitchFamily="34" charset="0"/>
                <a:cs typeface="Arial" panose="020B0604020202020204" pitchFamily="34" charset="0"/>
              </a:rPr>
              <a:t>/sites/</a:t>
            </a:r>
            <a:r>
              <a:rPr lang="es-ES" sz="400" spc="-10" dirty="0" err="1">
                <a:latin typeface="Arial" panose="020B0604020202020204" pitchFamily="34" charset="0"/>
                <a:cs typeface="Arial" panose="020B0604020202020204" pitchFamily="34" charset="0"/>
              </a:rPr>
              <a:t>sescam.c</a:t>
            </a:r>
            <a:r>
              <a:rPr lang="es-ES" sz="400" spc="-10" dirty="0">
                <a:latin typeface="Arial" panose="020B0604020202020204" pitchFamily="34" charset="0"/>
                <a:cs typeface="Arial" panose="020B0604020202020204" pitchFamily="34" charset="0"/>
              </a:rPr>
              <a:t>. </a:t>
            </a:r>
            <a:r>
              <a:rPr lang="es-ES" sz="400" b="1" spc="-10" dirty="0">
                <a:latin typeface="Arial" panose="020B0604020202020204" pitchFamily="34" charset="0"/>
                <a:cs typeface="Arial" panose="020B0604020202020204" pitchFamily="34" charset="0"/>
              </a:rPr>
              <a:t>3.</a:t>
            </a:r>
            <a:r>
              <a:rPr lang="es-ES" sz="400" spc="-10" dirty="0">
                <a:latin typeface="Arial" panose="020B0604020202020204" pitchFamily="34" charset="0"/>
                <a:cs typeface="Arial" panose="020B0604020202020204" pitchFamily="34" charset="0"/>
              </a:rPr>
              <a:t> Lozano-Montoya I, </a:t>
            </a:r>
            <a:r>
              <a:rPr lang="es-ES" sz="400" i="1" spc="-10" dirty="0">
                <a:latin typeface="Arial" panose="020B0604020202020204" pitchFamily="34" charset="0"/>
                <a:cs typeface="Arial" panose="020B0604020202020204" pitchFamily="34" charset="0"/>
              </a:rPr>
              <a:t>et al</a:t>
            </a:r>
            <a:r>
              <a:rPr lang="es-ES" sz="400" spc="-10" dirty="0">
                <a:latin typeface="Arial" panose="020B0604020202020204" pitchFamily="34" charset="0"/>
                <a:cs typeface="Arial" panose="020B0604020202020204" pitchFamily="34" charset="0"/>
              </a:rPr>
              <a:t>. Tratamiento con estatinas en los pacientes de más edad en 2018: cuándo, cómo y por qué. </a:t>
            </a:r>
            <a:r>
              <a:rPr lang="es-ES" sz="400" spc="-10" dirty="0" err="1">
                <a:latin typeface="Arial" panose="020B0604020202020204" pitchFamily="34" charset="0"/>
                <a:cs typeface="Arial" panose="020B0604020202020204" pitchFamily="34" charset="0"/>
              </a:rPr>
              <a:t>Rev</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Esp</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Geriatr</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Gerontol</a:t>
            </a:r>
            <a:r>
              <a:rPr lang="es-ES" sz="400" spc="-10" dirty="0">
                <a:latin typeface="Arial" panose="020B0604020202020204" pitchFamily="34" charset="0"/>
                <a:cs typeface="Arial" panose="020B0604020202020204" pitchFamily="34" charset="0"/>
              </a:rPr>
              <a:t>. 2019;54(5):249-250. doi:10.1016/j.regg.2019.06.001. Disponible en: Elsevier. </a:t>
            </a:r>
            <a:r>
              <a:rPr lang="es-ES" sz="400" b="1" spc="-10" dirty="0">
                <a:latin typeface="Arial" panose="020B0604020202020204" pitchFamily="34" charset="0"/>
                <a:cs typeface="Arial" panose="020B0604020202020204" pitchFamily="34" charset="0"/>
              </a:rPr>
              <a:t>4. </a:t>
            </a:r>
            <a:r>
              <a:rPr lang="es-ES" sz="400" spc="-10" dirty="0" err="1">
                <a:latin typeface="Arial" panose="020B0604020202020204" pitchFamily="34" charset="0"/>
                <a:cs typeface="Arial" panose="020B0604020202020204" pitchFamily="34" charset="0"/>
              </a:rPr>
              <a:t>Sescam</a:t>
            </a:r>
            <a:r>
              <a:rPr lang="es-ES" sz="400" spc="-10" dirty="0">
                <a:latin typeface="Arial" panose="020B0604020202020204" pitchFamily="34" charset="0"/>
                <a:cs typeface="Arial" panose="020B0604020202020204" pitchFamily="34" charset="0"/>
              </a:rPr>
              <a:t>. ¿Estatinas en mayores de 75 años?. 2022. </a:t>
            </a:r>
            <a:r>
              <a:rPr lang="es-ES" sz="400" spc="-1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https://sanidad.castillalamancha.es/sites/sescam.castillalamancha.es/files/documentos/farmacia/bft_2022_1_estatinas_en_mayores_de_75_anos_.pdf</a:t>
            </a:r>
            <a:r>
              <a:rPr lang="es-ES" sz="400" spc="-10" dirty="0">
                <a:latin typeface="Arial" panose="020B0604020202020204" pitchFamily="34" charset="0"/>
                <a:cs typeface="Arial" panose="020B0604020202020204" pitchFamily="34" charset="0"/>
              </a:rPr>
              <a:t>. </a:t>
            </a:r>
            <a:r>
              <a:rPr lang="es-ES" sz="400" b="1" spc="-10" dirty="0">
                <a:latin typeface="Arial" panose="020B0604020202020204" pitchFamily="34" charset="0"/>
                <a:cs typeface="Arial" panose="020B0604020202020204" pitchFamily="34" charset="0"/>
              </a:rPr>
              <a:t>5. </a:t>
            </a:r>
            <a:r>
              <a:rPr lang="es-ES" sz="400" spc="-10" dirty="0">
                <a:latin typeface="Arial" panose="020B0604020202020204" pitchFamily="34" charset="0"/>
                <a:cs typeface="Arial" panose="020B0604020202020204" pitchFamily="34" charset="0"/>
              </a:rPr>
              <a:t>Delgado-Silveira E, </a:t>
            </a:r>
            <a:r>
              <a:rPr lang="es-ES" sz="400" i="1" spc="-10" dirty="0">
                <a:latin typeface="Arial" panose="020B0604020202020204" pitchFamily="34" charset="0"/>
                <a:cs typeface="Arial" panose="020B0604020202020204" pitchFamily="34" charset="0"/>
              </a:rPr>
              <a:t>et al. </a:t>
            </a:r>
            <a:r>
              <a:rPr lang="es-ES" sz="400" spc="-10" dirty="0">
                <a:latin typeface="Arial" panose="020B0604020202020204" pitchFamily="34" charset="0"/>
                <a:cs typeface="Arial" panose="020B0604020202020204" pitchFamily="34" charset="0"/>
              </a:rPr>
              <a:t>Versión en español  de los criterios STOP/START 3. Avances en la detección de la prescripción inapropiada de medicamentos en personas mayores. </a:t>
            </a:r>
            <a:r>
              <a:rPr lang="es-ES" sz="400" spc="-10" dirty="0" err="1">
                <a:latin typeface="Arial" panose="020B0604020202020204" pitchFamily="34" charset="0"/>
                <a:cs typeface="Arial" panose="020B0604020202020204" pitchFamily="34" charset="0"/>
              </a:rPr>
              <a:t>Rev</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Esp</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Geriatr</a:t>
            </a:r>
            <a:r>
              <a:rPr lang="es-ES" sz="400" spc="-10" dirty="0">
                <a:latin typeface="Arial" panose="020B0604020202020204" pitchFamily="34" charset="0"/>
                <a:cs typeface="Arial" panose="020B0604020202020204" pitchFamily="34" charset="0"/>
              </a:rPr>
              <a:t> </a:t>
            </a:r>
            <a:r>
              <a:rPr lang="es-ES" sz="400" spc="-10" dirty="0" err="1">
                <a:latin typeface="Arial" panose="020B0604020202020204" pitchFamily="34" charset="0"/>
                <a:cs typeface="Arial" panose="020B0604020202020204" pitchFamily="34" charset="0"/>
              </a:rPr>
              <a:t>Gerontol</a:t>
            </a:r>
            <a:r>
              <a:rPr lang="es-ES" sz="400" spc="-10" dirty="0">
                <a:latin typeface="Arial" panose="020B0604020202020204" pitchFamily="34" charset="0"/>
                <a:cs typeface="Arial" panose="020B0604020202020204" pitchFamily="34" charset="0"/>
              </a:rPr>
              <a:t>. 2023; 58(5):101407. doi:10.1016/j.regg.2023.101407. </a:t>
            </a:r>
            <a:r>
              <a:rPr lang="es-ES" sz="400" b="1" spc="-10" dirty="0">
                <a:latin typeface="Arial" panose="020B0604020202020204" pitchFamily="34" charset="0"/>
                <a:cs typeface="Arial" panose="020B0604020202020204" pitchFamily="34" charset="0"/>
              </a:rPr>
              <a:t>6. </a:t>
            </a:r>
            <a:r>
              <a:rPr lang="es-ES" sz="400" spc="-10" dirty="0">
                <a:latin typeface="Arial" panose="020B0604020202020204" pitchFamily="34" charset="0"/>
                <a:cs typeface="Arial" panose="020B0604020202020204" pitchFamily="34" charset="0"/>
              </a:rPr>
              <a:t>SEGG. Fragilidad y Nutrición en el Anciano. 2023.  https://</a:t>
            </a:r>
            <a:r>
              <a:rPr lang="es-ES" sz="400" spc="-10" dirty="0" err="1">
                <a:latin typeface="Arial" panose="020B0604020202020204" pitchFamily="34" charset="0"/>
                <a:cs typeface="Arial" panose="020B0604020202020204" pitchFamily="34" charset="0"/>
              </a:rPr>
              <a:t>www.segg.es</a:t>
            </a:r>
            <a:r>
              <a:rPr lang="es-ES" sz="400" spc="-10" dirty="0">
                <a:latin typeface="Arial" panose="020B0604020202020204" pitchFamily="34" charset="0"/>
                <a:cs typeface="Arial" panose="020B0604020202020204" pitchFamily="34" charset="0"/>
              </a:rPr>
              <a:t>/media/descargas/</a:t>
            </a:r>
            <a:r>
              <a:rPr lang="es-ES" sz="400" spc="-10" dirty="0" err="1">
                <a:latin typeface="Arial" panose="020B0604020202020204" pitchFamily="34" charset="0"/>
                <a:cs typeface="Arial" panose="020B0604020202020204" pitchFamily="34" charset="0"/>
              </a:rPr>
              <a:t>GBPCG_Fragilidad_y_nutricion_en_el_anciano.pdf</a:t>
            </a:r>
            <a:r>
              <a:rPr lang="es-ES" sz="400" spc="-10" dirty="0">
                <a:latin typeface="Arial" panose="020B0604020202020204" pitchFamily="34" charset="0"/>
                <a:cs typeface="Arial" panose="020B0604020202020204" pitchFamily="34" charset="0"/>
              </a:rPr>
              <a:t>.</a:t>
            </a:r>
          </a:p>
        </p:txBody>
      </p:sp>
      <p:sp>
        <p:nvSpPr>
          <p:cNvPr id="22" name="Marcador de texto 3">
            <a:extLst>
              <a:ext uri="{FF2B5EF4-FFF2-40B4-BE49-F238E27FC236}">
                <a16:creationId xmlns:a16="http://schemas.microsoft.com/office/drawing/2014/main" id="{C231E071-D8C5-79EA-0A24-2D7BC286F1B7}"/>
              </a:ext>
            </a:extLst>
          </p:cNvPr>
          <p:cNvSpPr>
            <a:spLocks noGrp="1"/>
          </p:cNvSpPr>
          <p:nvPr>
            <p:ph type="body" sz="quarter" idx="25"/>
          </p:nvPr>
        </p:nvSpPr>
        <p:spPr>
          <a:xfrm>
            <a:off x="323851" y="693739"/>
            <a:ext cx="8496300" cy="306559"/>
          </a:xfrm>
        </p:spPr>
        <p:txBody>
          <a:bodyPr lIns="0" tIns="0" rIns="0" bIns="0" anchor="t">
            <a:noAutofit/>
          </a:bodyPr>
          <a:lstStyle/>
          <a:p>
            <a:r>
              <a:rPr lang="es-ES" sz="1800" b="1">
                <a:latin typeface="Arial"/>
                <a:cs typeface="Arial"/>
              </a:rPr>
              <a:t>Otros aspectos </a:t>
            </a:r>
            <a:r>
              <a:rPr lang="es-ES">
                <a:latin typeface="Arial"/>
                <a:cs typeface="Arial"/>
              </a:rPr>
              <a:t>clave</a:t>
            </a:r>
            <a:r>
              <a:rPr lang="es-ES" sz="1800" b="1">
                <a:latin typeface="Arial"/>
                <a:cs typeface="Arial"/>
              </a:rPr>
              <a:t> para el uso de las estatinas en el paciente mayor frágil</a:t>
            </a:r>
          </a:p>
        </p:txBody>
      </p:sp>
      <p:grpSp>
        <p:nvGrpSpPr>
          <p:cNvPr id="4" name="Grupo 3">
            <a:extLst>
              <a:ext uri="{FF2B5EF4-FFF2-40B4-BE49-F238E27FC236}">
                <a16:creationId xmlns:a16="http://schemas.microsoft.com/office/drawing/2014/main" id="{0262ED6B-5F5F-34B3-84EE-3992E7CE5367}"/>
              </a:ext>
            </a:extLst>
          </p:cNvPr>
          <p:cNvGrpSpPr/>
          <p:nvPr/>
        </p:nvGrpSpPr>
        <p:grpSpPr>
          <a:xfrm>
            <a:off x="4407870" y="4488142"/>
            <a:ext cx="328260" cy="136246"/>
            <a:chOff x="4211960" y="4340365"/>
            <a:chExt cx="328260" cy="136246"/>
          </a:xfrm>
        </p:grpSpPr>
        <p:sp>
          <p:nvSpPr>
            <p:cNvPr id="6" name="Elipse 90">
              <a:hlinkClick r:id="rId3" action="ppaction://hlinksldjump"/>
              <a:extLst>
                <a:ext uri="{FF2B5EF4-FFF2-40B4-BE49-F238E27FC236}">
                  <a16:creationId xmlns:a16="http://schemas.microsoft.com/office/drawing/2014/main" id="{A3C1C78F-C383-7738-0E53-2C0B38C43FE1}"/>
                </a:ext>
              </a:extLst>
            </p:cNvPr>
            <p:cNvSpPr/>
            <p:nvPr/>
          </p:nvSpPr>
          <p:spPr>
            <a:xfrm>
              <a:off x="4403974"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7" name="Elipse 90">
              <a:hlinkClick r:id="rId4" action="ppaction://hlinksldjump"/>
              <a:extLst>
                <a:ext uri="{FF2B5EF4-FFF2-40B4-BE49-F238E27FC236}">
                  <a16:creationId xmlns:a16="http://schemas.microsoft.com/office/drawing/2014/main" id="{74247613-B2F9-AEFD-8D61-68F0DB3AC4B9}"/>
                </a:ext>
              </a:extLst>
            </p:cNvPr>
            <p:cNvSpPr/>
            <p:nvPr/>
          </p:nvSpPr>
          <p:spPr>
            <a:xfrm>
              <a:off x="4211960"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cxnSp>
        <p:nvCxnSpPr>
          <p:cNvPr id="8" name="Conector recto 7">
            <a:extLst>
              <a:ext uri="{FF2B5EF4-FFF2-40B4-BE49-F238E27FC236}">
                <a16:creationId xmlns:a16="http://schemas.microsoft.com/office/drawing/2014/main" id="{87B719B1-48FB-9A6C-3628-86DD209E438B}"/>
              </a:ext>
            </a:extLst>
          </p:cNvPr>
          <p:cNvCxnSpPr>
            <a:cxnSpLocks/>
          </p:cNvCxnSpPr>
          <p:nvPr/>
        </p:nvCxnSpPr>
        <p:spPr>
          <a:xfrm flipV="1">
            <a:off x="323850" y="1231412"/>
            <a:ext cx="0" cy="216901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98E2D3AA-8CF1-A8B3-76FF-A76145F69A9C}"/>
              </a:ext>
            </a:extLst>
          </p:cNvPr>
          <p:cNvGrpSpPr/>
          <p:nvPr/>
        </p:nvGrpSpPr>
        <p:grpSpPr>
          <a:xfrm>
            <a:off x="298348" y="1166813"/>
            <a:ext cx="8521802" cy="153888"/>
            <a:chOff x="298348" y="2047962"/>
            <a:chExt cx="8521802" cy="153888"/>
          </a:xfrm>
        </p:grpSpPr>
        <p:sp>
          <p:nvSpPr>
            <p:cNvPr id="10" name="CuadroTexto 9">
              <a:extLst>
                <a:ext uri="{FF2B5EF4-FFF2-40B4-BE49-F238E27FC236}">
                  <a16:creationId xmlns:a16="http://schemas.microsoft.com/office/drawing/2014/main" id="{19BE33F3-C9D7-9740-F078-0A0ADAC45715}"/>
                </a:ext>
              </a:extLst>
            </p:cNvPr>
            <p:cNvSpPr txBox="1"/>
            <p:nvPr/>
          </p:nvSpPr>
          <p:spPr>
            <a:xfrm>
              <a:off x="476250" y="2047962"/>
              <a:ext cx="8343900" cy="153888"/>
            </a:xfrm>
            <a:prstGeom prst="rect">
              <a:avLst/>
            </a:prstGeom>
            <a:noFill/>
          </p:spPr>
          <p:txBody>
            <a:bodyPr wrap="square" lIns="0" tIns="0" rIns="0" bIns="0">
              <a:spAutoFit/>
            </a:bodyPr>
            <a:lstStyle/>
            <a:p>
              <a:r>
                <a:rPr lang="es-ES_tradnl" sz="1000">
                  <a:solidFill>
                    <a:schemeClr val="accent1"/>
                  </a:solidFill>
                  <a:latin typeface="Arial" panose="020B0604020202020204" pitchFamily="34" charset="0"/>
                  <a:cs typeface="Arial" panose="020B0604020202020204" pitchFamily="34" charset="0"/>
                </a:rPr>
                <a:t>En el paciente mayor frágil, la </a:t>
              </a:r>
              <a:r>
                <a:rPr lang="es-ES_tradnl" sz="1000" b="1">
                  <a:solidFill>
                    <a:schemeClr val="accent1"/>
                  </a:solidFill>
                  <a:latin typeface="Arial" panose="020B0604020202020204" pitchFamily="34" charset="0"/>
                  <a:cs typeface="Arial" panose="020B0604020202020204" pitchFamily="34" charset="0"/>
                </a:rPr>
                <a:t>decisión de </a:t>
              </a:r>
              <a:r>
                <a:rPr lang="es-ES" sz="1000" b="1">
                  <a:solidFill>
                    <a:schemeClr val="accent1"/>
                  </a:solidFill>
                  <a:latin typeface="Arial" panose="020B0604020202020204" pitchFamily="34" charset="0"/>
                  <a:cs typeface="Arial" panose="020B0604020202020204" pitchFamily="34" charset="0"/>
                </a:rPr>
                <a:t>iniciar el tratamiento con estatinas </a:t>
              </a:r>
              <a:r>
                <a:rPr lang="es-ES" sz="1000">
                  <a:solidFill>
                    <a:schemeClr val="accent1"/>
                  </a:solidFill>
                  <a:latin typeface="Arial" panose="020B0604020202020204" pitchFamily="34" charset="0"/>
                  <a:cs typeface="Arial" panose="020B0604020202020204" pitchFamily="34" charset="0"/>
                </a:rPr>
                <a:t>debe basarse en el RCV individual del paciente</a:t>
              </a:r>
              <a:r>
                <a:rPr lang="es-ES" sz="1000" baseline="30000">
                  <a:solidFill>
                    <a:schemeClr val="accent1"/>
                  </a:solidFill>
                  <a:latin typeface="Arial" panose="020B0604020202020204" pitchFamily="34" charset="0"/>
                  <a:cs typeface="Arial" panose="020B0604020202020204" pitchFamily="34" charset="0"/>
                </a:rPr>
                <a:t>1</a:t>
              </a:r>
              <a:r>
                <a:rPr lang="es-ES_tradnl" sz="1000">
                  <a:solidFill>
                    <a:schemeClr val="accent1"/>
                  </a:solidFill>
                  <a:latin typeface="Arial" panose="020B0604020202020204" pitchFamily="34" charset="0"/>
                  <a:cs typeface="Arial" panose="020B0604020202020204" pitchFamily="34" charset="0"/>
                </a:rPr>
                <a:t> </a:t>
              </a:r>
            </a:p>
          </p:txBody>
        </p:sp>
        <p:sp>
          <p:nvSpPr>
            <p:cNvPr id="11" name="Elipse 10">
              <a:extLst>
                <a:ext uri="{FF2B5EF4-FFF2-40B4-BE49-F238E27FC236}">
                  <a16:creationId xmlns:a16="http://schemas.microsoft.com/office/drawing/2014/main" id="{4D371072-5055-574E-E962-7F2A774BC68E}"/>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2" name="Grupo 11">
            <a:extLst>
              <a:ext uri="{FF2B5EF4-FFF2-40B4-BE49-F238E27FC236}">
                <a16:creationId xmlns:a16="http://schemas.microsoft.com/office/drawing/2014/main" id="{DAD983F5-D04C-7FD5-B313-491AC3717685}"/>
              </a:ext>
            </a:extLst>
          </p:cNvPr>
          <p:cNvGrpSpPr/>
          <p:nvPr/>
        </p:nvGrpSpPr>
        <p:grpSpPr>
          <a:xfrm>
            <a:off x="298348" y="1414237"/>
            <a:ext cx="8521802" cy="307777"/>
            <a:chOff x="298348" y="2047962"/>
            <a:chExt cx="8521802" cy="307777"/>
          </a:xfrm>
        </p:grpSpPr>
        <p:sp>
          <p:nvSpPr>
            <p:cNvPr id="13" name="CuadroTexto 12">
              <a:extLst>
                <a:ext uri="{FF2B5EF4-FFF2-40B4-BE49-F238E27FC236}">
                  <a16:creationId xmlns:a16="http://schemas.microsoft.com/office/drawing/2014/main" id="{C9564F18-2A76-92E5-D7AD-9B44517F8F72}"/>
                </a:ext>
              </a:extLst>
            </p:cNvPr>
            <p:cNvSpPr txBox="1"/>
            <p:nvPr/>
          </p:nvSpPr>
          <p:spPr>
            <a:xfrm>
              <a:off x="476250" y="2047962"/>
              <a:ext cx="8343900" cy="307777"/>
            </a:xfrm>
            <a:prstGeom prst="rect">
              <a:avLst/>
            </a:prstGeom>
            <a:noFill/>
          </p:spPr>
          <p:txBody>
            <a:bodyPr wrap="square" lIns="0" tIns="0" rIns="0" bIns="0">
              <a:spAutoFit/>
            </a:bodyPr>
            <a:lstStyle/>
            <a:p>
              <a:r>
                <a:rPr lang="es-ES" sz="1000">
                  <a:solidFill>
                    <a:schemeClr val="accent1"/>
                  </a:solidFill>
                  <a:latin typeface="Arial" panose="020B0604020202020204" pitchFamily="34" charset="0"/>
                  <a:cs typeface="Arial" panose="020B0604020202020204" pitchFamily="34" charset="0"/>
                </a:rPr>
                <a:t>Las estatinas </a:t>
              </a:r>
              <a:r>
                <a:rPr lang="es-ES" sz="1000" b="1">
                  <a:solidFill>
                    <a:schemeClr val="accent1"/>
                  </a:solidFill>
                  <a:latin typeface="Arial" panose="020B0604020202020204" pitchFamily="34" charset="0"/>
                  <a:cs typeface="Arial" panose="020B0604020202020204" pitchFamily="34" charset="0"/>
                </a:rPr>
                <a:t>se recomiendan </a:t>
              </a:r>
              <a:r>
                <a:rPr lang="es-ES" sz="1000">
                  <a:solidFill>
                    <a:schemeClr val="accent1"/>
                  </a:solidFill>
                  <a:latin typeface="Arial" panose="020B0604020202020204" pitchFamily="34" charset="0"/>
                  <a:cs typeface="Arial" panose="020B0604020202020204" pitchFamily="34" charset="0"/>
                </a:rPr>
                <a:t>en mayores de 75 años con buena expectativa de vida y RCV. Es importante considerar la </a:t>
              </a:r>
              <a:r>
                <a:rPr lang="es-ES" sz="1000" b="1">
                  <a:solidFill>
                    <a:schemeClr val="accent1"/>
                  </a:solidFill>
                  <a:latin typeface="Arial" panose="020B0604020202020204" pitchFamily="34" charset="0"/>
                  <a:cs typeface="Arial" panose="020B0604020202020204" pitchFamily="34" charset="0"/>
                </a:rPr>
                <a:t>expectativa de vida</a:t>
              </a:r>
              <a:r>
                <a:rPr lang="es-ES" sz="1000">
                  <a:solidFill>
                    <a:schemeClr val="accent1"/>
                  </a:solidFill>
                  <a:latin typeface="Arial" panose="020B0604020202020204" pitchFamily="34" charset="0"/>
                  <a:cs typeface="Arial" panose="020B0604020202020204" pitchFamily="34" charset="0"/>
                </a:rPr>
                <a:t>, </a:t>
              </a:r>
              <a:br>
                <a:rPr lang="es-ES" sz="1000">
                  <a:solidFill>
                    <a:schemeClr val="accent1"/>
                  </a:solidFill>
                  <a:latin typeface="Arial" panose="020B0604020202020204" pitchFamily="34" charset="0"/>
                  <a:cs typeface="Arial" panose="020B0604020202020204" pitchFamily="34" charset="0"/>
                </a:rPr>
              </a:br>
              <a:r>
                <a:rPr lang="es-ES" sz="1000">
                  <a:solidFill>
                    <a:schemeClr val="accent1"/>
                  </a:solidFill>
                  <a:latin typeface="Arial" panose="020B0604020202020204" pitchFamily="34" charset="0"/>
                  <a:cs typeface="Arial" panose="020B0604020202020204" pitchFamily="34" charset="0"/>
                </a:rPr>
                <a:t>el </a:t>
              </a:r>
              <a:r>
                <a:rPr lang="es-ES" sz="1000" b="1">
                  <a:solidFill>
                    <a:schemeClr val="accent1"/>
                  </a:solidFill>
                  <a:latin typeface="Arial" panose="020B0604020202020204" pitchFamily="34" charset="0"/>
                  <a:cs typeface="Arial" panose="020B0604020202020204" pitchFamily="34" charset="0"/>
                </a:rPr>
                <a:t>estado funcional </a:t>
              </a:r>
              <a:r>
                <a:rPr lang="es-ES" sz="1000">
                  <a:solidFill>
                    <a:schemeClr val="accent1"/>
                  </a:solidFill>
                  <a:latin typeface="Arial" panose="020B0604020202020204" pitchFamily="34" charset="0"/>
                  <a:cs typeface="Arial" panose="020B0604020202020204" pitchFamily="34" charset="0"/>
                </a:rPr>
                <a:t>y el </a:t>
              </a:r>
              <a:r>
                <a:rPr lang="es-ES" sz="1000" b="1">
                  <a:solidFill>
                    <a:schemeClr val="accent1"/>
                  </a:solidFill>
                  <a:latin typeface="Arial" panose="020B0604020202020204" pitchFamily="34" charset="0"/>
                  <a:cs typeface="Arial" panose="020B0604020202020204" pitchFamily="34" charset="0"/>
                </a:rPr>
                <a:t>tiempo</a:t>
              </a:r>
              <a:r>
                <a:rPr lang="es-ES" sz="1000">
                  <a:solidFill>
                    <a:schemeClr val="accent1"/>
                  </a:solidFill>
                  <a:latin typeface="Arial" panose="020B0604020202020204" pitchFamily="34" charset="0"/>
                  <a:cs typeface="Arial" panose="020B0604020202020204" pitchFamily="34" charset="0"/>
                </a:rPr>
                <a:t> para obtener beneficios y daños al decidir sobre el tratamiento</a:t>
              </a:r>
              <a:r>
                <a:rPr lang="es-ES" sz="1000" baseline="30000">
                  <a:solidFill>
                    <a:schemeClr val="accent1"/>
                  </a:solidFill>
                  <a:latin typeface="Arial" panose="020B0604020202020204" pitchFamily="34" charset="0"/>
                  <a:cs typeface="Arial" panose="020B0604020202020204" pitchFamily="34" charset="0"/>
                </a:rPr>
                <a:t>1-3</a:t>
              </a:r>
              <a:endParaRPr lang="es-ES" sz="1000">
                <a:solidFill>
                  <a:schemeClr val="accent1"/>
                </a:solidFill>
                <a:latin typeface="Arial" panose="020B0604020202020204" pitchFamily="34" charset="0"/>
                <a:cs typeface="Arial" panose="020B0604020202020204" pitchFamily="34" charset="0"/>
              </a:endParaRPr>
            </a:p>
          </p:txBody>
        </p:sp>
        <p:sp>
          <p:nvSpPr>
            <p:cNvPr id="14" name="Elipse 13">
              <a:extLst>
                <a:ext uri="{FF2B5EF4-FFF2-40B4-BE49-F238E27FC236}">
                  <a16:creationId xmlns:a16="http://schemas.microsoft.com/office/drawing/2014/main" id="{CB264C92-9219-3081-6330-7ACF47E56961}"/>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B81CAA74-BFC3-9756-17B2-8B9F167717DC}"/>
              </a:ext>
            </a:extLst>
          </p:cNvPr>
          <p:cNvGrpSpPr/>
          <p:nvPr/>
        </p:nvGrpSpPr>
        <p:grpSpPr>
          <a:xfrm>
            <a:off x="298348" y="1815550"/>
            <a:ext cx="8521802" cy="461665"/>
            <a:chOff x="298348" y="2047962"/>
            <a:chExt cx="8521802" cy="461665"/>
          </a:xfrm>
        </p:grpSpPr>
        <p:sp>
          <p:nvSpPr>
            <p:cNvPr id="16" name="CuadroTexto 15">
              <a:extLst>
                <a:ext uri="{FF2B5EF4-FFF2-40B4-BE49-F238E27FC236}">
                  <a16:creationId xmlns:a16="http://schemas.microsoft.com/office/drawing/2014/main" id="{4BC59550-00DD-5473-7092-535A911BE56A}"/>
                </a:ext>
              </a:extLst>
            </p:cNvPr>
            <p:cNvSpPr txBox="1"/>
            <p:nvPr/>
          </p:nvSpPr>
          <p:spPr>
            <a:xfrm>
              <a:off x="476250" y="2047962"/>
              <a:ext cx="8343900" cy="461665"/>
            </a:xfrm>
            <a:prstGeom prst="rect">
              <a:avLst/>
            </a:prstGeom>
            <a:noFill/>
          </p:spPr>
          <p:txBody>
            <a:bodyPr wrap="square" lIns="0" tIns="0" rIns="0" bIns="0" anchor="t">
              <a:spAutoFit/>
            </a:bodyPr>
            <a:lstStyle/>
            <a:p>
              <a:r>
                <a:rPr lang="es-ES" sz="1000">
                  <a:solidFill>
                    <a:schemeClr val="accent1"/>
                  </a:solidFill>
                  <a:latin typeface="Arial"/>
                  <a:cs typeface="Arial"/>
                </a:rPr>
                <a:t>Los </a:t>
              </a:r>
              <a:r>
                <a:rPr lang="es-ES" sz="1000" b="1">
                  <a:solidFill>
                    <a:schemeClr val="accent1"/>
                  </a:solidFill>
                  <a:latin typeface="Arial"/>
                  <a:cs typeface="Arial"/>
                </a:rPr>
                <a:t>efectos adversos </a:t>
              </a:r>
              <a:r>
                <a:rPr lang="es-ES" sz="1000">
                  <a:solidFill>
                    <a:schemeClr val="accent1"/>
                  </a:solidFill>
                  <a:latin typeface="Arial"/>
                  <a:cs typeface="Arial"/>
                </a:rPr>
                <a:t>de las estatinas son dosis-dependientes y tienen mayor relevancia en ancianos. Las dosis moderadas tienen mejor perfil </a:t>
              </a:r>
              <a:br>
                <a:rPr lang="es-ES" sz="1000">
                  <a:latin typeface="Arial" panose="020B0604020202020204" pitchFamily="34" charset="0"/>
                  <a:cs typeface="Arial" panose="020B0604020202020204" pitchFamily="34" charset="0"/>
                </a:rPr>
              </a:br>
              <a:r>
                <a:rPr lang="es-ES" sz="1000">
                  <a:solidFill>
                    <a:schemeClr val="accent1"/>
                  </a:solidFill>
                  <a:latin typeface="Arial"/>
                  <a:cs typeface="Arial"/>
                </a:rPr>
                <a:t>de </a:t>
              </a:r>
              <a:r>
                <a:rPr lang="es-ES" sz="1000" b="1">
                  <a:solidFill>
                    <a:schemeClr val="accent1"/>
                  </a:solidFill>
                  <a:latin typeface="Arial"/>
                  <a:cs typeface="Arial"/>
                </a:rPr>
                <a:t>seguridad y tolerabilidad</a:t>
              </a:r>
              <a:r>
                <a:rPr lang="es-ES" sz="1000">
                  <a:solidFill>
                    <a:schemeClr val="accent1"/>
                  </a:solidFill>
                  <a:latin typeface="Arial"/>
                  <a:cs typeface="Arial"/>
                </a:rPr>
                <a:t>.</a:t>
              </a:r>
              <a:r>
                <a:rPr lang="es-ES" sz="1000" baseline="30000">
                  <a:solidFill>
                    <a:schemeClr val="accent1"/>
                  </a:solidFill>
                  <a:latin typeface="Arial"/>
                  <a:cs typeface="Arial"/>
                </a:rPr>
                <a:t>2</a:t>
              </a:r>
              <a:r>
                <a:rPr lang="es-ES" sz="1000">
                  <a:solidFill>
                    <a:schemeClr val="accent1"/>
                  </a:solidFill>
                  <a:latin typeface="Arial"/>
                  <a:cs typeface="Arial"/>
                </a:rPr>
                <a:t> La incidencia real de miopatías es &lt;1 % con dosis moderadas.</a:t>
              </a:r>
              <a:r>
                <a:rPr lang="es-ES_tradnl" sz="1000" baseline="30000">
                  <a:solidFill>
                    <a:schemeClr val="accent1"/>
                  </a:solidFill>
                  <a:latin typeface="Arial"/>
                  <a:cs typeface="Arial"/>
                </a:rPr>
                <a:t> </a:t>
              </a:r>
              <a:r>
                <a:rPr lang="es-ES_tradnl" sz="1000">
                  <a:solidFill>
                    <a:schemeClr val="accent1"/>
                  </a:solidFill>
                  <a:latin typeface="Arial"/>
                  <a:cs typeface="Arial"/>
                </a:rPr>
                <a:t>Tener en cuenta que l</a:t>
              </a:r>
              <a:r>
                <a:rPr lang="es-ES" sz="1000">
                  <a:solidFill>
                    <a:schemeClr val="accent1"/>
                  </a:solidFill>
                  <a:latin typeface="Arial"/>
                  <a:cs typeface="Arial"/>
                </a:rPr>
                <a:t>a </a:t>
              </a:r>
              <a:r>
                <a:rPr lang="es-ES" sz="1000" b="1">
                  <a:solidFill>
                    <a:schemeClr val="accent1"/>
                  </a:solidFill>
                  <a:latin typeface="Arial"/>
                  <a:cs typeface="Arial"/>
                </a:rPr>
                <a:t>polimedicación</a:t>
              </a:r>
              <a:r>
                <a:rPr lang="es-ES" sz="1000">
                  <a:solidFill>
                    <a:schemeClr val="accent1"/>
                  </a:solidFill>
                  <a:latin typeface="Arial"/>
                  <a:cs typeface="Arial"/>
                </a:rPr>
                <a:t> (≥5 fármacos) </a:t>
              </a:r>
              <a:r>
                <a:rPr lang="es-ES" sz="1000" b="1">
                  <a:solidFill>
                    <a:schemeClr val="accent1"/>
                  </a:solidFill>
                  <a:latin typeface="Arial"/>
                  <a:cs typeface="Arial"/>
                </a:rPr>
                <a:t>aumenta el riesgo de miopatía y caídas</a:t>
              </a:r>
              <a:r>
                <a:rPr lang="es-ES_tradnl" sz="1000" baseline="30000">
                  <a:solidFill>
                    <a:schemeClr val="accent1"/>
                  </a:solidFill>
                  <a:latin typeface="Arial"/>
                  <a:cs typeface="Arial"/>
                </a:rPr>
                <a:t>4</a:t>
              </a:r>
              <a:endParaRPr lang="es-ES_tradnl" sz="1000">
                <a:solidFill>
                  <a:schemeClr val="accent1"/>
                </a:solidFill>
                <a:latin typeface="Arial"/>
                <a:cs typeface="Arial"/>
              </a:endParaRPr>
            </a:p>
          </p:txBody>
        </p:sp>
        <p:sp>
          <p:nvSpPr>
            <p:cNvPr id="17" name="Elipse 16">
              <a:extLst>
                <a:ext uri="{FF2B5EF4-FFF2-40B4-BE49-F238E27FC236}">
                  <a16:creationId xmlns:a16="http://schemas.microsoft.com/office/drawing/2014/main" id="{061BFA1F-456C-AA4B-F277-9965FCF8EFAC}"/>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8" name="Grupo 17">
            <a:extLst>
              <a:ext uri="{FF2B5EF4-FFF2-40B4-BE49-F238E27FC236}">
                <a16:creationId xmlns:a16="http://schemas.microsoft.com/office/drawing/2014/main" id="{08D13D75-0F2E-FBAF-DAAB-6BD504BA3EFD}"/>
              </a:ext>
            </a:extLst>
          </p:cNvPr>
          <p:cNvGrpSpPr/>
          <p:nvPr/>
        </p:nvGrpSpPr>
        <p:grpSpPr>
          <a:xfrm>
            <a:off x="298348" y="2370751"/>
            <a:ext cx="8521802" cy="153888"/>
            <a:chOff x="298348" y="2047962"/>
            <a:chExt cx="8521802" cy="153888"/>
          </a:xfrm>
        </p:grpSpPr>
        <p:sp>
          <p:nvSpPr>
            <p:cNvPr id="32" name="CuadroTexto 31">
              <a:extLst>
                <a:ext uri="{FF2B5EF4-FFF2-40B4-BE49-F238E27FC236}">
                  <a16:creationId xmlns:a16="http://schemas.microsoft.com/office/drawing/2014/main" id="{D154CD99-C1CB-706D-6E7D-6F12147928A1}"/>
                </a:ext>
              </a:extLst>
            </p:cNvPr>
            <p:cNvSpPr txBox="1"/>
            <p:nvPr/>
          </p:nvSpPr>
          <p:spPr>
            <a:xfrm>
              <a:off x="476250" y="2047962"/>
              <a:ext cx="8343900" cy="153888"/>
            </a:xfrm>
            <a:prstGeom prst="rect">
              <a:avLst/>
            </a:prstGeom>
            <a:noFill/>
          </p:spPr>
          <p:txBody>
            <a:bodyPr wrap="square" lIns="0" tIns="0" rIns="0" bIns="0">
              <a:spAutoFit/>
            </a:bodyPr>
            <a:lstStyle/>
            <a:p>
              <a:r>
                <a:rPr lang="es-ES" sz="1000">
                  <a:solidFill>
                    <a:schemeClr val="accent1"/>
                  </a:solidFill>
                  <a:latin typeface="Arial" panose="020B0604020202020204" pitchFamily="34" charset="0"/>
                  <a:cs typeface="Arial" panose="020B0604020202020204" pitchFamily="34" charset="0"/>
                </a:rPr>
                <a:t>Se deben tener en cuenta las </a:t>
              </a:r>
              <a:r>
                <a:rPr lang="es-ES" sz="1000" b="1">
                  <a:solidFill>
                    <a:schemeClr val="accent1"/>
                  </a:solidFill>
                  <a:latin typeface="Arial" panose="020B0604020202020204" pitchFamily="34" charset="0"/>
                  <a:cs typeface="Arial" panose="020B0604020202020204" pitchFamily="34" charset="0"/>
                </a:rPr>
                <a:t>interacciones medicamentosas </a:t>
              </a:r>
              <a:r>
                <a:rPr lang="es-ES" sz="1000">
                  <a:solidFill>
                    <a:schemeClr val="accent1"/>
                  </a:solidFill>
                  <a:latin typeface="Arial" panose="020B0604020202020204" pitchFamily="34" charset="0"/>
                  <a:cs typeface="Arial" panose="020B0604020202020204" pitchFamily="34" charset="0"/>
                </a:rPr>
                <a:t>y la </a:t>
              </a:r>
              <a:r>
                <a:rPr lang="es-ES" sz="1000" b="1">
                  <a:solidFill>
                    <a:schemeClr val="accent1"/>
                  </a:solidFill>
                  <a:latin typeface="Arial" panose="020B0604020202020204" pitchFamily="34" charset="0"/>
                  <a:cs typeface="Arial" panose="020B0604020202020204" pitchFamily="34" charset="0"/>
                </a:rPr>
                <a:t>eliminación de fármacos </a:t>
              </a:r>
              <a:r>
                <a:rPr lang="es-ES" sz="1000">
                  <a:solidFill>
                    <a:schemeClr val="accent1"/>
                  </a:solidFill>
                  <a:latin typeface="Arial" panose="020B0604020202020204" pitchFamily="34" charset="0"/>
                  <a:cs typeface="Arial" panose="020B0604020202020204" pitchFamily="34" charset="0"/>
                </a:rPr>
                <a:t>al prescribir estatinas</a:t>
              </a:r>
              <a:r>
                <a:rPr lang="es-ES" sz="1000" baseline="30000">
                  <a:solidFill>
                    <a:schemeClr val="accent1"/>
                  </a:solidFill>
                  <a:latin typeface="Arial" panose="020B0604020202020204" pitchFamily="34" charset="0"/>
                  <a:cs typeface="Arial" panose="020B0604020202020204" pitchFamily="34" charset="0"/>
                </a:rPr>
                <a:t>2,3</a:t>
              </a:r>
              <a:r>
                <a:rPr lang="es-ES" sz="1000">
                  <a:solidFill>
                    <a:schemeClr val="accent1"/>
                  </a:solidFill>
                  <a:latin typeface="Arial" panose="020B0604020202020204" pitchFamily="34" charset="0"/>
                  <a:cs typeface="Arial" panose="020B0604020202020204" pitchFamily="34" charset="0"/>
                </a:rPr>
                <a:t> </a:t>
              </a:r>
            </a:p>
          </p:txBody>
        </p:sp>
        <p:sp>
          <p:nvSpPr>
            <p:cNvPr id="33" name="Elipse 32">
              <a:extLst>
                <a:ext uri="{FF2B5EF4-FFF2-40B4-BE49-F238E27FC236}">
                  <a16:creationId xmlns:a16="http://schemas.microsoft.com/office/drawing/2014/main" id="{AE13176D-8318-40FC-2C51-679CB127084E}"/>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4" name="Grupo 33">
            <a:extLst>
              <a:ext uri="{FF2B5EF4-FFF2-40B4-BE49-F238E27FC236}">
                <a16:creationId xmlns:a16="http://schemas.microsoft.com/office/drawing/2014/main" id="{40A394FF-9106-0E90-3AD3-C4F0C2EFE7CC}"/>
              </a:ext>
            </a:extLst>
          </p:cNvPr>
          <p:cNvGrpSpPr/>
          <p:nvPr/>
        </p:nvGrpSpPr>
        <p:grpSpPr>
          <a:xfrm>
            <a:off x="298348" y="2618175"/>
            <a:ext cx="8521802" cy="833562"/>
            <a:chOff x="298348" y="2047962"/>
            <a:chExt cx="8521802" cy="833562"/>
          </a:xfrm>
        </p:grpSpPr>
        <p:sp>
          <p:nvSpPr>
            <p:cNvPr id="35" name="CuadroTexto 34">
              <a:extLst>
                <a:ext uri="{FF2B5EF4-FFF2-40B4-BE49-F238E27FC236}">
                  <a16:creationId xmlns:a16="http://schemas.microsoft.com/office/drawing/2014/main" id="{24A2A958-6F6C-0901-1E77-B30C846C804C}"/>
                </a:ext>
              </a:extLst>
            </p:cNvPr>
            <p:cNvSpPr txBox="1"/>
            <p:nvPr/>
          </p:nvSpPr>
          <p:spPr>
            <a:xfrm>
              <a:off x="476250" y="2047962"/>
              <a:ext cx="8343900" cy="833562"/>
            </a:xfrm>
            <a:prstGeom prst="rect">
              <a:avLst/>
            </a:prstGeom>
            <a:noFill/>
          </p:spPr>
          <p:txBody>
            <a:bodyPr wrap="square" lIns="0" tIns="0" rIns="0" bIns="0" anchor="t">
              <a:spAutoFit/>
            </a:bodyPr>
            <a:lstStyle/>
            <a:p>
              <a:pPr marL="38100">
                <a:spcBef>
                  <a:spcPts val="100"/>
                </a:spcBef>
                <a:spcAft>
                  <a:spcPts val="500"/>
                </a:spcAft>
                <a:buClr>
                  <a:srgbClr val="9770A0"/>
                </a:buClr>
                <a:tabLst>
                  <a:tab pos="216535" algn="l"/>
                </a:tabLst>
              </a:pPr>
              <a:r>
                <a:rPr lang="es-ES" sz="1000" b="1" dirty="0" err="1">
                  <a:solidFill>
                    <a:schemeClr val="accent1"/>
                  </a:solidFill>
                  <a:latin typeface="Arial" panose="020B0604020202020204" pitchFamily="34" charset="0"/>
                  <a:cs typeface="Arial" panose="020B0604020202020204" pitchFamily="34" charset="0"/>
                </a:rPr>
                <a:t>Deprescripción</a:t>
              </a:r>
              <a:r>
                <a:rPr lang="es-ES_tradnl" sz="1000" b="1" dirty="0">
                  <a:solidFill>
                    <a:schemeClr val="accent1"/>
                  </a:solidFill>
                  <a:latin typeface="Arial" panose="020B0604020202020204" pitchFamily="34" charset="0"/>
                  <a:cs typeface="Arial" panose="020B0604020202020204" pitchFamily="34" charset="0"/>
                </a:rPr>
                <a:t>:</a:t>
              </a:r>
            </a:p>
            <a:p>
              <a:pPr marL="359410" indent="-143510">
                <a:buFont typeface="Arial" panose="020B0604020202020204" pitchFamily="34" charset="0"/>
                <a:buChar char="•"/>
              </a:pPr>
              <a:r>
                <a:rPr lang="es-ES" sz="1000" dirty="0">
                  <a:solidFill>
                    <a:schemeClr val="accent1"/>
                  </a:solidFill>
                  <a:latin typeface="Arial"/>
                  <a:cs typeface="Arial"/>
                </a:rPr>
                <a:t>La </a:t>
              </a:r>
              <a:r>
                <a:rPr lang="es-ES" sz="1000" dirty="0" err="1">
                  <a:solidFill>
                    <a:schemeClr val="accent1"/>
                  </a:solidFill>
                  <a:latin typeface="Arial"/>
                  <a:cs typeface="Arial"/>
                </a:rPr>
                <a:t>deprescripción</a:t>
              </a:r>
              <a:r>
                <a:rPr lang="es-ES" sz="1000" dirty="0">
                  <a:solidFill>
                    <a:schemeClr val="accent1"/>
                  </a:solidFill>
                  <a:latin typeface="Arial"/>
                  <a:cs typeface="Arial"/>
                </a:rPr>
                <a:t> de estatinas al final de la vida debe manejarse cuidadosamente.</a:t>
              </a:r>
              <a:r>
                <a:rPr lang="es-ES" sz="1000" baseline="30000" dirty="0">
                  <a:solidFill>
                    <a:schemeClr val="accent1"/>
                  </a:solidFill>
                  <a:latin typeface="Arial"/>
                  <a:cs typeface="Arial"/>
                </a:rPr>
                <a:t>2</a:t>
              </a:r>
              <a:r>
                <a:rPr lang="es-ES" sz="1000" dirty="0">
                  <a:solidFill>
                    <a:schemeClr val="accent1"/>
                  </a:solidFill>
                  <a:latin typeface="Arial"/>
                  <a:cs typeface="Arial"/>
                </a:rPr>
                <a:t> Suspender estatinas si deterioro funcional grave </a:t>
              </a:r>
              <a:br>
                <a:rPr lang="es-ES" sz="1000" dirty="0">
                  <a:latin typeface="Arial" panose="020B0604020202020204" pitchFamily="34" charset="0"/>
                  <a:cs typeface="Arial" panose="020B0604020202020204" pitchFamily="34" charset="0"/>
                </a:rPr>
              </a:br>
              <a:r>
                <a:rPr lang="es-ES" sz="1000" dirty="0">
                  <a:solidFill>
                    <a:schemeClr val="accent1"/>
                  </a:solidFill>
                  <a:latin typeface="Arial"/>
                  <a:cs typeface="Arial"/>
                </a:rPr>
                <a:t>o expectativa de vida &lt;2 años</a:t>
              </a:r>
              <a:r>
                <a:rPr lang="es-ES" sz="1000" baseline="30000" dirty="0">
                  <a:solidFill>
                    <a:schemeClr val="accent1"/>
                  </a:solidFill>
                  <a:latin typeface="Arial"/>
                  <a:cs typeface="Arial"/>
                </a:rPr>
                <a:t>4</a:t>
              </a:r>
            </a:p>
            <a:p>
              <a:pPr marL="359410" indent="-143510">
                <a:buFont typeface="Arial" panose="020B0604020202020204" pitchFamily="34" charset="0"/>
                <a:buChar char="•"/>
              </a:pPr>
              <a:r>
                <a:rPr lang="es-ES" sz="1000" dirty="0">
                  <a:solidFill>
                    <a:schemeClr val="accent1"/>
                  </a:solidFill>
                  <a:latin typeface="Arial"/>
                  <a:cs typeface="Arial"/>
                </a:rPr>
                <a:t>Criterios STOPP: suspender estatinas como prevención primaria en mayores de 85 años con fragilidad establecida y expectativa de vida menor a tres años</a:t>
              </a:r>
              <a:r>
                <a:rPr lang="es-ES" sz="1000" baseline="30000" dirty="0">
                  <a:solidFill>
                    <a:schemeClr val="accent1"/>
                  </a:solidFill>
                  <a:latin typeface="Arial"/>
                  <a:cs typeface="Arial"/>
                </a:rPr>
                <a:t>5</a:t>
              </a:r>
            </a:p>
          </p:txBody>
        </p:sp>
        <p:sp>
          <p:nvSpPr>
            <p:cNvPr id="40" name="Elipse 39">
              <a:extLst>
                <a:ext uri="{FF2B5EF4-FFF2-40B4-BE49-F238E27FC236}">
                  <a16:creationId xmlns:a16="http://schemas.microsoft.com/office/drawing/2014/main" id="{73F873C3-FE5B-AB72-0C08-16994D8C0CA7}"/>
                </a:ext>
              </a:extLst>
            </p:cNvPr>
            <p:cNvSpPr/>
            <p:nvPr/>
          </p:nvSpPr>
          <p:spPr>
            <a:xfrm>
              <a:off x="298348" y="2065561"/>
              <a:ext cx="118690" cy="11869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3" name="Grupo 52">
            <a:extLst>
              <a:ext uri="{FF2B5EF4-FFF2-40B4-BE49-F238E27FC236}">
                <a16:creationId xmlns:a16="http://schemas.microsoft.com/office/drawing/2014/main" id="{01F19C8F-D197-ACA2-C941-154EA55566AC}"/>
              </a:ext>
            </a:extLst>
          </p:cNvPr>
          <p:cNvGrpSpPr/>
          <p:nvPr/>
        </p:nvGrpSpPr>
        <p:grpSpPr>
          <a:xfrm>
            <a:off x="323850" y="3545273"/>
            <a:ext cx="8496299" cy="259652"/>
            <a:chOff x="323850" y="3507676"/>
            <a:chExt cx="8496299" cy="259652"/>
          </a:xfrm>
        </p:grpSpPr>
        <p:sp>
          <p:nvSpPr>
            <p:cNvPr id="50" name="Redondear rectángulo de una esquina 49">
              <a:extLst>
                <a:ext uri="{FF2B5EF4-FFF2-40B4-BE49-F238E27FC236}">
                  <a16:creationId xmlns:a16="http://schemas.microsoft.com/office/drawing/2014/main" id="{07AF6B05-3B02-6941-9324-6B74CBCB5C99}"/>
                </a:ext>
              </a:extLst>
            </p:cNvPr>
            <p:cNvSpPr/>
            <p:nvPr/>
          </p:nvSpPr>
          <p:spPr>
            <a:xfrm flipV="1">
              <a:off x="323850" y="3507676"/>
              <a:ext cx="8496298" cy="259652"/>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marL="12700" algn="ctr">
                <a:spcBef>
                  <a:spcPts val="100"/>
                </a:spcBef>
                <a:tabLst>
                  <a:tab pos="212090" algn="l"/>
                </a:tabLst>
              </a:pPr>
              <a:endParaRPr lang="es-ES_tradnl" sz="1200" b="1">
                <a:solidFill>
                  <a:schemeClr val="bg1"/>
                </a:solidFill>
                <a:latin typeface="Arial" panose="020B0604020202020204" pitchFamily="34" charset="0"/>
                <a:cs typeface="Arial" panose="020B0604020202020204" pitchFamily="34" charset="0"/>
              </a:endParaRPr>
            </a:p>
          </p:txBody>
        </p:sp>
        <p:sp>
          <p:nvSpPr>
            <p:cNvPr id="51" name="CuadroTexto 50">
              <a:extLst>
                <a:ext uri="{FF2B5EF4-FFF2-40B4-BE49-F238E27FC236}">
                  <a16:creationId xmlns:a16="http://schemas.microsoft.com/office/drawing/2014/main" id="{F4FF5E08-1102-CEDE-0C42-03643FABB739}"/>
                </a:ext>
              </a:extLst>
            </p:cNvPr>
            <p:cNvSpPr txBox="1"/>
            <p:nvPr/>
          </p:nvSpPr>
          <p:spPr>
            <a:xfrm>
              <a:off x="323851" y="3545169"/>
              <a:ext cx="8496298" cy="184666"/>
            </a:xfrm>
            <a:prstGeom prst="rect">
              <a:avLst/>
            </a:prstGeom>
            <a:noFill/>
          </p:spPr>
          <p:txBody>
            <a:bodyPr wrap="square" lIns="0" tIns="0" rIns="0" bIns="0" rtlCol="0">
              <a:spAutoFit/>
            </a:bodyPr>
            <a:lstStyle/>
            <a:p>
              <a:pPr algn="ctr"/>
              <a:r>
                <a:rPr lang="es-ES" sz="1200" b="1">
                  <a:solidFill>
                    <a:schemeClr val="bg1"/>
                  </a:solidFill>
                  <a:latin typeface="Arial" panose="020B0604020202020204" pitchFamily="34" charset="0"/>
                  <a:cs typeface="Arial" panose="020B0604020202020204" pitchFamily="34" charset="0"/>
                </a:rPr>
                <a:t>Intervenciones no farmacológicas</a:t>
              </a:r>
            </a:p>
          </p:txBody>
        </p:sp>
      </p:grpSp>
      <p:grpSp>
        <p:nvGrpSpPr>
          <p:cNvPr id="60" name="Grupo 59">
            <a:extLst>
              <a:ext uri="{FF2B5EF4-FFF2-40B4-BE49-F238E27FC236}">
                <a16:creationId xmlns:a16="http://schemas.microsoft.com/office/drawing/2014/main" id="{8A982639-A061-435E-F073-85E80A9E74F1}"/>
              </a:ext>
            </a:extLst>
          </p:cNvPr>
          <p:cNvGrpSpPr/>
          <p:nvPr/>
        </p:nvGrpSpPr>
        <p:grpSpPr>
          <a:xfrm>
            <a:off x="323849" y="3898461"/>
            <a:ext cx="4068763" cy="510027"/>
            <a:chOff x="323849" y="3898461"/>
            <a:chExt cx="4068763" cy="510027"/>
          </a:xfrm>
        </p:grpSpPr>
        <p:sp>
          <p:nvSpPr>
            <p:cNvPr id="56" name="Rectángulo 55">
              <a:extLst>
                <a:ext uri="{FF2B5EF4-FFF2-40B4-BE49-F238E27FC236}">
                  <a16:creationId xmlns:a16="http://schemas.microsoft.com/office/drawing/2014/main" id="{5F9068D2-F6F0-6FB3-7A01-4A8FDE10DA26}"/>
                </a:ext>
              </a:extLst>
            </p:cNvPr>
            <p:cNvSpPr/>
            <p:nvPr/>
          </p:nvSpPr>
          <p:spPr>
            <a:xfrm>
              <a:off x="323849" y="3947446"/>
              <a:ext cx="4068763" cy="461042"/>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buNone/>
              </a:pPr>
              <a:r>
                <a:rPr lang="es-ES" sz="1000" b="1">
                  <a:solidFill>
                    <a:schemeClr val="accent1"/>
                  </a:solidFill>
                  <a:effectLst/>
                </a:rPr>
                <a:t>Dieta mediterránea adaptada </a:t>
              </a:r>
              <a:br>
                <a:rPr lang="es-ES" sz="1000">
                  <a:solidFill>
                    <a:schemeClr val="accent1"/>
                  </a:solidFill>
                  <a:effectLst/>
                </a:rPr>
              </a:br>
              <a:r>
                <a:rPr lang="es-ES" sz="1000">
                  <a:solidFill>
                    <a:schemeClr val="accent1"/>
                  </a:solidFill>
                  <a:effectLst/>
                </a:rPr>
                <a:t>Enfocada en proteínas (1,2 g/kg/día) para prevenir sarcopenia</a:t>
              </a:r>
              <a:r>
                <a:rPr lang="es-ES" sz="1000" baseline="30000">
                  <a:solidFill>
                    <a:schemeClr val="accent1"/>
                  </a:solidFill>
                  <a:effectLst/>
                </a:rPr>
                <a:t>6</a:t>
              </a:r>
              <a:endParaRPr lang="es-ES" sz="1000">
                <a:solidFill>
                  <a:schemeClr val="accent1"/>
                </a:solidFill>
                <a:effectLst/>
              </a:endParaRPr>
            </a:p>
          </p:txBody>
        </p:sp>
        <p:sp>
          <p:nvSpPr>
            <p:cNvPr id="57" name="Elipse 56">
              <a:extLst>
                <a:ext uri="{FF2B5EF4-FFF2-40B4-BE49-F238E27FC236}">
                  <a16:creationId xmlns:a16="http://schemas.microsoft.com/office/drawing/2014/main" id="{6BE6B43B-4CF6-1594-E550-B74D1F7D1C1F}"/>
                </a:ext>
              </a:extLst>
            </p:cNvPr>
            <p:cNvSpPr/>
            <p:nvPr/>
          </p:nvSpPr>
          <p:spPr>
            <a:xfrm>
              <a:off x="2305929" y="3898461"/>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1" name="Grupo 60">
            <a:extLst>
              <a:ext uri="{FF2B5EF4-FFF2-40B4-BE49-F238E27FC236}">
                <a16:creationId xmlns:a16="http://schemas.microsoft.com/office/drawing/2014/main" id="{47365399-ABE4-720B-E3E2-C0725DCAC65B}"/>
              </a:ext>
            </a:extLst>
          </p:cNvPr>
          <p:cNvGrpSpPr/>
          <p:nvPr/>
        </p:nvGrpSpPr>
        <p:grpSpPr>
          <a:xfrm>
            <a:off x="4752228" y="3898461"/>
            <a:ext cx="4068763" cy="510027"/>
            <a:chOff x="323849" y="3898461"/>
            <a:chExt cx="4068763" cy="510027"/>
          </a:xfrm>
        </p:grpSpPr>
        <p:sp>
          <p:nvSpPr>
            <p:cNvPr id="62" name="Rectángulo 61">
              <a:extLst>
                <a:ext uri="{FF2B5EF4-FFF2-40B4-BE49-F238E27FC236}">
                  <a16:creationId xmlns:a16="http://schemas.microsoft.com/office/drawing/2014/main" id="{54399350-C01C-511A-81A0-2D7D08AD503B}"/>
                </a:ext>
              </a:extLst>
            </p:cNvPr>
            <p:cNvSpPr/>
            <p:nvPr/>
          </p:nvSpPr>
          <p:spPr>
            <a:xfrm>
              <a:off x="323849" y="3947446"/>
              <a:ext cx="4068763" cy="461042"/>
            </a:xfrm>
            <a:prstGeom prst="rect">
              <a:avLst/>
            </a:prstGeom>
            <a:solidFill>
              <a:schemeClr val="accent5">
                <a:alpha val="5000"/>
              </a:schemeClr>
            </a:solidFill>
            <a:ln w="95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buNone/>
              </a:pPr>
              <a:r>
                <a:rPr lang="es-ES" sz="1000" b="1">
                  <a:solidFill>
                    <a:schemeClr val="accent1"/>
                  </a:solidFill>
                  <a:effectLst/>
                </a:rPr>
                <a:t>Ejercicio multicomponente</a:t>
              </a:r>
              <a:br>
                <a:rPr lang="es-ES" sz="1000">
                  <a:solidFill>
                    <a:schemeClr val="accent1"/>
                  </a:solidFill>
                  <a:effectLst/>
                </a:rPr>
              </a:br>
              <a:r>
                <a:rPr lang="es-ES" sz="1000">
                  <a:solidFill>
                    <a:schemeClr val="accent1"/>
                  </a:solidFill>
                  <a:effectLst/>
                </a:rPr>
                <a:t>Mejora perfil lipídico (↓LDL 8 - 12 %) y reduce fragilidad</a:t>
              </a:r>
              <a:r>
                <a:rPr lang="es-ES" sz="1000" baseline="30000">
                  <a:solidFill>
                    <a:schemeClr val="accent1"/>
                  </a:solidFill>
                  <a:effectLst/>
                </a:rPr>
                <a:t>6</a:t>
              </a:r>
              <a:endParaRPr lang="es-ES" sz="1000">
                <a:solidFill>
                  <a:schemeClr val="accent1"/>
                </a:solidFill>
                <a:effectLst/>
              </a:endParaRPr>
            </a:p>
          </p:txBody>
        </p:sp>
        <p:sp>
          <p:nvSpPr>
            <p:cNvPr id="63" name="Elipse 62">
              <a:extLst>
                <a:ext uri="{FF2B5EF4-FFF2-40B4-BE49-F238E27FC236}">
                  <a16:creationId xmlns:a16="http://schemas.microsoft.com/office/drawing/2014/main" id="{72B8C648-8231-C21D-2F19-45BC18DA3A87}"/>
                </a:ext>
              </a:extLst>
            </p:cNvPr>
            <p:cNvSpPr/>
            <p:nvPr/>
          </p:nvSpPr>
          <p:spPr>
            <a:xfrm>
              <a:off x="2305929" y="3898461"/>
              <a:ext cx="104602" cy="10460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918791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80E5-78DD-5591-1419-02E1E35448C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0E32C50-6A3A-008F-21EF-C0495802EA59}"/>
              </a:ext>
            </a:extLst>
          </p:cNvPr>
          <p:cNvSpPr>
            <a:spLocks noGrp="1"/>
          </p:cNvSpPr>
          <p:nvPr>
            <p:ph type="sldNum" sz="quarter" idx="12"/>
          </p:nvPr>
        </p:nvSpPr>
        <p:spPr/>
        <p:txBody>
          <a:bodyPr/>
          <a:lstStyle/>
          <a:p>
            <a:fld id="{E7109EF1-F99E-2846-B900-05CEFB69D20A}" type="slidenum">
              <a:rPr lang="en-US" noProof="0" smtClean="0"/>
              <a:pPr/>
              <a:t>57</a:t>
            </a:fld>
            <a:endParaRPr lang="en-US" noProof="0"/>
          </a:p>
        </p:txBody>
      </p:sp>
      <p:sp>
        <p:nvSpPr>
          <p:cNvPr id="3" name="Marcador de texto 2">
            <a:extLst>
              <a:ext uri="{FF2B5EF4-FFF2-40B4-BE49-F238E27FC236}">
                <a16:creationId xmlns:a16="http://schemas.microsoft.com/office/drawing/2014/main" id="{B5D8015E-0E42-29C7-933C-FAB0C694EC9A}"/>
              </a:ext>
            </a:extLst>
          </p:cNvPr>
          <p:cNvSpPr>
            <a:spLocks noGrp="1"/>
          </p:cNvSpPr>
          <p:nvPr>
            <p:ph type="body" sz="quarter" idx="19"/>
          </p:nvPr>
        </p:nvSpPr>
        <p:spPr/>
        <p:txBody>
          <a:bodyPr/>
          <a:lstStyle/>
          <a:p>
            <a:r>
              <a:rPr lang="es-ES"/>
              <a:t>MANEJO DE LA DISLIPIDEMIA EN ADULTOS FRÁGILES</a:t>
            </a:r>
          </a:p>
        </p:txBody>
      </p:sp>
      <p:sp>
        <p:nvSpPr>
          <p:cNvPr id="5" name="Marcador de texto 4">
            <a:extLst>
              <a:ext uri="{FF2B5EF4-FFF2-40B4-BE49-F238E27FC236}">
                <a16:creationId xmlns:a16="http://schemas.microsoft.com/office/drawing/2014/main" id="{5366DA93-6D0E-B2C2-AB24-FB5B9EC0DED7}"/>
              </a:ext>
            </a:extLst>
          </p:cNvPr>
          <p:cNvSpPr>
            <a:spLocks noGrp="1"/>
          </p:cNvSpPr>
          <p:nvPr>
            <p:ph type="body" sz="quarter" idx="26"/>
          </p:nvPr>
        </p:nvSpPr>
        <p:spPr>
          <a:xfrm>
            <a:off x="1245476" y="4747016"/>
            <a:ext cx="7295020" cy="396484"/>
          </a:xfrm>
        </p:spPr>
        <p:txBody>
          <a:bodyPr/>
          <a:lstStyle/>
          <a:p>
            <a:pPr marL="12700" marR="5080">
              <a:spcBef>
                <a:spcPts val="745"/>
              </a:spcBef>
            </a:pPr>
            <a:r>
              <a:rPr lang="es-ES">
                <a:latin typeface="Arial" panose="020B0604020202020204" pitchFamily="34" charset="0"/>
                <a:cs typeface="Arial" panose="020B0604020202020204" pitchFamily="34" charset="0"/>
              </a:rPr>
              <a:t>Guía de Buena Práctica Clínica en Geriatría. Hiperlipidemias en el paciente mayor con diabetes. SEGG 2016. https://</a:t>
            </a:r>
            <a:r>
              <a:rPr lang="es-ES" err="1">
                <a:latin typeface="Arial" panose="020B0604020202020204" pitchFamily="34" charset="0"/>
                <a:cs typeface="Arial" panose="020B0604020202020204" pitchFamily="34" charset="0"/>
              </a:rPr>
              <a:t>www.segg.es</a:t>
            </a:r>
            <a:r>
              <a:rPr lang="es-ES">
                <a:latin typeface="Arial" panose="020B0604020202020204" pitchFamily="34" charset="0"/>
                <a:cs typeface="Arial" panose="020B0604020202020204" pitchFamily="34" charset="0"/>
              </a:rPr>
              <a:t>/media/descargas/</a:t>
            </a:r>
            <a:r>
              <a:rPr lang="es-ES" err="1">
                <a:latin typeface="Arial" panose="020B0604020202020204" pitchFamily="34" charset="0"/>
                <a:cs typeface="Arial" panose="020B0604020202020204" pitchFamily="34" charset="0"/>
              </a:rPr>
              <a:t>GBPCG_Hiperlipidemias.pdf</a:t>
            </a:r>
            <a:r>
              <a:rPr lang="es-ES">
                <a:latin typeface="Arial" panose="020B0604020202020204" pitchFamily="34" charset="0"/>
                <a:cs typeface="Arial" panose="020B0604020202020204" pitchFamily="34" charset="0"/>
              </a:rPr>
              <a:t>.</a:t>
            </a:r>
          </a:p>
        </p:txBody>
      </p:sp>
      <p:sp>
        <p:nvSpPr>
          <p:cNvPr id="22" name="Marcador de texto 3">
            <a:extLst>
              <a:ext uri="{FF2B5EF4-FFF2-40B4-BE49-F238E27FC236}">
                <a16:creationId xmlns:a16="http://schemas.microsoft.com/office/drawing/2014/main" id="{4331F724-AD74-B647-C28B-194D4D3FFB78}"/>
              </a:ext>
            </a:extLst>
          </p:cNvPr>
          <p:cNvSpPr>
            <a:spLocks noGrp="1"/>
          </p:cNvSpPr>
          <p:nvPr>
            <p:ph type="body" sz="quarter" idx="25"/>
          </p:nvPr>
        </p:nvSpPr>
        <p:spPr>
          <a:xfrm>
            <a:off x="323851" y="693739"/>
            <a:ext cx="8496300" cy="306559"/>
          </a:xfrm>
        </p:spPr>
        <p:txBody>
          <a:bodyPr lIns="0" tIns="0" rIns="0" bIns="0" anchor="t">
            <a:noAutofit/>
          </a:bodyPr>
          <a:lstStyle/>
          <a:p>
            <a:r>
              <a:rPr lang="es-ES" sz="1800" b="1" dirty="0">
                <a:latin typeface="Arial"/>
                <a:cs typeface="Arial"/>
              </a:rPr>
              <a:t>Otros aspectos </a:t>
            </a:r>
            <a:r>
              <a:rPr lang="es-ES" dirty="0">
                <a:latin typeface="Arial"/>
                <a:cs typeface="Arial"/>
              </a:rPr>
              <a:t>clave</a:t>
            </a:r>
            <a:r>
              <a:rPr lang="es-ES" sz="1800" b="1" dirty="0">
                <a:latin typeface="Arial"/>
                <a:cs typeface="Arial"/>
              </a:rPr>
              <a:t> para el uso de las estatinas en el paciente mayor frágil</a:t>
            </a:r>
          </a:p>
        </p:txBody>
      </p:sp>
      <p:grpSp>
        <p:nvGrpSpPr>
          <p:cNvPr id="51" name="Grupo 50">
            <a:extLst>
              <a:ext uri="{FF2B5EF4-FFF2-40B4-BE49-F238E27FC236}">
                <a16:creationId xmlns:a16="http://schemas.microsoft.com/office/drawing/2014/main" id="{1D8169A8-E075-4EE0-CDF8-F637ABFD1FB8}"/>
              </a:ext>
            </a:extLst>
          </p:cNvPr>
          <p:cNvGrpSpPr/>
          <p:nvPr/>
        </p:nvGrpSpPr>
        <p:grpSpPr>
          <a:xfrm>
            <a:off x="323850" y="1581111"/>
            <a:ext cx="8496299" cy="610563"/>
            <a:chOff x="1166613" y="1601669"/>
            <a:chExt cx="8496299" cy="610563"/>
          </a:xfrm>
        </p:grpSpPr>
        <p:grpSp>
          <p:nvGrpSpPr>
            <p:cNvPr id="4" name="Grupo 3">
              <a:extLst>
                <a:ext uri="{FF2B5EF4-FFF2-40B4-BE49-F238E27FC236}">
                  <a16:creationId xmlns:a16="http://schemas.microsoft.com/office/drawing/2014/main" id="{77775C34-0301-480A-4773-8021D783A01C}"/>
                </a:ext>
              </a:extLst>
            </p:cNvPr>
            <p:cNvGrpSpPr/>
            <p:nvPr/>
          </p:nvGrpSpPr>
          <p:grpSpPr>
            <a:xfrm>
              <a:off x="1166613" y="1601669"/>
              <a:ext cx="8496299" cy="250697"/>
              <a:chOff x="495887" y="1591229"/>
              <a:chExt cx="8496299" cy="250697"/>
            </a:xfrm>
          </p:grpSpPr>
          <p:sp>
            <p:nvSpPr>
              <p:cNvPr id="6" name="Redondear rectángulo de esquina diagonal 5">
                <a:extLst>
                  <a:ext uri="{FF2B5EF4-FFF2-40B4-BE49-F238E27FC236}">
                    <a16:creationId xmlns:a16="http://schemas.microsoft.com/office/drawing/2014/main" id="{4E42F404-D480-C465-3BB1-E2195F4C7298}"/>
                  </a:ext>
                </a:extLst>
              </p:cNvPr>
              <p:cNvSpPr/>
              <p:nvPr/>
            </p:nvSpPr>
            <p:spPr>
              <a:xfrm>
                <a:off x="636415" y="1591229"/>
                <a:ext cx="8355771" cy="25069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000" i="1" spc="-10">
                    <a:latin typeface="Arial" panose="020B0604020202020204" pitchFamily="34" charset="0"/>
                    <a:cs typeface="Arial" panose="020B0604020202020204" pitchFamily="34" charset="0"/>
                  </a:rPr>
                  <a:t>ADULT TREATMENT PANEL III OF NATIONAL CHOLESTEROL EDUCATION PROGRAM</a:t>
                </a:r>
                <a:endParaRPr lang="es-ES" sz="1000" i="1">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198A7F9A-0683-19F1-7DDE-AD7B7FA832B2}"/>
                  </a:ext>
                </a:extLst>
              </p:cNvPr>
              <p:cNvSpPr/>
              <p:nvPr/>
            </p:nvSpPr>
            <p:spPr>
              <a:xfrm>
                <a:off x="495887" y="16304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CuadroTexto 7">
              <a:extLst>
                <a:ext uri="{FF2B5EF4-FFF2-40B4-BE49-F238E27FC236}">
                  <a16:creationId xmlns:a16="http://schemas.microsoft.com/office/drawing/2014/main" id="{ECC0F8D1-A3B9-CB38-AB30-CA258FCC2E49}"/>
                </a:ext>
              </a:extLst>
            </p:cNvPr>
            <p:cNvSpPr txBox="1"/>
            <p:nvPr/>
          </p:nvSpPr>
          <p:spPr>
            <a:xfrm>
              <a:off x="1166614" y="1909585"/>
              <a:ext cx="4643438" cy="302647"/>
            </a:xfrm>
            <a:prstGeom prst="rect">
              <a:avLst/>
            </a:prstGeom>
            <a:noFill/>
          </p:spPr>
          <p:txBody>
            <a:bodyPr wrap="square" lIns="0" tIns="0" rIns="0" bIns="0" anchor="t">
              <a:spAutoFit/>
            </a:bodyPr>
            <a:lstStyle/>
            <a:p>
              <a:pPr marL="503555" lvl="1" indent="-215900">
                <a:spcBef>
                  <a:spcPts val="200"/>
                </a:spcBef>
                <a:buFont typeface="+mj-lt"/>
                <a:buAutoNum type="arabicPeriod"/>
              </a:pPr>
              <a:r>
                <a:rPr lang="es-ES" sz="900">
                  <a:solidFill>
                    <a:schemeClr val="accent1"/>
                  </a:solidFill>
                  <a:latin typeface="Arial"/>
                  <a:cs typeface="Arial"/>
                </a:rPr>
                <a:t>Se recomiendan estatinas para prevención secundaria</a:t>
              </a:r>
              <a:endParaRPr lang="es-ES" sz="900" baseline="30000">
                <a:solidFill>
                  <a:schemeClr val="accent1"/>
                </a:solidFill>
                <a:latin typeface="Arial"/>
                <a:cs typeface="Arial"/>
              </a:endParaRPr>
            </a:p>
            <a:p>
              <a:pPr marL="503555" lvl="1" indent="-215900">
                <a:spcBef>
                  <a:spcPts val="200"/>
                </a:spcBef>
                <a:buFont typeface="+mj-lt"/>
                <a:buAutoNum type="arabicPeriod"/>
              </a:pPr>
              <a:r>
                <a:rPr lang="es-ES" sz="900">
                  <a:solidFill>
                    <a:schemeClr val="accent1"/>
                  </a:solidFill>
                  <a:latin typeface="Arial"/>
                  <a:cs typeface="Arial"/>
                </a:rPr>
                <a:t>En prevención primaria se basará en valoración clínica individual</a:t>
              </a:r>
              <a:endParaRPr lang="es-ES" sz="900" baseline="30000">
                <a:solidFill>
                  <a:schemeClr val="accent1"/>
                </a:solidFill>
                <a:latin typeface="Arial"/>
                <a:cs typeface="Arial"/>
              </a:endParaRPr>
            </a:p>
          </p:txBody>
        </p:sp>
      </p:grpSp>
      <p:grpSp>
        <p:nvGrpSpPr>
          <p:cNvPr id="52" name="Grupo 51">
            <a:extLst>
              <a:ext uri="{FF2B5EF4-FFF2-40B4-BE49-F238E27FC236}">
                <a16:creationId xmlns:a16="http://schemas.microsoft.com/office/drawing/2014/main" id="{9A842E01-C311-C252-6F60-2E127B78D1C8}"/>
              </a:ext>
            </a:extLst>
          </p:cNvPr>
          <p:cNvGrpSpPr/>
          <p:nvPr/>
        </p:nvGrpSpPr>
        <p:grpSpPr>
          <a:xfrm>
            <a:off x="323850" y="2328973"/>
            <a:ext cx="8496299" cy="610563"/>
            <a:chOff x="1166613" y="2274022"/>
            <a:chExt cx="8496299" cy="610563"/>
          </a:xfrm>
        </p:grpSpPr>
        <p:grpSp>
          <p:nvGrpSpPr>
            <p:cNvPr id="13" name="Grupo 12">
              <a:extLst>
                <a:ext uri="{FF2B5EF4-FFF2-40B4-BE49-F238E27FC236}">
                  <a16:creationId xmlns:a16="http://schemas.microsoft.com/office/drawing/2014/main" id="{28355AD2-E10F-6783-20AE-4D25D320E562}"/>
                </a:ext>
              </a:extLst>
            </p:cNvPr>
            <p:cNvGrpSpPr/>
            <p:nvPr/>
          </p:nvGrpSpPr>
          <p:grpSpPr>
            <a:xfrm>
              <a:off x="1166613" y="2274022"/>
              <a:ext cx="8496299" cy="250697"/>
              <a:chOff x="495887" y="1591229"/>
              <a:chExt cx="8496299" cy="250697"/>
            </a:xfrm>
          </p:grpSpPr>
          <p:sp>
            <p:nvSpPr>
              <p:cNvPr id="14" name="Redondear rectángulo de esquina diagonal 13">
                <a:extLst>
                  <a:ext uri="{FF2B5EF4-FFF2-40B4-BE49-F238E27FC236}">
                    <a16:creationId xmlns:a16="http://schemas.microsoft.com/office/drawing/2014/main" id="{A1AE4DED-2C65-B932-B4DF-5DE4E4D7AE46}"/>
                  </a:ext>
                </a:extLst>
              </p:cNvPr>
              <p:cNvSpPr/>
              <p:nvPr/>
            </p:nvSpPr>
            <p:spPr>
              <a:xfrm>
                <a:off x="636415" y="1591229"/>
                <a:ext cx="8355771" cy="25069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000" i="1" spc="-10">
                    <a:latin typeface="Arial" panose="020B0604020202020204" pitchFamily="34" charset="0"/>
                    <a:cs typeface="Arial" panose="020B0604020202020204" pitchFamily="34" charset="0"/>
                  </a:rPr>
                  <a:t>AMERICAN SOCIETY OF GERIATRIC CARDIOLOGY NATIONAL INSTITUTE FOR HEALTH AND CLINICAL EXCELLENCE</a:t>
                </a:r>
                <a:endParaRPr lang="es-ES" sz="1000" i="1">
                  <a:latin typeface="Arial" panose="020B0604020202020204" pitchFamily="34" charset="0"/>
                  <a:cs typeface="Arial" panose="020B0604020202020204" pitchFamily="34" charset="0"/>
                </a:endParaRPr>
              </a:p>
            </p:txBody>
          </p:sp>
          <p:sp>
            <p:nvSpPr>
              <p:cNvPr id="15" name="Elipse 14">
                <a:extLst>
                  <a:ext uri="{FF2B5EF4-FFF2-40B4-BE49-F238E27FC236}">
                    <a16:creationId xmlns:a16="http://schemas.microsoft.com/office/drawing/2014/main" id="{469C29B3-F422-5690-DCAC-3972AD48C41D}"/>
                  </a:ext>
                </a:extLst>
              </p:cNvPr>
              <p:cNvSpPr/>
              <p:nvPr/>
            </p:nvSpPr>
            <p:spPr>
              <a:xfrm>
                <a:off x="495887" y="16304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6" name="CuadroTexto 15">
              <a:extLst>
                <a:ext uri="{FF2B5EF4-FFF2-40B4-BE49-F238E27FC236}">
                  <a16:creationId xmlns:a16="http://schemas.microsoft.com/office/drawing/2014/main" id="{F719B324-2DDF-B8B4-80AA-0E0DD6322889}"/>
                </a:ext>
              </a:extLst>
            </p:cNvPr>
            <p:cNvSpPr txBox="1"/>
            <p:nvPr/>
          </p:nvSpPr>
          <p:spPr>
            <a:xfrm>
              <a:off x="1221360" y="2581938"/>
              <a:ext cx="4062901" cy="302647"/>
            </a:xfrm>
            <a:prstGeom prst="rect">
              <a:avLst/>
            </a:prstGeom>
            <a:noFill/>
          </p:spPr>
          <p:txBody>
            <a:bodyPr wrap="square" lIns="0" tIns="0" rIns="0" bIns="0" anchor="t">
              <a:spAutoFit/>
            </a:bodyPr>
            <a:lstStyle/>
            <a:p>
              <a:pPr marL="503555" lvl="1" indent="-215900">
                <a:spcBef>
                  <a:spcPts val="200"/>
                </a:spcBef>
                <a:buFont typeface="+mj-lt"/>
                <a:buAutoNum type="arabicPeriod"/>
              </a:pPr>
              <a:r>
                <a:rPr lang="es-ES" sz="900">
                  <a:solidFill>
                    <a:schemeClr val="accent1"/>
                  </a:solidFill>
                  <a:latin typeface="Arial"/>
                  <a:cs typeface="Arial"/>
                </a:rPr>
                <a:t>Tratar a pacientes con alto riesgo cardiovascular</a:t>
              </a:r>
              <a:endParaRPr lang="es-ES">
                <a:solidFill>
                  <a:schemeClr val="accent1"/>
                </a:solidFill>
                <a:latin typeface="Arial"/>
                <a:cs typeface="Arial"/>
              </a:endParaRPr>
            </a:p>
            <a:p>
              <a:pPr marL="503555" lvl="1" indent="-215900">
                <a:spcBef>
                  <a:spcPts val="200"/>
                </a:spcBef>
                <a:buFont typeface="+mj-lt"/>
                <a:buAutoNum type="arabicPeriod"/>
              </a:pPr>
              <a:r>
                <a:rPr lang="es-ES" sz="900">
                  <a:solidFill>
                    <a:schemeClr val="accent1"/>
                  </a:solidFill>
                  <a:latin typeface="Arial"/>
                  <a:cs typeface="Arial"/>
                </a:rPr>
                <a:t>Se debe hacer valoración clínica como guía terapéutica</a:t>
              </a:r>
            </a:p>
          </p:txBody>
        </p:sp>
      </p:grpSp>
      <p:grpSp>
        <p:nvGrpSpPr>
          <p:cNvPr id="53" name="Grupo 52">
            <a:extLst>
              <a:ext uri="{FF2B5EF4-FFF2-40B4-BE49-F238E27FC236}">
                <a16:creationId xmlns:a16="http://schemas.microsoft.com/office/drawing/2014/main" id="{1413A2DC-3438-CE03-E627-DBEA04D4671A}"/>
              </a:ext>
            </a:extLst>
          </p:cNvPr>
          <p:cNvGrpSpPr/>
          <p:nvPr/>
        </p:nvGrpSpPr>
        <p:grpSpPr>
          <a:xfrm>
            <a:off x="323850" y="3076835"/>
            <a:ext cx="8496299" cy="610563"/>
            <a:chOff x="1166613" y="2946375"/>
            <a:chExt cx="8496299" cy="610563"/>
          </a:xfrm>
        </p:grpSpPr>
        <p:grpSp>
          <p:nvGrpSpPr>
            <p:cNvPr id="18" name="Grupo 17">
              <a:extLst>
                <a:ext uri="{FF2B5EF4-FFF2-40B4-BE49-F238E27FC236}">
                  <a16:creationId xmlns:a16="http://schemas.microsoft.com/office/drawing/2014/main" id="{FA3EA63E-F025-9A6A-EB6E-5B87B3D76FE9}"/>
                </a:ext>
              </a:extLst>
            </p:cNvPr>
            <p:cNvGrpSpPr/>
            <p:nvPr/>
          </p:nvGrpSpPr>
          <p:grpSpPr>
            <a:xfrm>
              <a:off x="1166613" y="2946375"/>
              <a:ext cx="8496299" cy="250697"/>
              <a:chOff x="495887" y="1591229"/>
              <a:chExt cx="8496299" cy="250697"/>
            </a:xfrm>
          </p:grpSpPr>
          <p:sp>
            <p:nvSpPr>
              <p:cNvPr id="32" name="Redondear rectángulo de esquina diagonal 31">
                <a:extLst>
                  <a:ext uri="{FF2B5EF4-FFF2-40B4-BE49-F238E27FC236}">
                    <a16:creationId xmlns:a16="http://schemas.microsoft.com/office/drawing/2014/main" id="{2AC05982-F4F2-CB8E-4177-A7FBA6E4676B}"/>
                  </a:ext>
                </a:extLst>
              </p:cNvPr>
              <p:cNvSpPr/>
              <p:nvPr/>
            </p:nvSpPr>
            <p:spPr>
              <a:xfrm>
                <a:off x="636415" y="1591229"/>
                <a:ext cx="8355771" cy="25069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000" i="1" spc="-10">
                    <a:latin typeface="Arial" panose="020B0604020202020204" pitchFamily="34" charset="0"/>
                    <a:cs typeface="Arial" panose="020B0604020202020204" pitchFamily="34" charset="0"/>
                  </a:rPr>
                  <a:t>NATIONAL COLLABORATING CENTRE FOR PRIMARY CARE</a:t>
                </a:r>
                <a:endParaRPr lang="es-ES" sz="1000" i="1">
                  <a:latin typeface="Arial" panose="020B0604020202020204" pitchFamily="34" charset="0"/>
                  <a:cs typeface="Arial" panose="020B0604020202020204" pitchFamily="34" charset="0"/>
                </a:endParaRPr>
              </a:p>
            </p:txBody>
          </p:sp>
          <p:sp>
            <p:nvSpPr>
              <p:cNvPr id="33" name="Elipse 32">
                <a:extLst>
                  <a:ext uri="{FF2B5EF4-FFF2-40B4-BE49-F238E27FC236}">
                    <a16:creationId xmlns:a16="http://schemas.microsoft.com/office/drawing/2014/main" id="{F426CE44-C24F-2165-5F5E-4A5ABE5DBD00}"/>
                  </a:ext>
                </a:extLst>
              </p:cNvPr>
              <p:cNvSpPr/>
              <p:nvPr/>
            </p:nvSpPr>
            <p:spPr>
              <a:xfrm>
                <a:off x="495887" y="16304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5" name="CuadroTexto 34">
              <a:extLst>
                <a:ext uri="{FF2B5EF4-FFF2-40B4-BE49-F238E27FC236}">
                  <a16:creationId xmlns:a16="http://schemas.microsoft.com/office/drawing/2014/main" id="{91774202-6224-53C5-7FEA-EA684F44596A}"/>
                </a:ext>
              </a:extLst>
            </p:cNvPr>
            <p:cNvSpPr txBox="1"/>
            <p:nvPr/>
          </p:nvSpPr>
          <p:spPr>
            <a:xfrm>
              <a:off x="1221360" y="3254291"/>
              <a:ext cx="6103844" cy="302647"/>
            </a:xfrm>
            <a:prstGeom prst="rect">
              <a:avLst/>
            </a:prstGeom>
            <a:noFill/>
          </p:spPr>
          <p:txBody>
            <a:bodyPr wrap="square" lIns="0" tIns="0" rIns="0" bIns="0" anchor="t">
              <a:spAutoFit/>
            </a:bodyPr>
            <a:lstStyle/>
            <a:p>
              <a:pPr marL="503555" lvl="1" indent="-215900">
                <a:spcBef>
                  <a:spcPts val="200"/>
                </a:spcBef>
                <a:buFont typeface="+mj-lt"/>
                <a:buAutoNum type="arabicPeriod"/>
              </a:pPr>
              <a:r>
                <a:rPr lang="es-ES" sz="900">
                  <a:solidFill>
                    <a:schemeClr val="accent1"/>
                  </a:solidFill>
                  <a:latin typeface="Arial"/>
                  <a:cs typeface="Arial"/>
                </a:rPr>
                <a:t>Utilizar estatinas en &gt;75 años con alto riesgo cardiovascular</a:t>
              </a:r>
              <a:endParaRPr lang="es-ES">
                <a:solidFill>
                  <a:schemeClr val="accent1"/>
                </a:solidFill>
                <a:latin typeface="Arial"/>
                <a:cs typeface="Arial"/>
              </a:endParaRPr>
            </a:p>
            <a:p>
              <a:pPr marL="503555" lvl="1" indent="-215900">
                <a:spcBef>
                  <a:spcPts val="200"/>
                </a:spcBef>
                <a:buFont typeface="+mj-lt"/>
                <a:buAutoNum type="arabicPeriod"/>
              </a:pPr>
              <a:r>
                <a:rPr lang="es-ES" sz="900">
                  <a:solidFill>
                    <a:schemeClr val="accent1"/>
                  </a:solidFill>
                  <a:latin typeface="Arial"/>
                  <a:cs typeface="Arial"/>
                </a:rPr>
                <a:t>Riesgo/beneficio de tratamiento, preferencias y comorbilidades pueden hacer inadecuado un tratamiento</a:t>
              </a:r>
            </a:p>
          </p:txBody>
        </p:sp>
      </p:grpSp>
      <p:grpSp>
        <p:nvGrpSpPr>
          <p:cNvPr id="54" name="Grupo 53">
            <a:extLst>
              <a:ext uri="{FF2B5EF4-FFF2-40B4-BE49-F238E27FC236}">
                <a16:creationId xmlns:a16="http://schemas.microsoft.com/office/drawing/2014/main" id="{87A0AF8E-7213-F4C5-288F-B7002C97E63C}"/>
              </a:ext>
            </a:extLst>
          </p:cNvPr>
          <p:cNvGrpSpPr/>
          <p:nvPr/>
        </p:nvGrpSpPr>
        <p:grpSpPr>
          <a:xfrm>
            <a:off x="323850" y="3824697"/>
            <a:ext cx="8496299" cy="610563"/>
            <a:chOff x="1166613" y="3618728"/>
            <a:chExt cx="8496299" cy="610563"/>
          </a:xfrm>
        </p:grpSpPr>
        <p:grpSp>
          <p:nvGrpSpPr>
            <p:cNvPr id="40" name="Grupo 39">
              <a:extLst>
                <a:ext uri="{FF2B5EF4-FFF2-40B4-BE49-F238E27FC236}">
                  <a16:creationId xmlns:a16="http://schemas.microsoft.com/office/drawing/2014/main" id="{9C8BA086-8B88-B9C6-7E94-B6097AF408CE}"/>
                </a:ext>
              </a:extLst>
            </p:cNvPr>
            <p:cNvGrpSpPr/>
            <p:nvPr/>
          </p:nvGrpSpPr>
          <p:grpSpPr>
            <a:xfrm>
              <a:off x="1166613" y="3618728"/>
              <a:ext cx="8496299" cy="250697"/>
              <a:chOff x="495887" y="1591229"/>
              <a:chExt cx="8496299" cy="250697"/>
            </a:xfrm>
          </p:grpSpPr>
          <p:sp>
            <p:nvSpPr>
              <p:cNvPr id="48" name="Redondear rectángulo de esquina diagonal 47">
                <a:extLst>
                  <a:ext uri="{FF2B5EF4-FFF2-40B4-BE49-F238E27FC236}">
                    <a16:creationId xmlns:a16="http://schemas.microsoft.com/office/drawing/2014/main" id="{63568A8F-62EB-8602-9918-FDE0586688A9}"/>
                  </a:ext>
                </a:extLst>
              </p:cNvPr>
              <p:cNvSpPr/>
              <p:nvPr/>
            </p:nvSpPr>
            <p:spPr>
              <a:xfrm>
                <a:off x="636415" y="1591229"/>
                <a:ext cx="8355771" cy="250697"/>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000" i="1" spc="-10">
                    <a:latin typeface="Arial" panose="020B0604020202020204" pitchFamily="34" charset="0"/>
                    <a:cs typeface="Arial" panose="020B0604020202020204" pitchFamily="34" charset="0"/>
                  </a:rPr>
                  <a:t>EUROPEAN SOCIETY OF CARDIOLOGY</a:t>
                </a:r>
                <a:endParaRPr lang="es-ES" sz="1000" i="1">
                  <a:latin typeface="Arial" panose="020B0604020202020204" pitchFamily="34" charset="0"/>
                  <a:cs typeface="Arial" panose="020B0604020202020204" pitchFamily="34" charset="0"/>
                </a:endParaRPr>
              </a:p>
            </p:txBody>
          </p:sp>
          <p:sp>
            <p:nvSpPr>
              <p:cNvPr id="49" name="Elipse 48">
                <a:extLst>
                  <a:ext uri="{FF2B5EF4-FFF2-40B4-BE49-F238E27FC236}">
                    <a16:creationId xmlns:a16="http://schemas.microsoft.com/office/drawing/2014/main" id="{9C996ABC-8474-E009-A821-04317C9227BE}"/>
                  </a:ext>
                </a:extLst>
              </p:cNvPr>
              <p:cNvSpPr/>
              <p:nvPr/>
            </p:nvSpPr>
            <p:spPr>
              <a:xfrm>
                <a:off x="495887" y="16304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0" name="CuadroTexto 49">
              <a:extLst>
                <a:ext uri="{FF2B5EF4-FFF2-40B4-BE49-F238E27FC236}">
                  <a16:creationId xmlns:a16="http://schemas.microsoft.com/office/drawing/2014/main" id="{D30F82DC-C298-A48D-FAD8-38DE092F1C4E}"/>
                </a:ext>
              </a:extLst>
            </p:cNvPr>
            <p:cNvSpPr txBox="1"/>
            <p:nvPr/>
          </p:nvSpPr>
          <p:spPr>
            <a:xfrm>
              <a:off x="1221360" y="3926644"/>
              <a:ext cx="6103844" cy="302647"/>
            </a:xfrm>
            <a:prstGeom prst="rect">
              <a:avLst/>
            </a:prstGeom>
            <a:noFill/>
          </p:spPr>
          <p:txBody>
            <a:bodyPr wrap="square" lIns="0" tIns="0" rIns="0" bIns="0" anchor="t">
              <a:spAutoFit/>
            </a:bodyPr>
            <a:lstStyle/>
            <a:p>
              <a:pPr marL="503555" lvl="1" indent="-215900">
                <a:spcBef>
                  <a:spcPts val="200"/>
                </a:spcBef>
                <a:buFont typeface="+mj-lt"/>
                <a:buAutoNum type="arabicPeriod"/>
              </a:pPr>
              <a:r>
                <a:rPr lang="es-ES" sz="900">
                  <a:solidFill>
                    <a:schemeClr val="accent1"/>
                  </a:solidFill>
                  <a:latin typeface="Arial"/>
                  <a:cs typeface="Arial"/>
                </a:rPr>
                <a:t>Hay una limitada evidencia para tratamiento en &gt;80 años</a:t>
              </a:r>
              <a:endParaRPr lang="es-ES">
                <a:solidFill>
                  <a:schemeClr val="accent1"/>
                </a:solidFill>
                <a:latin typeface="Arial"/>
                <a:cs typeface="Arial"/>
              </a:endParaRPr>
            </a:p>
            <a:p>
              <a:pPr marL="503555" lvl="1" indent="-215900">
                <a:spcBef>
                  <a:spcPts val="200"/>
                </a:spcBef>
                <a:buFont typeface="+mj-lt"/>
                <a:buAutoNum type="arabicPeriod"/>
              </a:pPr>
              <a:r>
                <a:rPr lang="es-ES" sz="900">
                  <a:solidFill>
                    <a:schemeClr val="accent1"/>
                  </a:solidFill>
                  <a:latin typeface="Arial"/>
                  <a:cs typeface="Arial"/>
                </a:rPr>
                <a:t>El juicio clínico deberá guiar las decisiones en muy ancianos</a:t>
              </a:r>
            </a:p>
          </p:txBody>
        </p:sp>
      </p:grpSp>
      <p:sp>
        <p:nvSpPr>
          <p:cNvPr id="12" name="CuadroTexto 11">
            <a:extLst>
              <a:ext uri="{FF2B5EF4-FFF2-40B4-BE49-F238E27FC236}">
                <a16:creationId xmlns:a16="http://schemas.microsoft.com/office/drawing/2014/main" id="{C1A64EB9-F0B6-4484-C9F6-33A8C948567D}"/>
              </a:ext>
            </a:extLst>
          </p:cNvPr>
          <p:cNvSpPr txBox="1"/>
          <p:nvPr/>
        </p:nvSpPr>
        <p:spPr>
          <a:xfrm>
            <a:off x="323850" y="1166813"/>
            <a:ext cx="8496299" cy="276999"/>
          </a:xfrm>
          <a:prstGeom prst="rect">
            <a:avLst/>
          </a:prstGeom>
          <a:noFill/>
        </p:spPr>
        <p:txBody>
          <a:bodyPr wrap="square" lIns="0" tIns="0" rIns="0" bIns="0">
            <a:spAutoFit/>
          </a:bodyPr>
          <a:lstStyle/>
          <a:p>
            <a:pPr defTabSz="914400">
              <a:spcBef>
                <a:spcPts val="1000"/>
              </a:spcBef>
            </a:pPr>
            <a:r>
              <a:rPr lang="es-ES" u="sng">
                <a:solidFill>
                  <a:schemeClr val="accent1"/>
                </a:solidFill>
                <a:latin typeface="Arial" panose="020B0604020202020204" pitchFamily="34" charset="0"/>
                <a:cs typeface="Arial" panose="020B0604020202020204" pitchFamily="34" charset="0"/>
              </a:rPr>
              <a:t>Guías para el manejo de lípidos en ancianos por diferentes grupos</a:t>
            </a:r>
          </a:p>
        </p:txBody>
      </p:sp>
      <p:sp>
        <p:nvSpPr>
          <p:cNvPr id="17" name="CuadroTexto 16">
            <a:extLst>
              <a:ext uri="{FF2B5EF4-FFF2-40B4-BE49-F238E27FC236}">
                <a16:creationId xmlns:a16="http://schemas.microsoft.com/office/drawing/2014/main" id="{1867A3AB-4084-4A3F-026A-03D404E966A9}"/>
              </a:ext>
            </a:extLst>
          </p:cNvPr>
          <p:cNvSpPr txBox="1"/>
          <p:nvPr/>
        </p:nvSpPr>
        <p:spPr>
          <a:xfrm>
            <a:off x="323850" y="4516666"/>
            <a:ext cx="7605947" cy="107722"/>
          </a:xfrm>
          <a:prstGeom prst="rect">
            <a:avLst/>
          </a:prstGeom>
          <a:noFill/>
        </p:spPr>
        <p:txBody>
          <a:bodyPr wrap="square" lIns="0" tIns="0" rIns="0" bIns="0" anchor="b">
            <a:spAutoFit/>
          </a:bodyPr>
          <a:lstStyle/>
          <a:p>
            <a:pPr marL="12700" marR="5080">
              <a:lnSpc>
                <a:spcPct val="100000"/>
              </a:lnSpc>
              <a:spcBef>
                <a:spcPts val="100"/>
              </a:spcBef>
            </a:pPr>
            <a:r>
              <a:rPr lang="es-ES" sz="700">
                <a:latin typeface="Arial" panose="020B0604020202020204" pitchFamily="34" charset="0"/>
                <a:cs typeface="Arial" panose="020B0604020202020204" pitchFamily="34" charset="0"/>
              </a:rPr>
              <a:t>No hay directrices claras para el manejo del paciente anciano con dislipidemia.</a:t>
            </a:r>
          </a:p>
        </p:txBody>
      </p:sp>
      <p:grpSp>
        <p:nvGrpSpPr>
          <p:cNvPr id="20" name="Grupo 19">
            <a:extLst>
              <a:ext uri="{FF2B5EF4-FFF2-40B4-BE49-F238E27FC236}">
                <a16:creationId xmlns:a16="http://schemas.microsoft.com/office/drawing/2014/main" id="{6FD977D3-897E-7A76-9B5B-D4B4AEA9E501}"/>
              </a:ext>
            </a:extLst>
          </p:cNvPr>
          <p:cNvGrpSpPr/>
          <p:nvPr/>
        </p:nvGrpSpPr>
        <p:grpSpPr>
          <a:xfrm>
            <a:off x="4407870" y="4488142"/>
            <a:ext cx="328260" cy="136246"/>
            <a:chOff x="4211960" y="4340365"/>
            <a:chExt cx="328260" cy="136246"/>
          </a:xfrm>
        </p:grpSpPr>
        <p:sp>
          <p:nvSpPr>
            <p:cNvPr id="21" name="Elipse 90">
              <a:hlinkClick r:id="rId2" action="ppaction://hlinksldjump"/>
              <a:extLst>
                <a:ext uri="{FF2B5EF4-FFF2-40B4-BE49-F238E27FC236}">
                  <a16:creationId xmlns:a16="http://schemas.microsoft.com/office/drawing/2014/main" id="{33118A54-5BAC-F2B6-678A-765B2C92BAE1}"/>
                </a:ext>
              </a:extLst>
            </p:cNvPr>
            <p:cNvSpPr/>
            <p:nvPr/>
          </p:nvSpPr>
          <p:spPr>
            <a:xfrm>
              <a:off x="4403974" y="4340365"/>
              <a:ext cx="136246" cy="13624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sp>
          <p:nvSpPr>
            <p:cNvPr id="23" name="Elipse 90">
              <a:hlinkClick r:id="rId3" action="ppaction://hlinksldjump"/>
              <a:extLst>
                <a:ext uri="{FF2B5EF4-FFF2-40B4-BE49-F238E27FC236}">
                  <a16:creationId xmlns:a16="http://schemas.microsoft.com/office/drawing/2014/main" id="{241D8B6E-78F2-32DE-48E0-70E72E0B90B6}"/>
                </a:ext>
              </a:extLst>
            </p:cNvPr>
            <p:cNvSpPr/>
            <p:nvPr/>
          </p:nvSpPr>
          <p:spPr>
            <a:xfrm>
              <a:off x="4211960" y="4340365"/>
              <a:ext cx="136246" cy="13624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srgbClr val="6F6F6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78414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DDCC9-259E-1EFC-CEFF-FF8A9DE8AB1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3CA3FD6-6207-94CA-F98D-03AFACA94CBB}"/>
              </a:ext>
            </a:extLst>
          </p:cNvPr>
          <p:cNvSpPr>
            <a:spLocks noGrp="1"/>
          </p:cNvSpPr>
          <p:nvPr>
            <p:ph type="sldNum" sz="quarter" idx="12"/>
          </p:nvPr>
        </p:nvSpPr>
        <p:spPr/>
        <p:txBody>
          <a:bodyPr/>
          <a:lstStyle/>
          <a:p>
            <a:fld id="{E7109EF1-F99E-2846-B900-05CEFB69D20A}" type="slidenum">
              <a:rPr lang="en-US" noProof="0" smtClean="0"/>
              <a:pPr/>
              <a:t>58</a:t>
            </a:fld>
            <a:endParaRPr lang="en-US" noProof="0"/>
          </a:p>
        </p:txBody>
      </p:sp>
      <p:sp>
        <p:nvSpPr>
          <p:cNvPr id="3" name="Marcador de texto 2">
            <a:extLst>
              <a:ext uri="{FF2B5EF4-FFF2-40B4-BE49-F238E27FC236}">
                <a16:creationId xmlns:a16="http://schemas.microsoft.com/office/drawing/2014/main" id="{84B46D7C-412A-A13E-9DD1-1CD73DACCA29}"/>
              </a:ext>
            </a:extLst>
          </p:cNvPr>
          <p:cNvSpPr>
            <a:spLocks noGrp="1"/>
          </p:cNvSpPr>
          <p:nvPr>
            <p:ph type="body" sz="quarter" idx="19"/>
          </p:nvPr>
        </p:nvSpPr>
        <p:spPr/>
        <p:txBody>
          <a:bodyPr/>
          <a:lstStyle/>
          <a:p>
            <a:r>
              <a:rPr lang="es-ES"/>
              <a:t>OTRAS REFERENCIAS DE INTERÉS</a:t>
            </a:r>
          </a:p>
        </p:txBody>
      </p:sp>
      <p:sp>
        <p:nvSpPr>
          <p:cNvPr id="21" name="CuadroTexto 20">
            <a:extLst>
              <a:ext uri="{FF2B5EF4-FFF2-40B4-BE49-F238E27FC236}">
                <a16:creationId xmlns:a16="http://schemas.microsoft.com/office/drawing/2014/main" id="{29C47B64-5B6F-9351-9490-1BAE8E52908A}"/>
              </a:ext>
            </a:extLst>
          </p:cNvPr>
          <p:cNvSpPr txBox="1"/>
          <p:nvPr/>
        </p:nvSpPr>
        <p:spPr>
          <a:xfrm>
            <a:off x="331192" y="966440"/>
            <a:ext cx="8488958" cy="3657948"/>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marL="215900" marR="5080" indent="-215900">
              <a:spcBef>
                <a:spcPts val="600"/>
              </a:spcBef>
              <a:buFont typeface="+mj-lt"/>
              <a:buAutoNum type="arabicPeriod"/>
            </a:pPr>
            <a:r>
              <a:rPr lang="es-ES" sz="900" dirty="0" err="1">
                <a:solidFill>
                  <a:schemeClr val="accent1"/>
                </a:solidFill>
                <a:latin typeface="Arial"/>
                <a:cs typeface="Arial"/>
              </a:rPr>
              <a:t>Horvath</a:t>
            </a:r>
            <a:r>
              <a:rPr lang="es-ES" sz="900" dirty="0">
                <a:solidFill>
                  <a:schemeClr val="accent1"/>
                </a:solidFill>
                <a:latin typeface="Arial"/>
                <a:cs typeface="Arial"/>
              </a:rPr>
              <a:t> S, </a:t>
            </a:r>
            <a:r>
              <a:rPr lang="es-ES" sz="900" i="1" dirty="0">
                <a:solidFill>
                  <a:schemeClr val="accent1"/>
                </a:solidFill>
                <a:latin typeface="Arial"/>
                <a:cs typeface="Arial"/>
              </a:rPr>
              <a:t>et al. </a:t>
            </a:r>
            <a:r>
              <a:rPr lang="es-ES" sz="900" dirty="0">
                <a:solidFill>
                  <a:schemeClr val="accent1"/>
                </a:solidFill>
                <a:latin typeface="Arial"/>
                <a:cs typeface="Arial"/>
              </a:rPr>
              <a:t>Universal DNA </a:t>
            </a:r>
            <a:r>
              <a:rPr lang="es-ES" sz="900" dirty="0" err="1">
                <a:solidFill>
                  <a:schemeClr val="accent1"/>
                </a:solidFill>
                <a:latin typeface="Arial"/>
                <a:cs typeface="Arial"/>
              </a:rPr>
              <a:t>methylation</a:t>
            </a:r>
            <a:r>
              <a:rPr lang="es-ES" sz="900" dirty="0">
                <a:solidFill>
                  <a:schemeClr val="accent1"/>
                </a:solidFill>
                <a:latin typeface="Arial"/>
                <a:cs typeface="Arial"/>
              </a:rPr>
              <a:t> </a:t>
            </a:r>
            <a:r>
              <a:rPr lang="es-ES" sz="900" dirty="0" err="1">
                <a:solidFill>
                  <a:schemeClr val="accent1"/>
                </a:solidFill>
                <a:latin typeface="Arial"/>
                <a:cs typeface="Arial"/>
              </a:rPr>
              <a:t>age</a:t>
            </a:r>
            <a:r>
              <a:rPr lang="es-ES" sz="900" dirty="0">
                <a:solidFill>
                  <a:schemeClr val="accent1"/>
                </a:solidFill>
                <a:latin typeface="Arial"/>
                <a:cs typeface="Arial"/>
              </a:rPr>
              <a:t> </a:t>
            </a:r>
            <a:r>
              <a:rPr lang="es-ES" sz="900" dirty="0" err="1">
                <a:solidFill>
                  <a:schemeClr val="accent1"/>
                </a:solidFill>
                <a:latin typeface="Arial"/>
                <a:cs typeface="Arial"/>
              </a:rPr>
              <a:t>across</a:t>
            </a:r>
            <a:r>
              <a:rPr lang="es-ES" sz="900" dirty="0">
                <a:solidFill>
                  <a:schemeClr val="accent1"/>
                </a:solidFill>
                <a:latin typeface="Arial"/>
                <a:cs typeface="Arial"/>
              </a:rPr>
              <a:t> </a:t>
            </a:r>
            <a:r>
              <a:rPr lang="es-ES" sz="900" dirty="0" err="1">
                <a:solidFill>
                  <a:schemeClr val="accent1"/>
                </a:solidFill>
                <a:latin typeface="Arial"/>
                <a:cs typeface="Arial"/>
              </a:rPr>
              <a:t>mammalian</a:t>
            </a:r>
            <a:r>
              <a:rPr lang="es-ES" sz="900" dirty="0">
                <a:solidFill>
                  <a:schemeClr val="accent1"/>
                </a:solidFill>
                <a:latin typeface="Arial"/>
                <a:cs typeface="Arial"/>
              </a:rPr>
              <a:t> </a:t>
            </a:r>
            <a:r>
              <a:rPr lang="es-ES" sz="900" dirty="0" err="1">
                <a:solidFill>
                  <a:schemeClr val="accent1"/>
                </a:solidFill>
                <a:latin typeface="Arial"/>
                <a:cs typeface="Arial"/>
              </a:rPr>
              <a:t>tissues</a:t>
            </a:r>
            <a:r>
              <a:rPr lang="es-ES" sz="900" dirty="0">
                <a:solidFill>
                  <a:schemeClr val="accent1"/>
                </a:solidFill>
                <a:latin typeface="Arial"/>
                <a:cs typeface="Arial"/>
              </a:rPr>
              <a:t> [Internet]. </a:t>
            </a:r>
            <a:r>
              <a:rPr lang="es-ES" sz="900" dirty="0" err="1">
                <a:solidFill>
                  <a:schemeClr val="accent1"/>
                </a:solidFill>
                <a:latin typeface="Arial"/>
                <a:cs typeface="Arial"/>
              </a:rPr>
              <a:t>Nature</a:t>
            </a:r>
            <a:r>
              <a:rPr lang="es-ES" sz="900" dirty="0">
                <a:solidFill>
                  <a:schemeClr val="accent1"/>
                </a:solidFill>
                <a:latin typeface="Arial"/>
                <a:cs typeface="Arial"/>
              </a:rPr>
              <a:t> </a:t>
            </a:r>
            <a:r>
              <a:rPr lang="es-ES" sz="900" dirty="0" err="1">
                <a:solidFill>
                  <a:schemeClr val="accent1"/>
                </a:solidFill>
                <a:latin typeface="Arial"/>
                <a:cs typeface="Arial"/>
              </a:rPr>
              <a:t>Aging</a:t>
            </a:r>
            <a:r>
              <a:rPr lang="es-ES" sz="900" dirty="0">
                <a:solidFill>
                  <a:schemeClr val="accent1"/>
                </a:solidFill>
                <a:latin typeface="Arial"/>
                <a:cs typeface="Arial"/>
              </a:rPr>
              <a:t>. 2023 [citado 15 febrero 2025];3:1144-116. https://</a:t>
            </a:r>
            <a:r>
              <a:rPr lang="es-ES" sz="900" dirty="0" err="1">
                <a:solidFill>
                  <a:schemeClr val="accent1"/>
                </a:solidFill>
                <a:latin typeface="Arial"/>
                <a:cs typeface="Arial"/>
              </a:rPr>
              <a:t>doi.org</a:t>
            </a:r>
            <a:r>
              <a:rPr lang="es-ES" sz="900" dirty="0">
                <a:solidFill>
                  <a:schemeClr val="accent1"/>
                </a:solidFill>
                <a:latin typeface="Arial"/>
                <a:cs typeface="Arial"/>
              </a:rPr>
              <a:t>/10.1038/ s43587-023-00462-6.</a:t>
            </a:r>
            <a:endParaRPr lang="es-ES" dirty="0">
              <a:solidFill>
                <a:schemeClr val="accent1"/>
              </a:solidFill>
              <a:latin typeface="Arial"/>
              <a:cs typeface="Arial"/>
            </a:endParaRPr>
          </a:p>
          <a:p>
            <a:pPr marL="215900" marR="5080" indent="-215900">
              <a:spcBef>
                <a:spcPts val="600"/>
              </a:spcBef>
              <a:buFont typeface="+mj-lt"/>
              <a:buAutoNum type="arabicPeriod"/>
            </a:pPr>
            <a:r>
              <a:rPr lang="es-ES" sz="900" dirty="0">
                <a:solidFill>
                  <a:schemeClr val="accent1"/>
                </a:solidFill>
                <a:latin typeface="Arial" panose="020B0604020202020204" pitchFamily="34" charset="0"/>
                <a:cs typeface="Arial" panose="020B0604020202020204" pitchFamily="34" charset="0"/>
              </a:rPr>
              <a:t>MID-</a:t>
            </a:r>
            <a:r>
              <a:rPr lang="es-ES" sz="900" dirty="0" err="1">
                <a:solidFill>
                  <a:schemeClr val="accent1"/>
                </a:solidFill>
                <a:latin typeface="Arial" panose="020B0604020202020204" pitchFamily="34" charset="0"/>
                <a:cs typeface="Arial" panose="020B0604020202020204" pitchFamily="34" charset="0"/>
              </a:rPr>
              <a:t>Frail</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Consortium</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Effectiveness</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of</a:t>
            </a:r>
            <a:r>
              <a:rPr lang="es-ES" sz="900" dirty="0">
                <a:solidFill>
                  <a:schemeClr val="accent1"/>
                </a:solidFill>
                <a:latin typeface="Arial" panose="020B0604020202020204" pitchFamily="34" charset="0"/>
                <a:cs typeface="Arial" panose="020B0604020202020204" pitchFamily="34" charset="0"/>
              </a:rPr>
              <a:t> a multimodal </a:t>
            </a:r>
            <a:r>
              <a:rPr lang="es-ES" sz="900" dirty="0" err="1">
                <a:solidFill>
                  <a:schemeClr val="accent1"/>
                </a:solidFill>
                <a:latin typeface="Arial" panose="020B0604020202020204" pitchFamily="34" charset="0"/>
                <a:cs typeface="Arial" panose="020B0604020202020204" pitchFamily="34" charset="0"/>
              </a:rPr>
              <a:t>intervention</a:t>
            </a:r>
            <a:r>
              <a:rPr lang="es-ES" sz="900" dirty="0">
                <a:solidFill>
                  <a:schemeClr val="accent1"/>
                </a:solidFill>
                <a:latin typeface="Arial" panose="020B0604020202020204" pitchFamily="34" charset="0"/>
                <a:cs typeface="Arial" panose="020B0604020202020204" pitchFamily="34" charset="0"/>
              </a:rPr>
              <a:t> in </a:t>
            </a:r>
            <a:r>
              <a:rPr lang="es-ES" sz="900" dirty="0" err="1">
                <a:solidFill>
                  <a:schemeClr val="accent1"/>
                </a:solidFill>
                <a:latin typeface="Arial" panose="020B0604020202020204" pitchFamily="34" charset="0"/>
                <a:cs typeface="Arial" panose="020B0604020202020204" pitchFamily="34" charset="0"/>
              </a:rPr>
              <a:t>functionally</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impaired</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older</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adults</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with</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type</a:t>
            </a:r>
            <a:r>
              <a:rPr lang="es-ES" sz="900" dirty="0">
                <a:solidFill>
                  <a:schemeClr val="accent1"/>
                </a:solidFill>
                <a:latin typeface="Arial" panose="020B0604020202020204" pitchFamily="34" charset="0"/>
                <a:cs typeface="Arial" panose="020B0604020202020204" pitchFamily="34" charset="0"/>
              </a:rPr>
              <a:t> 2 diabetes: </a:t>
            </a:r>
            <a:r>
              <a:rPr lang="es-ES" sz="900" dirty="0" err="1">
                <a:solidFill>
                  <a:schemeClr val="accent1"/>
                </a:solidFill>
                <a:latin typeface="Arial" panose="020B0604020202020204" pitchFamily="34" charset="0"/>
                <a:cs typeface="Arial" panose="020B0604020202020204" pitchFamily="34" charset="0"/>
              </a:rPr>
              <a:t>the</a:t>
            </a:r>
            <a:r>
              <a:rPr lang="es-ES" sz="900" dirty="0">
                <a:solidFill>
                  <a:schemeClr val="accent1"/>
                </a:solidFill>
                <a:latin typeface="Arial" panose="020B0604020202020204" pitchFamily="34" charset="0"/>
                <a:cs typeface="Arial" panose="020B0604020202020204" pitchFamily="34" charset="0"/>
              </a:rPr>
              <a:t> MID-</a:t>
            </a:r>
            <a:r>
              <a:rPr lang="es-ES" sz="900" dirty="0" err="1">
                <a:solidFill>
                  <a:schemeClr val="accent1"/>
                </a:solidFill>
                <a:latin typeface="Arial" panose="020B0604020202020204" pitchFamily="34" charset="0"/>
                <a:cs typeface="Arial" panose="020B0604020202020204" pitchFamily="34" charset="0"/>
              </a:rPr>
              <a:t>Frail</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study</a:t>
            </a:r>
            <a:r>
              <a:rPr lang="es-ES" sz="900" dirty="0">
                <a:solidFill>
                  <a:schemeClr val="accent1"/>
                </a:solidFill>
                <a:latin typeface="Arial" panose="020B0604020202020204" pitchFamily="34" charset="0"/>
                <a:cs typeface="Arial" panose="020B0604020202020204" pitchFamily="34" charset="0"/>
              </a:rPr>
              <a:t>. J </a:t>
            </a:r>
            <a:r>
              <a:rPr lang="es-ES" sz="900" dirty="0" err="1">
                <a:solidFill>
                  <a:schemeClr val="accent1"/>
                </a:solidFill>
                <a:latin typeface="Arial" panose="020B0604020202020204" pitchFamily="34" charset="0"/>
                <a:cs typeface="Arial" panose="020B0604020202020204" pitchFamily="34" charset="0"/>
              </a:rPr>
              <a:t>Cachexia</a:t>
            </a:r>
            <a:r>
              <a:rPr lang="es-ES" sz="900" dirty="0">
                <a:solidFill>
                  <a:schemeClr val="accent1"/>
                </a:solidFill>
                <a:latin typeface="Arial" panose="020B0604020202020204" pitchFamily="34" charset="0"/>
                <a:cs typeface="Arial" panose="020B0604020202020204" pitchFamily="34" charset="0"/>
              </a:rPr>
              <a:t> Sarcopenia </a:t>
            </a:r>
            <a:r>
              <a:rPr lang="es-ES" sz="900" dirty="0" err="1">
                <a:solidFill>
                  <a:schemeClr val="accent1"/>
                </a:solidFill>
                <a:latin typeface="Arial" panose="020B0604020202020204" pitchFamily="34" charset="0"/>
                <a:cs typeface="Arial" panose="020B0604020202020204" pitchFamily="34" charset="0"/>
              </a:rPr>
              <a:t>Muscle</a:t>
            </a:r>
            <a:r>
              <a:rPr lang="es-ES" sz="900" dirty="0">
                <a:solidFill>
                  <a:schemeClr val="accent1"/>
                </a:solidFill>
                <a:latin typeface="Arial" panose="020B0604020202020204" pitchFamily="34" charset="0"/>
                <a:cs typeface="Arial" panose="020B0604020202020204" pitchFamily="34" charset="0"/>
              </a:rPr>
              <a:t>. 2019;10(5):721-33. PMID: 31016897.</a:t>
            </a:r>
          </a:p>
          <a:p>
            <a:pPr marL="215900" marR="5080" indent="-215900">
              <a:spcBef>
                <a:spcPts val="600"/>
              </a:spcBef>
              <a:buFont typeface="+mj-lt"/>
              <a:buAutoNum type="arabicPeriod"/>
            </a:pPr>
            <a:r>
              <a:rPr lang="es-ES" sz="900" dirty="0">
                <a:solidFill>
                  <a:schemeClr val="accent1"/>
                </a:solidFill>
                <a:latin typeface="Arial"/>
                <a:cs typeface="Arial"/>
              </a:rPr>
              <a:t>American Diabetes </a:t>
            </a:r>
            <a:r>
              <a:rPr lang="es-ES" sz="900" dirty="0" err="1">
                <a:solidFill>
                  <a:schemeClr val="accent1"/>
                </a:solidFill>
                <a:latin typeface="Arial"/>
                <a:cs typeface="Arial"/>
              </a:rPr>
              <a:t>Association</a:t>
            </a:r>
            <a:r>
              <a:rPr lang="es-ES" sz="900" dirty="0">
                <a:solidFill>
                  <a:schemeClr val="accent1"/>
                </a:solidFill>
                <a:latin typeface="Arial"/>
                <a:cs typeface="Arial"/>
              </a:rPr>
              <a:t>. </a:t>
            </a:r>
            <a:r>
              <a:rPr lang="es-ES" sz="900" dirty="0" err="1">
                <a:solidFill>
                  <a:schemeClr val="accent1"/>
                </a:solidFill>
                <a:latin typeface="Arial"/>
                <a:cs typeface="Arial"/>
              </a:rPr>
              <a:t>Standards</a:t>
            </a:r>
            <a:r>
              <a:rPr lang="es-ES" sz="900" dirty="0">
                <a:solidFill>
                  <a:schemeClr val="accent1"/>
                </a:solidFill>
                <a:latin typeface="Arial"/>
                <a:cs typeface="Arial"/>
              </a:rPr>
              <a:t> </a:t>
            </a:r>
            <a:r>
              <a:rPr lang="es-ES" sz="900" dirty="0" err="1">
                <a:solidFill>
                  <a:schemeClr val="accent1"/>
                </a:solidFill>
                <a:latin typeface="Arial"/>
                <a:cs typeface="Arial"/>
              </a:rPr>
              <a:t>of</a:t>
            </a:r>
            <a:r>
              <a:rPr lang="es-ES" sz="900" dirty="0">
                <a:solidFill>
                  <a:schemeClr val="accent1"/>
                </a:solidFill>
                <a:latin typeface="Arial"/>
                <a:cs typeface="Arial"/>
              </a:rPr>
              <a:t> Medical Care in Diabetes— 2023. Diabetes Care. 2023;46(</a:t>
            </a:r>
            <a:r>
              <a:rPr lang="es-ES" sz="900" dirty="0" err="1">
                <a:solidFill>
                  <a:schemeClr val="accent1"/>
                </a:solidFill>
                <a:latin typeface="Arial"/>
                <a:cs typeface="Arial"/>
              </a:rPr>
              <a:t>Supl</a:t>
            </a:r>
            <a:r>
              <a:rPr lang="es-ES" sz="900" dirty="0">
                <a:solidFill>
                  <a:schemeClr val="accent1"/>
                </a:solidFill>
                <a:latin typeface="Arial"/>
                <a:cs typeface="Arial"/>
              </a:rPr>
              <a:t> 1):S1-S291. https://</a:t>
            </a:r>
            <a:r>
              <a:rPr lang="es-ES" sz="900" dirty="0" err="1">
                <a:solidFill>
                  <a:schemeClr val="accent1"/>
                </a:solidFill>
                <a:latin typeface="Arial"/>
                <a:cs typeface="Arial"/>
              </a:rPr>
              <a:t>doi.org</a:t>
            </a:r>
            <a:r>
              <a:rPr lang="es-ES" sz="900" dirty="0">
                <a:solidFill>
                  <a:schemeClr val="accent1"/>
                </a:solidFill>
                <a:latin typeface="Arial"/>
                <a:cs typeface="Arial"/>
              </a:rPr>
              <a:t>/10.2337/dc23-Srev.</a:t>
            </a:r>
          </a:p>
          <a:p>
            <a:pPr marL="215900" marR="5080" indent="-215900">
              <a:spcBef>
                <a:spcPts val="600"/>
              </a:spcBef>
              <a:buFont typeface="+mj-lt"/>
              <a:buAutoNum type="arabicPeriod"/>
            </a:pPr>
            <a:r>
              <a:rPr lang="es-ES" sz="900" dirty="0">
                <a:solidFill>
                  <a:schemeClr val="accent1"/>
                </a:solidFill>
                <a:latin typeface="Arial"/>
                <a:cs typeface="Arial"/>
              </a:rPr>
              <a:t>Lee MB, </a:t>
            </a:r>
            <a:r>
              <a:rPr lang="es-ES" sz="900" i="1" dirty="0">
                <a:solidFill>
                  <a:schemeClr val="accent1"/>
                </a:solidFill>
                <a:latin typeface="Arial"/>
                <a:cs typeface="Arial"/>
              </a:rPr>
              <a:t>et al</a:t>
            </a:r>
            <a:r>
              <a:rPr lang="es-ES" sz="900" dirty="0">
                <a:solidFill>
                  <a:schemeClr val="accent1"/>
                </a:solidFill>
                <a:latin typeface="Arial"/>
                <a:cs typeface="Arial"/>
              </a:rPr>
              <a:t>. Targeting </a:t>
            </a:r>
            <a:r>
              <a:rPr lang="es-ES" sz="900" dirty="0" err="1">
                <a:solidFill>
                  <a:schemeClr val="accent1"/>
                </a:solidFill>
                <a:latin typeface="Arial"/>
                <a:cs typeface="Arial"/>
              </a:rPr>
              <a:t>ageing</a:t>
            </a:r>
            <a:r>
              <a:rPr lang="es-ES" sz="900" dirty="0">
                <a:solidFill>
                  <a:schemeClr val="accent1"/>
                </a:solidFill>
                <a:latin typeface="Arial"/>
                <a:cs typeface="Arial"/>
              </a:rPr>
              <a:t> </a:t>
            </a:r>
            <a:r>
              <a:rPr lang="es-ES" sz="900" dirty="0" err="1">
                <a:solidFill>
                  <a:schemeClr val="accent1"/>
                </a:solidFill>
                <a:latin typeface="Arial"/>
                <a:cs typeface="Arial"/>
              </a:rPr>
              <a:t>with</a:t>
            </a:r>
            <a:r>
              <a:rPr lang="es-ES" sz="900" dirty="0">
                <a:solidFill>
                  <a:schemeClr val="accent1"/>
                </a:solidFill>
                <a:latin typeface="Arial"/>
                <a:cs typeface="Arial"/>
              </a:rPr>
              <a:t> </a:t>
            </a:r>
            <a:r>
              <a:rPr lang="es-ES" sz="900" dirty="0" err="1">
                <a:solidFill>
                  <a:schemeClr val="accent1"/>
                </a:solidFill>
                <a:latin typeface="Arial"/>
                <a:cs typeface="Arial"/>
              </a:rPr>
              <a:t>rapamycin</a:t>
            </a:r>
            <a:r>
              <a:rPr lang="es-ES" sz="900" dirty="0">
                <a:solidFill>
                  <a:schemeClr val="accent1"/>
                </a:solidFill>
                <a:latin typeface="Arial"/>
                <a:cs typeface="Arial"/>
              </a:rPr>
              <a:t> and </a:t>
            </a:r>
            <a:r>
              <a:rPr lang="es-ES" sz="900" dirty="0" err="1">
                <a:solidFill>
                  <a:schemeClr val="accent1"/>
                </a:solidFill>
                <a:latin typeface="Arial"/>
                <a:cs typeface="Arial"/>
              </a:rPr>
              <a:t>its</a:t>
            </a:r>
            <a:r>
              <a:rPr lang="es-ES" sz="900" dirty="0">
                <a:solidFill>
                  <a:schemeClr val="accent1"/>
                </a:solidFill>
                <a:latin typeface="Arial"/>
                <a:cs typeface="Arial"/>
              </a:rPr>
              <a:t> derivatives in </a:t>
            </a:r>
            <a:r>
              <a:rPr lang="es-ES" sz="900" dirty="0" err="1">
                <a:solidFill>
                  <a:schemeClr val="accent1"/>
                </a:solidFill>
                <a:latin typeface="Arial"/>
                <a:cs typeface="Arial"/>
              </a:rPr>
              <a:t>humans</a:t>
            </a:r>
            <a:r>
              <a:rPr lang="es-ES" sz="900" dirty="0">
                <a:solidFill>
                  <a:schemeClr val="accent1"/>
                </a:solidFill>
                <a:latin typeface="Arial"/>
                <a:cs typeface="Arial"/>
              </a:rPr>
              <a:t>: a </a:t>
            </a:r>
            <a:r>
              <a:rPr lang="es-ES" sz="900" dirty="0" err="1">
                <a:solidFill>
                  <a:schemeClr val="accent1"/>
                </a:solidFill>
                <a:latin typeface="Arial"/>
                <a:cs typeface="Arial"/>
              </a:rPr>
              <a:t>systematic</a:t>
            </a:r>
            <a:r>
              <a:rPr lang="es-ES" sz="900" dirty="0">
                <a:solidFill>
                  <a:schemeClr val="accent1"/>
                </a:solidFill>
                <a:latin typeface="Arial"/>
                <a:cs typeface="Arial"/>
              </a:rPr>
              <a:t> </a:t>
            </a:r>
            <a:r>
              <a:rPr lang="es-ES" sz="900" dirty="0" err="1">
                <a:solidFill>
                  <a:schemeClr val="accent1"/>
                </a:solidFill>
                <a:latin typeface="Arial"/>
                <a:cs typeface="Arial"/>
              </a:rPr>
              <a:t>review</a:t>
            </a:r>
            <a:r>
              <a:rPr lang="es-ES" sz="900" dirty="0">
                <a:solidFill>
                  <a:schemeClr val="accent1"/>
                </a:solidFill>
                <a:latin typeface="Arial"/>
                <a:cs typeface="Arial"/>
              </a:rPr>
              <a:t>. Lancet </a:t>
            </a:r>
            <a:r>
              <a:rPr lang="es-ES" sz="900" dirty="0" err="1">
                <a:solidFill>
                  <a:schemeClr val="accent1"/>
                </a:solidFill>
                <a:latin typeface="Arial"/>
                <a:cs typeface="Arial"/>
              </a:rPr>
              <a:t>Healthy</a:t>
            </a:r>
            <a:r>
              <a:rPr lang="es-ES" sz="900" dirty="0">
                <a:solidFill>
                  <a:schemeClr val="accent1"/>
                </a:solidFill>
                <a:latin typeface="Arial"/>
                <a:cs typeface="Arial"/>
              </a:rPr>
              <a:t> </a:t>
            </a:r>
            <a:r>
              <a:rPr lang="es-ES" sz="900" dirty="0" err="1">
                <a:solidFill>
                  <a:schemeClr val="accent1"/>
                </a:solidFill>
                <a:latin typeface="Arial"/>
                <a:cs typeface="Arial"/>
              </a:rPr>
              <a:t>Longev</a:t>
            </a:r>
            <a:r>
              <a:rPr lang="es-ES" sz="900" dirty="0">
                <a:solidFill>
                  <a:schemeClr val="accent1"/>
                </a:solidFill>
                <a:latin typeface="Arial"/>
                <a:cs typeface="Arial"/>
              </a:rPr>
              <a:t>. 2024;5(3):e178-e190. </a:t>
            </a:r>
            <a:r>
              <a:rPr lang="es-ES" sz="900" dirty="0">
                <a:solidFill>
                  <a:schemeClr val="accent1"/>
                </a:solidFill>
                <a:latin typeface="Arial"/>
                <a:cs typeface="Arial"/>
                <a:hlinkClick r:id="rId2">
                  <a:extLst>
                    <a:ext uri="{A12FA001-AC4F-418D-AE19-62706E023703}">
                      <ahyp:hlinkClr xmlns:ahyp="http://schemas.microsoft.com/office/drawing/2018/hyperlinkcolor" val="tx"/>
                    </a:ext>
                  </a:extLst>
                </a:hlinkClick>
              </a:rPr>
              <a:t>https://doi.org/10.1016/S2666-7568(24)00033-9</a:t>
            </a:r>
            <a:r>
              <a:rPr lang="es-ES" sz="900" dirty="0">
                <a:solidFill>
                  <a:schemeClr val="accent1"/>
                </a:solidFill>
                <a:latin typeface="Arial"/>
                <a:cs typeface="Arial"/>
              </a:rPr>
              <a:t>.</a:t>
            </a:r>
          </a:p>
          <a:p>
            <a:pPr marL="215900" marR="5080" indent="-215900">
              <a:spcBef>
                <a:spcPts val="600"/>
              </a:spcBef>
              <a:buFont typeface="+mj-lt"/>
              <a:buAutoNum type="arabicPeriod"/>
            </a:pPr>
            <a:r>
              <a:rPr lang="es-ES" sz="900" dirty="0" err="1">
                <a:solidFill>
                  <a:schemeClr val="accent1"/>
                </a:solidFill>
                <a:latin typeface="Arial" panose="020B0604020202020204" pitchFamily="34" charset="0"/>
                <a:cs typeface="Arial" panose="020B0604020202020204" pitchFamily="34" charset="0"/>
              </a:rPr>
              <a:t>Visseren</a:t>
            </a:r>
            <a:r>
              <a:rPr lang="es-ES" sz="900" dirty="0">
                <a:solidFill>
                  <a:schemeClr val="accent1"/>
                </a:solidFill>
                <a:latin typeface="Arial" panose="020B0604020202020204" pitchFamily="34" charset="0"/>
                <a:cs typeface="Arial" panose="020B0604020202020204" pitchFamily="34" charset="0"/>
              </a:rPr>
              <a:t> FLJ, </a:t>
            </a:r>
            <a:r>
              <a:rPr lang="es-ES" sz="900" i="1" dirty="0">
                <a:solidFill>
                  <a:schemeClr val="accent1"/>
                </a:solidFill>
                <a:latin typeface="Arial" panose="020B0604020202020204" pitchFamily="34" charset="0"/>
                <a:cs typeface="Arial" panose="020B0604020202020204" pitchFamily="34" charset="0"/>
              </a:rPr>
              <a:t>et al. </a:t>
            </a:r>
            <a:r>
              <a:rPr lang="es-ES" sz="900" dirty="0">
                <a:solidFill>
                  <a:schemeClr val="accent1"/>
                </a:solidFill>
                <a:latin typeface="Arial" panose="020B0604020202020204" pitchFamily="34" charset="0"/>
                <a:cs typeface="Arial" panose="020B0604020202020204" pitchFamily="34" charset="0"/>
              </a:rPr>
              <a:t>2021 ESC </a:t>
            </a:r>
            <a:r>
              <a:rPr lang="es-ES" sz="900" dirty="0" err="1">
                <a:solidFill>
                  <a:schemeClr val="accent1"/>
                </a:solidFill>
                <a:latin typeface="Arial" panose="020B0604020202020204" pitchFamily="34" charset="0"/>
                <a:cs typeface="Arial" panose="020B0604020202020204" pitchFamily="34" charset="0"/>
              </a:rPr>
              <a:t>Guidelines</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on</a:t>
            </a:r>
            <a:r>
              <a:rPr lang="es-ES" sz="900" dirty="0">
                <a:solidFill>
                  <a:schemeClr val="accent1"/>
                </a:solidFill>
                <a:latin typeface="Arial" panose="020B0604020202020204" pitchFamily="34" charset="0"/>
                <a:cs typeface="Arial" panose="020B0604020202020204" pitchFamily="34" charset="0"/>
              </a:rPr>
              <a:t> cardiovascular </a:t>
            </a:r>
            <a:r>
              <a:rPr lang="es-ES" sz="900" dirty="0" err="1">
                <a:solidFill>
                  <a:schemeClr val="accent1"/>
                </a:solidFill>
                <a:latin typeface="Arial" panose="020B0604020202020204" pitchFamily="34" charset="0"/>
                <a:cs typeface="Arial" panose="020B0604020202020204" pitchFamily="34" charset="0"/>
              </a:rPr>
              <a:t>disease</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prevention</a:t>
            </a:r>
            <a:r>
              <a:rPr lang="es-ES" sz="900" dirty="0">
                <a:solidFill>
                  <a:schemeClr val="accent1"/>
                </a:solidFill>
                <a:latin typeface="Arial" panose="020B0604020202020204" pitchFamily="34" charset="0"/>
                <a:cs typeface="Arial" panose="020B0604020202020204" pitchFamily="34" charset="0"/>
              </a:rPr>
              <a:t> in </a:t>
            </a:r>
            <a:r>
              <a:rPr lang="es-ES" sz="900" dirty="0" err="1">
                <a:solidFill>
                  <a:schemeClr val="accent1"/>
                </a:solidFill>
                <a:latin typeface="Arial" panose="020B0604020202020204" pitchFamily="34" charset="0"/>
                <a:cs typeface="Arial" panose="020B0604020202020204" pitchFamily="34" charset="0"/>
              </a:rPr>
              <a:t>clinical</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practice</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Eur</a:t>
            </a:r>
            <a:r>
              <a:rPr lang="es-ES" sz="900" dirty="0">
                <a:solidFill>
                  <a:schemeClr val="accent1"/>
                </a:solidFill>
                <a:latin typeface="Arial" panose="020B0604020202020204" pitchFamily="34" charset="0"/>
                <a:cs typeface="Arial" panose="020B0604020202020204" pitchFamily="34" charset="0"/>
              </a:rPr>
              <a:t> Heart J. 2021;42(34):3227-3337.</a:t>
            </a:r>
          </a:p>
          <a:p>
            <a:pPr marL="215900" marR="5080" indent="-215900">
              <a:spcBef>
                <a:spcPts val="600"/>
              </a:spcBef>
              <a:buFont typeface="+mj-lt"/>
              <a:buAutoNum type="arabicPeriod"/>
            </a:pPr>
            <a:r>
              <a:rPr lang="en-US" sz="900" dirty="0">
                <a:solidFill>
                  <a:schemeClr val="accent1"/>
                </a:solidFill>
                <a:latin typeface="Arial" panose="020B0604020202020204" pitchFamily="34" charset="0"/>
                <a:cs typeface="Arial" panose="020B0604020202020204" pitchFamily="34" charset="0"/>
              </a:rPr>
              <a:t>Mach F, </a:t>
            </a:r>
            <a:r>
              <a:rPr lang="en-US" sz="900" i="1" dirty="0">
                <a:solidFill>
                  <a:schemeClr val="accent1"/>
                </a:solidFill>
                <a:latin typeface="Arial" panose="020B0604020202020204" pitchFamily="34" charset="0"/>
                <a:cs typeface="Arial" panose="020B0604020202020204" pitchFamily="34" charset="0"/>
              </a:rPr>
              <a:t>et al. </a:t>
            </a:r>
            <a:r>
              <a:rPr lang="en-US" sz="900" dirty="0">
                <a:solidFill>
                  <a:schemeClr val="accent1"/>
                </a:solidFill>
                <a:latin typeface="Arial" panose="020B0604020202020204" pitchFamily="34" charset="0"/>
                <a:cs typeface="Arial" panose="020B0604020202020204" pitchFamily="34" charset="0"/>
              </a:rPr>
              <a:t>2019 ESC/EAS Guidelines for the management of </a:t>
            </a:r>
            <a:r>
              <a:rPr lang="en-US" sz="900" dirty="0" err="1">
                <a:solidFill>
                  <a:schemeClr val="accent1"/>
                </a:solidFill>
                <a:latin typeface="Arial" panose="020B0604020202020204" pitchFamily="34" charset="0"/>
                <a:cs typeface="Arial" panose="020B0604020202020204" pitchFamily="34" charset="0"/>
              </a:rPr>
              <a:t>dyslipidaemias</a:t>
            </a:r>
            <a:r>
              <a:rPr lang="en-US" sz="900" dirty="0">
                <a:solidFill>
                  <a:schemeClr val="accent1"/>
                </a:solidFill>
                <a:latin typeface="Arial" panose="020B0604020202020204" pitchFamily="34" charset="0"/>
                <a:cs typeface="Arial" panose="020B0604020202020204" pitchFamily="34" charset="0"/>
              </a:rPr>
              <a:t>: lipid modification to reduce cardiovascular risk. </a:t>
            </a:r>
            <a:r>
              <a:rPr lang="en-US" sz="900" dirty="0" err="1">
                <a:solidFill>
                  <a:schemeClr val="accent1"/>
                </a:solidFill>
                <a:latin typeface="Arial" panose="020B0604020202020204" pitchFamily="34" charset="0"/>
                <a:cs typeface="Arial" panose="020B0604020202020204" pitchFamily="34" charset="0"/>
              </a:rPr>
              <a:t>Eur</a:t>
            </a:r>
            <a:r>
              <a:rPr lang="en-US" sz="900" dirty="0">
                <a:solidFill>
                  <a:schemeClr val="accent1"/>
                </a:solidFill>
                <a:latin typeface="Arial" panose="020B0604020202020204" pitchFamily="34" charset="0"/>
                <a:cs typeface="Arial" panose="020B0604020202020204" pitchFamily="34" charset="0"/>
              </a:rPr>
              <a:t> Heart J. </a:t>
            </a:r>
            <a:br>
              <a:rPr lang="en-US" sz="900" dirty="0">
                <a:solidFill>
                  <a:schemeClr val="accent1"/>
                </a:solidFill>
                <a:latin typeface="Arial" panose="020B0604020202020204" pitchFamily="34" charset="0"/>
                <a:cs typeface="Arial" panose="020B0604020202020204" pitchFamily="34" charset="0"/>
              </a:rPr>
            </a:br>
            <a:r>
              <a:rPr lang="en-US" sz="900" dirty="0">
                <a:solidFill>
                  <a:schemeClr val="accent1"/>
                </a:solidFill>
                <a:latin typeface="Arial" panose="020B0604020202020204" pitchFamily="34" charset="0"/>
                <a:cs typeface="Arial" panose="020B0604020202020204" pitchFamily="34" charset="0"/>
              </a:rPr>
              <a:t>2020 Jan 1;41(1):111-188.</a:t>
            </a:r>
          </a:p>
          <a:p>
            <a:pPr marL="215900" marR="5080" indent="-215900">
              <a:spcBef>
                <a:spcPts val="600"/>
              </a:spcBef>
              <a:buFont typeface="+mj-lt"/>
              <a:buAutoNum type="arabicPeriod"/>
            </a:pPr>
            <a:r>
              <a:rPr lang="es-ES" sz="900" dirty="0">
                <a:solidFill>
                  <a:schemeClr val="accent1"/>
                </a:solidFill>
                <a:latin typeface="Arial" panose="020B0604020202020204" pitchFamily="34" charset="0"/>
                <a:cs typeface="Arial" panose="020B0604020202020204" pitchFamily="34" charset="0"/>
              </a:rPr>
              <a:t>SEGG. Fragilidad y Nutrición en el Anciano. 2023. </a:t>
            </a:r>
            <a:r>
              <a:rPr lang="es-ES" sz="9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https://www.segg.es/media/descargas/GBPCG_Fragilidad_y_nutricion_en_el_anciano.pdf</a:t>
            </a:r>
            <a:r>
              <a:rPr lang="es-ES" sz="900" dirty="0">
                <a:solidFill>
                  <a:schemeClr val="accent1"/>
                </a:solidFill>
                <a:latin typeface="Arial" panose="020B0604020202020204" pitchFamily="34" charset="0"/>
                <a:cs typeface="Arial" panose="020B0604020202020204" pitchFamily="34" charset="0"/>
              </a:rPr>
              <a:t>.</a:t>
            </a:r>
          </a:p>
          <a:p>
            <a:pPr marL="215900" marR="5080" indent="-215900">
              <a:spcBef>
                <a:spcPts val="600"/>
              </a:spcBef>
              <a:buFont typeface="+mj-lt"/>
              <a:buAutoNum type="arabicPeriod"/>
            </a:pPr>
            <a:r>
              <a:rPr lang="es-ES" sz="900" dirty="0">
                <a:solidFill>
                  <a:schemeClr val="accent1"/>
                </a:solidFill>
                <a:latin typeface="Arial" panose="020B0604020202020204" pitchFamily="34" charset="0"/>
                <a:cs typeface="Arial" panose="020B0604020202020204" pitchFamily="34" charset="0"/>
              </a:rPr>
              <a:t>Servicio Andaluz de Salud. Guía Dislipemias. 2022. </a:t>
            </a:r>
            <a:r>
              <a:rPr lang="es-ES" sz="9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https://www.sspa.juntadeandalucia.es/servicioandaluzdesalud/sites/default/files/sincfiles/wsas-media mediafile_sasdocumento/2022/Dislipemias_Definitivo_06_04_2022.pdf</a:t>
            </a:r>
            <a:r>
              <a:rPr lang="es-ES" sz="900" dirty="0">
                <a:solidFill>
                  <a:schemeClr val="accent1"/>
                </a:solidFill>
                <a:latin typeface="Arial" panose="020B0604020202020204" pitchFamily="34" charset="0"/>
                <a:cs typeface="Arial" panose="020B0604020202020204" pitchFamily="34" charset="0"/>
              </a:rPr>
              <a:t>.</a:t>
            </a:r>
          </a:p>
          <a:p>
            <a:pPr marL="215900" marR="5080" indent="-215900">
              <a:spcBef>
                <a:spcPts val="600"/>
              </a:spcBef>
              <a:buFont typeface="+mj-lt"/>
              <a:buAutoNum type="arabicPeriod"/>
            </a:pPr>
            <a:r>
              <a:rPr lang="en-US" sz="900" dirty="0">
                <a:solidFill>
                  <a:schemeClr val="accent1"/>
                </a:solidFill>
                <a:latin typeface="Arial" panose="020B0604020202020204" pitchFamily="34" charset="0"/>
                <a:cs typeface="Arial" panose="020B0604020202020204" pitchFamily="34" charset="0"/>
              </a:rPr>
              <a:t>SCORE2 Working Group. SCORE2 risk prediction algorithms: new models to estimate 10-year risk of cardiovascular disease in Europe. </a:t>
            </a:r>
            <a:r>
              <a:rPr lang="en-US" sz="900" dirty="0" err="1">
                <a:solidFill>
                  <a:schemeClr val="accent1"/>
                </a:solidFill>
                <a:latin typeface="Arial" panose="020B0604020202020204" pitchFamily="34" charset="0"/>
                <a:cs typeface="Arial" panose="020B0604020202020204" pitchFamily="34" charset="0"/>
              </a:rPr>
              <a:t>Eur</a:t>
            </a:r>
            <a:r>
              <a:rPr lang="en-US" sz="900" dirty="0">
                <a:solidFill>
                  <a:schemeClr val="accent1"/>
                </a:solidFill>
                <a:latin typeface="Arial" panose="020B0604020202020204" pitchFamily="34" charset="0"/>
                <a:cs typeface="Arial" panose="020B0604020202020204" pitchFamily="34" charset="0"/>
              </a:rPr>
              <a:t> Heart J. 2021;42(25):2439-2454.</a:t>
            </a:r>
          </a:p>
          <a:p>
            <a:pPr marL="215900" marR="5080" indent="-215900">
              <a:spcBef>
                <a:spcPts val="600"/>
              </a:spcBef>
              <a:buFont typeface="+mj-lt"/>
              <a:buAutoNum type="arabicPeriod"/>
            </a:pPr>
            <a:r>
              <a:rPr lang="es-ES" sz="900" dirty="0" err="1">
                <a:solidFill>
                  <a:schemeClr val="accent1"/>
                </a:solidFill>
                <a:latin typeface="Arial"/>
                <a:cs typeface="Arial"/>
              </a:rPr>
              <a:t>Sescam</a:t>
            </a:r>
            <a:r>
              <a:rPr lang="es-ES" sz="900" dirty="0">
                <a:solidFill>
                  <a:schemeClr val="accent1"/>
                </a:solidFill>
                <a:latin typeface="Arial"/>
                <a:cs typeface="Arial"/>
              </a:rPr>
              <a:t>. ¿Estatinas en mayores de 75 años? 2022. </a:t>
            </a:r>
            <a:r>
              <a:rPr lang="es-ES" sz="900" dirty="0">
                <a:solidFill>
                  <a:schemeClr val="accent1"/>
                </a:solidFill>
                <a:latin typeface="Arial"/>
                <a:cs typeface="Arial"/>
                <a:hlinkClick r:id="rId5">
                  <a:extLst>
                    <a:ext uri="{A12FA001-AC4F-418D-AE19-62706E023703}">
                      <ahyp:hlinkClr xmlns:ahyp="http://schemas.microsoft.com/office/drawing/2018/hyperlinkcolor" val="tx"/>
                    </a:ext>
                  </a:extLst>
                </a:hlinkClick>
              </a:rPr>
              <a:t>https://sanidad.castillalamancha.es/sites/sescam.castillalamancha.es/files/documentos/farmacia/</a:t>
            </a:r>
            <a:br>
              <a:rPr lang="es-ES" sz="900" dirty="0">
                <a:solidFill>
                  <a:schemeClr val="accent1"/>
                </a:solidFill>
                <a:latin typeface="Arial"/>
                <a:cs typeface="Arial"/>
                <a:hlinkClick r:id="rId5">
                  <a:extLst>
                    <a:ext uri="{A12FA001-AC4F-418D-AE19-62706E023703}">
                      <ahyp:hlinkClr xmlns:ahyp="http://schemas.microsoft.com/office/drawing/2018/hyperlinkcolor" val="tx"/>
                    </a:ext>
                  </a:extLst>
                </a:hlinkClick>
              </a:rPr>
            </a:br>
            <a:r>
              <a:rPr lang="es-ES" sz="900" dirty="0">
                <a:solidFill>
                  <a:schemeClr val="accent1"/>
                </a:solidFill>
                <a:latin typeface="Arial"/>
                <a:cs typeface="Arial"/>
                <a:hlinkClick r:id="rId5">
                  <a:extLst>
                    <a:ext uri="{A12FA001-AC4F-418D-AE19-62706E023703}">
                      <ahyp:hlinkClr xmlns:ahyp="http://schemas.microsoft.com/office/drawing/2018/hyperlinkcolor" val="tx"/>
                    </a:ext>
                  </a:extLst>
                </a:hlinkClick>
              </a:rPr>
              <a:t>bft_2022_1_estatinas_en_mayores_de_75_anos_.pdf</a:t>
            </a:r>
            <a:r>
              <a:rPr lang="es-ES" sz="900" dirty="0">
                <a:solidFill>
                  <a:schemeClr val="accent1"/>
                </a:solidFill>
                <a:latin typeface="Arial"/>
                <a:cs typeface="Arial"/>
              </a:rPr>
              <a:t>.</a:t>
            </a:r>
          </a:p>
          <a:p>
            <a:pPr marL="215900" marR="5080" indent="-215900">
              <a:spcBef>
                <a:spcPts val="600"/>
              </a:spcBef>
              <a:buFont typeface="+mj-lt"/>
              <a:buAutoNum type="arabicPeriod"/>
            </a:pPr>
            <a:r>
              <a:rPr lang="es-ES" sz="900" dirty="0">
                <a:solidFill>
                  <a:schemeClr val="accent1"/>
                </a:solidFill>
                <a:latin typeface="Arial" panose="020B0604020202020204" pitchFamily="34" charset="0"/>
                <a:cs typeface="Arial" panose="020B0604020202020204" pitchFamily="34" charset="0"/>
              </a:rPr>
              <a:t>Delgado-Silveira E, </a:t>
            </a:r>
            <a:r>
              <a:rPr lang="es-ES" sz="900" i="1" dirty="0">
                <a:solidFill>
                  <a:schemeClr val="accent1"/>
                </a:solidFill>
                <a:latin typeface="Arial" panose="020B0604020202020204" pitchFamily="34" charset="0"/>
                <a:cs typeface="Arial" panose="020B0604020202020204" pitchFamily="34" charset="0"/>
              </a:rPr>
              <a:t>et al. </a:t>
            </a:r>
            <a:r>
              <a:rPr lang="es-ES" sz="900" dirty="0">
                <a:solidFill>
                  <a:schemeClr val="accent1"/>
                </a:solidFill>
                <a:latin typeface="Arial" panose="020B0604020202020204" pitchFamily="34" charset="0"/>
                <a:cs typeface="Arial" panose="020B0604020202020204" pitchFamily="34" charset="0"/>
              </a:rPr>
              <a:t>Versión en español de los criterios STOPP/START 3. Avances en la detección de la prescripción inapropiada de medicamentos en personas mayores. </a:t>
            </a:r>
            <a:r>
              <a:rPr lang="es-ES" sz="900" dirty="0" err="1">
                <a:solidFill>
                  <a:schemeClr val="accent1"/>
                </a:solidFill>
                <a:latin typeface="Arial" panose="020B0604020202020204" pitchFamily="34" charset="0"/>
                <a:cs typeface="Arial" panose="020B0604020202020204" pitchFamily="34" charset="0"/>
              </a:rPr>
              <a:t>Rev</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Esp</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Geriatr</a:t>
            </a:r>
            <a:r>
              <a:rPr lang="es-ES" sz="900" dirty="0">
                <a:solidFill>
                  <a:schemeClr val="accent1"/>
                </a:solidFill>
                <a:latin typeface="Arial" panose="020B0604020202020204" pitchFamily="34" charset="0"/>
                <a:cs typeface="Arial" panose="020B0604020202020204" pitchFamily="34" charset="0"/>
              </a:rPr>
              <a:t> </a:t>
            </a:r>
            <a:r>
              <a:rPr lang="es-ES" sz="900" dirty="0" err="1">
                <a:solidFill>
                  <a:schemeClr val="accent1"/>
                </a:solidFill>
                <a:latin typeface="Arial" panose="020B0604020202020204" pitchFamily="34" charset="0"/>
                <a:cs typeface="Arial" panose="020B0604020202020204" pitchFamily="34" charset="0"/>
              </a:rPr>
              <a:t>Gerontol</a:t>
            </a:r>
            <a:r>
              <a:rPr lang="es-ES" sz="900" dirty="0">
                <a:solidFill>
                  <a:schemeClr val="accent1"/>
                </a:solidFill>
                <a:latin typeface="Arial" panose="020B0604020202020204" pitchFamily="34" charset="0"/>
                <a:cs typeface="Arial" panose="020B0604020202020204" pitchFamily="34" charset="0"/>
              </a:rPr>
              <a:t>. 2023; 58(5):101407. doi:10.1016/j.regg.2023.101407.</a:t>
            </a:r>
          </a:p>
        </p:txBody>
      </p:sp>
    </p:spTree>
    <p:extLst>
      <p:ext uri="{BB962C8B-B14F-4D97-AF65-F5344CB8AC3E}">
        <p14:creationId xmlns:p14="http://schemas.microsoft.com/office/powerpoint/2010/main" val="2998276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DDFAA-B015-112C-3F27-F9010D8919C2}"/>
            </a:ext>
          </a:extLst>
        </p:cNvPr>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E08F2A5A-6338-2DBE-E070-16B57EF11E74}"/>
              </a:ext>
            </a:extLst>
          </p:cNvPr>
          <p:cNvSpPr>
            <a:spLocks noGrp="1"/>
          </p:cNvSpPr>
          <p:nvPr>
            <p:ph type="ftr" sz="quarter" idx="11"/>
          </p:nvPr>
        </p:nvSpPr>
        <p:spPr/>
        <p:txBody>
          <a:bodyPr/>
          <a:lstStyle/>
          <a:p>
            <a:r>
              <a:rPr lang="es-ES_tradnl"/>
              <a:t>Índice</a:t>
            </a:r>
          </a:p>
        </p:txBody>
      </p:sp>
      <p:grpSp>
        <p:nvGrpSpPr>
          <p:cNvPr id="12" name="Grupo 11">
            <a:extLst>
              <a:ext uri="{FF2B5EF4-FFF2-40B4-BE49-F238E27FC236}">
                <a16:creationId xmlns:a16="http://schemas.microsoft.com/office/drawing/2014/main" id="{B376727D-BD9C-240B-7C70-142CB405E045}"/>
              </a:ext>
            </a:extLst>
          </p:cNvPr>
          <p:cNvGrpSpPr/>
          <p:nvPr/>
        </p:nvGrpSpPr>
        <p:grpSpPr>
          <a:xfrm>
            <a:off x="3551238" y="484188"/>
            <a:ext cx="4872038" cy="1287496"/>
            <a:chOff x="3551238" y="484188"/>
            <a:chExt cx="4872038" cy="1287496"/>
          </a:xfrm>
        </p:grpSpPr>
        <p:sp>
          <p:nvSpPr>
            <p:cNvPr id="19" name="Marcador de texto 3">
              <a:hlinkClick r:id="rId3" action="ppaction://hlinksldjump"/>
              <a:extLst>
                <a:ext uri="{FF2B5EF4-FFF2-40B4-BE49-F238E27FC236}">
                  <a16:creationId xmlns:a16="http://schemas.microsoft.com/office/drawing/2014/main" id="{446BD063-25DF-9931-EACF-C392AE4685B9}"/>
                </a:ext>
              </a:extLst>
            </p:cNvPr>
            <p:cNvSpPr txBox="1">
              <a:spLocks/>
            </p:cNvSpPr>
            <p:nvPr/>
          </p:nvSpPr>
          <p:spPr>
            <a:xfrm>
              <a:off x="3551239" y="484188"/>
              <a:ext cx="4872037" cy="184666"/>
            </a:xfrm>
            <a:prstGeom prst="rect">
              <a:avLst/>
            </a:prstGeom>
          </p:spPr>
          <p:txBody>
            <a:bodyPr lIns="0" tIns="0" rIns="0" bIns="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s-ES" sz="1200" b="1" spc="-10">
                  <a:cs typeface="Arial" panose="020B0604020202020204" pitchFamily="34" charset="0"/>
                </a:rPr>
                <a:t>Aproximación</a:t>
              </a:r>
              <a:r>
                <a:rPr lang="es-ES" sz="1200" b="1" spc="-125">
                  <a:cs typeface="Arial" panose="020B0604020202020204" pitchFamily="34" charset="0"/>
                </a:rPr>
                <a:t> </a:t>
              </a:r>
              <a:r>
                <a:rPr lang="es-ES" sz="1200" b="1">
                  <a:cs typeface="Arial" panose="020B0604020202020204" pitchFamily="34" charset="0"/>
                </a:rPr>
                <a:t>a</a:t>
              </a:r>
              <a:r>
                <a:rPr lang="es-ES" sz="1200" b="1" spc="-120">
                  <a:cs typeface="Arial" panose="020B0604020202020204" pitchFamily="34" charset="0"/>
                </a:rPr>
                <a:t> </a:t>
              </a:r>
              <a:r>
                <a:rPr lang="es-ES" sz="1200" b="1">
                  <a:cs typeface="Arial" panose="020B0604020202020204" pitchFamily="34" charset="0"/>
                </a:rPr>
                <a:t>la</a:t>
              </a:r>
              <a:r>
                <a:rPr lang="es-ES" sz="1200" b="1" spc="-125">
                  <a:cs typeface="Arial" panose="020B0604020202020204" pitchFamily="34" charset="0"/>
                </a:rPr>
                <a:t> </a:t>
              </a:r>
              <a:r>
                <a:rPr lang="es-ES" sz="1200" b="1" spc="-10">
                  <a:cs typeface="Arial" panose="020B0604020202020204" pitchFamily="34" charset="0"/>
                </a:rPr>
                <a:t>fragilidad</a:t>
              </a:r>
              <a:r>
                <a:rPr lang="es-ES" sz="1200" b="1" spc="-125">
                  <a:cs typeface="Arial" panose="020B0604020202020204" pitchFamily="34" charset="0"/>
                </a:rPr>
                <a:t> </a:t>
              </a:r>
              <a:r>
                <a:rPr lang="es-ES" sz="1200" b="1">
                  <a:cs typeface="Arial" panose="020B0604020202020204" pitchFamily="34" charset="0"/>
                </a:rPr>
                <a:t>en</a:t>
              </a:r>
              <a:r>
                <a:rPr lang="es-ES" sz="1200" b="1" spc="-120">
                  <a:cs typeface="Arial" panose="020B0604020202020204" pitchFamily="34" charset="0"/>
                </a:rPr>
                <a:t> </a:t>
              </a:r>
              <a:r>
                <a:rPr lang="es-ES" sz="1200" b="1">
                  <a:cs typeface="Arial" panose="020B0604020202020204" pitchFamily="34" charset="0"/>
                </a:rPr>
                <a:t>Atención</a:t>
              </a:r>
              <a:r>
                <a:rPr lang="es-ES" sz="1200" b="1" spc="-120">
                  <a:cs typeface="Arial" panose="020B0604020202020204" pitchFamily="34" charset="0"/>
                </a:rPr>
                <a:t> </a:t>
              </a:r>
              <a:r>
                <a:rPr lang="es-ES" sz="1200" b="1" spc="-60">
                  <a:cs typeface="Arial" panose="020B0604020202020204" pitchFamily="34" charset="0"/>
                </a:rPr>
                <a:t>Primaria</a:t>
              </a:r>
            </a:p>
          </p:txBody>
        </p:sp>
        <p:sp>
          <p:nvSpPr>
            <p:cNvPr id="7" name="Marcador de texto 3">
              <a:hlinkClick r:id="rId4" action="ppaction://hlinksldjump"/>
              <a:extLst>
                <a:ext uri="{FF2B5EF4-FFF2-40B4-BE49-F238E27FC236}">
                  <a16:creationId xmlns:a16="http://schemas.microsoft.com/office/drawing/2014/main" id="{3BBEFD06-6071-7EB6-F07B-8C40F69325AA}"/>
                </a:ext>
              </a:extLst>
            </p:cNvPr>
            <p:cNvSpPr txBox="1">
              <a:spLocks/>
            </p:cNvSpPr>
            <p:nvPr/>
          </p:nvSpPr>
          <p:spPr>
            <a:xfrm>
              <a:off x="3551239" y="646617"/>
              <a:ext cx="4872037" cy="257369"/>
            </a:xfrm>
            <a:prstGeom prst="rect">
              <a:avLst/>
            </a:prstGeom>
          </p:spPr>
          <p:txBody>
            <a:bodyPr lIns="0" tIns="36000" rIns="0" bIns="3600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2"/>
              </a:pPr>
              <a:r>
                <a:rPr lang="es-ES" sz="1200" b="1" spc="-10">
                  <a:cs typeface="Arial" panose="020B0604020202020204" pitchFamily="34" charset="0"/>
                </a:rPr>
                <a:t>Diabetes </a:t>
              </a:r>
              <a:r>
                <a:rPr lang="es-ES" sz="1200" b="1" i="1" spc="-10">
                  <a:cs typeface="Arial" panose="020B0604020202020204" pitchFamily="34" charset="0"/>
                </a:rPr>
                <a:t>mellitus</a:t>
              </a:r>
              <a:r>
                <a:rPr lang="es-ES" sz="1200" b="1" spc="-10">
                  <a:cs typeface="Arial" panose="020B0604020202020204" pitchFamily="34" charset="0"/>
                </a:rPr>
                <a:t> y fragilidad</a:t>
              </a:r>
            </a:p>
          </p:txBody>
        </p:sp>
        <p:sp>
          <p:nvSpPr>
            <p:cNvPr id="4" name="Marcador de texto 3">
              <a:hlinkClick r:id="rId5" action="ppaction://hlinksldjump"/>
              <a:extLst>
                <a:ext uri="{FF2B5EF4-FFF2-40B4-BE49-F238E27FC236}">
                  <a16:creationId xmlns:a16="http://schemas.microsoft.com/office/drawing/2014/main" id="{3C0592A3-82F9-AE2E-D6C1-6EE5B744B561}"/>
                </a:ext>
              </a:extLst>
            </p:cNvPr>
            <p:cNvSpPr txBox="1">
              <a:spLocks/>
            </p:cNvSpPr>
            <p:nvPr/>
          </p:nvSpPr>
          <p:spPr>
            <a:xfrm>
              <a:off x="3551238" y="1452760"/>
              <a:ext cx="4872037" cy="318924"/>
            </a:xfrm>
            <a:prstGeom prst="rect">
              <a:avLst/>
            </a:prstGeom>
          </p:spPr>
          <p:txBody>
            <a:bodyPr lIns="0" tIns="36000" rIns="0" bIns="36000">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buFont typeface="+mj-lt"/>
                <a:buAutoNum type="arabicPeriod" startAt="5"/>
                <a:tabLst>
                  <a:tab pos="352425" algn="l"/>
                </a:tabLst>
              </a:pPr>
              <a:r>
                <a:rPr lang="es-ES" sz="1600" b="1" dirty="0">
                  <a:solidFill>
                    <a:schemeClr val="accent2"/>
                  </a:solidFill>
                  <a:cs typeface="Arial" panose="020B0604020202020204" pitchFamily="34" charset="0"/>
                </a:rPr>
                <a:t>Aproximación práctica: caso clínico</a:t>
              </a:r>
            </a:p>
          </p:txBody>
        </p:sp>
        <p:sp>
          <p:nvSpPr>
            <p:cNvPr id="32" name="Marcador de texto 3">
              <a:hlinkClick r:id="rId6" action="ppaction://hlinksldjump"/>
              <a:extLst>
                <a:ext uri="{FF2B5EF4-FFF2-40B4-BE49-F238E27FC236}">
                  <a16:creationId xmlns:a16="http://schemas.microsoft.com/office/drawing/2014/main" id="{4FB888DC-901B-D367-ECAB-BFB223F59820}"/>
                </a:ext>
              </a:extLst>
            </p:cNvPr>
            <p:cNvSpPr txBox="1">
              <a:spLocks/>
            </p:cNvSpPr>
            <p:nvPr/>
          </p:nvSpPr>
          <p:spPr>
            <a:xfrm>
              <a:off x="3551239" y="881749"/>
              <a:ext cx="4872037" cy="257369"/>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3680" indent="-233680">
                <a:lnSpc>
                  <a:spcPct val="100000"/>
                </a:lnSpc>
                <a:spcBef>
                  <a:spcPts val="0"/>
                </a:spcBef>
                <a:buAutoNum type="arabicPeriod" startAt="3"/>
                <a:tabLst>
                  <a:tab pos="352425" algn="l"/>
                </a:tabLst>
              </a:pPr>
              <a:r>
                <a:rPr lang="es-ES" sz="1200" b="1" spc="-10">
                  <a:cs typeface="Arial"/>
                </a:rPr>
                <a:t>Manejo de la hipertensión arterial en el adulto mayor frágil</a:t>
              </a:r>
              <a:endParaRPr lang="es-ES">
                <a:cs typeface="Arial"/>
              </a:endParaRPr>
            </a:p>
          </p:txBody>
        </p:sp>
        <p:sp>
          <p:nvSpPr>
            <p:cNvPr id="8" name="Marcador de texto 3">
              <a:hlinkClick r:id="rId7" action="ppaction://hlinksldjump"/>
              <a:extLst>
                <a:ext uri="{FF2B5EF4-FFF2-40B4-BE49-F238E27FC236}">
                  <a16:creationId xmlns:a16="http://schemas.microsoft.com/office/drawing/2014/main" id="{3AE02C1F-157F-C96B-146C-14509CEB6388}"/>
                </a:ext>
              </a:extLst>
            </p:cNvPr>
            <p:cNvSpPr txBox="1">
              <a:spLocks/>
            </p:cNvSpPr>
            <p:nvPr/>
          </p:nvSpPr>
          <p:spPr>
            <a:xfrm>
              <a:off x="3551239" y="1116881"/>
              <a:ext cx="4872037" cy="257369"/>
            </a:xfrm>
            <a:prstGeom prst="rect">
              <a:avLst/>
            </a:prstGeom>
          </p:spPr>
          <p:txBody>
            <a:bodyPr lIns="0" tIns="36000" rIns="0" bIns="36000" anchor="t">
              <a:spAutoFit/>
            </a:bodyPr>
            <a:lstStyle>
              <a:lvl1pPr marL="234554" indent="-234554" algn="l" defTabSz="685800" rtl="0" eaLnBrk="1" latinLnBrk="0" hangingPunct="1">
                <a:lnSpc>
                  <a:spcPts val="1538"/>
                </a:lnSpc>
                <a:spcBef>
                  <a:spcPts val="750"/>
                </a:spcBef>
                <a:buFont typeface="+mj-lt"/>
                <a:buAutoNum type="arabicPeriod"/>
                <a:tabLst/>
                <a:defRPr sz="1538" kern="1200">
                  <a:solidFill>
                    <a:schemeClr val="bg1"/>
                  </a:solidFill>
                  <a:latin typeface="+mn-lt"/>
                  <a:ea typeface="+mn-ea"/>
                  <a:cs typeface="+mn-cs"/>
                </a:defRPr>
              </a:lvl1pPr>
              <a:lvl2pPr marL="3429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2pPr>
              <a:lvl3pPr marL="6858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3pPr>
              <a:lvl4pPr marL="10287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4pPr>
              <a:lvl5pPr marL="1371600" indent="0" algn="l" defTabSz="685800" rtl="0" eaLnBrk="1" latinLnBrk="0" hangingPunct="1">
                <a:lnSpc>
                  <a:spcPts val="1538"/>
                </a:lnSpc>
                <a:spcBef>
                  <a:spcPts val="375"/>
                </a:spcBef>
                <a:buFont typeface="Arial" panose="020B0604020202020204" pitchFamily="34" charset="0"/>
                <a:buNone/>
                <a:defRPr sz="1538"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4315" indent="-234315">
                <a:lnSpc>
                  <a:spcPct val="100000"/>
                </a:lnSpc>
                <a:spcBef>
                  <a:spcPts val="0"/>
                </a:spcBef>
                <a:buFont typeface="+mj-lt"/>
                <a:buAutoNum type="arabicPeriod" startAt="4"/>
                <a:tabLst>
                  <a:tab pos="352425" algn="l"/>
                </a:tabLst>
              </a:pPr>
              <a:r>
                <a:rPr lang="es-ES" sz="1200" b="1">
                  <a:cs typeface="Arial"/>
                </a:rPr>
                <a:t>Manejo de la dislipidemia en el adulto mayor frágil</a:t>
              </a:r>
              <a:endParaRPr lang="es-ES">
                <a:cs typeface="Arial"/>
              </a:endParaRPr>
            </a:p>
          </p:txBody>
        </p:sp>
      </p:grpSp>
    </p:spTree>
    <p:extLst>
      <p:ext uri="{BB962C8B-B14F-4D97-AF65-F5344CB8AC3E}">
        <p14:creationId xmlns:p14="http://schemas.microsoft.com/office/powerpoint/2010/main" val="3917557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83FFA29-75EB-F824-4D76-9555973D564A}"/>
              </a:ext>
            </a:extLst>
          </p:cNvPr>
          <p:cNvSpPr>
            <a:spLocks noGrp="1"/>
          </p:cNvSpPr>
          <p:nvPr>
            <p:ph type="sldNum" sz="quarter" idx="12"/>
          </p:nvPr>
        </p:nvSpPr>
        <p:spPr/>
        <p:txBody>
          <a:bodyPr/>
          <a:lstStyle/>
          <a:p>
            <a:fld id="{E7109EF1-F99E-2846-B900-05CEFB69D20A}" type="slidenum">
              <a:rPr lang="en-US" noProof="0" smtClean="0"/>
              <a:pPr/>
              <a:t>6</a:t>
            </a:fld>
            <a:endParaRPr lang="en-US" noProof="0"/>
          </a:p>
        </p:txBody>
      </p:sp>
      <p:sp>
        <p:nvSpPr>
          <p:cNvPr id="7" name="Marcador de texto 6">
            <a:extLst>
              <a:ext uri="{FF2B5EF4-FFF2-40B4-BE49-F238E27FC236}">
                <a16:creationId xmlns:a16="http://schemas.microsoft.com/office/drawing/2014/main" id="{4319EB0F-CEC1-6D35-7D21-A49AECBE529D}"/>
              </a:ext>
            </a:extLst>
          </p:cNvPr>
          <p:cNvSpPr>
            <a:spLocks noGrp="1"/>
          </p:cNvSpPr>
          <p:nvPr>
            <p:ph type="body" sz="quarter" idx="4294967295"/>
          </p:nvPr>
        </p:nvSpPr>
        <p:spPr>
          <a:xfrm>
            <a:off x="323850" y="693740"/>
            <a:ext cx="8535987" cy="473074"/>
          </a:xfrm>
          <a:prstGeom prst="rect">
            <a:avLst/>
          </a:prstGeom>
        </p:spPr>
        <p:txBody>
          <a:bodyPr lIns="0" tIns="0" rIns="0" bIns="0" anchor="t"/>
          <a:lstStyle/>
          <a:p>
            <a:pPr marL="0" indent="0">
              <a:lnSpc>
                <a:spcPct val="100000"/>
              </a:lnSpc>
              <a:spcBef>
                <a:spcPts val="100"/>
              </a:spcBef>
              <a:buNone/>
            </a:pPr>
            <a:r>
              <a:rPr lang="es-ES" sz="1800" b="1">
                <a:solidFill>
                  <a:schemeClr val="accent2"/>
                </a:solidFill>
              </a:rPr>
              <a:t>Prevalencia del síndrome de fragilidad en AP</a:t>
            </a:r>
          </a:p>
        </p:txBody>
      </p:sp>
      <p:graphicFrame>
        <p:nvGraphicFramePr>
          <p:cNvPr id="21" name="Tabla 20">
            <a:extLst>
              <a:ext uri="{FF2B5EF4-FFF2-40B4-BE49-F238E27FC236}">
                <a16:creationId xmlns:a16="http://schemas.microsoft.com/office/drawing/2014/main" id="{113B352E-1C8F-50A2-B73F-C3039DF5DDD5}"/>
              </a:ext>
            </a:extLst>
          </p:cNvPr>
          <p:cNvGraphicFramePr>
            <a:graphicFrameLocks noGrp="1"/>
          </p:cNvGraphicFramePr>
          <p:nvPr>
            <p:extLst>
              <p:ext uri="{D42A27DB-BD31-4B8C-83A1-F6EECF244321}">
                <p14:modId xmlns:p14="http://schemas.microsoft.com/office/powerpoint/2010/main" val="2000428973"/>
              </p:ext>
            </p:extLst>
          </p:nvPr>
        </p:nvGraphicFramePr>
        <p:xfrm>
          <a:off x="323850" y="1166812"/>
          <a:ext cx="8496300" cy="2780933"/>
        </p:xfrm>
        <a:graphic>
          <a:graphicData uri="http://schemas.openxmlformats.org/drawingml/2006/table">
            <a:tbl>
              <a:tblPr firstRow="1" bandRow="1">
                <a:tableStyleId>{69012ECD-51FC-41F1-AA8D-1B2483CD663E}</a:tableStyleId>
              </a:tblPr>
              <a:tblGrid>
                <a:gridCol w="1075481">
                  <a:extLst>
                    <a:ext uri="{9D8B030D-6E8A-4147-A177-3AD203B41FA5}">
                      <a16:colId xmlns:a16="http://schemas.microsoft.com/office/drawing/2014/main" val="3581066232"/>
                    </a:ext>
                  </a:extLst>
                </a:gridCol>
                <a:gridCol w="1218878">
                  <a:extLst>
                    <a:ext uri="{9D8B030D-6E8A-4147-A177-3AD203B41FA5}">
                      <a16:colId xmlns:a16="http://schemas.microsoft.com/office/drawing/2014/main" val="1350343710"/>
                    </a:ext>
                  </a:extLst>
                </a:gridCol>
                <a:gridCol w="1218878">
                  <a:extLst>
                    <a:ext uri="{9D8B030D-6E8A-4147-A177-3AD203B41FA5}">
                      <a16:colId xmlns:a16="http://schemas.microsoft.com/office/drawing/2014/main" val="27409083"/>
                    </a:ext>
                  </a:extLst>
                </a:gridCol>
                <a:gridCol w="752837">
                  <a:extLst>
                    <a:ext uri="{9D8B030D-6E8A-4147-A177-3AD203B41FA5}">
                      <a16:colId xmlns:a16="http://schemas.microsoft.com/office/drawing/2014/main" val="2871694848"/>
                    </a:ext>
                  </a:extLst>
                </a:gridCol>
                <a:gridCol w="752837">
                  <a:extLst>
                    <a:ext uri="{9D8B030D-6E8A-4147-A177-3AD203B41FA5}">
                      <a16:colId xmlns:a16="http://schemas.microsoft.com/office/drawing/2014/main" val="2780286626"/>
                    </a:ext>
                  </a:extLst>
                </a:gridCol>
                <a:gridCol w="752837">
                  <a:extLst>
                    <a:ext uri="{9D8B030D-6E8A-4147-A177-3AD203B41FA5}">
                      <a16:colId xmlns:a16="http://schemas.microsoft.com/office/drawing/2014/main" val="3996004935"/>
                    </a:ext>
                  </a:extLst>
                </a:gridCol>
                <a:gridCol w="1362276">
                  <a:extLst>
                    <a:ext uri="{9D8B030D-6E8A-4147-A177-3AD203B41FA5}">
                      <a16:colId xmlns:a16="http://schemas.microsoft.com/office/drawing/2014/main" val="39960046"/>
                    </a:ext>
                  </a:extLst>
                </a:gridCol>
                <a:gridCol w="1362276">
                  <a:extLst>
                    <a:ext uri="{9D8B030D-6E8A-4147-A177-3AD203B41FA5}">
                      <a16:colId xmlns:a16="http://schemas.microsoft.com/office/drawing/2014/main" val="1432104153"/>
                    </a:ext>
                  </a:extLst>
                </a:gridCol>
              </a:tblGrid>
              <a:tr h="506978">
                <a:tc>
                  <a:txBody>
                    <a:bodyPr/>
                    <a:lstStyle/>
                    <a:p>
                      <a:r>
                        <a:rPr lang="es-ES" sz="800" b="1" kern="100">
                          <a:solidFill>
                            <a:schemeClr val="bg1"/>
                          </a:solidFill>
                          <a:effectLst/>
                          <a:latin typeface="+mn-lt"/>
                          <a:ea typeface="Times New Roman" panose="02020603050405020304" pitchFamily="18" charset="0"/>
                        </a:rPr>
                        <a:t>Autor</a:t>
                      </a:r>
                    </a:p>
                  </a:txBody>
                  <a:tcPr marL="68580" marR="68580" marT="54000" marB="54000">
                    <a:lnL w="12700" cap="flat" cmpd="sng" algn="ctr">
                      <a:solidFill>
                        <a:schemeClr val="accent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s-ES" sz="800" b="1" kern="100">
                          <a:solidFill>
                            <a:schemeClr val="bg1"/>
                          </a:solidFill>
                          <a:effectLst/>
                          <a:latin typeface="+mn-lt"/>
                          <a:ea typeface="Times New Roman" panose="02020603050405020304" pitchFamily="18" charset="0"/>
                        </a:rPr>
                        <a:t>Diseño del estudio</a:t>
                      </a:r>
                    </a:p>
                  </a:txBody>
                  <a:tcPr marL="68580" marR="6858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s-ES" sz="800" b="1" kern="100">
                          <a:solidFill>
                            <a:schemeClr val="bg1"/>
                          </a:solidFill>
                          <a:effectLst/>
                          <a:latin typeface="+mn-lt"/>
                          <a:ea typeface="Times New Roman" panose="02020603050405020304" pitchFamily="18" charset="0"/>
                        </a:rPr>
                        <a:t>Población</a:t>
                      </a:r>
                    </a:p>
                  </a:txBody>
                  <a:tcPr marL="68580" marR="6858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s-ES" sz="800" b="1" kern="100">
                          <a:solidFill>
                            <a:schemeClr val="bg1"/>
                          </a:solidFill>
                          <a:effectLst/>
                          <a:latin typeface="+mn-lt"/>
                          <a:ea typeface="Times New Roman" panose="02020603050405020304" pitchFamily="18" charset="0"/>
                        </a:rPr>
                        <a:t>Edad mínima, años</a:t>
                      </a:r>
                    </a:p>
                  </a:txBody>
                  <a:tcPr marL="68580" marR="6858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s-ES" sz="800" b="1" kern="100">
                          <a:solidFill>
                            <a:schemeClr val="bg1"/>
                          </a:solidFill>
                          <a:effectLst/>
                          <a:latin typeface="+mn-lt"/>
                          <a:ea typeface="Times New Roman" panose="02020603050405020304" pitchFamily="18" charset="0"/>
                        </a:rPr>
                        <a:t>Estudios incluidos</a:t>
                      </a:r>
                    </a:p>
                  </a:txBody>
                  <a:tcPr marL="68580" marR="6858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s-ES" sz="800" b="1" kern="100" dirty="0">
                          <a:solidFill>
                            <a:schemeClr val="bg1"/>
                          </a:solidFill>
                          <a:effectLst/>
                          <a:latin typeface="+mn-lt"/>
                          <a:ea typeface="Times New Roman" panose="02020603050405020304" pitchFamily="18" charset="0"/>
                        </a:rPr>
                        <a:t>Muestra agrupada</a:t>
                      </a:r>
                    </a:p>
                  </a:txBody>
                  <a:tcPr marL="68580" marR="6858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s-ES" sz="800" b="1" kern="100" dirty="0">
                          <a:solidFill>
                            <a:schemeClr val="bg1"/>
                          </a:solidFill>
                          <a:effectLst/>
                          <a:latin typeface="+mn-lt"/>
                          <a:ea typeface="Times New Roman" panose="02020603050405020304" pitchFamily="18" charset="0"/>
                        </a:rPr>
                        <a:t>Prevalencia agrupada de fragilidad </a:t>
                      </a:r>
                      <a:br>
                        <a:rPr lang="es-ES" sz="800" b="1" kern="100" dirty="0">
                          <a:solidFill>
                            <a:schemeClr val="bg1"/>
                          </a:solidFill>
                          <a:effectLst/>
                          <a:latin typeface="+mn-lt"/>
                          <a:ea typeface="Times New Roman" panose="02020603050405020304" pitchFamily="18" charset="0"/>
                        </a:rPr>
                      </a:br>
                      <a:r>
                        <a:rPr lang="es-ES" sz="800" b="1" kern="100" dirty="0">
                          <a:solidFill>
                            <a:schemeClr val="bg1"/>
                          </a:solidFill>
                          <a:effectLst/>
                          <a:latin typeface="+mn-lt"/>
                          <a:ea typeface="Times New Roman" panose="02020603050405020304" pitchFamily="18" charset="0"/>
                        </a:rPr>
                        <a:t>(IC del 95 %) (%)</a:t>
                      </a:r>
                    </a:p>
                  </a:txBody>
                  <a:tcPr marL="68580" marR="68580" marT="54000" marB="54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tc>
                  <a:txBody>
                    <a:bodyPr/>
                    <a:lstStyle/>
                    <a:p>
                      <a:r>
                        <a:rPr lang="es-ES" sz="800" b="1" kern="100" dirty="0">
                          <a:solidFill>
                            <a:schemeClr val="bg1"/>
                          </a:solidFill>
                          <a:effectLst/>
                          <a:latin typeface="+mn-lt"/>
                          <a:ea typeface="Times New Roman" panose="02020603050405020304" pitchFamily="18" charset="0"/>
                        </a:rPr>
                        <a:t>Prevalencia agrupada de pre-fragilidad </a:t>
                      </a:r>
                      <a:br>
                        <a:rPr lang="es-ES" sz="800" b="1" kern="100" dirty="0">
                          <a:solidFill>
                            <a:schemeClr val="bg1"/>
                          </a:solidFill>
                          <a:effectLst/>
                          <a:latin typeface="+mn-lt"/>
                          <a:ea typeface="Times New Roman" panose="02020603050405020304" pitchFamily="18" charset="0"/>
                        </a:rPr>
                      </a:br>
                      <a:r>
                        <a:rPr lang="es-ES" sz="800" b="1" kern="100" dirty="0">
                          <a:solidFill>
                            <a:schemeClr val="bg1"/>
                          </a:solidFill>
                          <a:effectLst/>
                          <a:latin typeface="+mn-lt"/>
                          <a:ea typeface="Times New Roman" panose="02020603050405020304" pitchFamily="18" charset="0"/>
                        </a:rPr>
                        <a:t>(IC del 95 %) (%)</a:t>
                      </a:r>
                    </a:p>
                  </a:txBody>
                  <a:tcPr marL="68580" marR="68580" marT="54000" marB="54000">
                    <a:lnL w="635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5"/>
                    </a:solidFill>
                  </a:tcPr>
                </a:tc>
                <a:extLst>
                  <a:ext uri="{0D108BD9-81ED-4DB2-BD59-A6C34878D82A}">
                    <a16:rowId xmlns:a16="http://schemas.microsoft.com/office/drawing/2014/main" val="3633947862"/>
                  </a:ext>
                </a:extLst>
              </a:tr>
              <a:tr h="376510">
                <a:tc>
                  <a:txBody>
                    <a:bodyPr/>
                    <a:lstStyle/>
                    <a:p>
                      <a:r>
                        <a:rPr lang="en-US" sz="800" b="0" kern="100">
                          <a:solidFill>
                            <a:schemeClr val="tx1">
                              <a:lumMod val="75000"/>
                            </a:schemeClr>
                          </a:solidFill>
                          <a:effectLst/>
                          <a:latin typeface="+mn-lt"/>
                          <a:ea typeface="Times New Roman" panose="02020603050405020304" pitchFamily="18" charset="0"/>
                        </a:rPr>
                        <a:t>He, </a:t>
                      </a:r>
                      <a:r>
                        <a:rPr lang="en-US" sz="800" b="0" i="1" kern="100">
                          <a:solidFill>
                            <a:schemeClr val="tx1">
                              <a:lumMod val="75000"/>
                            </a:schemeClr>
                          </a:solidFill>
                          <a:effectLst/>
                          <a:latin typeface="+mn-lt"/>
                          <a:ea typeface="Times New Roman" panose="02020603050405020304" pitchFamily="18" charset="0"/>
                        </a:rPr>
                        <a:t>et al</a:t>
                      </a:r>
                      <a:r>
                        <a:rPr lang="en-US" sz="800" b="0" kern="100">
                          <a:solidFill>
                            <a:schemeClr val="tx1">
                              <a:lumMod val="75000"/>
                            </a:schemeClr>
                          </a:solidFill>
                          <a:effectLst/>
                          <a:latin typeface="+mn-lt"/>
                          <a:ea typeface="Times New Roman" panose="02020603050405020304" pitchFamily="18" charset="0"/>
                        </a:rPr>
                        <a:t>. 2019 [98]</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Revisión sistemática </a:t>
                      </a:r>
                      <a:br>
                        <a:rPr lang="es-ES" sz="800" b="0" kern="100">
                          <a:solidFill>
                            <a:schemeClr val="tx1">
                              <a:lumMod val="75000"/>
                            </a:schemeClr>
                          </a:solidFill>
                          <a:effectLst/>
                          <a:latin typeface="+mn-lt"/>
                          <a:ea typeface="Times New Roman" panose="02020603050405020304" pitchFamily="18" charset="0"/>
                        </a:rPr>
                      </a:br>
                      <a:r>
                        <a:rPr lang="es-ES" sz="800" b="0" kern="100">
                          <a:solidFill>
                            <a:schemeClr val="tx1">
                              <a:lumMod val="75000"/>
                            </a:schemeClr>
                          </a:solidFill>
                          <a:effectLst/>
                          <a:latin typeface="+mn-lt"/>
                          <a:ea typeface="Times New Roman" panose="02020603050405020304" pitchFamily="18" charset="0"/>
                        </a:rPr>
                        <a:t>y metaanálisis</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Ancianos que viven en comunidad en China</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≥65</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14</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81.258</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10 (8,0 - 12,0)</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43 (37 - 50)</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extLst>
                  <a:ext uri="{0D108BD9-81ED-4DB2-BD59-A6C34878D82A}">
                    <a16:rowId xmlns:a16="http://schemas.microsoft.com/office/drawing/2014/main" val="3378581681"/>
                  </a:ext>
                </a:extLst>
              </a:tr>
              <a:tr h="637447">
                <a:tc>
                  <a:txBody>
                    <a:bodyPr/>
                    <a:lstStyle/>
                    <a:p>
                      <a:r>
                        <a:rPr lang="en-US" sz="800" b="0" kern="100" err="1">
                          <a:solidFill>
                            <a:schemeClr val="tx1">
                              <a:lumMod val="75000"/>
                            </a:schemeClr>
                          </a:solidFill>
                          <a:effectLst/>
                          <a:latin typeface="+mn-lt"/>
                          <a:ea typeface="Times New Roman" panose="02020603050405020304" pitchFamily="18" charset="0"/>
                        </a:rPr>
                        <a:t>Siriwardhana</a:t>
                      </a:r>
                      <a:r>
                        <a:rPr lang="en-US" sz="800" b="0" kern="100">
                          <a:solidFill>
                            <a:schemeClr val="tx1">
                              <a:lumMod val="75000"/>
                            </a:schemeClr>
                          </a:solidFill>
                          <a:effectLst/>
                          <a:latin typeface="+mn-lt"/>
                          <a:ea typeface="Times New Roman" panose="02020603050405020304" pitchFamily="18" charset="0"/>
                        </a:rPr>
                        <a:t>, </a:t>
                      </a:r>
                      <a:r>
                        <a:rPr lang="en-US" sz="800" b="0" i="1" kern="100">
                          <a:solidFill>
                            <a:schemeClr val="tx1">
                              <a:lumMod val="75000"/>
                            </a:schemeClr>
                          </a:solidFill>
                          <a:effectLst/>
                          <a:latin typeface="+mn-lt"/>
                          <a:ea typeface="Times New Roman" panose="02020603050405020304" pitchFamily="18" charset="0"/>
                        </a:rPr>
                        <a:t>et al</a:t>
                      </a:r>
                      <a:r>
                        <a:rPr lang="en-US" sz="800" b="0" kern="100">
                          <a:solidFill>
                            <a:schemeClr val="tx1">
                              <a:lumMod val="75000"/>
                            </a:schemeClr>
                          </a:solidFill>
                          <a:effectLst/>
                          <a:latin typeface="+mn-lt"/>
                          <a:ea typeface="Times New Roman" panose="02020603050405020304" pitchFamily="18" charset="0"/>
                        </a:rPr>
                        <a:t>. 2018 [99]</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Revisión sistemática </a:t>
                      </a:r>
                      <a:br>
                        <a:rPr lang="es-ES" sz="800" b="0" kern="100">
                          <a:solidFill>
                            <a:schemeClr val="tx1">
                              <a:lumMod val="75000"/>
                            </a:schemeClr>
                          </a:solidFill>
                          <a:effectLst/>
                          <a:latin typeface="+mn-lt"/>
                          <a:ea typeface="Times New Roman" panose="02020603050405020304" pitchFamily="18" charset="0"/>
                        </a:rPr>
                      </a:br>
                      <a:r>
                        <a:rPr lang="es-ES" sz="800" b="0" kern="100">
                          <a:solidFill>
                            <a:schemeClr val="tx1">
                              <a:lumMod val="75000"/>
                            </a:schemeClr>
                          </a:solidFill>
                          <a:effectLst/>
                          <a:latin typeface="+mn-lt"/>
                          <a:ea typeface="Times New Roman" panose="02020603050405020304" pitchFamily="18" charset="0"/>
                        </a:rPr>
                        <a:t>y metaanálisis</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Ancianos que viven en comunidad en países con un nivel de ingresos bajo y medio</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≥60</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47</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75.133</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17,4 (14,4 - 20,7)</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49,3 (46,4 - 52,2)</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extLst>
                  <a:ext uri="{0D108BD9-81ED-4DB2-BD59-A6C34878D82A}">
                    <a16:rowId xmlns:a16="http://schemas.microsoft.com/office/drawing/2014/main" val="857721643"/>
                  </a:ext>
                </a:extLst>
              </a:tr>
              <a:tr h="376510">
                <a:tc>
                  <a:txBody>
                    <a:bodyPr/>
                    <a:lstStyle/>
                    <a:p>
                      <a:r>
                        <a:rPr lang="en-US" sz="800" b="0" kern="100">
                          <a:solidFill>
                            <a:schemeClr val="tx1">
                              <a:lumMod val="75000"/>
                            </a:schemeClr>
                          </a:solidFill>
                          <a:effectLst/>
                          <a:latin typeface="+mn-lt"/>
                          <a:ea typeface="Times New Roman" panose="02020603050405020304" pitchFamily="18" charset="0"/>
                        </a:rPr>
                        <a:t>Kojima, </a:t>
                      </a:r>
                      <a:r>
                        <a:rPr lang="en-US" sz="800" b="0" i="1" kern="100">
                          <a:solidFill>
                            <a:schemeClr val="tx1">
                              <a:lumMod val="75000"/>
                            </a:schemeClr>
                          </a:solidFill>
                          <a:effectLst/>
                          <a:latin typeface="+mn-lt"/>
                          <a:ea typeface="Times New Roman" panose="02020603050405020304" pitchFamily="18" charset="0"/>
                        </a:rPr>
                        <a:t>et al</a:t>
                      </a:r>
                      <a:r>
                        <a:rPr lang="en-US" sz="800" b="0" kern="100">
                          <a:solidFill>
                            <a:schemeClr val="tx1">
                              <a:lumMod val="75000"/>
                            </a:schemeClr>
                          </a:solidFill>
                          <a:effectLst/>
                          <a:latin typeface="+mn-lt"/>
                          <a:ea typeface="Times New Roman" panose="02020603050405020304" pitchFamily="18" charset="0"/>
                        </a:rPr>
                        <a:t>. 2017 [100]</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Revisión sistemática </a:t>
                      </a:r>
                      <a:br>
                        <a:rPr lang="es-ES" sz="800" b="0" kern="100">
                          <a:solidFill>
                            <a:schemeClr val="tx1">
                              <a:lumMod val="75000"/>
                            </a:schemeClr>
                          </a:solidFill>
                          <a:effectLst/>
                          <a:latin typeface="+mn-lt"/>
                          <a:ea typeface="Times New Roman" panose="02020603050405020304" pitchFamily="18" charset="0"/>
                        </a:rPr>
                      </a:br>
                      <a:r>
                        <a:rPr lang="es-ES" sz="800" b="0" kern="100">
                          <a:solidFill>
                            <a:schemeClr val="tx1">
                              <a:lumMod val="75000"/>
                            </a:schemeClr>
                          </a:solidFill>
                          <a:effectLst/>
                          <a:latin typeface="+mn-lt"/>
                          <a:ea typeface="Times New Roman" panose="02020603050405020304" pitchFamily="18" charset="0"/>
                        </a:rPr>
                        <a:t>y metaanálisis</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Ancianos que viven en comunidad en Japón</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≥65</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5</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11.414</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7,4 (6,1 - 9,0)</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48,1 (41,6 - 54,8)</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extLst>
                  <a:ext uri="{0D108BD9-81ED-4DB2-BD59-A6C34878D82A}">
                    <a16:rowId xmlns:a16="http://schemas.microsoft.com/office/drawing/2014/main" val="2226083394"/>
                  </a:ext>
                </a:extLst>
              </a:tr>
              <a:tr h="506978">
                <a:tc>
                  <a:txBody>
                    <a:bodyPr/>
                    <a:lstStyle/>
                    <a:p>
                      <a:r>
                        <a:rPr lang="en-US" sz="800" b="0" kern="100" err="1">
                          <a:solidFill>
                            <a:schemeClr val="tx1">
                              <a:lumMod val="75000"/>
                            </a:schemeClr>
                          </a:solidFill>
                          <a:effectLst/>
                          <a:latin typeface="+mn-lt"/>
                          <a:ea typeface="Times New Roman" panose="02020603050405020304" pitchFamily="18" charset="0"/>
                        </a:rPr>
                        <a:t>Verlaan</a:t>
                      </a:r>
                      <a:r>
                        <a:rPr lang="en-US" sz="800" b="0" kern="100">
                          <a:solidFill>
                            <a:schemeClr val="tx1">
                              <a:lumMod val="75000"/>
                            </a:schemeClr>
                          </a:solidFill>
                          <a:effectLst/>
                          <a:latin typeface="+mn-lt"/>
                          <a:ea typeface="Times New Roman" panose="02020603050405020304" pitchFamily="18" charset="0"/>
                        </a:rPr>
                        <a:t>, </a:t>
                      </a:r>
                      <a:r>
                        <a:rPr lang="en-US" sz="800" b="0" i="1" kern="100">
                          <a:solidFill>
                            <a:schemeClr val="tx1">
                              <a:lumMod val="75000"/>
                            </a:schemeClr>
                          </a:solidFill>
                          <a:effectLst/>
                          <a:latin typeface="+mn-lt"/>
                          <a:ea typeface="Times New Roman" panose="02020603050405020304" pitchFamily="18" charset="0"/>
                        </a:rPr>
                        <a:t>et al</a:t>
                      </a:r>
                      <a:r>
                        <a:rPr lang="en-US" sz="800" b="0" kern="100">
                          <a:solidFill>
                            <a:schemeClr val="tx1">
                              <a:lumMod val="75000"/>
                            </a:schemeClr>
                          </a:solidFill>
                          <a:effectLst/>
                          <a:latin typeface="+mn-lt"/>
                          <a:ea typeface="Times New Roman" panose="02020603050405020304" pitchFamily="18" charset="0"/>
                        </a:rPr>
                        <a:t>. 2017 [101]</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Revisión sistemática </a:t>
                      </a:r>
                      <a:br>
                        <a:rPr lang="es-ES" sz="800" b="0" kern="100">
                          <a:solidFill>
                            <a:schemeClr val="tx1">
                              <a:lumMod val="75000"/>
                            </a:schemeClr>
                          </a:solidFill>
                          <a:effectLst/>
                          <a:latin typeface="+mn-lt"/>
                          <a:ea typeface="Times New Roman" panose="02020603050405020304" pitchFamily="18" charset="0"/>
                        </a:rPr>
                      </a:br>
                      <a:r>
                        <a:rPr lang="es-ES" sz="800" b="0" kern="100">
                          <a:solidFill>
                            <a:schemeClr val="tx1">
                              <a:lumMod val="75000"/>
                            </a:schemeClr>
                          </a:solidFill>
                          <a:effectLst/>
                          <a:latin typeface="+mn-lt"/>
                          <a:ea typeface="Times New Roman" panose="02020603050405020304" pitchFamily="18" charset="0"/>
                        </a:rPr>
                        <a:t>y metaanálisis</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Ancianos con desnutrición que viven en comunidad</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≥50</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10</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128</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68 (59,9 - 76,1)</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25,8 (18,2 - 33,4)</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alpha val="10000"/>
                      </a:schemeClr>
                    </a:solidFill>
                  </a:tcPr>
                </a:tc>
                <a:extLst>
                  <a:ext uri="{0D108BD9-81ED-4DB2-BD59-A6C34878D82A}">
                    <a16:rowId xmlns:a16="http://schemas.microsoft.com/office/drawing/2014/main" val="1133275641"/>
                  </a:ext>
                </a:extLst>
              </a:tr>
              <a:tr h="376510">
                <a:tc>
                  <a:txBody>
                    <a:bodyPr/>
                    <a:lstStyle/>
                    <a:p>
                      <a:r>
                        <a:rPr lang="en-US" sz="800" b="0" kern="100">
                          <a:solidFill>
                            <a:schemeClr val="tx1">
                              <a:lumMod val="75000"/>
                            </a:schemeClr>
                          </a:solidFill>
                          <a:effectLst/>
                          <a:latin typeface="+mn-lt"/>
                          <a:ea typeface="Times New Roman" panose="02020603050405020304" pitchFamily="18" charset="0"/>
                        </a:rPr>
                        <a:t>Collard, </a:t>
                      </a:r>
                      <a:r>
                        <a:rPr lang="en-US" sz="800" b="0" i="1" kern="100">
                          <a:solidFill>
                            <a:schemeClr val="tx1">
                              <a:lumMod val="75000"/>
                            </a:schemeClr>
                          </a:solidFill>
                          <a:effectLst/>
                          <a:latin typeface="+mn-lt"/>
                          <a:ea typeface="Times New Roman" panose="02020603050405020304" pitchFamily="18" charset="0"/>
                        </a:rPr>
                        <a:t>et al</a:t>
                      </a:r>
                      <a:r>
                        <a:rPr lang="en-US" sz="800" b="0" kern="100">
                          <a:solidFill>
                            <a:schemeClr val="tx1">
                              <a:lumMod val="75000"/>
                            </a:schemeClr>
                          </a:solidFill>
                          <a:effectLst/>
                          <a:latin typeface="+mn-lt"/>
                          <a:ea typeface="Times New Roman" panose="02020603050405020304" pitchFamily="18" charset="0"/>
                        </a:rPr>
                        <a:t>. 2017 [105]</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Revisión sistemática</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Ancianos que viven </a:t>
                      </a:r>
                      <a:br>
                        <a:rPr lang="es-ES" sz="800" b="0" kern="100">
                          <a:solidFill>
                            <a:schemeClr val="tx1">
                              <a:lumMod val="75000"/>
                            </a:schemeClr>
                          </a:solidFill>
                          <a:effectLst/>
                          <a:latin typeface="+mn-lt"/>
                          <a:ea typeface="Times New Roman" panose="02020603050405020304" pitchFamily="18" charset="0"/>
                        </a:rPr>
                      </a:br>
                      <a:r>
                        <a:rPr lang="es-ES" sz="800" b="0" kern="100">
                          <a:solidFill>
                            <a:schemeClr val="tx1">
                              <a:lumMod val="75000"/>
                            </a:schemeClr>
                          </a:solidFill>
                          <a:effectLst/>
                          <a:latin typeface="+mn-lt"/>
                          <a:ea typeface="Times New Roman" panose="02020603050405020304" pitchFamily="18" charset="0"/>
                        </a:rPr>
                        <a:t>en comunidad</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ES" sz="800" b="0" kern="100">
                          <a:solidFill>
                            <a:schemeClr val="tx1">
                              <a:lumMod val="75000"/>
                            </a:schemeClr>
                          </a:solidFill>
                          <a:effectLst/>
                          <a:latin typeface="+mn-lt"/>
                          <a:ea typeface="Times New Roman" panose="02020603050405020304" pitchFamily="18" charset="0"/>
                        </a:rPr>
                        <a:t>≥65</a:t>
                      </a: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21</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61.500</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800" b="0" kern="100">
                          <a:solidFill>
                            <a:schemeClr val="tx1">
                              <a:lumMod val="75000"/>
                            </a:schemeClr>
                          </a:solidFill>
                          <a:effectLst/>
                          <a:latin typeface="+mn-lt"/>
                          <a:ea typeface="Times New Roman" panose="02020603050405020304" pitchFamily="18" charset="0"/>
                        </a:rPr>
                        <a:t>10,7 (10,5 - 10,9)</a:t>
                      </a:r>
                      <a:endParaRPr lang="es-ES" sz="800" b="0" kern="10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accent2">
                        <a:alpha val="10000"/>
                      </a:schemeClr>
                    </a:solidFill>
                  </a:tcPr>
                </a:tc>
                <a:tc>
                  <a:txBody>
                    <a:bodyPr/>
                    <a:lstStyle/>
                    <a:p>
                      <a:pPr algn="ctr"/>
                      <a:r>
                        <a:rPr lang="en-US" sz="800" b="0" kern="100" dirty="0">
                          <a:solidFill>
                            <a:schemeClr val="tx1">
                              <a:lumMod val="75000"/>
                            </a:schemeClr>
                          </a:solidFill>
                          <a:effectLst/>
                          <a:latin typeface="+mn-lt"/>
                          <a:ea typeface="Times New Roman" panose="02020603050405020304" pitchFamily="18" charset="0"/>
                        </a:rPr>
                        <a:t>41,6</a:t>
                      </a:r>
                      <a:endParaRPr lang="es-ES" sz="800" b="0" kern="100" dirty="0">
                        <a:solidFill>
                          <a:schemeClr val="tx1">
                            <a:lumMod val="75000"/>
                          </a:schemeClr>
                        </a:solidFill>
                        <a:effectLst/>
                        <a:latin typeface="+mn-lt"/>
                        <a:ea typeface="Times New Roman" panose="02020603050405020304" pitchFamily="18" charset="0"/>
                      </a:endParaRPr>
                    </a:p>
                  </a:txBody>
                  <a:tcPr marL="72000" marR="72000" marT="54000" marB="5400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accent2">
                        <a:alpha val="10000"/>
                      </a:schemeClr>
                    </a:solidFill>
                  </a:tcPr>
                </a:tc>
                <a:extLst>
                  <a:ext uri="{0D108BD9-81ED-4DB2-BD59-A6C34878D82A}">
                    <a16:rowId xmlns:a16="http://schemas.microsoft.com/office/drawing/2014/main" val="1815135987"/>
                  </a:ext>
                </a:extLst>
              </a:tr>
            </a:tbl>
          </a:graphicData>
        </a:graphic>
      </p:graphicFrame>
      <p:grpSp>
        <p:nvGrpSpPr>
          <p:cNvPr id="6" name="Grupo 5">
            <a:extLst>
              <a:ext uri="{FF2B5EF4-FFF2-40B4-BE49-F238E27FC236}">
                <a16:creationId xmlns:a16="http://schemas.microsoft.com/office/drawing/2014/main" id="{F547F3BA-7C5D-F34B-A74E-CB51E05E56FE}"/>
              </a:ext>
            </a:extLst>
          </p:cNvPr>
          <p:cNvGrpSpPr/>
          <p:nvPr/>
        </p:nvGrpSpPr>
        <p:grpSpPr>
          <a:xfrm>
            <a:off x="323850" y="4156388"/>
            <a:ext cx="8496300" cy="468000"/>
            <a:chOff x="323850" y="3940488"/>
            <a:chExt cx="8496300" cy="468000"/>
          </a:xfrm>
        </p:grpSpPr>
        <p:grpSp>
          <p:nvGrpSpPr>
            <p:cNvPr id="22" name="Grupo 21">
              <a:extLst>
                <a:ext uri="{FF2B5EF4-FFF2-40B4-BE49-F238E27FC236}">
                  <a16:creationId xmlns:a16="http://schemas.microsoft.com/office/drawing/2014/main" id="{44E05CDA-CB14-23DC-2A3F-35031A33974D}"/>
                </a:ext>
              </a:extLst>
            </p:cNvPr>
            <p:cNvGrpSpPr/>
            <p:nvPr/>
          </p:nvGrpSpPr>
          <p:grpSpPr>
            <a:xfrm>
              <a:off x="323850" y="3940488"/>
              <a:ext cx="8496300" cy="468000"/>
              <a:chOff x="323850" y="3940488"/>
              <a:chExt cx="8496300" cy="468000"/>
            </a:xfrm>
          </p:grpSpPr>
          <p:sp>
            <p:nvSpPr>
              <p:cNvPr id="11" name="object 4">
                <a:extLst>
                  <a:ext uri="{FF2B5EF4-FFF2-40B4-BE49-F238E27FC236}">
                    <a16:creationId xmlns:a16="http://schemas.microsoft.com/office/drawing/2014/main" id="{A0736DC4-51D2-72A9-79E6-67B79F3FE0E4}"/>
                  </a:ext>
                </a:extLst>
              </p:cNvPr>
              <p:cNvSpPr txBox="1"/>
              <p:nvPr/>
            </p:nvSpPr>
            <p:spPr>
              <a:xfrm>
                <a:off x="4349858" y="3946822"/>
                <a:ext cx="4470292" cy="461665"/>
              </a:xfrm>
              <a:prstGeom prst="rect">
                <a:avLst/>
              </a:prstGeom>
            </p:spPr>
            <p:txBody>
              <a:bodyPr vert="horz" wrap="square" lIns="0" tIns="0" rIns="0" bIns="0" rtlCol="0" anchor="t">
                <a:spAutoFit/>
              </a:bodyPr>
              <a:lstStyle/>
              <a:p>
                <a:pPr marR="5080"/>
                <a:r>
                  <a:rPr lang="es-ES" sz="1000" spc="-10">
                    <a:solidFill>
                      <a:schemeClr val="accent1"/>
                    </a:solidFill>
                  </a:rPr>
                  <a:t>Podemos observar una </a:t>
                </a:r>
                <a:r>
                  <a:rPr lang="es-ES" sz="1000" b="1" spc="-10">
                    <a:solidFill>
                      <a:schemeClr val="accent1"/>
                    </a:solidFill>
                  </a:rPr>
                  <a:t>prevalencia elevada </a:t>
                </a:r>
                <a:r>
                  <a:rPr lang="es-ES" sz="1000" spc="-10">
                    <a:solidFill>
                      <a:schemeClr val="accent1"/>
                    </a:solidFill>
                  </a:rPr>
                  <a:t>de fragilidad en </a:t>
                </a:r>
                <a:r>
                  <a:rPr lang="es-ES" sz="1000" b="1" spc="-10">
                    <a:solidFill>
                      <a:schemeClr val="accent1"/>
                    </a:solidFill>
                  </a:rPr>
                  <a:t>Atención Primaria</a:t>
                </a:r>
                <a:r>
                  <a:rPr lang="es-ES" sz="1000" spc="-10">
                    <a:solidFill>
                      <a:schemeClr val="accent1"/>
                    </a:solidFill>
                  </a:rPr>
                  <a:t>; destaca su variabilidad debido a los diferentes enfoques teórico-prácticos para evaluar la fragilidad en los sucesivos estudios analizados.</a:t>
                </a:r>
                <a:endParaRPr sz="1000" spc="-10">
                  <a:solidFill>
                    <a:schemeClr val="accent1"/>
                  </a:solidFill>
                </a:endParaRPr>
              </a:p>
            </p:txBody>
          </p:sp>
          <p:grpSp>
            <p:nvGrpSpPr>
              <p:cNvPr id="15" name="Grupo 14">
                <a:extLst>
                  <a:ext uri="{FF2B5EF4-FFF2-40B4-BE49-F238E27FC236}">
                    <a16:creationId xmlns:a16="http://schemas.microsoft.com/office/drawing/2014/main" id="{7C21C6B9-4A27-79B9-E0DC-0BBBE06B0606}"/>
                  </a:ext>
                </a:extLst>
              </p:cNvPr>
              <p:cNvGrpSpPr/>
              <p:nvPr/>
            </p:nvGrpSpPr>
            <p:grpSpPr>
              <a:xfrm>
                <a:off x="3785228" y="3940739"/>
                <a:ext cx="468000" cy="467749"/>
                <a:chOff x="3779546" y="3940739"/>
                <a:chExt cx="468000" cy="467749"/>
              </a:xfrm>
            </p:grpSpPr>
            <p:cxnSp>
              <p:nvCxnSpPr>
                <p:cNvPr id="12" name="Conector recto 11">
                  <a:extLst>
                    <a:ext uri="{FF2B5EF4-FFF2-40B4-BE49-F238E27FC236}">
                      <a16:creationId xmlns:a16="http://schemas.microsoft.com/office/drawing/2014/main" id="{F4E1C91E-3BED-EB52-C8F5-2FF74791E7CD}"/>
                    </a:ext>
                  </a:extLst>
                </p:cNvPr>
                <p:cNvCxnSpPr>
                  <a:cxnSpLocks/>
                </p:cNvCxnSpPr>
                <p:nvPr/>
              </p:nvCxnSpPr>
              <p:spPr>
                <a:xfrm>
                  <a:off x="3779912"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EA832DFC-FE92-81AE-3E1B-99B833272F7C}"/>
                    </a:ext>
                  </a:extLst>
                </p:cNvPr>
                <p:cNvCxnSpPr>
                  <a:cxnSpLocks/>
                </p:cNvCxnSpPr>
                <p:nvPr/>
              </p:nvCxnSpPr>
              <p:spPr>
                <a:xfrm>
                  <a:off x="3779546" y="4174613"/>
                  <a:ext cx="468000" cy="0"/>
                </a:xfrm>
                <a:prstGeom prst="straightConnector1">
                  <a:avLst/>
                </a:prstGeom>
                <a:ln w="12700">
                  <a:headEnd type="none"/>
                  <a:tailEnd type="arrow"/>
                </a:ln>
              </p:spPr>
              <p:style>
                <a:lnRef idx="1">
                  <a:schemeClr val="accent1"/>
                </a:lnRef>
                <a:fillRef idx="0">
                  <a:schemeClr val="accent1"/>
                </a:fillRef>
                <a:effectRef idx="0">
                  <a:schemeClr val="accent1"/>
                </a:effectRef>
                <a:fontRef idx="minor">
                  <a:schemeClr val="tx1"/>
                </a:fontRef>
              </p:style>
            </p:cxnSp>
          </p:grpSp>
          <p:sp>
            <p:nvSpPr>
              <p:cNvPr id="17" name="object 4">
                <a:extLst>
                  <a:ext uri="{FF2B5EF4-FFF2-40B4-BE49-F238E27FC236}">
                    <a16:creationId xmlns:a16="http://schemas.microsoft.com/office/drawing/2014/main" id="{A4A16D05-229E-E97E-5D5F-EAB39BCE0F88}"/>
                  </a:ext>
                </a:extLst>
              </p:cNvPr>
              <p:cNvSpPr txBox="1"/>
              <p:nvPr/>
            </p:nvSpPr>
            <p:spPr>
              <a:xfrm>
                <a:off x="986726" y="3946823"/>
                <a:ext cx="2701872" cy="461665"/>
              </a:xfrm>
              <a:prstGeom prst="rect">
                <a:avLst/>
              </a:prstGeom>
            </p:spPr>
            <p:txBody>
              <a:bodyPr vert="horz" wrap="square" lIns="0" tIns="0" rIns="0" bIns="0" rtlCol="0" anchor="t">
                <a:spAutoFit/>
              </a:bodyPr>
              <a:lstStyle/>
              <a:p>
                <a:pPr marR="5080"/>
                <a:r>
                  <a:rPr lang="es-ES" sz="1000">
                    <a:solidFill>
                      <a:schemeClr val="accent1"/>
                    </a:solidFill>
                  </a:rPr>
                  <a:t>Revisiones </a:t>
                </a:r>
                <a:r>
                  <a:rPr lang="es-ES" sz="1000" b="1">
                    <a:solidFill>
                      <a:schemeClr val="accent1"/>
                    </a:solidFill>
                  </a:rPr>
                  <a:t>sistemáticas y metaanálisis</a:t>
                </a:r>
                <a:r>
                  <a:rPr lang="es-ES" sz="1000">
                    <a:solidFill>
                      <a:schemeClr val="accent1"/>
                    </a:solidFill>
                  </a:rPr>
                  <a:t> que examinan la </a:t>
                </a:r>
                <a:r>
                  <a:rPr lang="es-ES" sz="1000" b="1">
                    <a:solidFill>
                      <a:schemeClr val="accent1"/>
                    </a:solidFill>
                  </a:rPr>
                  <a:t>prevalencia de la fragilidad </a:t>
                </a:r>
                <a:r>
                  <a:rPr lang="es-ES" sz="1000">
                    <a:solidFill>
                      <a:schemeClr val="accent1"/>
                    </a:solidFill>
                  </a:rPr>
                  <a:t>entre los adultos mayores que viven en comunidad.</a:t>
                </a:r>
              </a:p>
            </p:txBody>
          </p:sp>
          <p:sp>
            <p:nvSpPr>
              <p:cNvPr id="18" name="Elipse 17">
                <a:extLst>
                  <a:ext uri="{FF2B5EF4-FFF2-40B4-BE49-F238E27FC236}">
                    <a16:creationId xmlns:a16="http://schemas.microsoft.com/office/drawing/2014/main" id="{23B51200-BCD3-E828-0FF5-446E4E1EE7A4}"/>
                  </a:ext>
                </a:extLst>
              </p:cNvPr>
              <p:cNvSpPr/>
              <p:nvPr/>
            </p:nvSpPr>
            <p:spPr>
              <a:xfrm>
                <a:off x="323850" y="3940488"/>
                <a:ext cx="468000" cy="46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18">
                <a:extLst>
                  <a:ext uri="{FF2B5EF4-FFF2-40B4-BE49-F238E27FC236}">
                    <a16:creationId xmlns:a16="http://schemas.microsoft.com/office/drawing/2014/main" id="{701CF522-73EC-D5B4-5392-B276D5116FA1}"/>
                  </a:ext>
                </a:extLst>
              </p:cNvPr>
              <p:cNvCxnSpPr/>
              <p:nvPr/>
            </p:nvCxnSpPr>
            <p:spPr>
              <a:xfrm>
                <a:off x="889287"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5" name="Gráfico 4">
              <a:extLst>
                <a:ext uri="{FF2B5EF4-FFF2-40B4-BE49-F238E27FC236}">
                  <a16:creationId xmlns:a16="http://schemas.microsoft.com/office/drawing/2014/main" id="{3AFA64BD-10A3-5352-026B-CC4FDD02F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500" y="4025475"/>
              <a:ext cx="281384" cy="281384"/>
            </a:xfrm>
            <a:prstGeom prst="rect">
              <a:avLst/>
            </a:prstGeom>
          </p:spPr>
        </p:pic>
      </p:grpSp>
      <p:sp>
        <p:nvSpPr>
          <p:cNvPr id="8" name="Marcador de texto 7">
            <a:extLst>
              <a:ext uri="{FF2B5EF4-FFF2-40B4-BE49-F238E27FC236}">
                <a16:creationId xmlns:a16="http://schemas.microsoft.com/office/drawing/2014/main" id="{87FBC74C-0AD8-5DAC-65F0-F74CD8C71F60}"/>
              </a:ext>
            </a:extLst>
          </p:cNvPr>
          <p:cNvSpPr txBox="1">
            <a:spLocks/>
          </p:cNvSpPr>
          <p:nvPr/>
        </p:nvSpPr>
        <p:spPr>
          <a:xfrm>
            <a:off x="323851" y="259918"/>
            <a:ext cx="8496300" cy="342062"/>
          </a:xfrm>
          <a:prstGeom prst="rect">
            <a:avLst/>
          </a:prstGeom>
        </p:spPr>
        <p:txBody>
          <a:bodyPr lIns="0" tIns="0" rIns="0" bIns="0">
            <a:noAutofit/>
          </a:bodyPr>
          <a:lstStyle>
            <a:lvl1pPr marL="0" indent="0" algn="l" defTabSz="685800" rtl="0" eaLnBrk="1" latinLnBrk="0" hangingPunct="1">
              <a:lnSpc>
                <a:spcPct val="100000"/>
              </a:lnSpc>
              <a:spcBef>
                <a:spcPts val="0"/>
              </a:spcBef>
              <a:buFont typeface="Arial" panose="020B0604020202020204" pitchFamily="34" charset="0"/>
              <a:buNone/>
              <a:defRPr sz="2200" kern="1200">
                <a:solidFill>
                  <a:schemeClr val="accent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22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a:t>APROXIMACIÓN A LA FRAGILIDAD EN AP</a:t>
            </a:r>
          </a:p>
        </p:txBody>
      </p:sp>
      <p:sp>
        <p:nvSpPr>
          <p:cNvPr id="16" name="Marcador de texto 15">
            <a:extLst>
              <a:ext uri="{FF2B5EF4-FFF2-40B4-BE49-F238E27FC236}">
                <a16:creationId xmlns:a16="http://schemas.microsoft.com/office/drawing/2014/main" id="{24C27613-3405-236C-9EE8-FCD1FBAAEE20}"/>
              </a:ext>
            </a:extLst>
          </p:cNvPr>
          <p:cNvSpPr>
            <a:spLocks noGrp="1"/>
          </p:cNvSpPr>
          <p:nvPr>
            <p:ph type="body" sz="quarter" idx="26"/>
          </p:nvPr>
        </p:nvSpPr>
        <p:spPr/>
        <p:txBody>
          <a:bodyPr/>
          <a:lstStyle/>
          <a:p>
            <a:r>
              <a:rPr lang="es-ES" err="1"/>
              <a:t>Doody</a:t>
            </a:r>
            <a:r>
              <a:rPr lang="es-ES"/>
              <a:t> P, </a:t>
            </a:r>
            <a:r>
              <a:rPr lang="es-ES" i="1"/>
              <a:t>et al. </a:t>
            </a:r>
            <a:r>
              <a:rPr lang="es-ES" err="1"/>
              <a:t>Frailty</a:t>
            </a:r>
            <a:r>
              <a:rPr lang="es-ES"/>
              <a:t>: </a:t>
            </a:r>
            <a:r>
              <a:rPr lang="es-ES" err="1"/>
              <a:t>Pathophysiology</a:t>
            </a:r>
            <a:r>
              <a:rPr lang="es-ES"/>
              <a:t>, </a:t>
            </a:r>
            <a:r>
              <a:rPr lang="es-ES" err="1"/>
              <a:t>theoretical</a:t>
            </a:r>
            <a:r>
              <a:rPr lang="es-ES"/>
              <a:t> and </a:t>
            </a:r>
            <a:r>
              <a:rPr lang="es-ES" err="1"/>
              <a:t>operational</a:t>
            </a:r>
            <a:r>
              <a:rPr lang="es-ES"/>
              <a:t> </a:t>
            </a:r>
            <a:r>
              <a:rPr lang="es-ES" err="1"/>
              <a:t>definition</a:t>
            </a:r>
            <a:r>
              <a:rPr lang="es-ES"/>
              <a:t>(s), </a:t>
            </a:r>
            <a:r>
              <a:rPr lang="es-ES" err="1"/>
              <a:t>impact</a:t>
            </a:r>
            <a:r>
              <a:rPr lang="es-ES"/>
              <a:t>, </a:t>
            </a:r>
            <a:r>
              <a:rPr lang="es-ES" err="1"/>
              <a:t>prevalence</a:t>
            </a:r>
            <a:r>
              <a:rPr lang="es-ES"/>
              <a:t>, </a:t>
            </a:r>
            <a:r>
              <a:rPr lang="es-ES" err="1"/>
              <a:t>management</a:t>
            </a:r>
            <a:r>
              <a:rPr lang="es-ES"/>
              <a:t> and </a:t>
            </a:r>
            <a:r>
              <a:rPr lang="es-ES" err="1"/>
              <a:t>prevention</a:t>
            </a:r>
            <a:r>
              <a:rPr lang="es-ES"/>
              <a:t>, in </a:t>
            </a:r>
            <a:r>
              <a:rPr lang="es-ES" err="1"/>
              <a:t>an</a:t>
            </a:r>
            <a:r>
              <a:rPr lang="es-ES"/>
              <a:t> </a:t>
            </a:r>
            <a:r>
              <a:rPr lang="es-ES" err="1"/>
              <a:t>increasingly</a:t>
            </a:r>
            <a:r>
              <a:rPr lang="es-ES"/>
              <a:t> </a:t>
            </a:r>
            <a:r>
              <a:rPr lang="es-ES" err="1"/>
              <a:t>economically</a:t>
            </a:r>
            <a:r>
              <a:rPr lang="es-ES"/>
              <a:t> </a:t>
            </a:r>
            <a:r>
              <a:rPr lang="es-ES" err="1"/>
              <a:t>developed</a:t>
            </a:r>
            <a:r>
              <a:rPr lang="es-ES"/>
              <a:t> and </a:t>
            </a:r>
            <a:r>
              <a:rPr lang="es-ES" err="1"/>
              <a:t>ageing</a:t>
            </a:r>
            <a:r>
              <a:rPr lang="es-ES"/>
              <a:t> </a:t>
            </a:r>
            <a:r>
              <a:rPr lang="es-ES" err="1"/>
              <a:t>world</a:t>
            </a:r>
            <a:r>
              <a:rPr lang="es-ES"/>
              <a:t>. </a:t>
            </a:r>
            <a:r>
              <a:rPr lang="es-ES" err="1"/>
              <a:t>Gerontology</a:t>
            </a:r>
            <a:r>
              <a:rPr lang="es-ES"/>
              <a:t>. 2023;69(8):927–45.</a:t>
            </a:r>
          </a:p>
        </p:txBody>
      </p:sp>
      <p:sp>
        <p:nvSpPr>
          <p:cNvPr id="3" name="Rectángulo 2">
            <a:extLst>
              <a:ext uri="{FF2B5EF4-FFF2-40B4-BE49-F238E27FC236}">
                <a16:creationId xmlns:a16="http://schemas.microsoft.com/office/drawing/2014/main" id="{F18726EF-681C-DF14-37A0-D1D43D63352E}"/>
              </a:ext>
            </a:extLst>
          </p:cNvPr>
          <p:cNvSpPr/>
          <p:nvPr/>
        </p:nvSpPr>
        <p:spPr>
          <a:xfrm>
            <a:off x="6096000" y="1166812"/>
            <a:ext cx="2724150" cy="2795587"/>
          </a:xfrm>
          <a:prstGeom prst="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4511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4B8F-7534-4C38-65B1-29193470390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EF04B0-9505-9A84-C73C-6E9727B6E68F}"/>
              </a:ext>
            </a:extLst>
          </p:cNvPr>
          <p:cNvSpPr>
            <a:spLocks noGrp="1"/>
          </p:cNvSpPr>
          <p:nvPr>
            <p:ph type="sldNum" sz="quarter" idx="12"/>
          </p:nvPr>
        </p:nvSpPr>
        <p:spPr/>
        <p:txBody>
          <a:bodyPr/>
          <a:lstStyle/>
          <a:p>
            <a:fld id="{E7109EF1-F99E-2846-B900-05CEFB69D20A}" type="slidenum">
              <a:rPr lang="en-US" noProof="0" smtClean="0"/>
              <a:pPr/>
              <a:t>60</a:t>
            </a:fld>
            <a:endParaRPr lang="en-US" noProof="0"/>
          </a:p>
        </p:txBody>
      </p:sp>
      <p:sp>
        <p:nvSpPr>
          <p:cNvPr id="3" name="Marcador de texto 2">
            <a:extLst>
              <a:ext uri="{FF2B5EF4-FFF2-40B4-BE49-F238E27FC236}">
                <a16:creationId xmlns:a16="http://schemas.microsoft.com/office/drawing/2014/main" id="{B4805076-7BC5-589E-0005-6BA814031308}"/>
              </a:ext>
            </a:extLst>
          </p:cNvPr>
          <p:cNvSpPr>
            <a:spLocks noGrp="1"/>
          </p:cNvSpPr>
          <p:nvPr>
            <p:ph type="body" sz="quarter" idx="19"/>
          </p:nvPr>
        </p:nvSpPr>
        <p:spPr/>
        <p:txBody>
          <a:bodyPr/>
          <a:lstStyle/>
          <a:p>
            <a:r>
              <a:rPr lang="es-ES"/>
              <a:t>APROXIMACIÓN PRÁCTICA: CASO CLÍNICO</a:t>
            </a:r>
          </a:p>
        </p:txBody>
      </p:sp>
      <p:grpSp>
        <p:nvGrpSpPr>
          <p:cNvPr id="5" name="Grupo 4">
            <a:extLst>
              <a:ext uri="{FF2B5EF4-FFF2-40B4-BE49-F238E27FC236}">
                <a16:creationId xmlns:a16="http://schemas.microsoft.com/office/drawing/2014/main" id="{F28B8F2A-219F-F01F-24AC-9475721B6A60}"/>
              </a:ext>
            </a:extLst>
          </p:cNvPr>
          <p:cNvGrpSpPr/>
          <p:nvPr/>
        </p:nvGrpSpPr>
        <p:grpSpPr>
          <a:xfrm>
            <a:off x="3463636" y="1166813"/>
            <a:ext cx="5396201" cy="661987"/>
            <a:chOff x="323273" y="1166813"/>
            <a:chExt cx="5396201" cy="661987"/>
          </a:xfrm>
        </p:grpSpPr>
        <p:sp>
          <p:nvSpPr>
            <p:cNvPr id="7" name="CuadroTexto 6">
              <a:extLst>
                <a:ext uri="{FF2B5EF4-FFF2-40B4-BE49-F238E27FC236}">
                  <a16:creationId xmlns:a16="http://schemas.microsoft.com/office/drawing/2014/main" id="{A34698B9-4D0E-5B33-FB16-854FC78AB3A9}"/>
                </a:ext>
              </a:extLst>
            </p:cNvPr>
            <p:cNvSpPr txBox="1"/>
            <p:nvPr/>
          </p:nvSpPr>
          <p:spPr>
            <a:xfrm>
              <a:off x="323273" y="1166813"/>
              <a:ext cx="5396201" cy="589905"/>
            </a:xfrm>
            <a:prstGeom prst="rect">
              <a:avLst/>
            </a:prstGeom>
            <a:noFill/>
          </p:spPr>
          <p:txBody>
            <a:bodyPr wrap="square" lIns="0" tIns="0" rIns="0" bIns="0">
              <a:spAutoFit/>
            </a:bodyPr>
            <a:lstStyle/>
            <a:p>
              <a:pPr>
                <a:spcBef>
                  <a:spcPts val="1000"/>
                </a:spcBef>
              </a:pPr>
              <a:r>
                <a:rPr lang="es-ES" u="sng">
                  <a:solidFill>
                    <a:schemeClr val="accent1"/>
                  </a:solidFill>
                  <a:latin typeface="Arial" panose="020B0604020202020204" pitchFamily="34" charset="0"/>
                  <a:cs typeface="Arial" panose="020B0604020202020204" pitchFamily="34" charset="0"/>
                </a:rPr>
                <a:t>Mujer de 90 años de edad</a:t>
              </a:r>
              <a:r>
                <a:rPr lang="es-ES">
                  <a:solidFill>
                    <a:schemeClr val="accent1"/>
                  </a:solidFill>
                  <a:latin typeface="Arial" panose="020B0604020202020204" pitchFamily="34" charset="0"/>
                  <a:cs typeface="Arial" panose="020B0604020202020204" pitchFamily="34" charset="0"/>
                </a:rPr>
                <a:t>: </a:t>
              </a:r>
            </a:p>
            <a:p>
              <a:pPr>
                <a:spcBef>
                  <a:spcPts val="1000"/>
                </a:spcBef>
              </a:pPr>
              <a:r>
                <a:rPr lang="es-ES_tradnl" sz="1200">
                  <a:solidFill>
                    <a:schemeClr val="accent1"/>
                  </a:solidFill>
                  <a:latin typeface="Arial" panose="020B0604020202020204" pitchFamily="34" charset="0"/>
                  <a:cs typeface="Arial" panose="020B0604020202020204" pitchFamily="34" charset="0"/>
                </a:rPr>
                <a:t>Acude a consulta para revisión de resultados de analítica de control (semestral)</a:t>
              </a:r>
              <a:endParaRPr lang="es-ES_tradnl" sz="1200" u="sng">
                <a:solidFill>
                  <a:schemeClr val="accent1"/>
                </a:solidFill>
                <a:latin typeface="Arial" panose="020B0604020202020204" pitchFamily="34" charset="0"/>
                <a:cs typeface="Arial" panose="020B0604020202020204" pitchFamily="34" charset="0"/>
              </a:endParaRPr>
            </a:p>
          </p:txBody>
        </p:sp>
        <p:cxnSp>
          <p:nvCxnSpPr>
            <p:cNvPr id="8" name="Conector recto 7">
              <a:extLst>
                <a:ext uri="{FF2B5EF4-FFF2-40B4-BE49-F238E27FC236}">
                  <a16:creationId xmlns:a16="http://schemas.microsoft.com/office/drawing/2014/main" id="{38F7086B-8C8E-C77B-8E84-1AB4456C308D}"/>
                </a:ext>
              </a:extLst>
            </p:cNvPr>
            <p:cNvCxnSpPr>
              <a:cxnSpLocks/>
            </p:cNvCxnSpPr>
            <p:nvPr/>
          </p:nvCxnSpPr>
          <p:spPr>
            <a:xfrm>
              <a:off x="323850" y="1828800"/>
              <a:ext cx="5355937" cy="0"/>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15" name="Imagen 14">
            <a:extLst>
              <a:ext uri="{FF2B5EF4-FFF2-40B4-BE49-F238E27FC236}">
                <a16:creationId xmlns:a16="http://schemas.microsoft.com/office/drawing/2014/main" id="{57D6E1E2-BC7B-7CE6-9372-6370619674EC}"/>
              </a:ext>
            </a:extLst>
          </p:cNvPr>
          <p:cNvPicPr>
            <a:picLocks noChangeAspect="1"/>
          </p:cNvPicPr>
          <p:nvPr/>
        </p:nvPicPr>
        <p:blipFill>
          <a:blip r:embed="rId2"/>
          <a:srcRect l="101" t="18427" r="58223" b="41243"/>
          <a:stretch/>
        </p:blipFill>
        <p:spPr>
          <a:xfrm>
            <a:off x="330829" y="1166812"/>
            <a:ext cx="2858264" cy="3457576"/>
          </a:xfrm>
          <a:prstGeom prst="round2DiagRect">
            <a:avLst>
              <a:gd name="adj1" fmla="val 5011"/>
              <a:gd name="adj2" fmla="val 0"/>
            </a:avLst>
          </a:prstGeom>
          <a:ln w="12700">
            <a:solidFill>
              <a:schemeClr val="accent1"/>
            </a:solidFill>
          </a:ln>
        </p:spPr>
      </p:pic>
      <p:sp>
        <p:nvSpPr>
          <p:cNvPr id="16" name="CuadroTexto 15">
            <a:extLst>
              <a:ext uri="{FF2B5EF4-FFF2-40B4-BE49-F238E27FC236}">
                <a16:creationId xmlns:a16="http://schemas.microsoft.com/office/drawing/2014/main" id="{EB714F62-AC5E-2139-9994-5B61FDF5D489}"/>
              </a:ext>
            </a:extLst>
          </p:cNvPr>
          <p:cNvSpPr txBox="1"/>
          <p:nvPr/>
        </p:nvSpPr>
        <p:spPr>
          <a:xfrm>
            <a:off x="3463634" y="2054664"/>
            <a:ext cx="5356515" cy="2569724"/>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spcAft>
                <a:spcPts val="400"/>
              </a:spcAft>
            </a:pPr>
            <a:r>
              <a:rPr lang="es-ES" sz="1000" b="1" u="sng">
                <a:solidFill>
                  <a:schemeClr val="accent1"/>
                </a:solidFill>
                <a:effectLst/>
                <a:latin typeface="Arial" panose="020B0604020202020204" pitchFamily="34" charset="0"/>
                <a:cs typeface="Arial" panose="020B0604020202020204" pitchFamily="34" charset="0"/>
              </a:rPr>
              <a:t>ANTECEDENTES PERSONALES</a:t>
            </a:r>
            <a:endParaRPr lang="es-ES" sz="1000">
              <a:solidFill>
                <a:schemeClr val="accent1"/>
              </a:solidFill>
              <a:effectLst/>
              <a:latin typeface="Arial" panose="020B0604020202020204" pitchFamily="34" charset="0"/>
              <a:cs typeface="Arial" panose="020B0604020202020204" pitchFamily="34" charset="0"/>
            </a:endParaRP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Hipertensión arterial</a:t>
            </a: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Diabetes </a:t>
            </a:r>
            <a:r>
              <a:rPr lang="es-ES" sz="900" i="1">
                <a:solidFill>
                  <a:schemeClr val="accent1"/>
                </a:solidFill>
                <a:latin typeface="Arial"/>
                <a:cs typeface="Arial"/>
              </a:rPr>
              <a:t>mellitus</a:t>
            </a:r>
            <a:r>
              <a:rPr lang="es-ES" sz="900">
                <a:solidFill>
                  <a:schemeClr val="accent1"/>
                </a:solidFill>
                <a:latin typeface="Arial"/>
                <a:cs typeface="Arial"/>
              </a:rPr>
              <a:t> tipo 2 (desde los 75 años). Última H. </a:t>
            </a:r>
            <a:r>
              <a:rPr lang="es-ES" sz="900" err="1">
                <a:solidFill>
                  <a:schemeClr val="accent1"/>
                </a:solidFill>
                <a:latin typeface="Arial"/>
                <a:cs typeface="Arial"/>
              </a:rPr>
              <a:t>Glicada</a:t>
            </a:r>
            <a:r>
              <a:rPr lang="es-ES" sz="900">
                <a:solidFill>
                  <a:schemeClr val="accent1"/>
                </a:solidFill>
                <a:latin typeface="Arial"/>
                <a:cs typeface="Arial"/>
              </a:rPr>
              <a:t> de 2024: 8 %</a:t>
            </a: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Insuficiencia cardíaca crónica valvular. FEVI preservada. E. aórtica moderada</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(1 ingreso al año por descompensación de ICC)</a:t>
            </a: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Fibrilación auricular permanente (anticoagulada con NACO, </a:t>
            </a:r>
            <a:r>
              <a:rPr lang="es-ES" sz="900" err="1">
                <a:solidFill>
                  <a:schemeClr val="accent1"/>
                </a:solidFill>
                <a:latin typeface="Arial"/>
                <a:cs typeface="Arial"/>
              </a:rPr>
              <a:t>apixabán</a:t>
            </a:r>
            <a:r>
              <a:rPr lang="es-ES" sz="900">
                <a:solidFill>
                  <a:schemeClr val="accent1"/>
                </a:solidFill>
                <a:latin typeface="Arial"/>
                <a:cs typeface="Arial"/>
              </a:rPr>
              <a:t>)</a:t>
            </a: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Enfermedad renal crónica (nefropatía diabética). </a:t>
            </a:r>
            <a:r>
              <a:rPr lang="es-ES" sz="900" err="1">
                <a:solidFill>
                  <a:schemeClr val="accent1"/>
                </a:solidFill>
                <a:latin typeface="Arial"/>
                <a:cs typeface="Arial"/>
              </a:rPr>
              <a:t>FGeCr</a:t>
            </a:r>
            <a:r>
              <a:rPr lang="es-ES" sz="900">
                <a:solidFill>
                  <a:schemeClr val="accent1"/>
                </a:solidFill>
                <a:latin typeface="Arial"/>
                <a:cs typeface="Arial"/>
              </a:rPr>
              <a:t> basal aprox. 45 - 50 ml/min</a:t>
            </a: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Deterioro cognitivo leve</a:t>
            </a:r>
            <a:endParaRPr lang="es-ES">
              <a:solidFill>
                <a:schemeClr val="accent1"/>
              </a:solidFill>
            </a:endParaRPr>
          </a:p>
          <a:p>
            <a:pPr marL="171450" lvl="1" indent="-171450">
              <a:spcBef>
                <a:spcPts val="600"/>
              </a:spcBef>
              <a:buFont typeface="Courier New" panose="02070309020205020404" pitchFamily="49" charset="0"/>
              <a:buChar char="o"/>
            </a:pPr>
            <a:r>
              <a:rPr lang="es-ES" sz="900">
                <a:solidFill>
                  <a:schemeClr val="accent1"/>
                </a:solidFill>
                <a:latin typeface="Arial" panose="020B0604020202020204" pitchFamily="34" charset="0"/>
                <a:cs typeface="Arial" panose="020B0604020202020204" pitchFamily="34" charset="0"/>
              </a:rPr>
              <a:t>Gonartrosis</a:t>
            </a:r>
          </a:p>
          <a:p>
            <a:pPr marL="171450" lvl="1" indent="-171450">
              <a:spcBef>
                <a:spcPts val="600"/>
              </a:spcBef>
              <a:buFont typeface="Courier New" panose="02070309020205020404" pitchFamily="49" charset="0"/>
              <a:buChar char="o"/>
            </a:pPr>
            <a:r>
              <a:rPr lang="es-ES" sz="900">
                <a:solidFill>
                  <a:schemeClr val="accent1"/>
                </a:solidFill>
                <a:latin typeface="Arial"/>
                <a:cs typeface="Arial"/>
              </a:rPr>
              <a:t>Sin antecedentes quirúrgicos de interés</a:t>
            </a:r>
          </a:p>
          <a:p>
            <a:pPr marL="171450" lvl="1" indent="-171450">
              <a:spcBef>
                <a:spcPts val="600"/>
              </a:spcBef>
              <a:buFont typeface="Courier New" panose="02070309020205020404" pitchFamily="49" charset="0"/>
              <a:buChar char="o"/>
            </a:pPr>
            <a:endParaRPr lang="es-ES" sz="90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0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29B3A-5603-0B35-A8A8-86242108DF05}"/>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5B2346F-0060-4FA3-A97D-07DE5F35DF5F}"/>
              </a:ext>
            </a:extLst>
          </p:cNvPr>
          <p:cNvSpPr>
            <a:spLocks noGrp="1"/>
          </p:cNvSpPr>
          <p:nvPr>
            <p:ph type="sldNum" sz="quarter" idx="12"/>
          </p:nvPr>
        </p:nvSpPr>
        <p:spPr/>
        <p:txBody>
          <a:bodyPr/>
          <a:lstStyle/>
          <a:p>
            <a:fld id="{E7109EF1-F99E-2846-B900-05CEFB69D20A}" type="slidenum">
              <a:rPr lang="en-US" noProof="0" smtClean="0"/>
              <a:pPr/>
              <a:t>61</a:t>
            </a:fld>
            <a:endParaRPr lang="en-US" noProof="0"/>
          </a:p>
        </p:txBody>
      </p:sp>
      <p:sp>
        <p:nvSpPr>
          <p:cNvPr id="3" name="Marcador de texto 2">
            <a:extLst>
              <a:ext uri="{FF2B5EF4-FFF2-40B4-BE49-F238E27FC236}">
                <a16:creationId xmlns:a16="http://schemas.microsoft.com/office/drawing/2014/main" id="{7DD4CDDC-4D6C-1537-50EF-952DE6CAB091}"/>
              </a:ext>
            </a:extLst>
          </p:cNvPr>
          <p:cNvSpPr>
            <a:spLocks noGrp="1"/>
          </p:cNvSpPr>
          <p:nvPr>
            <p:ph type="body" sz="quarter" idx="19"/>
          </p:nvPr>
        </p:nvSpPr>
        <p:spPr/>
        <p:txBody>
          <a:bodyPr/>
          <a:lstStyle/>
          <a:p>
            <a:r>
              <a:rPr lang="es-ES"/>
              <a:t>APROXIMACIÓN PRÁCTICA: CASO CLÍNICO</a:t>
            </a:r>
          </a:p>
        </p:txBody>
      </p:sp>
      <p:sp>
        <p:nvSpPr>
          <p:cNvPr id="4" name="CuadroTexto 3">
            <a:extLst>
              <a:ext uri="{FF2B5EF4-FFF2-40B4-BE49-F238E27FC236}">
                <a16:creationId xmlns:a16="http://schemas.microsoft.com/office/drawing/2014/main" id="{C6EC9F95-96FA-6ADD-BB40-90A5597DCDED}"/>
              </a:ext>
            </a:extLst>
          </p:cNvPr>
          <p:cNvSpPr txBox="1"/>
          <p:nvPr/>
        </p:nvSpPr>
        <p:spPr>
          <a:xfrm>
            <a:off x="323850" y="853027"/>
            <a:ext cx="4068763" cy="3761999"/>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spcBef>
                <a:spcPts val="800"/>
              </a:spcBef>
              <a:spcAft>
                <a:spcPts val="400"/>
              </a:spcAft>
            </a:pPr>
            <a:r>
              <a:rPr lang="es-ES" sz="1000" b="1" u="sng" dirty="0">
                <a:solidFill>
                  <a:schemeClr val="accent1"/>
                </a:solidFill>
                <a:effectLst/>
                <a:latin typeface="Arial" panose="020B0604020202020204" pitchFamily="34" charset="0"/>
                <a:cs typeface="Arial" panose="020B0604020202020204" pitchFamily="34" charset="0"/>
              </a:rPr>
              <a:t>VALORACIÓN GERIÁTRICA INTEGRAL (SITUACIÓN BASAL)</a:t>
            </a:r>
            <a:endParaRPr lang="es-ES" sz="1000" u="sng" dirty="0">
              <a:solidFill>
                <a:schemeClr val="accent1"/>
              </a:solidFill>
              <a:effectLst/>
              <a:latin typeface="Arial" panose="020B0604020202020204" pitchFamily="34" charset="0"/>
              <a:cs typeface="Arial" panose="020B0604020202020204" pitchFamily="34" charset="0"/>
            </a:endParaRPr>
          </a:p>
          <a:p>
            <a:pPr marL="0" lvl="1">
              <a:spcBef>
                <a:spcPts val="800"/>
              </a:spcBef>
            </a:pPr>
            <a:r>
              <a:rPr lang="es-ES" sz="900" b="1" dirty="0">
                <a:solidFill>
                  <a:schemeClr val="accent1"/>
                </a:solidFill>
                <a:latin typeface="Arial" panose="020B0604020202020204" pitchFamily="34" charset="0"/>
                <a:cs typeface="Arial" panose="020B0604020202020204" pitchFamily="34" charset="0"/>
              </a:rPr>
              <a:t>FÍSICO: </a:t>
            </a:r>
            <a:r>
              <a:rPr lang="es-ES" sz="900" dirty="0">
                <a:solidFill>
                  <a:schemeClr val="accent1"/>
                </a:solidFill>
                <a:latin typeface="Arial" panose="020B0604020202020204" pitchFamily="34" charset="0"/>
                <a:cs typeface="Arial" panose="020B0604020202020204" pitchFamily="34" charset="0"/>
              </a:rPr>
              <a:t>Independiente para todas las actividades básicas de la vida diaria (IB 95/100) a expensas de incontinencia urinaria ocasional.</a:t>
            </a:r>
            <a:br>
              <a:rPr lang="es-ES" sz="900" dirty="0">
                <a:solidFill>
                  <a:schemeClr val="accent1"/>
                </a:solidFill>
                <a:latin typeface="Arial" panose="020B0604020202020204" pitchFamily="34" charset="0"/>
                <a:cs typeface="Arial" panose="020B0604020202020204" pitchFamily="34" charset="0"/>
              </a:rPr>
            </a:br>
            <a:r>
              <a:rPr lang="es-ES" sz="900" dirty="0">
                <a:solidFill>
                  <a:schemeClr val="accent1"/>
                </a:solidFill>
                <a:latin typeface="Arial" panose="020B0604020202020204" pitchFamily="34" charset="0"/>
                <a:cs typeface="Arial" panose="020B0604020202020204" pitchFamily="34" charset="0"/>
              </a:rPr>
              <a:t>Realiza múltiples actividades instrumentales: tareas domésticas sencillas, control de su medicación y compras sencillas.</a:t>
            </a:r>
          </a:p>
          <a:p>
            <a:pPr marL="0" lvl="1">
              <a:spcBef>
                <a:spcPts val="800"/>
              </a:spcBef>
            </a:pPr>
            <a:r>
              <a:rPr lang="es-ES" sz="900" b="1" dirty="0">
                <a:solidFill>
                  <a:schemeClr val="accent1"/>
                </a:solidFill>
                <a:latin typeface="Arial" panose="020B0604020202020204" pitchFamily="34" charset="0"/>
                <a:cs typeface="Arial" panose="020B0604020202020204" pitchFamily="34" charset="0"/>
              </a:rPr>
              <a:t>MARCHA: </a:t>
            </a:r>
            <a:r>
              <a:rPr lang="es-ES" sz="900" dirty="0">
                <a:solidFill>
                  <a:schemeClr val="accent1"/>
                </a:solidFill>
                <a:latin typeface="Arial" panose="020B0604020202020204" pitchFamily="34" charset="0"/>
                <a:cs typeface="Arial" panose="020B0604020202020204" pitchFamily="34" charset="0"/>
              </a:rPr>
              <a:t>Camina con ayuda de un bastón en domicilio y también en la calle. Salva escaleras con dificultad (gonartrosis bilateral) y sale a la calle a diario (compras sencillas y trayectos cortos). No caídas recientes.</a:t>
            </a:r>
          </a:p>
          <a:p>
            <a:pPr marL="0" lvl="1">
              <a:spcBef>
                <a:spcPts val="800"/>
              </a:spcBef>
            </a:pPr>
            <a:r>
              <a:rPr lang="es-ES" sz="900" b="1" dirty="0">
                <a:solidFill>
                  <a:schemeClr val="accent1"/>
                </a:solidFill>
                <a:latin typeface="Arial" panose="020B0604020202020204" pitchFamily="34" charset="0"/>
                <a:cs typeface="Arial" panose="020B0604020202020204" pitchFamily="34" charset="0"/>
              </a:rPr>
              <a:t>MENTAL:</a:t>
            </a:r>
            <a:r>
              <a:rPr lang="es-ES" sz="900" dirty="0">
                <a:solidFill>
                  <a:schemeClr val="accent1"/>
                </a:solidFill>
                <a:latin typeface="Arial" panose="020B0604020202020204" pitchFamily="34" charset="0"/>
                <a:cs typeface="Arial" panose="020B0604020202020204" pitchFamily="34" charset="0"/>
              </a:rPr>
              <a:t> Presenta desde hace 1 año despistes progresivos y fallos </a:t>
            </a:r>
            <a:br>
              <a:rPr lang="es-ES" sz="900" dirty="0">
                <a:solidFill>
                  <a:schemeClr val="accent1"/>
                </a:solidFill>
                <a:latin typeface="Arial" panose="020B0604020202020204" pitchFamily="34" charset="0"/>
                <a:cs typeface="Arial" panose="020B0604020202020204" pitchFamily="34" charset="0"/>
              </a:rPr>
            </a:br>
            <a:r>
              <a:rPr lang="es-ES" sz="900" dirty="0">
                <a:solidFill>
                  <a:schemeClr val="accent1"/>
                </a:solidFill>
                <a:latin typeface="Arial" panose="020B0604020202020204" pitchFamily="34" charset="0"/>
                <a:cs typeface="Arial" panose="020B0604020202020204" pitchFamily="34" charset="0"/>
              </a:rPr>
              <a:t>de memoria. Reiteración. Sin interferencia en actividades diarias </a:t>
            </a:r>
            <a:br>
              <a:rPr lang="es-ES" sz="900" dirty="0">
                <a:solidFill>
                  <a:schemeClr val="accent1"/>
                </a:solidFill>
                <a:latin typeface="Arial" panose="020B0604020202020204" pitchFamily="34" charset="0"/>
                <a:cs typeface="Arial" panose="020B0604020202020204" pitchFamily="34" charset="0"/>
              </a:rPr>
            </a:br>
            <a:r>
              <a:rPr lang="es-ES" sz="900" dirty="0">
                <a:solidFill>
                  <a:schemeClr val="accent1"/>
                </a:solidFill>
                <a:latin typeface="Arial" panose="020B0604020202020204" pitchFamily="34" charset="0"/>
                <a:cs typeface="Arial" panose="020B0604020202020204" pitchFamily="34" charset="0"/>
              </a:rPr>
              <a:t>(ni en ABVD ni AIVD). Eutímica. Buen descanso nocturno.</a:t>
            </a:r>
          </a:p>
          <a:p>
            <a:pPr marL="0" lvl="1">
              <a:spcBef>
                <a:spcPts val="800"/>
              </a:spcBef>
            </a:pPr>
            <a:r>
              <a:rPr lang="es-ES" sz="900" b="1" dirty="0">
                <a:solidFill>
                  <a:schemeClr val="accent1"/>
                </a:solidFill>
                <a:latin typeface="Arial"/>
                <a:cs typeface="Arial"/>
              </a:rPr>
              <a:t>SOCIAL: </a:t>
            </a:r>
            <a:r>
              <a:rPr lang="es-ES" sz="900" dirty="0">
                <a:solidFill>
                  <a:schemeClr val="accent1"/>
                </a:solidFill>
                <a:latin typeface="Arial"/>
                <a:cs typeface="Arial"/>
              </a:rPr>
              <a:t>Viuda. Vive sola en un 1</a:t>
            </a:r>
            <a:r>
              <a:rPr lang="es-ES" sz="900" baseline="30000" dirty="0">
                <a:solidFill>
                  <a:schemeClr val="accent1"/>
                </a:solidFill>
                <a:latin typeface="Arial"/>
                <a:cs typeface="Arial"/>
              </a:rPr>
              <a:t>er</a:t>
            </a:r>
            <a:r>
              <a:rPr lang="es-ES" sz="900" dirty="0">
                <a:solidFill>
                  <a:schemeClr val="accent1"/>
                </a:solidFill>
                <a:latin typeface="Arial"/>
                <a:cs typeface="Arial"/>
              </a:rPr>
              <a:t> piso sin ascensor. Tiene 1 hija.</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Cuenta con servicio de teleasistencia y ayuda privada 1 vez a la semana</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para limpieza de domicilio. Buen apoyo sociofamiliar.</a:t>
            </a:r>
          </a:p>
          <a:p>
            <a:pPr marL="0" lvl="1">
              <a:spcBef>
                <a:spcPts val="800"/>
              </a:spcBef>
            </a:pPr>
            <a:r>
              <a:rPr lang="es-ES" sz="900" b="1" dirty="0">
                <a:solidFill>
                  <a:schemeClr val="accent1"/>
                </a:solidFill>
                <a:latin typeface="Arial"/>
                <a:cs typeface="Arial"/>
              </a:rPr>
              <a:t>NUTRICIONAL: </a:t>
            </a:r>
            <a:r>
              <a:rPr lang="es-ES" sz="900" dirty="0">
                <a:solidFill>
                  <a:schemeClr val="accent1"/>
                </a:solidFill>
                <a:latin typeface="Arial"/>
                <a:cs typeface="Arial"/>
              </a:rPr>
              <a:t>Disminución de apetito en el último año con deterioro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de ingestas. Pérdida de peso desde entonces de hasta 6 kg.</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No disfagia. MNA-SF 9/14 (riesgo de malnutrición).</a:t>
            </a:r>
          </a:p>
          <a:p>
            <a:pPr marL="0" lvl="1">
              <a:spcBef>
                <a:spcPts val="800"/>
              </a:spcBef>
            </a:pPr>
            <a:r>
              <a:rPr lang="es-ES" sz="900" b="1" dirty="0">
                <a:solidFill>
                  <a:schemeClr val="accent1"/>
                </a:solidFill>
                <a:latin typeface="Arial" panose="020B0604020202020204" pitchFamily="34" charset="0"/>
                <a:cs typeface="Arial" panose="020B0604020202020204" pitchFamily="34" charset="0"/>
              </a:rPr>
              <a:t>SENSORIAL: </a:t>
            </a:r>
            <a:r>
              <a:rPr lang="es-ES" sz="900" dirty="0">
                <a:solidFill>
                  <a:schemeClr val="accent1"/>
                </a:solidFill>
                <a:latin typeface="Arial" panose="020B0604020202020204" pitchFamily="34" charset="0"/>
                <a:cs typeface="Arial" panose="020B0604020202020204" pitchFamily="34" charset="0"/>
              </a:rPr>
              <a:t>Hipoacusia bilateral con audífonos en ambos oídos. Disminución de agudeza visual por DMAE bilateral.</a:t>
            </a:r>
          </a:p>
        </p:txBody>
      </p:sp>
      <p:sp>
        <p:nvSpPr>
          <p:cNvPr id="6" name="CuadroTexto 5">
            <a:extLst>
              <a:ext uri="{FF2B5EF4-FFF2-40B4-BE49-F238E27FC236}">
                <a16:creationId xmlns:a16="http://schemas.microsoft.com/office/drawing/2014/main" id="{C7E49942-8082-91A2-24A6-91C5FA40C46C}"/>
              </a:ext>
            </a:extLst>
          </p:cNvPr>
          <p:cNvSpPr txBox="1"/>
          <p:nvPr/>
        </p:nvSpPr>
        <p:spPr>
          <a:xfrm>
            <a:off x="4751080" y="853027"/>
            <a:ext cx="4068763" cy="3761999"/>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spcBef>
                <a:spcPts val="800"/>
              </a:spcBef>
              <a:spcAft>
                <a:spcPts val="400"/>
              </a:spcAft>
            </a:pPr>
            <a:r>
              <a:rPr lang="es-ES" sz="1000" b="1" u="sng" dirty="0">
                <a:solidFill>
                  <a:schemeClr val="accent1"/>
                </a:solidFill>
                <a:effectLst/>
                <a:latin typeface="Arial" panose="020B0604020202020204" pitchFamily="34" charset="0"/>
                <a:cs typeface="Arial" panose="020B0604020202020204" pitchFamily="34" charset="0"/>
              </a:rPr>
              <a:t>VALORACIÓN </a:t>
            </a:r>
            <a:r>
              <a:rPr lang="es-ES" sz="1000" b="1" u="sng" dirty="0">
                <a:solidFill>
                  <a:schemeClr val="accent1"/>
                </a:solidFill>
                <a:latin typeface="Arial" panose="020B0604020202020204" pitchFamily="34" charset="0"/>
                <a:cs typeface="Arial" panose="020B0604020202020204" pitchFamily="34" charset="0"/>
              </a:rPr>
              <a:t>FRAGILIDAD</a:t>
            </a:r>
            <a:endParaRPr lang="es-ES" sz="1000" dirty="0">
              <a:solidFill>
                <a:schemeClr val="accent1"/>
              </a:solidFill>
              <a:effectLst/>
              <a:latin typeface="Arial" panose="020B0604020202020204" pitchFamily="34" charset="0"/>
              <a:cs typeface="Arial" panose="020B0604020202020204" pitchFamily="34" charset="0"/>
            </a:endParaRPr>
          </a:p>
          <a:p>
            <a:pPr marL="0" lvl="1">
              <a:spcBef>
                <a:spcPts val="800"/>
              </a:spcBef>
            </a:pPr>
            <a:r>
              <a:rPr lang="es-ES" sz="900" b="1" dirty="0">
                <a:solidFill>
                  <a:schemeClr val="accent1"/>
                </a:solidFill>
                <a:latin typeface="Arial"/>
                <a:cs typeface="Arial"/>
              </a:rPr>
              <a:t>SPPB: </a:t>
            </a:r>
            <a:r>
              <a:rPr lang="es-ES" sz="900" dirty="0">
                <a:solidFill>
                  <a:schemeClr val="accent1"/>
                </a:solidFill>
                <a:latin typeface="Arial"/>
                <a:cs typeface="Arial"/>
              </a:rPr>
              <a:t>6/12 puntos </a:t>
            </a:r>
            <a:r>
              <a:rPr lang="es-ES" sz="900" dirty="0">
                <a:solidFill>
                  <a:schemeClr val="accent1"/>
                </a:solidFill>
                <a:latin typeface="Arial"/>
                <a:cs typeface="Arial"/>
                <a:sym typeface="Wingdings" pitchFamily="2" charset="2"/>
              </a:rPr>
              <a:t> </a:t>
            </a:r>
            <a:r>
              <a:rPr lang="es-ES" sz="900" dirty="0">
                <a:solidFill>
                  <a:schemeClr val="accent1"/>
                </a:solidFill>
                <a:latin typeface="Arial"/>
                <a:cs typeface="Arial"/>
              </a:rPr>
              <a:t>equilibrio 2 puntos; V. marcha 2 puntos (recorre 4 metros en 7 segundos); T. levantarse silla 2 puntos</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(tarda 14 segundos en levantarse 5 veces de la silla) —&gt; </a:t>
            </a:r>
            <a:r>
              <a:rPr lang="es-ES" sz="900" b="1" dirty="0">
                <a:solidFill>
                  <a:schemeClr val="accent1"/>
                </a:solidFill>
                <a:latin typeface="Arial"/>
                <a:cs typeface="Arial"/>
              </a:rPr>
              <a:t>FRÁGIL</a:t>
            </a:r>
            <a:r>
              <a:rPr lang="es-ES" sz="900" dirty="0">
                <a:solidFill>
                  <a:schemeClr val="accent1"/>
                </a:solidFill>
                <a:latin typeface="Arial"/>
                <a:cs typeface="Arial"/>
              </a:rPr>
              <a:t>.</a:t>
            </a:r>
          </a:p>
          <a:p>
            <a:pPr marL="0" lvl="1">
              <a:spcBef>
                <a:spcPts val="800"/>
              </a:spcBef>
            </a:pPr>
            <a:r>
              <a:rPr lang="es-ES" sz="900" b="1" dirty="0">
                <a:solidFill>
                  <a:schemeClr val="accent1"/>
                </a:solidFill>
                <a:latin typeface="Arial"/>
                <a:cs typeface="Arial"/>
              </a:rPr>
              <a:t>FENOTIPO FRAGILIDAD DE FRIED: </a:t>
            </a:r>
            <a:r>
              <a:rPr lang="es-ES" sz="900" dirty="0">
                <a:solidFill>
                  <a:schemeClr val="accent1"/>
                </a:solidFill>
                <a:latin typeface="Arial"/>
                <a:cs typeface="Arial"/>
              </a:rPr>
              <a:t>3/5 puntos (pérdida de peso &gt;4,5 kg en el último año: 1 punto; disminución fuerza muscular: 1 punto;</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velocidad marcha disminuida: 1 punto).</a:t>
            </a:r>
          </a:p>
        </p:txBody>
      </p:sp>
    </p:spTree>
    <p:extLst>
      <p:ext uri="{BB962C8B-B14F-4D97-AF65-F5344CB8AC3E}">
        <p14:creationId xmlns:p14="http://schemas.microsoft.com/office/powerpoint/2010/main" val="839970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5DC6-20FB-438A-609D-2BA97BABAB7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C807E66-06FE-FCAB-226E-A1455BA95408}"/>
              </a:ext>
            </a:extLst>
          </p:cNvPr>
          <p:cNvSpPr>
            <a:spLocks noGrp="1"/>
          </p:cNvSpPr>
          <p:nvPr>
            <p:ph type="sldNum" sz="quarter" idx="12"/>
          </p:nvPr>
        </p:nvSpPr>
        <p:spPr/>
        <p:txBody>
          <a:bodyPr/>
          <a:lstStyle/>
          <a:p>
            <a:fld id="{E7109EF1-F99E-2846-B900-05CEFB69D20A}" type="slidenum">
              <a:rPr lang="en-US" noProof="0" smtClean="0"/>
              <a:pPr/>
              <a:t>62</a:t>
            </a:fld>
            <a:endParaRPr lang="en-US" noProof="0"/>
          </a:p>
        </p:txBody>
      </p:sp>
      <p:sp>
        <p:nvSpPr>
          <p:cNvPr id="3" name="Marcador de texto 2">
            <a:extLst>
              <a:ext uri="{FF2B5EF4-FFF2-40B4-BE49-F238E27FC236}">
                <a16:creationId xmlns:a16="http://schemas.microsoft.com/office/drawing/2014/main" id="{8059A84B-9941-1922-A8DC-CAD72624B380}"/>
              </a:ext>
            </a:extLst>
          </p:cNvPr>
          <p:cNvSpPr>
            <a:spLocks noGrp="1"/>
          </p:cNvSpPr>
          <p:nvPr>
            <p:ph type="body" sz="quarter" idx="19"/>
          </p:nvPr>
        </p:nvSpPr>
        <p:spPr/>
        <p:txBody>
          <a:bodyPr/>
          <a:lstStyle/>
          <a:p>
            <a:r>
              <a:rPr lang="es-ES"/>
              <a:t>APROXIMACIÓN PRÁCTICA: CASO CLÍNICO</a:t>
            </a:r>
          </a:p>
        </p:txBody>
      </p:sp>
      <p:sp>
        <p:nvSpPr>
          <p:cNvPr id="4" name="CuadroTexto 3">
            <a:extLst>
              <a:ext uri="{FF2B5EF4-FFF2-40B4-BE49-F238E27FC236}">
                <a16:creationId xmlns:a16="http://schemas.microsoft.com/office/drawing/2014/main" id="{5F2B3971-47B6-FD93-23C8-97487CBCAE0B}"/>
              </a:ext>
            </a:extLst>
          </p:cNvPr>
          <p:cNvSpPr txBox="1"/>
          <p:nvPr/>
        </p:nvSpPr>
        <p:spPr>
          <a:xfrm>
            <a:off x="323851" y="860118"/>
            <a:ext cx="4068762" cy="3761999"/>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oAutofit/>
          </a:bodyPr>
          <a:lstStyle/>
          <a:p>
            <a:pPr>
              <a:spcBef>
                <a:spcPts val="800"/>
              </a:spcBef>
              <a:spcAft>
                <a:spcPts val="400"/>
              </a:spcAft>
            </a:pPr>
            <a:r>
              <a:rPr lang="es-ES" sz="1000" b="1" u="sng" dirty="0">
                <a:solidFill>
                  <a:schemeClr val="accent1"/>
                </a:solidFill>
                <a:latin typeface="Arial" panose="020B0604020202020204" pitchFamily="34" charset="0"/>
                <a:cs typeface="Arial" panose="020B0604020202020204" pitchFamily="34" charset="0"/>
              </a:rPr>
              <a:t>TRATAMIENTO HABITUAL</a:t>
            </a:r>
            <a:endParaRPr lang="es-ES" sz="1000" b="1" u="sng" dirty="0">
              <a:solidFill>
                <a:schemeClr val="accent1"/>
              </a:solidFill>
              <a:effectLst/>
              <a:latin typeface="Arial" panose="020B0604020202020204" pitchFamily="34" charset="0"/>
              <a:cs typeface="Arial" panose="020B0604020202020204" pitchFamily="34" charset="0"/>
            </a:endParaRPr>
          </a:p>
          <a:p>
            <a:pPr marL="108000" indent="-108000">
              <a:spcBef>
                <a:spcPts val="800"/>
              </a:spcBef>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Lisinopril 5 mg 1-0-0</a:t>
            </a:r>
          </a:p>
          <a:p>
            <a:pPr marL="108000" indent="-108000">
              <a:spcBef>
                <a:spcPts val="300"/>
              </a:spcBef>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Amlodipino 5 mg 0-0-1</a:t>
            </a:r>
          </a:p>
          <a:p>
            <a:pPr marL="108000" indent="-108000">
              <a:spcBef>
                <a:spcPts val="300"/>
              </a:spcBef>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Furosemida 40 mg 1-0-0</a:t>
            </a:r>
          </a:p>
          <a:p>
            <a:pPr marL="108000" indent="-108000">
              <a:spcBef>
                <a:spcPts val="300"/>
              </a:spcBef>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Metformina 850 mg 1-0-0</a:t>
            </a:r>
          </a:p>
          <a:p>
            <a:pPr marL="108000" indent="-108000">
              <a:spcBef>
                <a:spcPts val="300"/>
              </a:spcBef>
              <a:buFont typeface="Arial" panose="020B0604020202020204" pitchFamily="34" charset="0"/>
              <a:buChar char="•"/>
            </a:pPr>
            <a:r>
              <a:rPr lang="es-ES" sz="1000" dirty="0" err="1">
                <a:solidFill>
                  <a:schemeClr val="accent1"/>
                </a:solidFill>
                <a:latin typeface="Arial" panose="020B0604020202020204" pitchFamily="34" charset="0"/>
                <a:cs typeface="Arial" panose="020B0604020202020204" pitchFamily="34" charset="0"/>
              </a:rPr>
              <a:t>Apixabán</a:t>
            </a:r>
            <a:r>
              <a:rPr lang="es-ES" sz="1000" dirty="0">
                <a:solidFill>
                  <a:schemeClr val="accent1"/>
                </a:solidFill>
                <a:latin typeface="Arial" panose="020B0604020202020204" pitchFamily="34" charset="0"/>
                <a:cs typeface="Arial" panose="020B0604020202020204" pitchFamily="34" charset="0"/>
              </a:rPr>
              <a:t> 2,5 mg 1-0-1</a:t>
            </a:r>
          </a:p>
          <a:p>
            <a:pPr marL="108000" indent="-108000">
              <a:spcBef>
                <a:spcPts val="300"/>
              </a:spcBef>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Bisoprolol 2,5 mg 1-0-0</a:t>
            </a:r>
          </a:p>
          <a:p>
            <a:pPr marL="108000" indent="-108000">
              <a:spcBef>
                <a:spcPts val="300"/>
              </a:spcBef>
              <a:buFont typeface="Arial" panose="020B0604020202020204" pitchFamily="34" charset="0"/>
              <a:buChar char="•"/>
            </a:pPr>
            <a:r>
              <a:rPr lang="es-ES" sz="1000" dirty="0">
                <a:solidFill>
                  <a:schemeClr val="accent1"/>
                </a:solidFill>
                <a:latin typeface="Arial" panose="020B0604020202020204" pitchFamily="34" charset="0"/>
                <a:cs typeface="Arial" panose="020B0604020202020204" pitchFamily="34" charset="0"/>
              </a:rPr>
              <a:t>Paracetamol 1 g 1-1-1</a:t>
            </a:r>
          </a:p>
        </p:txBody>
      </p:sp>
      <p:pic>
        <p:nvPicPr>
          <p:cNvPr id="21" name="Imagen 20">
            <a:extLst>
              <a:ext uri="{FF2B5EF4-FFF2-40B4-BE49-F238E27FC236}">
                <a16:creationId xmlns:a16="http://schemas.microsoft.com/office/drawing/2014/main" id="{96CEC979-9334-3FA3-E8CF-A4BDC4A00914}"/>
              </a:ext>
            </a:extLst>
          </p:cNvPr>
          <p:cNvPicPr>
            <a:picLocks noChangeAspect="1"/>
          </p:cNvPicPr>
          <p:nvPr/>
        </p:nvPicPr>
        <p:blipFill>
          <a:blip r:embed="rId2"/>
          <a:srcRect l="11243" t="44421" r="6960" b="18031"/>
          <a:stretch/>
        </p:blipFill>
        <p:spPr>
          <a:xfrm>
            <a:off x="508495" y="2877878"/>
            <a:ext cx="3699475" cy="1530609"/>
          </a:xfrm>
          <a:prstGeom prst="rect">
            <a:avLst/>
          </a:prstGeom>
          <a:ln w="12700">
            <a:solidFill>
              <a:schemeClr val="accent1"/>
            </a:solidFill>
          </a:ln>
        </p:spPr>
      </p:pic>
      <p:sp>
        <p:nvSpPr>
          <p:cNvPr id="23" name="CuadroTexto 22">
            <a:extLst>
              <a:ext uri="{FF2B5EF4-FFF2-40B4-BE49-F238E27FC236}">
                <a16:creationId xmlns:a16="http://schemas.microsoft.com/office/drawing/2014/main" id="{87D940DB-5293-BF7A-D747-1A922869B702}"/>
              </a:ext>
            </a:extLst>
          </p:cNvPr>
          <p:cNvSpPr txBox="1"/>
          <p:nvPr/>
        </p:nvSpPr>
        <p:spPr>
          <a:xfrm>
            <a:off x="4751080" y="860118"/>
            <a:ext cx="4068763" cy="3761999"/>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spcBef>
                <a:spcPts val="800"/>
              </a:spcBef>
              <a:spcAft>
                <a:spcPts val="400"/>
              </a:spcAft>
            </a:pPr>
            <a:r>
              <a:rPr lang="es-ES" sz="1000" b="1" u="sng" dirty="0">
                <a:solidFill>
                  <a:schemeClr val="accent1"/>
                </a:solidFill>
                <a:latin typeface="Arial" panose="020B0604020202020204" pitchFamily="34" charset="0"/>
                <a:cs typeface="Arial" panose="020B0604020202020204" pitchFamily="34" charset="0"/>
              </a:rPr>
              <a:t>ENFERMEDAD ACTUAL:</a:t>
            </a:r>
            <a:endParaRPr lang="es-ES" sz="1000" dirty="0">
              <a:solidFill>
                <a:schemeClr val="accent1"/>
              </a:solidFill>
              <a:effectLst/>
              <a:latin typeface="Arial" panose="020B0604020202020204" pitchFamily="34" charset="0"/>
              <a:cs typeface="Arial" panose="020B0604020202020204" pitchFamily="34" charset="0"/>
            </a:endParaRPr>
          </a:p>
          <a:p>
            <a:pPr marL="0" lvl="1">
              <a:spcBef>
                <a:spcPts val="800"/>
              </a:spcBef>
            </a:pPr>
            <a:r>
              <a:rPr lang="es-ES" sz="900" dirty="0">
                <a:solidFill>
                  <a:schemeClr val="accent1"/>
                </a:solidFill>
                <a:latin typeface="Arial" panose="020B0604020202020204" pitchFamily="34" charset="0"/>
                <a:cs typeface="Arial" panose="020B0604020202020204" pitchFamily="34" charset="0"/>
              </a:rPr>
              <a:t>Revisión analítica control rutinaria (semestral). En los últimos 10 días refiere mareo tipo inestabilidad al levantarse que le dura toda la mañana. No síncope ni caídas asociadas. No otra clínica.</a:t>
            </a:r>
          </a:p>
          <a:p>
            <a:pPr marL="0" lvl="1">
              <a:spcBef>
                <a:spcPts val="800"/>
              </a:spcBef>
            </a:pPr>
            <a:r>
              <a:rPr lang="es-ES" sz="900" dirty="0">
                <a:solidFill>
                  <a:schemeClr val="accent1"/>
                </a:solidFill>
                <a:latin typeface="Arial"/>
                <a:cs typeface="Arial"/>
              </a:rPr>
              <a:t>En analítica se observa discreto empeoramiento de función renal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con </a:t>
            </a:r>
            <a:r>
              <a:rPr lang="es-ES" sz="900" dirty="0" err="1">
                <a:solidFill>
                  <a:schemeClr val="accent1"/>
                </a:solidFill>
                <a:latin typeface="Arial"/>
                <a:cs typeface="Arial"/>
              </a:rPr>
              <a:t>FGeCr</a:t>
            </a:r>
            <a:r>
              <a:rPr lang="es-ES" sz="900" dirty="0">
                <a:solidFill>
                  <a:schemeClr val="accent1"/>
                </a:solidFill>
                <a:latin typeface="Arial"/>
                <a:cs typeface="Arial"/>
              </a:rPr>
              <a:t> de 40 ml/min (basales de 45 - 50) y también de HbA1c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(8,5 % </a:t>
            </a:r>
            <a:r>
              <a:rPr lang="en-US" sz="900" dirty="0">
                <a:solidFill>
                  <a:schemeClr val="accent1"/>
                </a:solidFill>
                <a:latin typeface="Arial"/>
                <a:cs typeface="Arial"/>
              </a:rPr>
              <a:t>⟶ </a:t>
            </a:r>
            <a:r>
              <a:rPr lang="es-ES" sz="900" dirty="0">
                <a:solidFill>
                  <a:schemeClr val="accent1"/>
                </a:solidFill>
                <a:latin typeface="Arial"/>
                <a:cs typeface="Arial"/>
              </a:rPr>
              <a:t>9 %) en los últimos 6 meses. Resto de analítica normal.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Aporta cifras de PA de la última semana con PAS en torno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a 110 - 120 </a:t>
            </a:r>
            <a:r>
              <a:rPr lang="es-ES" sz="900" dirty="0" err="1">
                <a:solidFill>
                  <a:schemeClr val="accent1"/>
                </a:solidFill>
                <a:latin typeface="Arial"/>
                <a:cs typeface="Arial"/>
              </a:rPr>
              <a:t>mmHg</a:t>
            </a:r>
            <a:r>
              <a:rPr lang="es-ES" sz="900" dirty="0">
                <a:solidFill>
                  <a:schemeClr val="accent1"/>
                </a:solidFill>
                <a:latin typeface="Arial"/>
                <a:cs typeface="Arial"/>
              </a:rPr>
              <a:t> (ninguna superior a 120). Ha seguido tomando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la medicación antihipertensiva a la espera de la valoración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de su médico de Atención Primaria.</a:t>
            </a:r>
          </a:p>
          <a:p>
            <a:pPr marL="0" lvl="1">
              <a:spcBef>
                <a:spcPts val="800"/>
              </a:spcBef>
            </a:pPr>
            <a:r>
              <a:rPr lang="es-ES" sz="900" b="0" i="0" dirty="0">
                <a:solidFill>
                  <a:srgbClr val="474747"/>
                </a:solidFill>
                <a:effectLst/>
                <a:latin typeface="Arial" panose="020B0604020202020204" pitchFamily="34" charset="0"/>
              </a:rPr>
              <a:t>—</a:t>
            </a:r>
            <a:endParaRPr lang="es-ES" sz="900" dirty="0">
              <a:solidFill>
                <a:schemeClr val="accent1"/>
              </a:solidFill>
              <a:latin typeface="Arial" panose="020B0604020202020204" pitchFamily="34" charset="0"/>
              <a:cs typeface="Arial" panose="020B0604020202020204" pitchFamily="34" charset="0"/>
            </a:endParaRPr>
          </a:p>
          <a:p>
            <a:pPr>
              <a:spcBef>
                <a:spcPts val="800"/>
              </a:spcBef>
              <a:spcAft>
                <a:spcPts val="400"/>
              </a:spcAft>
            </a:pPr>
            <a:r>
              <a:rPr lang="es-ES" sz="1000" b="1" u="sng" dirty="0">
                <a:solidFill>
                  <a:schemeClr val="accent1"/>
                </a:solidFill>
                <a:latin typeface="Arial" panose="020B0604020202020204" pitchFamily="34" charset="0"/>
                <a:cs typeface="Arial" panose="020B0604020202020204" pitchFamily="34" charset="0"/>
              </a:rPr>
              <a:t>EXPLORACIÓN FÍSICA:</a:t>
            </a:r>
            <a:endParaRPr lang="es-ES" sz="1000" dirty="0">
              <a:solidFill>
                <a:schemeClr val="accent1"/>
              </a:solidFill>
              <a:effectLst/>
              <a:latin typeface="Arial" panose="020B0604020202020204" pitchFamily="34" charset="0"/>
              <a:cs typeface="Arial" panose="020B0604020202020204" pitchFamily="34" charset="0"/>
            </a:endParaRPr>
          </a:p>
          <a:p>
            <a:pPr marL="0" lvl="1">
              <a:spcBef>
                <a:spcPts val="800"/>
              </a:spcBef>
            </a:pPr>
            <a:r>
              <a:rPr lang="es-ES" sz="900" b="1" dirty="0">
                <a:solidFill>
                  <a:schemeClr val="accent1"/>
                </a:solidFill>
                <a:latin typeface="Arial" panose="020B0604020202020204" pitchFamily="34" charset="0"/>
                <a:cs typeface="Arial" panose="020B0604020202020204" pitchFamily="34" charset="0"/>
              </a:rPr>
              <a:t>Normal. </a:t>
            </a:r>
            <a:br>
              <a:rPr lang="es-ES" sz="900" dirty="0">
                <a:solidFill>
                  <a:schemeClr val="accent1"/>
                </a:solidFill>
                <a:latin typeface="Arial" panose="020B0604020202020204" pitchFamily="34" charset="0"/>
                <a:cs typeface="Arial" panose="020B0604020202020204" pitchFamily="34" charset="0"/>
              </a:rPr>
            </a:br>
            <a:r>
              <a:rPr lang="es-ES" sz="900" dirty="0">
                <a:solidFill>
                  <a:schemeClr val="accent1"/>
                </a:solidFill>
                <a:latin typeface="Arial" panose="020B0604020202020204" pitchFamily="34" charset="0"/>
                <a:cs typeface="Arial" panose="020B0604020202020204" pitchFamily="34" charset="0"/>
              </a:rPr>
              <a:t>Sin hallazgos patológicos de interés. PA en consulta: 110/50 </a:t>
            </a:r>
            <a:r>
              <a:rPr lang="es-ES" sz="900" dirty="0" err="1">
                <a:solidFill>
                  <a:schemeClr val="accent1"/>
                </a:solidFill>
                <a:latin typeface="Arial" panose="020B0604020202020204" pitchFamily="34" charset="0"/>
                <a:cs typeface="Arial" panose="020B0604020202020204" pitchFamily="34" charset="0"/>
              </a:rPr>
              <a:t>mmHg</a:t>
            </a:r>
            <a:r>
              <a:rPr lang="es-ES" sz="900"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6080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6138-4F8B-17EF-9DC5-C27C610322FF}"/>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38A3EA7-4B3A-8E75-A573-238015D4B100}"/>
              </a:ext>
            </a:extLst>
          </p:cNvPr>
          <p:cNvSpPr>
            <a:spLocks noGrp="1"/>
          </p:cNvSpPr>
          <p:nvPr>
            <p:ph type="sldNum" sz="quarter" idx="12"/>
          </p:nvPr>
        </p:nvSpPr>
        <p:spPr/>
        <p:txBody>
          <a:bodyPr/>
          <a:lstStyle/>
          <a:p>
            <a:fld id="{E7109EF1-F99E-2846-B900-05CEFB69D20A}" type="slidenum">
              <a:rPr lang="en-US" noProof="0" smtClean="0"/>
              <a:pPr/>
              <a:t>63</a:t>
            </a:fld>
            <a:endParaRPr lang="en-US" noProof="0"/>
          </a:p>
        </p:txBody>
      </p:sp>
      <p:sp>
        <p:nvSpPr>
          <p:cNvPr id="3" name="Marcador de texto 2">
            <a:extLst>
              <a:ext uri="{FF2B5EF4-FFF2-40B4-BE49-F238E27FC236}">
                <a16:creationId xmlns:a16="http://schemas.microsoft.com/office/drawing/2014/main" id="{D72AB52C-E054-8C14-8ABA-CACD84DC5254}"/>
              </a:ext>
            </a:extLst>
          </p:cNvPr>
          <p:cNvSpPr>
            <a:spLocks noGrp="1"/>
          </p:cNvSpPr>
          <p:nvPr>
            <p:ph type="body" sz="quarter" idx="19"/>
          </p:nvPr>
        </p:nvSpPr>
        <p:spPr/>
        <p:txBody>
          <a:bodyPr/>
          <a:lstStyle/>
          <a:p>
            <a:r>
              <a:rPr lang="es-ES"/>
              <a:t>APROXIMACIÓN PRÁCTICA: CASO CLÍNICO</a:t>
            </a:r>
          </a:p>
        </p:txBody>
      </p:sp>
      <p:sp>
        <p:nvSpPr>
          <p:cNvPr id="12" name="CuadroTexto 11">
            <a:extLst>
              <a:ext uri="{FF2B5EF4-FFF2-40B4-BE49-F238E27FC236}">
                <a16:creationId xmlns:a16="http://schemas.microsoft.com/office/drawing/2014/main" id="{6A56AE83-B34B-5A3F-24A9-289ED0C86FE0}"/>
              </a:ext>
            </a:extLst>
          </p:cNvPr>
          <p:cNvSpPr txBox="1"/>
          <p:nvPr/>
        </p:nvSpPr>
        <p:spPr>
          <a:xfrm>
            <a:off x="323850" y="966441"/>
            <a:ext cx="4068763" cy="3657948"/>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spcBef>
                <a:spcPts val="800"/>
              </a:spcBef>
              <a:spcAft>
                <a:spcPts val="400"/>
              </a:spcAft>
            </a:pPr>
            <a:r>
              <a:rPr lang="es-ES" sz="1000" b="1" u="sng" dirty="0">
                <a:solidFill>
                  <a:schemeClr val="accent1"/>
                </a:solidFill>
                <a:effectLst/>
                <a:latin typeface="Arial"/>
                <a:cs typeface="Arial"/>
              </a:rPr>
              <a:t>ASPECTOS IMPORTANTES A ANALIZAR PARTIENDO</a:t>
            </a:r>
            <a:br>
              <a:rPr lang="es-ES" sz="1000" b="1" u="sng" dirty="0">
                <a:effectLst/>
                <a:latin typeface="Arial" panose="020B0604020202020204" pitchFamily="34" charset="0"/>
                <a:cs typeface="Arial" panose="020B0604020202020204" pitchFamily="34" charset="0"/>
              </a:rPr>
            </a:br>
            <a:r>
              <a:rPr lang="es-ES" sz="1000" b="1" u="sng" dirty="0">
                <a:solidFill>
                  <a:schemeClr val="accent1"/>
                </a:solidFill>
                <a:effectLst/>
                <a:latin typeface="Arial"/>
                <a:cs typeface="Arial"/>
              </a:rPr>
              <a:t>DE LA VALORACIÓN GERIÁTRICA INTEGRAL</a:t>
            </a:r>
          </a:p>
          <a:p>
            <a:pPr marL="0" lvl="1">
              <a:spcBef>
                <a:spcPts val="800"/>
              </a:spcBef>
            </a:pPr>
            <a:r>
              <a:rPr lang="es-ES" sz="900" b="1" dirty="0">
                <a:solidFill>
                  <a:schemeClr val="accent1"/>
                </a:solidFill>
                <a:latin typeface="Arial"/>
                <a:cs typeface="Arial"/>
              </a:rPr>
              <a:t>Situación FUNCIONAL: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Independiente para todas las ABVD.</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Realiza múltiples instrumentales, aunque sencillas y cada vez</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con mayor dificultad (gonartrosis y astenia).</a:t>
            </a:r>
            <a:endParaRPr lang="es-ES" dirty="0">
              <a:solidFill>
                <a:schemeClr val="accent1"/>
              </a:solidFill>
            </a:endParaRPr>
          </a:p>
          <a:p>
            <a:pPr marL="0" lvl="1">
              <a:spcBef>
                <a:spcPts val="400"/>
              </a:spcBef>
            </a:pPr>
            <a:r>
              <a:rPr lang="es-ES" sz="900" b="0" i="0" dirty="0">
                <a:solidFill>
                  <a:srgbClr val="474747"/>
                </a:solidFill>
                <a:effectLst/>
                <a:latin typeface="Arial"/>
                <a:cs typeface="Arial"/>
              </a:rPr>
              <a:t>—</a:t>
            </a:r>
            <a:endParaRPr lang="es-ES" sz="900" dirty="0">
              <a:solidFill>
                <a:srgbClr val="474747"/>
              </a:solidFill>
              <a:latin typeface="Arial"/>
              <a:cs typeface="Arial"/>
            </a:endParaRPr>
          </a:p>
          <a:p>
            <a:pPr marL="0" lvl="1">
              <a:spcBef>
                <a:spcPts val="400"/>
              </a:spcBef>
            </a:pPr>
            <a:r>
              <a:rPr lang="es-ES" sz="900" b="1" dirty="0">
                <a:solidFill>
                  <a:schemeClr val="accent1"/>
                </a:solidFill>
                <a:latin typeface="Arial"/>
                <a:cs typeface="Arial"/>
              </a:rPr>
              <a:t>Síndrome de FRAGILIDAD: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La paciente es frágil (</a:t>
            </a:r>
            <a:r>
              <a:rPr lang="es-ES" sz="900" b="1" dirty="0">
                <a:solidFill>
                  <a:schemeClr val="accent1"/>
                </a:solidFill>
                <a:latin typeface="Arial"/>
                <a:cs typeface="Arial"/>
              </a:rPr>
              <a:t>fenotipo de </a:t>
            </a:r>
            <a:r>
              <a:rPr lang="es-ES" sz="900" b="1" dirty="0" err="1">
                <a:solidFill>
                  <a:schemeClr val="accent1"/>
                </a:solidFill>
                <a:latin typeface="Arial"/>
                <a:cs typeface="Arial"/>
              </a:rPr>
              <a:t>Fried</a:t>
            </a:r>
            <a:r>
              <a:rPr lang="es-ES" sz="900" b="1" dirty="0">
                <a:solidFill>
                  <a:schemeClr val="accent1"/>
                </a:solidFill>
                <a:latin typeface="Arial"/>
                <a:cs typeface="Arial"/>
              </a:rPr>
              <a:t> </a:t>
            </a:r>
            <a:r>
              <a:rPr lang="es-ES" sz="900" dirty="0">
                <a:solidFill>
                  <a:schemeClr val="accent1"/>
                </a:solidFill>
                <a:latin typeface="Arial"/>
                <a:cs typeface="Arial"/>
              </a:rPr>
              <a:t>y </a:t>
            </a:r>
            <a:r>
              <a:rPr lang="es-ES" sz="900" b="1" dirty="0">
                <a:solidFill>
                  <a:schemeClr val="accent1"/>
                </a:solidFill>
                <a:latin typeface="Arial"/>
                <a:cs typeface="Arial"/>
              </a:rPr>
              <a:t>SPPB</a:t>
            </a:r>
            <a:r>
              <a:rPr lang="es-ES" sz="900" dirty="0">
                <a:solidFill>
                  <a:schemeClr val="accent1"/>
                </a:solidFill>
                <a:latin typeface="Arial"/>
                <a:cs typeface="Arial"/>
              </a:rPr>
              <a:t> compatibles).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Además, es viuda y vive sola en 1</a:t>
            </a:r>
            <a:r>
              <a:rPr lang="es-ES" sz="900" baseline="30000" dirty="0">
                <a:solidFill>
                  <a:schemeClr val="accent1"/>
                </a:solidFill>
                <a:latin typeface="Arial"/>
                <a:cs typeface="Arial"/>
              </a:rPr>
              <a:t>er</a:t>
            </a:r>
            <a:r>
              <a:rPr lang="es-ES" sz="900" dirty="0">
                <a:solidFill>
                  <a:schemeClr val="accent1"/>
                </a:solidFill>
                <a:latin typeface="Arial"/>
                <a:cs typeface="Arial"/>
              </a:rPr>
              <a:t> piso con ascensor.</a:t>
            </a:r>
            <a:endParaRPr lang="es-ES" dirty="0">
              <a:solidFill>
                <a:schemeClr val="accent1"/>
              </a:solidFill>
            </a:endParaRPr>
          </a:p>
          <a:p>
            <a:pPr marL="0" lvl="1">
              <a:spcBef>
                <a:spcPts val="400"/>
              </a:spcBef>
            </a:pPr>
            <a:r>
              <a:rPr lang="es-ES" sz="900" b="0" i="0" dirty="0">
                <a:solidFill>
                  <a:srgbClr val="474747"/>
                </a:solidFill>
                <a:effectLst/>
                <a:latin typeface="Arial"/>
                <a:cs typeface="Arial"/>
              </a:rPr>
              <a:t>—</a:t>
            </a:r>
            <a:endParaRPr lang="es-ES" sz="900" dirty="0">
              <a:solidFill>
                <a:srgbClr val="474747"/>
              </a:solidFill>
              <a:latin typeface="Arial"/>
              <a:cs typeface="Arial"/>
            </a:endParaRPr>
          </a:p>
          <a:p>
            <a:pPr marL="0" lvl="1">
              <a:spcBef>
                <a:spcPts val="400"/>
              </a:spcBef>
            </a:pPr>
            <a:r>
              <a:rPr lang="es-ES" sz="900" b="1" dirty="0">
                <a:solidFill>
                  <a:schemeClr val="accent1"/>
                </a:solidFill>
                <a:latin typeface="Arial"/>
                <a:cs typeface="Arial"/>
              </a:rPr>
              <a:t>Situación</a:t>
            </a:r>
            <a:r>
              <a:rPr lang="es-ES" sz="900" dirty="0">
                <a:solidFill>
                  <a:schemeClr val="accent1"/>
                </a:solidFill>
                <a:latin typeface="Arial"/>
                <a:cs typeface="Arial"/>
              </a:rPr>
              <a:t> </a:t>
            </a:r>
            <a:r>
              <a:rPr lang="es-ES" sz="900" b="1" dirty="0">
                <a:solidFill>
                  <a:schemeClr val="accent1"/>
                </a:solidFill>
                <a:latin typeface="Arial"/>
                <a:cs typeface="Arial"/>
              </a:rPr>
              <a:t>COGNITIVA:</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Deterioro cognitivo </a:t>
            </a:r>
            <a:r>
              <a:rPr lang="es-ES" sz="900" b="1" dirty="0">
                <a:solidFill>
                  <a:schemeClr val="accent1"/>
                </a:solidFill>
                <a:latin typeface="Arial"/>
                <a:cs typeface="Arial"/>
              </a:rPr>
              <a:t>leve</a:t>
            </a:r>
            <a:r>
              <a:rPr lang="es-ES" sz="900" dirty="0">
                <a:solidFill>
                  <a:schemeClr val="accent1"/>
                </a:solidFill>
                <a:latin typeface="Arial"/>
                <a:cs typeface="Arial"/>
              </a:rPr>
              <a:t>. </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Sin repercusión en actividades diarias </a:t>
            </a:r>
            <a:r>
              <a:rPr lang="es-ES" sz="900" dirty="0">
                <a:solidFill>
                  <a:schemeClr val="accent1"/>
                </a:solidFill>
                <a:latin typeface="Arial"/>
                <a:cs typeface="Arial"/>
                <a:sym typeface="Wingdings" pitchFamily="2" charset="2"/>
              </a:rPr>
              <a:t></a:t>
            </a:r>
            <a:r>
              <a:rPr lang="es-ES" sz="900" dirty="0">
                <a:solidFill>
                  <a:schemeClr val="accent1"/>
                </a:solidFill>
                <a:latin typeface="Arial"/>
                <a:cs typeface="Arial"/>
              </a:rPr>
              <a:t> Progresión??</a:t>
            </a:r>
            <a:endParaRPr lang="es-ES" dirty="0">
              <a:solidFill>
                <a:schemeClr val="accent1"/>
              </a:solidFill>
            </a:endParaRPr>
          </a:p>
          <a:p>
            <a:pPr marL="0" lvl="1">
              <a:spcBef>
                <a:spcPts val="400"/>
              </a:spcBef>
            </a:pPr>
            <a:r>
              <a:rPr lang="es-ES" sz="900" b="0" i="0" dirty="0">
                <a:solidFill>
                  <a:srgbClr val="474747"/>
                </a:solidFill>
                <a:effectLst/>
                <a:latin typeface="Arial"/>
                <a:cs typeface="Arial"/>
              </a:rPr>
              <a:t>—</a:t>
            </a:r>
            <a:endParaRPr lang="es-ES" sz="900" dirty="0">
              <a:solidFill>
                <a:srgbClr val="474747"/>
              </a:solidFill>
              <a:latin typeface="Arial"/>
              <a:cs typeface="Arial"/>
            </a:endParaRPr>
          </a:p>
          <a:p>
            <a:pPr marL="0" lvl="1">
              <a:spcBef>
                <a:spcPts val="400"/>
              </a:spcBef>
            </a:pPr>
            <a:r>
              <a:rPr lang="es-ES" sz="900" b="1" dirty="0">
                <a:solidFill>
                  <a:schemeClr val="accent1"/>
                </a:solidFill>
                <a:latin typeface="Arial"/>
                <a:cs typeface="Arial"/>
              </a:rPr>
              <a:t>COMORBILIDAD</a:t>
            </a:r>
            <a:r>
              <a:rPr lang="es-ES" sz="900" dirty="0">
                <a:solidFill>
                  <a:schemeClr val="accent1"/>
                </a:solidFill>
                <a:latin typeface="Arial"/>
                <a:cs typeface="Arial"/>
              </a:rPr>
              <a:t> significativa:</a:t>
            </a:r>
            <a:br>
              <a:rPr lang="es-ES" sz="900" dirty="0">
                <a:latin typeface="Arial" panose="020B0604020202020204" pitchFamily="34" charset="0"/>
                <a:cs typeface="Arial" panose="020B0604020202020204" pitchFamily="34" charset="0"/>
              </a:rPr>
            </a:br>
            <a:r>
              <a:rPr lang="es-ES" sz="900" dirty="0">
                <a:solidFill>
                  <a:schemeClr val="accent1"/>
                </a:solidFill>
                <a:latin typeface="Arial"/>
                <a:cs typeface="Arial"/>
              </a:rPr>
              <a:t>A destacar antecedentes cardiorrenales.</a:t>
            </a:r>
            <a:endParaRPr lang="es-ES" dirty="0">
              <a:solidFill>
                <a:schemeClr val="accent1"/>
              </a:solidFill>
            </a:endParaRPr>
          </a:p>
          <a:p>
            <a:pPr marL="0" lvl="1">
              <a:spcBef>
                <a:spcPts val="400"/>
              </a:spcBef>
            </a:pPr>
            <a:r>
              <a:rPr lang="es-ES" sz="900" b="0" i="0" dirty="0">
                <a:solidFill>
                  <a:srgbClr val="474747"/>
                </a:solidFill>
                <a:effectLst/>
                <a:latin typeface="Arial"/>
                <a:cs typeface="Arial"/>
              </a:rPr>
              <a:t>—</a:t>
            </a:r>
            <a:endParaRPr lang="es-ES" sz="900" dirty="0">
              <a:solidFill>
                <a:srgbClr val="474747"/>
              </a:solidFill>
              <a:latin typeface="Arial"/>
              <a:cs typeface="Arial"/>
            </a:endParaRPr>
          </a:p>
          <a:p>
            <a:pPr marL="0" lvl="1">
              <a:spcBef>
                <a:spcPts val="400"/>
              </a:spcBef>
            </a:pPr>
            <a:r>
              <a:rPr lang="es-ES" sz="900" b="1" dirty="0">
                <a:solidFill>
                  <a:schemeClr val="accent1"/>
                </a:solidFill>
                <a:latin typeface="Arial"/>
                <a:cs typeface="Arial"/>
              </a:rPr>
              <a:t>POLIFARMACIA</a:t>
            </a:r>
            <a:r>
              <a:rPr lang="es-ES" sz="900" dirty="0">
                <a:solidFill>
                  <a:schemeClr val="accent1"/>
                </a:solidFill>
                <a:latin typeface="Arial"/>
                <a:cs typeface="Arial"/>
              </a:rPr>
              <a:t> significativa</a:t>
            </a:r>
            <a:endParaRPr lang="es-ES" dirty="0">
              <a:solidFill>
                <a:schemeClr val="accent1"/>
              </a:solidFill>
              <a:latin typeface="Arial"/>
              <a:cs typeface="Arial"/>
            </a:endParaRPr>
          </a:p>
        </p:txBody>
      </p:sp>
      <p:sp>
        <p:nvSpPr>
          <p:cNvPr id="13" name="CuadroTexto 12">
            <a:extLst>
              <a:ext uri="{FF2B5EF4-FFF2-40B4-BE49-F238E27FC236}">
                <a16:creationId xmlns:a16="http://schemas.microsoft.com/office/drawing/2014/main" id="{28690268-AE7C-4E9B-A763-119597A176C6}"/>
              </a:ext>
            </a:extLst>
          </p:cNvPr>
          <p:cNvSpPr txBox="1"/>
          <p:nvPr/>
        </p:nvSpPr>
        <p:spPr>
          <a:xfrm>
            <a:off x="4751080" y="966441"/>
            <a:ext cx="4068763" cy="3657948"/>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spcBef>
                <a:spcPts val="800"/>
              </a:spcBef>
              <a:spcAft>
                <a:spcPts val="400"/>
              </a:spcAft>
            </a:pPr>
            <a:r>
              <a:rPr lang="es-ES" sz="1000" b="1" u="sng">
                <a:solidFill>
                  <a:schemeClr val="accent1"/>
                </a:solidFill>
                <a:effectLst/>
                <a:latin typeface="Arial"/>
                <a:cs typeface="Arial"/>
              </a:rPr>
              <a:t>OBJETIVOS</a:t>
            </a:r>
            <a:endParaRPr lang="es-ES">
              <a:solidFill>
                <a:schemeClr val="accent1"/>
              </a:solidFill>
            </a:endParaRPr>
          </a:p>
          <a:p>
            <a:pPr marL="0" lvl="1">
              <a:spcBef>
                <a:spcPts val="800"/>
              </a:spcBef>
            </a:pPr>
            <a:r>
              <a:rPr lang="es-ES" sz="900">
                <a:solidFill>
                  <a:schemeClr val="accent1"/>
                </a:solidFill>
                <a:latin typeface="Arial"/>
                <a:cs typeface="Arial"/>
              </a:rPr>
              <a:t>Preservar situación </a:t>
            </a:r>
            <a:r>
              <a:rPr lang="es-ES" sz="900" b="1">
                <a:solidFill>
                  <a:schemeClr val="accent1"/>
                </a:solidFill>
                <a:latin typeface="Arial"/>
                <a:cs typeface="Arial"/>
              </a:rPr>
              <a:t>FUNCIONAL</a:t>
            </a:r>
            <a:endParaRPr lang="es-ES">
              <a:solidFill>
                <a:schemeClr val="accent1"/>
              </a:solidFill>
            </a:endParaRPr>
          </a:p>
          <a:p>
            <a:pPr marL="0" lvl="1">
              <a:spcBef>
                <a:spcPts val="800"/>
              </a:spcBef>
            </a:pPr>
            <a:r>
              <a:rPr lang="es-ES" sz="900" b="0" i="0">
                <a:solidFill>
                  <a:srgbClr val="474747"/>
                </a:solidFill>
                <a:effectLst/>
                <a:latin typeface="Arial"/>
                <a:cs typeface="Arial"/>
              </a:rPr>
              <a:t>—</a:t>
            </a:r>
            <a:endParaRPr lang="es-ES" sz="900">
              <a:solidFill>
                <a:srgbClr val="474747"/>
              </a:solidFill>
              <a:latin typeface="Arial"/>
              <a:cs typeface="Arial"/>
            </a:endParaRPr>
          </a:p>
          <a:p>
            <a:pPr marL="0" lvl="1">
              <a:spcBef>
                <a:spcPts val="800"/>
              </a:spcBef>
            </a:pPr>
            <a:r>
              <a:rPr lang="es-ES" sz="900">
                <a:solidFill>
                  <a:schemeClr val="accent1"/>
                </a:solidFill>
                <a:latin typeface="Arial"/>
                <a:cs typeface="Arial"/>
              </a:rPr>
              <a:t>Preservar situación </a:t>
            </a:r>
            <a:r>
              <a:rPr lang="es-ES" sz="900" b="1">
                <a:solidFill>
                  <a:schemeClr val="accent1"/>
                </a:solidFill>
                <a:latin typeface="Arial"/>
                <a:cs typeface="Arial"/>
              </a:rPr>
              <a:t>COGNITIVA</a:t>
            </a:r>
            <a:endParaRPr lang="es-ES">
              <a:solidFill>
                <a:schemeClr val="accent1"/>
              </a:solidFill>
            </a:endParaRPr>
          </a:p>
          <a:p>
            <a:pPr marL="0" lvl="1">
              <a:spcBef>
                <a:spcPts val="800"/>
              </a:spcBef>
            </a:pPr>
            <a:r>
              <a:rPr lang="es-ES" sz="900" b="0" i="0">
                <a:solidFill>
                  <a:srgbClr val="474747"/>
                </a:solidFill>
                <a:effectLst/>
                <a:latin typeface="Arial"/>
                <a:cs typeface="Arial"/>
              </a:rPr>
              <a:t>—</a:t>
            </a:r>
            <a:endParaRPr lang="es-ES" sz="900">
              <a:solidFill>
                <a:srgbClr val="474747"/>
              </a:solidFill>
              <a:latin typeface="Arial"/>
              <a:cs typeface="Arial"/>
            </a:endParaRPr>
          </a:p>
          <a:p>
            <a:pPr marL="0" lvl="1">
              <a:spcBef>
                <a:spcPts val="800"/>
              </a:spcBef>
            </a:pPr>
            <a:r>
              <a:rPr lang="es-ES" sz="900">
                <a:solidFill>
                  <a:schemeClr val="accent1"/>
                </a:solidFill>
                <a:latin typeface="Arial"/>
                <a:cs typeface="Arial"/>
              </a:rPr>
              <a:t>Mejorar situación </a:t>
            </a:r>
            <a:r>
              <a:rPr lang="es-ES" sz="900" b="1">
                <a:solidFill>
                  <a:schemeClr val="accent1"/>
                </a:solidFill>
                <a:latin typeface="Arial"/>
                <a:cs typeface="Arial"/>
              </a:rPr>
              <a:t>NUTRICIONAL</a:t>
            </a:r>
            <a:endParaRPr lang="es-ES">
              <a:solidFill>
                <a:schemeClr val="accent1"/>
              </a:solidFill>
            </a:endParaRPr>
          </a:p>
          <a:p>
            <a:pPr marL="0" lvl="1">
              <a:spcBef>
                <a:spcPts val="800"/>
              </a:spcBef>
            </a:pPr>
            <a:r>
              <a:rPr lang="es-ES" sz="900" b="0" i="0">
                <a:solidFill>
                  <a:srgbClr val="474747"/>
                </a:solidFill>
                <a:effectLst/>
                <a:latin typeface="Arial"/>
                <a:cs typeface="Arial"/>
              </a:rPr>
              <a:t>—</a:t>
            </a:r>
            <a:endParaRPr lang="es-ES" sz="900">
              <a:solidFill>
                <a:srgbClr val="474747"/>
              </a:solidFill>
              <a:latin typeface="Arial"/>
              <a:cs typeface="Arial"/>
            </a:endParaRPr>
          </a:p>
          <a:p>
            <a:pPr marL="0" lvl="1">
              <a:spcBef>
                <a:spcPts val="800"/>
              </a:spcBef>
            </a:pPr>
            <a:r>
              <a:rPr lang="es-ES" sz="900">
                <a:solidFill>
                  <a:schemeClr val="accent1"/>
                </a:solidFill>
                <a:latin typeface="Arial"/>
                <a:cs typeface="Arial"/>
              </a:rPr>
              <a:t>Mejorar </a:t>
            </a:r>
            <a:r>
              <a:rPr lang="es-ES" sz="900" b="1">
                <a:solidFill>
                  <a:schemeClr val="accent1"/>
                </a:solidFill>
                <a:latin typeface="Arial"/>
                <a:cs typeface="Arial"/>
              </a:rPr>
              <a:t>grado de control metabólico</a:t>
            </a:r>
            <a:br>
              <a:rPr lang="es-ES" sz="900" b="1">
                <a:latin typeface="Arial" panose="020B0604020202020204" pitchFamily="34" charset="0"/>
                <a:cs typeface="Arial" panose="020B0604020202020204" pitchFamily="34" charset="0"/>
              </a:rPr>
            </a:br>
            <a:r>
              <a:rPr lang="es-ES" sz="900">
                <a:solidFill>
                  <a:schemeClr val="accent1"/>
                </a:solidFill>
                <a:latin typeface="Arial"/>
                <a:cs typeface="Arial"/>
              </a:rPr>
              <a:t>(Reducción de </a:t>
            </a:r>
            <a:r>
              <a:rPr lang="es-ES" sz="900" b="1">
                <a:solidFill>
                  <a:schemeClr val="accent1"/>
                </a:solidFill>
                <a:latin typeface="Arial"/>
                <a:cs typeface="Arial"/>
              </a:rPr>
              <a:t>HbA1c </a:t>
            </a:r>
            <a:r>
              <a:rPr lang="es-ES" sz="900">
                <a:solidFill>
                  <a:schemeClr val="accent1"/>
                </a:solidFill>
                <a:latin typeface="Arial"/>
                <a:cs typeface="Arial"/>
              </a:rPr>
              <a:t>en </a:t>
            </a:r>
            <a:r>
              <a:rPr lang="es-ES" sz="900" b="1">
                <a:solidFill>
                  <a:schemeClr val="accent1"/>
                </a:solidFill>
                <a:latin typeface="Arial"/>
                <a:cs typeface="Arial"/>
              </a:rPr>
              <a:t>1 - 1,5 puntos</a:t>
            </a:r>
            <a:r>
              <a:rPr lang="es-ES" sz="900">
                <a:solidFill>
                  <a:schemeClr val="accent1"/>
                </a:solidFill>
                <a:latin typeface="Arial"/>
                <a:cs typeface="Arial"/>
              </a:rPr>
              <a:t>). HbA1c objetivo: &lt;8 %</a:t>
            </a:r>
            <a:endParaRPr lang="es-ES">
              <a:solidFill>
                <a:schemeClr val="accent1"/>
              </a:solidFill>
            </a:endParaRPr>
          </a:p>
          <a:p>
            <a:pPr marL="0" lvl="1">
              <a:spcBef>
                <a:spcPts val="800"/>
              </a:spcBef>
            </a:pPr>
            <a:r>
              <a:rPr lang="es-ES" sz="900" b="0" i="0">
                <a:solidFill>
                  <a:srgbClr val="474747"/>
                </a:solidFill>
                <a:effectLst/>
                <a:latin typeface="Arial"/>
                <a:cs typeface="Arial"/>
              </a:rPr>
              <a:t>—</a:t>
            </a:r>
            <a:endParaRPr lang="es-ES" sz="900">
              <a:solidFill>
                <a:srgbClr val="474747"/>
              </a:solidFill>
              <a:latin typeface="Arial"/>
              <a:cs typeface="Arial"/>
            </a:endParaRPr>
          </a:p>
          <a:p>
            <a:pPr marL="0" lvl="1">
              <a:spcBef>
                <a:spcPts val="800"/>
              </a:spcBef>
            </a:pPr>
            <a:r>
              <a:rPr lang="es-ES" sz="900">
                <a:solidFill>
                  <a:schemeClr val="accent1"/>
                </a:solidFill>
                <a:latin typeface="Arial"/>
                <a:cs typeface="Arial"/>
              </a:rPr>
              <a:t>Ajustar y optimizar tratamiento farmacológico considerando</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beneficio pronóstico/riesgo de eventos adversos</a:t>
            </a:r>
            <a:endParaRPr lang="es-ES">
              <a:solidFill>
                <a:schemeClr val="accent1"/>
              </a:solidFill>
            </a:endParaRPr>
          </a:p>
        </p:txBody>
      </p:sp>
    </p:spTree>
    <p:extLst>
      <p:ext uri="{BB962C8B-B14F-4D97-AF65-F5344CB8AC3E}">
        <p14:creationId xmlns:p14="http://schemas.microsoft.com/office/powerpoint/2010/main" val="3382631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64B0-C3E5-1371-85D3-758EEDF749E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1F500EF-1A2B-F75D-A9B2-72FE5DD2A30B}"/>
              </a:ext>
            </a:extLst>
          </p:cNvPr>
          <p:cNvSpPr>
            <a:spLocks noGrp="1"/>
          </p:cNvSpPr>
          <p:nvPr>
            <p:ph type="sldNum" sz="quarter" idx="12"/>
          </p:nvPr>
        </p:nvSpPr>
        <p:spPr/>
        <p:txBody>
          <a:bodyPr/>
          <a:lstStyle/>
          <a:p>
            <a:fld id="{E7109EF1-F99E-2846-B900-05CEFB69D20A}" type="slidenum">
              <a:rPr lang="en-US" noProof="0" smtClean="0"/>
              <a:pPr/>
              <a:t>64</a:t>
            </a:fld>
            <a:endParaRPr lang="en-US" noProof="0"/>
          </a:p>
        </p:txBody>
      </p:sp>
      <p:sp>
        <p:nvSpPr>
          <p:cNvPr id="3" name="Marcador de texto 2">
            <a:extLst>
              <a:ext uri="{FF2B5EF4-FFF2-40B4-BE49-F238E27FC236}">
                <a16:creationId xmlns:a16="http://schemas.microsoft.com/office/drawing/2014/main" id="{D6A50597-0032-8DDB-F92E-1CE09FDD3316}"/>
              </a:ext>
            </a:extLst>
          </p:cNvPr>
          <p:cNvSpPr>
            <a:spLocks noGrp="1"/>
          </p:cNvSpPr>
          <p:nvPr>
            <p:ph type="body" sz="quarter" idx="19"/>
          </p:nvPr>
        </p:nvSpPr>
        <p:spPr/>
        <p:txBody>
          <a:bodyPr/>
          <a:lstStyle/>
          <a:p>
            <a:r>
              <a:rPr lang="es-ES"/>
              <a:t>APROXIMACIÓN PRÁCTICA: CASO CLÍNICO</a:t>
            </a:r>
          </a:p>
        </p:txBody>
      </p:sp>
      <p:sp>
        <p:nvSpPr>
          <p:cNvPr id="4" name="CuadroTexto 3">
            <a:extLst>
              <a:ext uri="{FF2B5EF4-FFF2-40B4-BE49-F238E27FC236}">
                <a16:creationId xmlns:a16="http://schemas.microsoft.com/office/drawing/2014/main" id="{0C6DE17A-D7EB-0952-B284-0BC72D8C8884}"/>
              </a:ext>
            </a:extLst>
          </p:cNvPr>
          <p:cNvSpPr txBox="1"/>
          <p:nvPr/>
        </p:nvSpPr>
        <p:spPr>
          <a:xfrm>
            <a:off x="323850" y="966441"/>
            <a:ext cx="4068763" cy="3657948"/>
          </a:xfrm>
          <a:prstGeom prst="rect">
            <a:avLst/>
          </a:prstGeom>
          <a:solidFill>
            <a:srgbClr val="F8F8F8"/>
          </a:solidFill>
          <a:ln>
            <a:solidFill>
              <a:schemeClr val="bg1">
                <a:lumMod val="95000"/>
              </a:schemeClr>
            </a:solidFill>
          </a:ln>
          <a:effectLst>
            <a:outerShdw blurRad="79451" dist="38100" dir="13051595" rotWithShape="0">
              <a:prstClr val="black">
                <a:alpha val="13000"/>
              </a:prstClr>
            </a:outerShdw>
          </a:effectLst>
        </p:spPr>
        <p:txBody>
          <a:bodyPr wrap="square" lIns="180000" tIns="180000" rIns="144000" bIns="0" anchor="t">
            <a:noAutofit/>
          </a:bodyPr>
          <a:lstStyle/>
          <a:p>
            <a:pPr>
              <a:lnSpc>
                <a:spcPts val="1400"/>
              </a:lnSpc>
              <a:spcBef>
                <a:spcPts val="800"/>
              </a:spcBef>
              <a:spcAft>
                <a:spcPts val="400"/>
              </a:spcAft>
            </a:pPr>
            <a:r>
              <a:rPr lang="es-ES" sz="1000" b="1" u="sng">
                <a:solidFill>
                  <a:schemeClr val="accent1"/>
                </a:solidFill>
                <a:effectLst/>
                <a:latin typeface="Arial" panose="020B0604020202020204" pitchFamily="34" charset="0"/>
                <a:cs typeface="Arial" panose="020B0604020202020204" pitchFamily="34" charset="0"/>
              </a:rPr>
              <a:t>PROPUESTAS</a:t>
            </a:r>
          </a:p>
          <a:p>
            <a:pPr marL="0" lvl="1">
              <a:spcBef>
                <a:spcPts val="800"/>
              </a:spcBef>
            </a:pPr>
            <a:r>
              <a:rPr lang="es-ES" sz="900">
                <a:solidFill>
                  <a:schemeClr val="accent1"/>
                </a:solidFill>
                <a:latin typeface="Arial" panose="020B0604020202020204" pitchFamily="34" charset="0"/>
                <a:cs typeface="Arial" panose="020B0604020202020204" pitchFamily="34" charset="0"/>
              </a:rPr>
              <a:t>Ajuste </a:t>
            </a:r>
            <a:r>
              <a:rPr lang="es-ES" sz="900" b="1">
                <a:solidFill>
                  <a:schemeClr val="accent1"/>
                </a:solidFill>
                <a:latin typeface="Arial" panose="020B0604020202020204" pitchFamily="34" charset="0"/>
                <a:cs typeface="Arial" panose="020B0604020202020204" pitchFamily="34" charset="0"/>
              </a:rPr>
              <a:t>farmacológico</a:t>
            </a:r>
            <a:r>
              <a:rPr lang="es-ES" sz="900">
                <a:solidFill>
                  <a:schemeClr val="accent1"/>
                </a:solidFill>
                <a:latin typeface="Arial" panose="020B0604020202020204" pitchFamily="34" charset="0"/>
                <a:cs typeface="Arial" panose="020B0604020202020204" pitchFamily="34" charset="0"/>
              </a:rPr>
              <a:t>:</a:t>
            </a:r>
          </a:p>
          <a:p>
            <a:pPr marL="107950" lvl="2" indent="-107950">
              <a:spcBef>
                <a:spcPts val="800"/>
              </a:spcBef>
              <a:buFont typeface="Arial" panose="020B0604020202020204" pitchFamily="34" charset="0"/>
              <a:buChar char="•"/>
            </a:pPr>
            <a:r>
              <a:rPr lang="es-ES" sz="900">
                <a:solidFill>
                  <a:schemeClr val="accent1"/>
                </a:solidFill>
                <a:latin typeface="Arial"/>
                <a:cs typeface="Arial"/>
              </a:rPr>
              <a:t>Cambio de metformina por </a:t>
            </a:r>
            <a:r>
              <a:rPr lang="es-ES" sz="900" b="1">
                <a:solidFill>
                  <a:schemeClr val="accent1"/>
                </a:solidFill>
                <a:latin typeface="Arial"/>
                <a:cs typeface="Arial"/>
              </a:rPr>
              <a:t>metformina/</a:t>
            </a:r>
            <a:r>
              <a:rPr lang="es-ES" sz="900" b="1" err="1">
                <a:solidFill>
                  <a:schemeClr val="accent1"/>
                </a:solidFill>
                <a:latin typeface="Arial"/>
                <a:cs typeface="Arial"/>
              </a:rPr>
              <a:t>sitagliptina</a:t>
            </a:r>
            <a:r>
              <a:rPr lang="es-ES" sz="900" b="1">
                <a:solidFill>
                  <a:schemeClr val="accent1"/>
                </a:solidFill>
                <a:latin typeface="Arial"/>
                <a:cs typeface="Arial"/>
              </a:rPr>
              <a:t> </a:t>
            </a:r>
            <a:r>
              <a:rPr lang="es-ES" sz="900">
                <a:solidFill>
                  <a:schemeClr val="accent1"/>
                </a:solidFill>
                <a:latin typeface="Arial"/>
                <a:cs typeface="Arial"/>
              </a:rPr>
              <a:t>1000/50 mg 1-0-0</a:t>
            </a:r>
          </a:p>
          <a:p>
            <a:pPr marL="107950" lvl="2" indent="-107950">
              <a:spcBef>
                <a:spcPts val="400"/>
              </a:spcBef>
              <a:buFont typeface="Arial" panose="020B0604020202020204" pitchFamily="34" charset="0"/>
              <a:buChar char="•"/>
            </a:pPr>
            <a:r>
              <a:rPr lang="es-ES" sz="900">
                <a:solidFill>
                  <a:schemeClr val="accent1"/>
                </a:solidFill>
                <a:latin typeface="Arial"/>
                <a:cs typeface="Arial"/>
              </a:rPr>
              <a:t>Valorar iniciar iSGLT-2. </a:t>
            </a:r>
            <a:r>
              <a:rPr lang="es-ES" sz="900" b="1" err="1">
                <a:solidFill>
                  <a:schemeClr val="accent1"/>
                </a:solidFill>
                <a:latin typeface="Arial"/>
                <a:cs typeface="Arial"/>
              </a:rPr>
              <a:t>Dapagliflozina</a:t>
            </a:r>
            <a:r>
              <a:rPr lang="es-ES" sz="900">
                <a:solidFill>
                  <a:schemeClr val="accent1"/>
                </a:solidFill>
                <a:latin typeface="Arial"/>
                <a:cs typeface="Arial"/>
              </a:rPr>
              <a:t> 10 mg 1-0-0</a:t>
            </a:r>
            <a:br>
              <a:rPr lang="es-ES" sz="900">
                <a:latin typeface="Arial" panose="020B0604020202020204" pitchFamily="34" charset="0"/>
                <a:cs typeface="Arial" panose="020B0604020202020204" pitchFamily="34" charset="0"/>
              </a:rPr>
            </a:br>
            <a:r>
              <a:rPr lang="es-ES" sz="900">
                <a:solidFill>
                  <a:schemeClr val="accent1"/>
                </a:solidFill>
                <a:latin typeface="Arial"/>
                <a:cs typeface="Arial"/>
              </a:rPr>
              <a:t>(valorar B/R)</a:t>
            </a:r>
          </a:p>
          <a:p>
            <a:pPr marL="107950" lvl="2" indent="-107950">
              <a:spcBef>
                <a:spcPts val="4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Retirar </a:t>
            </a:r>
            <a:r>
              <a:rPr lang="es-ES" sz="900" b="1">
                <a:solidFill>
                  <a:schemeClr val="accent1"/>
                </a:solidFill>
                <a:latin typeface="Arial" panose="020B0604020202020204" pitchFamily="34" charset="0"/>
                <a:cs typeface="Arial" panose="020B0604020202020204" pitchFamily="34" charset="0"/>
              </a:rPr>
              <a:t>lisinopril</a:t>
            </a:r>
            <a:r>
              <a:rPr lang="es-ES" sz="900">
                <a:solidFill>
                  <a:schemeClr val="accent1"/>
                </a:solidFill>
                <a:latin typeface="Arial" panose="020B0604020202020204" pitchFamily="34" charset="0"/>
                <a:cs typeface="Arial" panose="020B0604020202020204" pitchFamily="34" charset="0"/>
              </a:rPr>
              <a:t> (excesivo control de PA)</a:t>
            </a:r>
          </a:p>
          <a:p>
            <a:pPr marL="107950" lvl="2" indent="-107950">
              <a:spcBef>
                <a:spcPts val="4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Seguimiento estrecho de PA para reajustar/retirar </a:t>
            </a:r>
            <a:r>
              <a:rPr lang="es-ES" sz="900" b="1">
                <a:solidFill>
                  <a:schemeClr val="accent1"/>
                </a:solidFill>
                <a:latin typeface="Arial" panose="020B0604020202020204" pitchFamily="34" charset="0"/>
                <a:cs typeface="Arial" panose="020B0604020202020204" pitchFamily="34" charset="0"/>
              </a:rPr>
              <a:t>amlodipino</a:t>
            </a:r>
          </a:p>
          <a:p>
            <a:pPr marL="107950" lvl="2" indent="-107950">
              <a:spcBef>
                <a:spcPts val="400"/>
              </a:spcBef>
              <a:buFont typeface="Arial" panose="020B0604020202020204" pitchFamily="34" charset="0"/>
              <a:buChar char="•"/>
            </a:pPr>
            <a:r>
              <a:rPr lang="es-ES" sz="900">
                <a:solidFill>
                  <a:schemeClr val="accent1"/>
                </a:solidFill>
                <a:latin typeface="Arial"/>
                <a:cs typeface="Arial"/>
              </a:rPr>
              <a:t>Retirar diurético oral (furosemida) por ausencia de signos congestivos e inicio de iSGLT-2 (induce diuresis osmótica y aumenta riesgo de </a:t>
            </a:r>
            <a:r>
              <a:rPr lang="es-ES" sz="900" err="1">
                <a:solidFill>
                  <a:schemeClr val="accent1"/>
                </a:solidFill>
                <a:latin typeface="Arial"/>
                <a:cs typeface="Arial"/>
              </a:rPr>
              <a:t>hipoTA</a:t>
            </a:r>
            <a:r>
              <a:rPr lang="es-ES" sz="900">
                <a:solidFill>
                  <a:schemeClr val="accent1"/>
                </a:solidFill>
                <a:latin typeface="Arial"/>
                <a:cs typeface="Arial"/>
              </a:rPr>
              <a:t> en combinación con otros hipotensores +/- diuréticos)</a:t>
            </a:r>
          </a:p>
          <a:p>
            <a:pPr marL="0" lvl="1">
              <a:spcBef>
                <a:spcPts val="400"/>
              </a:spcBef>
            </a:pPr>
            <a:r>
              <a:rPr lang="es-ES" sz="900" b="0" i="0">
                <a:solidFill>
                  <a:srgbClr val="474747"/>
                </a:solidFill>
                <a:effectLst/>
                <a:latin typeface="Arial" panose="020B0604020202020204" pitchFamily="34" charset="0"/>
              </a:rPr>
              <a:t>—</a:t>
            </a:r>
            <a:endParaRPr lang="es-ES" sz="900">
              <a:solidFill>
                <a:schemeClr val="accent1"/>
              </a:solidFill>
              <a:latin typeface="Arial" panose="020B0604020202020204" pitchFamily="34" charset="0"/>
              <a:cs typeface="Arial" panose="020B0604020202020204" pitchFamily="34" charset="0"/>
            </a:endParaRPr>
          </a:p>
          <a:p>
            <a:pPr marL="0" lvl="1">
              <a:spcBef>
                <a:spcPts val="400"/>
              </a:spcBef>
            </a:pPr>
            <a:r>
              <a:rPr lang="es-ES" sz="900">
                <a:solidFill>
                  <a:schemeClr val="accent1"/>
                </a:solidFill>
                <a:latin typeface="Arial" panose="020B0604020202020204" pitchFamily="34" charset="0"/>
                <a:cs typeface="Arial" panose="020B0604020202020204" pitchFamily="34" charset="0"/>
              </a:rPr>
              <a:t>Incluir </a:t>
            </a:r>
            <a:r>
              <a:rPr lang="es-ES" sz="900" b="1">
                <a:solidFill>
                  <a:schemeClr val="accent1"/>
                </a:solidFill>
                <a:latin typeface="Arial" panose="020B0604020202020204" pitchFamily="34" charset="0"/>
                <a:cs typeface="Arial" panose="020B0604020202020204" pitchFamily="34" charset="0"/>
              </a:rPr>
              <a:t>programa de ejercicio físico multicomponente</a:t>
            </a:r>
          </a:p>
          <a:p>
            <a:pPr marL="0" lvl="1">
              <a:spcBef>
                <a:spcPts val="400"/>
              </a:spcBef>
            </a:pPr>
            <a:r>
              <a:rPr lang="es-ES" sz="900" b="0" i="0">
                <a:solidFill>
                  <a:srgbClr val="474747"/>
                </a:solidFill>
                <a:effectLst/>
                <a:latin typeface="Arial" panose="020B0604020202020204" pitchFamily="34" charset="0"/>
              </a:rPr>
              <a:t>—</a:t>
            </a:r>
            <a:endParaRPr lang="es-ES" sz="900">
              <a:solidFill>
                <a:schemeClr val="accent1"/>
              </a:solidFill>
              <a:latin typeface="Arial" panose="020B0604020202020204" pitchFamily="34" charset="0"/>
              <a:cs typeface="Arial" panose="020B0604020202020204" pitchFamily="34" charset="0"/>
            </a:endParaRPr>
          </a:p>
          <a:p>
            <a:pPr marL="0" lvl="1">
              <a:spcBef>
                <a:spcPts val="400"/>
              </a:spcBef>
            </a:pPr>
            <a:r>
              <a:rPr lang="es-ES" sz="900">
                <a:solidFill>
                  <a:schemeClr val="accent1"/>
                </a:solidFill>
                <a:latin typeface="Arial" panose="020B0604020202020204" pitchFamily="34" charset="0"/>
                <a:cs typeface="Arial" panose="020B0604020202020204" pitchFamily="34" charset="0"/>
              </a:rPr>
              <a:t>Abordaje </a:t>
            </a:r>
            <a:r>
              <a:rPr lang="es-ES" sz="900" b="1">
                <a:solidFill>
                  <a:schemeClr val="accent1"/>
                </a:solidFill>
                <a:latin typeface="Arial" panose="020B0604020202020204" pitchFamily="34" charset="0"/>
                <a:cs typeface="Arial" panose="020B0604020202020204" pitchFamily="34" charset="0"/>
              </a:rPr>
              <a:t>situación nutricional</a:t>
            </a:r>
            <a:r>
              <a:rPr lang="es-ES" sz="900">
                <a:solidFill>
                  <a:schemeClr val="accent1"/>
                </a:solidFill>
                <a:latin typeface="Arial" panose="020B0604020202020204" pitchFamily="34" charset="0"/>
                <a:cs typeface="Arial" panose="020B0604020202020204" pitchFamily="34" charset="0"/>
              </a:rPr>
              <a:t>: revisión dietética, aumento aporte proteico en comidas y monitorizar de forma estrecha peso y evolución nutricional (seguimiento estrecho)</a:t>
            </a:r>
          </a:p>
          <a:p>
            <a:pPr marL="0" lvl="1">
              <a:spcBef>
                <a:spcPts val="400"/>
              </a:spcBef>
            </a:pPr>
            <a:r>
              <a:rPr lang="es-ES" sz="900" b="0" i="0">
                <a:solidFill>
                  <a:srgbClr val="474747"/>
                </a:solidFill>
                <a:effectLst/>
                <a:latin typeface="Arial" panose="020B0604020202020204" pitchFamily="34" charset="0"/>
              </a:rPr>
              <a:t>—</a:t>
            </a:r>
            <a:endParaRPr lang="es-ES" sz="900">
              <a:solidFill>
                <a:schemeClr val="accent1"/>
              </a:solidFill>
              <a:latin typeface="Arial" panose="020B0604020202020204" pitchFamily="34" charset="0"/>
              <a:cs typeface="Arial" panose="020B0604020202020204" pitchFamily="34" charset="0"/>
            </a:endParaRPr>
          </a:p>
          <a:p>
            <a:pPr marL="0" lvl="1">
              <a:spcBef>
                <a:spcPts val="400"/>
              </a:spcBef>
            </a:pPr>
            <a:r>
              <a:rPr lang="es-ES" sz="900">
                <a:solidFill>
                  <a:schemeClr val="accent1"/>
                </a:solidFill>
                <a:latin typeface="Arial" panose="020B0604020202020204" pitchFamily="34" charset="0"/>
                <a:cs typeface="Arial" panose="020B0604020202020204" pitchFamily="34" charset="0"/>
              </a:rPr>
              <a:t>Mejorar </a:t>
            </a:r>
            <a:r>
              <a:rPr lang="es-ES" sz="900" b="1">
                <a:solidFill>
                  <a:schemeClr val="accent1"/>
                </a:solidFill>
                <a:latin typeface="Arial" panose="020B0604020202020204" pitchFamily="34" charset="0"/>
                <a:cs typeface="Arial" panose="020B0604020202020204" pitchFamily="34" charset="0"/>
              </a:rPr>
              <a:t>situación cognitiva</a:t>
            </a:r>
            <a:r>
              <a:rPr lang="es-ES" sz="900">
                <a:solidFill>
                  <a:schemeClr val="accent1"/>
                </a:solidFill>
                <a:latin typeface="Arial" panose="020B0604020202020204" pitchFamily="34" charset="0"/>
                <a:cs typeface="Arial" panose="020B0604020202020204" pitchFamily="34" charset="0"/>
              </a:rPr>
              <a:t>: estimulación cognitiva + centro de día</a:t>
            </a:r>
          </a:p>
        </p:txBody>
      </p:sp>
      <p:pic>
        <p:nvPicPr>
          <p:cNvPr id="5" name="Imagen 4">
            <a:extLst>
              <a:ext uri="{FF2B5EF4-FFF2-40B4-BE49-F238E27FC236}">
                <a16:creationId xmlns:a16="http://schemas.microsoft.com/office/drawing/2014/main" id="{1BA9B5C7-9032-BF9D-8FCB-3B5E2E31498A}"/>
              </a:ext>
            </a:extLst>
          </p:cNvPr>
          <p:cNvPicPr>
            <a:picLocks noChangeAspect="1"/>
          </p:cNvPicPr>
          <p:nvPr/>
        </p:nvPicPr>
        <p:blipFill>
          <a:blip r:embed="rId2"/>
          <a:srcRect l="11469" t="19451" r="24441" b="7184"/>
          <a:stretch/>
        </p:blipFill>
        <p:spPr>
          <a:xfrm flipV="1">
            <a:off x="4572000" y="1166812"/>
            <a:ext cx="4248150" cy="3243671"/>
          </a:xfrm>
          <a:prstGeom prst="round1Rect">
            <a:avLst>
              <a:gd name="adj" fmla="val 7765"/>
            </a:avLst>
          </a:prstGeom>
          <a:ln w="12700">
            <a:solidFill>
              <a:schemeClr val="accent1"/>
            </a:solidFill>
          </a:ln>
        </p:spPr>
      </p:pic>
    </p:spTree>
    <p:extLst>
      <p:ext uri="{BB962C8B-B14F-4D97-AF65-F5344CB8AC3E}">
        <p14:creationId xmlns:p14="http://schemas.microsoft.com/office/powerpoint/2010/main" val="2443185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997A2F1-4DD3-E1D1-4A2E-87C23DF3581B}"/>
              </a:ext>
            </a:extLst>
          </p:cNvPr>
          <p:cNvSpPr>
            <a:spLocks noGrp="1"/>
          </p:cNvSpPr>
          <p:nvPr>
            <p:ph type="sldNum" sz="quarter" idx="12"/>
          </p:nvPr>
        </p:nvSpPr>
        <p:spPr/>
        <p:txBody>
          <a:bodyPr/>
          <a:lstStyle/>
          <a:p>
            <a:fld id="{E7109EF1-F99E-2846-B900-05CEFB69D20A}" type="slidenum">
              <a:rPr lang="en-US" noProof="0" smtClean="0"/>
              <a:pPr/>
              <a:t>65</a:t>
            </a:fld>
            <a:endParaRPr lang="en-US" noProof="0"/>
          </a:p>
        </p:txBody>
      </p:sp>
      <p:sp>
        <p:nvSpPr>
          <p:cNvPr id="3" name="Marcador de texto 2">
            <a:extLst>
              <a:ext uri="{FF2B5EF4-FFF2-40B4-BE49-F238E27FC236}">
                <a16:creationId xmlns:a16="http://schemas.microsoft.com/office/drawing/2014/main" id="{B5CC1B7A-617B-2794-2E78-143F0D285515}"/>
              </a:ext>
            </a:extLst>
          </p:cNvPr>
          <p:cNvSpPr>
            <a:spLocks noGrp="1"/>
          </p:cNvSpPr>
          <p:nvPr>
            <p:ph type="body" sz="quarter" idx="19"/>
          </p:nvPr>
        </p:nvSpPr>
        <p:spPr/>
        <p:txBody>
          <a:bodyPr/>
          <a:lstStyle/>
          <a:p>
            <a:r>
              <a:rPr lang="es-ES" dirty="0"/>
              <a:t>ABREVIATURAS</a:t>
            </a:r>
          </a:p>
        </p:txBody>
      </p:sp>
      <p:sp>
        <p:nvSpPr>
          <p:cNvPr id="6" name="TextBox 5">
            <a:extLst>
              <a:ext uri="{FF2B5EF4-FFF2-40B4-BE49-F238E27FC236}">
                <a16:creationId xmlns:a16="http://schemas.microsoft.com/office/drawing/2014/main" id="{C8D95174-20F1-8BDC-E95E-0C9891444201}"/>
              </a:ext>
            </a:extLst>
          </p:cNvPr>
          <p:cNvSpPr txBox="1"/>
          <p:nvPr/>
        </p:nvSpPr>
        <p:spPr>
          <a:xfrm>
            <a:off x="323851" y="1166813"/>
            <a:ext cx="8496299" cy="3457575"/>
          </a:xfrm>
          <a:prstGeom prst="rect">
            <a:avLst/>
          </a:prstGeom>
          <a:noFill/>
        </p:spPr>
        <p:txBody>
          <a:bodyPr wrap="square" lIns="0" tIns="0" rIns="0" bIns="0" numCol="3" spcCol="432000" rtlCol="0">
            <a:noAutofit/>
          </a:bodyPr>
          <a:lstStyle/>
          <a:p>
            <a:pPr>
              <a:spcBef>
                <a:spcPts val="100"/>
              </a:spcBef>
              <a:buNone/>
            </a:pPr>
            <a:r>
              <a:rPr lang="es-ES_tradnl" sz="700" b="1" kern="100" dirty="0">
                <a:effectLst/>
                <a:ea typeface="Aptos" panose="020B0004020202020204" pitchFamily="34" charset="0"/>
                <a:cs typeface="Times New Roman" panose="02020603050405020304" pitchFamily="18" charset="0"/>
              </a:rPr>
              <a:t>A1C: </a:t>
            </a:r>
            <a:r>
              <a:rPr lang="es-ES_tradnl" sz="700" kern="100" dirty="0">
                <a:effectLst/>
                <a:ea typeface="Aptos" panose="020B0004020202020204" pitchFamily="34" charset="0"/>
                <a:cs typeface="Times New Roman" panose="02020603050405020304" pitchFamily="18" charset="0"/>
              </a:rPr>
              <a:t>prueba de hemoglobina A1C.</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ABVD: </a:t>
            </a:r>
            <a:r>
              <a:rPr lang="es-ES_tradnl" sz="700" kern="100" dirty="0">
                <a:effectLst/>
                <a:ea typeface="Aptos" panose="020B0004020202020204" pitchFamily="34" charset="0"/>
                <a:cs typeface="Times New Roman" panose="02020603050405020304" pitchFamily="18" charset="0"/>
              </a:rPr>
              <a:t>actividades básicas de la vida diaria.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ADNI: </a:t>
            </a:r>
            <a:r>
              <a:rPr lang="es-ES" sz="700" kern="100" dirty="0">
                <a:effectLst/>
                <a:ea typeface="Aptos" panose="020B0004020202020204" pitchFamily="34" charset="0"/>
                <a:cs typeface="Times New Roman" panose="02020603050405020304" pitchFamily="18" charset="0"/>
              </a:rPr>
              <a:t>antidiabéticos no insulínicos.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aGLP-1: </a:t>
            </a:r>
            <a:r>
              <a:rPr lang="es-ES_tradnl" sz="700" kern="100" dirty="0">
                <a:effectLst/>
                <a:ea typeface="Aptos" panose="020B0004020202020204" pitchFamily="34" charset="0"/>
                <a:cs typeface="Times New Roman" panose="02020603050405020304" pitchFamily="18" charset="0"/>
              </a:rPr>
              <a:t>agonista del receptor péptido similar al glucagón tipo 1.</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AIVD: </a:t>
            </a:r>
            <a:r>
              <a:rPr lang="es-ES_tradnl" sz="700" kern="100" dirty="0">
                <a:effectLst/>
                <a:ea typeface="Aptos" panose="020B0004020202020204" pitchFamily="34" charset="0"/>
                <a:cs typeface="Times New Roman" panose="02020603050405020304" pitchFamily="18" charset="0"/>
              </a:rPr>
              <a:t>actividades instrumentales de la vida diaria.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AM: </a:t>
            </a:r>
            <a:r>
              <a:rPr lang="es-ES_tradnl" sz="700" kern="100" dirty="0">
                <a:effectLst/>
                <a:ea typeface="Aptos" panose="020B0004020202020204" pitchFamily="34" charset="0"/>
                <a:cs typeface="Times New Roman" panose="02020603050405020304" pitchFamily="18" charset="0"/>
              </a:rPr>
              <a:t>anorexia-malnutrición.</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AP: </a:t>
            </a:r>
            <a:r>
              <a:rPr lang="es-ES_tradnl" sz="700" kern="100" dirty="0">
                <a:effectLst/>
                <a:ea typeface="Aptos" panose="020B0004020202020204" pitchFamily="34" charset="0"/>
                <a:cs typeface="Times New Roman" panose="02020603050405020304" pitchFamily="18" charset="0"/>
              </a:rPr>
              <a:t>atención primaria.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arGLP1: </a:t>
            </a:r>
            <a:r>
              <a:rPr lang="es-ES" sz="700" kern="100" dirty="0">
                <a:effectLst/>
                <a:ea typeface="Aptos" panose="020B0004020202020204" pitchFamily="34" charset="0"/>
                <a:cs typeface="Times New Roman" panose="02020603050405020304" pitchFamily="18" charset="0"/>
              </a:rPr>
              <a:t>análogo del receptor péptido similar al glucagón tipo 1.</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AS: </a:t>
            </a:r>
            <a:r>
              <a:rPr lang="es-ES" sz="700" kern="100" dirty="0">
                <a:effectLst/>
                <a:ea typeface="Aptos" panose="020B0004020202020204" pitchFamily="34" charset="0"/>
                <a:cs typeface="Times New Roman" panose="02020603050405020304" pitchFamily="18" charset="0"/>
              </a:rPr>
              <a:t>analítica sanguínea.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n-ES" sz="700" b="1" kern="100" dirty="0">
                <a:effectLst/>
                <a:ea typeface="Aptos" panose="020B0004020202020204" pitchFamily="34" charset="0"/>
                <a:cs typeface="Times New Roman" panose="02020603050405020304" pitchFamily="18" charset="0"/>
              </a:rPr>
              <a:t>B/R: </a:t>
            </a:r>
            <a:r>
              <a:rPr lang="en-ES" sz="700" kern="100" dirty="0">
                <a:effectLst/>
                <a:ea typeface="Aptos" panose="020B0004020202020204" pitchFamily="34" charset="0"/>
                <a:cs typeface="Times New Roman" panose="02020603050405020304" pitchFamily="18" charset="0"/>
              </a:rPr>
              <a:t>beneficio</a:t>
            </a:r>
            <a:r>
              <a:rPr lang="en-ES" sz="700" kern="100">
                <a:effectLst/>
                <a:ea typeface="Aptos" panose="020B0004020202020204" pitchFamily="34" charset="0"/>
                <a:cs typeface="Times New Roman" panose="02020603050405020304" pitchFamily="18" charset="0"/>
              </a:rPr>
              <a:t>/riesgo</a:t>
            </a:r>
            <a:r>
              <a:rPr lang="es-ES" sz="700"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CCR5</a:t>
            </a:r>
            <a:r>
              <a:rPr lang="es-ES_tradnl" sz="700" b="1" kern="100" baseline="30000" dirty="0">
                <a:effectLst/>
                <a:ea typeface="Aptos" panose="020B0004020202020204" pitchFamily="34" charset="0"/>
                <a:cs typeface="Times New Roman" panose="02020603050405020304" pitchFamily="18" charset="0"/>
              </a:rPr>
              <a:t>+</a:t>
            </a:r>
            <a:r>
              <a:rPr lang="es-ES_tradnl" sz="700" b="1" kern="100" dirty="0">
                <a:effectLst/>
                <a:ea typeface="Aptos" panose="020B0004020202020204" pitchFamily="34" charset="0"/>
                <a:cs typeface="Times New Roman" panose="02020603050405020304" pitchFamily="18" charset="0"/>
              </a:rPr>
              <a:t>: </a:t>
            </a:r>
            <a:r>
              <a:rPr lang="es-ES_tradnl" sz="700" kern="100" dirty="0">
                <a:effectLst/>
                <a:ea typeface="Aptos" panose="020B0004020202020204" pitchFamily="34" charset="0"/>
                <a:cs typeface="Times New Roman" panose="02020603050405020304" pitchFamily="18" charset="0"/>
              </a:rPr>
              <a:t>receptor de quimiocina CC 5.</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CD28</a:t>
            </a:r>
            <a:r>
              <a:rPr lang="es-ES_tradnl" sz="700" b="1" kern="100" baseline="30000" dirty="0">
                <a:effectLst/>
                <a:ea typeface="Aptos" panose="020B0004020202020204" pitchFamily="34" charset="0"/>
                <a:cs typeface="Times New Roman" panose="02020603050405020304" pitchFamily="18" charset="0"/>
              </a:rPr>
              <a:t>+</a:t>
            </a:r>
            <a:r>
              <a:rPr lang="es-ES_tradnl" sz="700" b="1" kern="100" dirty="0">
                <a:effectLst/>
                <a:ea typeface="Aptos" panose="020B0004020202020204" pitchFamily="34" charset="0"/>
                <a:cs typeface="Times New Roman" panose="02020603050405020304" pitchFamily="18" charset="0"/>
              </a:rPr>
              <a:t>: </a:t>
            </a:r>
            <a:r>
              <a:rPr lang="es-ES_tradnl" sz="700" kern="100" dirty="0">
                <a:effectLst/>
                <a:ea typeface="Aptos" panose="020B0004020202020204" pitchFamily="34" charset="0"/>
                <a:cs typeface="Times New Roman" panose="02020603050405020304" pitchFamily="18" charset="0"/>
              </a:rPr>
              <a:t>cúmulo de diferenciación 28.</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CD4</a:t>
            </a:r>
            <a:r>
              <a:rPr lang="es-ES_tradnl" sz="700" b="1" kern="100" baseline="30000" dirty="0">
                <a:effectLst/>
                <a:ea typeface="Aptos" panose="020B0004020202020204" pitchFamily="34" charset="0"/>
                <a:cs typeface="Times New Roman" panose="02020603050405020304" pitchFamily="18" charset="0"/>
              </a:rPr>
              <a:t>+</a:t>
            </a:r>
            <a:r>
              <a:rPr lang="es-ES_tradnl" sz="700" b="1" kern="100" dirty="0">
                <a:effectLst/>
                <a:ea typeface="Aptos" panose="020B0004020202020204" pitchFamily="34" charset="0"/>
                <a:cs typeface="Times New Roman" panose="02020603050405020304" pitchFamily="18" charset="0"/>
              </a:rPr>
              <a:t>: </a:t>
            </a:r>
            <a:r>
              <a:rPr lang="es-ES_tradnl" sz="700" kern="100" dirty="0">
                <a:effectLst/>
                <a:ea typeface="Aptos" panose="020B0004020202020204" pitchFamily="34" charset="0"/>
                <a:cs typeface="Times New Roman" panose="02020603050405020304" pitchFamily="18" charset="0"/>
              </a:rPr>
              <a:t>cúmulo de diferenciación 4.</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CD8</a:t>
            </a:r>
            <a:r>
              <a:rPr lang="es-ES_tradnl" sz="700" b="1" kern="100" baseline="30000" dirty="0">
                <a:effectLst/>
                <a:ea typeface="Aptos" panose="020B0004020202020204" pitchFamily="34" charset="0"/>
                <a:cs typeface="Times New Roman" panose="02020603050405020304" pitchFamily="18" charset="0"/>
              </a:rPr>
              <a:t>+</a:t>
            </a:r>
            <a:r>
              <a:rPr lang="es-ES_tradnl" sz="700" b="1" kern="100" dirty="0">
                <a:effectLst/>
                <a:ea typeface="Aptos" panose="020B0004020202020204" pitchFamily="34" charset="0"/>
                <a:cs typeface="Times New Roman" panose="02020603050405020304" pitchFamily="18" charset="0"/>
              </a:rPr>
              <a:t>: </a:t>
            </a:r>
            <a:r>
              <a:rPr lang="es-ES_tradnl" sz="700" kern="100" dirty="0">
                <a:effectLst/>
                <a:ea typeface="Aptos" panose="020B0004020202020204" pitchFamily="34" charset="0"/>
                <a:cs typeface="Times New Roman" panose="02020603050405020304" pitchFamily="18" charset="0"/>
              </a:rPr>
              <a:t>cúmulo de diferenciación 8.</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CFS: </a:t>
            </a:r>
            <a:r>
              <a:rPr lang="es-ES_tradnl" sz="700" kern="100" dirty="0">
                <a:effectLst/>
                <a:ea typeface="Aptos" panose="020B0004020202020204" pitchFamily="34" charset="0"/>
                <a:cs typeface="Times New Roman" panose="02020603050405020304" pitchFamily="18" charset="0"/>
              </a:rPr>
              <a:t>escala de fragilidad clínica.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CI: </a:t>
            </a:r>
            <a:r>
              <a:rPr lang="es-ES" sz="700" kern="100" dirty="0">
                <a:effectLst/>
                <a:ea typeface="Aptos" panose="020B0004020202020204" pitchFamily="34" charset="0"/>
                <a:cs typeface="Times New Roman" panose="02020603050405020304" pitchFamily="18" charset="0"/>
              </a:rPr>
              <a:t>cardiopatía isquémica.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err="1">
                <a:effectLst/>
                <a:ea typeface="Aptos" panose="020B0004020202020204" pitchFamily="34" charset="0"/>
                <a:cs typeface="Times New Roman" panose="02020603050405020304" pitchFamily="18" charset="0"/>
              </a:rPr>
              <a:t>cLDL</a:t>
            </a:r>
            <a:r>
              <a:rPr lang="es-ES" sz="700" b="1" kern="100" dirty="0">
                <a:effectLst/>
                <a:ea typeface="Aptos" panose="020B0004020202020204" pitchFamily="34" charset="0"/>
                <a:cs typeface="Times New Roman" panose="02020603050405020304" pitchFamily="18" charset="0"/>
              </a:rPr>
              <a:t>/LDL: </a:t>
            </a:r>
            <a:r>
              <a:rPr lang="es-ES" sz="700" kern="100" dirty="0">
                <a:effectLst/>
                <a:ea typeface="Aptos" panose="020B0004020202020204" pitchFamily="34" charset="0"/>
                <a:cs typeface="Times New Roman" panose="02020603050405020304" pitchFamily="18" charset="0"/>
              </a:rPr>
              <a:t>lipoproteínas de baja densidad.</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CV: </a:t>
            </a:r>
            <a:r>
              <a:rPr lang="es-ES" sz="700" kern="100" dirty="0">
                <a:effectLst/>
                <a:ea typeface="Aptos" panose="020B0004020202020204" pitchFamily="34" charset="0"/>
                <a:cs typeface="Times New Roman" panose="02020603050405020304" pitchFamily="18" charset="0"/>
              </a:rPr>
              <a:t>cardiovascular.</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DHEA-S: </a:t>
            </a:r>
            <a:r>
              <a:rPr lang="es-ES_tradnl" sz="700" kern="100" dirty="0">
                <a:effectLst/>
                <a:ea typeface="Aptos" panose="020B0004020202020204" pitchFamily="34" charset="0"/>
                <a:cs typeface="Times New Roman" panose="02020603050405020304" pitchFamily="18" charset="0"/>
              </a:rPr>
              <a:t>sulfato de dehidroepiandrosterona.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DM: </a:t>
            </a:r>
            <a:r>
              <a:rPr lang="es-ES_tradnl" sz="700" kern="100" dirty="0">
                <a:effectLst/>
                <a:ea typeface="Aptos" panose="020B0004020202020204" pitchFamily="34" charset="0"/>
                <a:cs typeface="Times New Roman" panose="02020603050405020304" pitchFamily="18" charset="0"/>
              </a:rPr>
              <a:t>diabetes </a:t>
            </a:r>
            <a:r>
              <a:rPr lang="es-ES_tradnl" sz="700" i="1" kern="100" dirty="0">
                <a:effectLst/>
                <a:ea typeface="Aptos" panose="020B0004020202020204" pitchFamily="34" charset="0"/>
                <a:cs typeface="Times New Roman" panose="02020603050405020304" pitchFamily="18" charset="0"/>
              </a:rPr>
              <a:t>mellitus.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DM1: </a:t>
            </a:r>
            <a:r>
              <a:rPr lang="es-ES_tradnl" sz="700" kern="100" dirty="0">
                <a:effectLst/>
                <a:ea typeface="Aptos" panose="020B0004020202020204" pitchFamily="34" charset="0"/>
                <a:cs typeface="Times New Roman" panose="02020603050405020304" pitchFamily="18" charset="0"/>
              </a:rPr>
              <a:t>diabetes </a:t>
            </a:r>
            <a:r>
              <a:rPr lang="es-ES_tradnl" sz="700" i="1" kern="100" dirty="0">
                <a:effectLst/>
                <a:ea typeface="Aptos" panose="020B0004020202020204" pitchFamily="34" charset="0"/>
                <a:cs typeface="Times New Roman" panose="02020603050405020304" pitchFamily="18" charset="0"/>
              </a:rPr>
              <a:t>mellitus</a:t>
            </a:r>
            <a:r>
              <a:rPr lang="es-ES_tradnl" sz="700" kern="100" dirty="0">
                <a:effectLst/>
                <a:ea typeface="Aptos" panose="020B0004020202020204" pitchFamily="34" charset="0"/>
                <a:cs typeface="Times New Roman" panose="02020603050405020304" pitchFamily="18" charset="0"/>
              </a:rPr>
              <a:t> tipo 1.</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DM2: </a:t>
            </a:r>
            <a:r>
              <a:rPr lang="es-ES_tradnl" sz="700" kern="100" dirty="0">
                <a:effectLst/>
                <a:ea typeface="Aptos" panose="020B0004020202020204" pitchFamily="34" charset="0"/>
                <a:cs typeface="Times New Roman" panose="02020603050405020304" pitchFamily="18" charset="0"/>
              </a:rPr>
              <a:t>diabetes</a:t>
            </a:r>
            <a:r>
              <a:rPr lang="es-ES_tradnl" sz="700" i="1" kern="100" dirty="0">
                <a:effectLst/>
                <a:ea typeface="Aptos" panose="020B0004020202020204" pitchFamily="34" charset="0"/>
                <a:cs typeface="Times New Roman" panose="02020603050405020304" pitchFamily="18" charset="0"/>
              </a:rPr>
              <a:t> mellitus </a:t>
            </a:r>
            <a:r>
              <a:rPr lang="es-ES_tradnl" sz="700" kern="100" dirty="0">
                <a:effectLst/>
                <a:ea typeface="Aptos" panose="020B0004020202020204" pitchFamily="34" charset="0"/>
                <a:cs typeface="Times New Roman" panose="02020603050405020304" pitchFamily="18" charset="0"/>
              </a:rPr>
              <a:t>tipo 2.</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DMAE: </a:t>
            </a:r>
            <a:r>
              <a:rPr lang="es-ES" sz="700" kern="100" dirty="0">
                <a:effectLst/>
                <a:ea typeface="Aptos" panose="020B0004020202020204" pitchFamily="34" charset="0"/>
                <a:cs typeface="Times New Roman" panose="02020603050405020304" pitchFamily="18" charset="0"/>
              </a:rPr>
              <a:t>degeneración macular asociada a la edad (senil).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DPP-4: </a:t>
            </a:r>
            <a:r>
              <a:rPr lang="es-ES_tradnl" sz="700" kern="100" dirty="0" err="1">
                <a:effectLst/>
                <a:ea typeface="Aptos" panose="020B0004020202020204" pitchFamily="34" charset="0"/>
                <a:cs typeface="Times New Roman" panose="02020603050405020304" pitchFamily="18" charset="0"/>
              </a:rPr>
              <a:t>dipeptidil</a:t>
            </a:r>
            <a:r>
              <a:rPr lang="es-ES_tradnl" sz="700" kern="100" dirty="0">
                <a:effectLst/>
                <a:ea typeface="Aptos" panose="020B0004020202020204" pitchFamily="34" charset="0"/>
                <a:cs typeface="Times New Roman" panose="02020603050405020304" pitchFamily="18" charset="0"/>
              </a:rPr>
              <a:t> peptidasa tipo 4.</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E: </a:t>
            </a:r>
            <a:r>
              <a:rPr lang="es-ES_tradnl" sz="700" kern="100" dirty="0">
                <a:effectLst/>
                <a:ea typeface="Aptos" panose="020B0004020202020204" pitchFamily="34" charset="0"/>
                <a:cs typeface="Times New Roman" panose="02020603050405020304" pitchFamily="18" charset="0"/>
              </a:rPr>
              <a:t>estenosis.</a:t>
            </a:r>
          </a:p>
          <a:p>
            <a:pPr>
              <a:spcBef>
                <a:spcPts val="100"/>
              </a:spcBef>
              <a:buNone/>
            </a:pPr>
            <a:r>
              <a:rPr lang="es-ES_tradnl" sz="700" b="1" kern="100" dirty="0">
                <a:effectLst/>
                <a:ea typeface="Aptos" panose="020B0004020202020204" pitchFamily="34" charset="0"/>
                <a:cs typeface="Times New Roman" panose="02020603050405020304" pitchFamily="18" charset="0"/>
              </a:rPr>
              <a:t>EAP: </a:t>
            </a:r>
            <a:r>
              <a:rPr lang="es-ES_tradnl" sz="700" kern="100" dirty="0">
                <a:effectLst/>
                <a:ea typeface="Aptos" panose="020B0004020202020204" pitchFamily="34" charset="0"/>
                <a:cs typeface="Times New Roman" panose="02020603050405020304" pitchFamily="18" charset="0"/>
              </a:rPr>
              <a:t>enfermedad arterial periférica.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ECV: </a:t>
            </a:r>
            <a:r>
              <a:rPr lang="es-ES" sz="700" kern="100" dirty="0">
                <a:effectLst/>
                <a:ea typeface="Aptos" panose="020B0004020202020204" pitchFamily="34" charset="0"/>
                <a:cs typeface="Times New Roman" panose="02020603050405020304" pitchFamily="18" charset="0"/>
              </a:rPr>
              <a:t>enfermedad cerebrovascular.</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EFC: </a:t>
            </a:r>
            <a:r>
              <a:rPr lang="es-ES" sz="700" kern="100" dirty="0">
                <a:effectLst/>
                <a:ea typeface="Aptos" panose="020B0004020202020204" pitchFamily="34" charset="0"/>
                <a:cs typeface="Times New Roman" panose="02020603050405020304" pitchFamily="18" charset="0"/>
              </a:rPr>
              <a:t>Escala de Fragilidad Clínica.</a:t>
            </a:r>
          </a:p>
          <a:p>
            <a:pPr>
              <a:spcBef>
                <a:spcPts val="100"/>
              </a:spcBef>
              <a:buNone/>
            </a:pPr>
            <a:r>
              <a:rPr lang="es-ES" sz="700" b="1" kern="100" dirty="0">
                <a:ea typeface="Aptos" panose="020B0004020202020204" pitchFamily="34" charset="0"/>
                <a:cs typeface="Times New Roman" panose="02020603050405020304" pitchFamily="18" charset="0"/>
              </a:rPr>
              <a:t>EPOC: </a:t>
            </a:r>
            <a:r>
              <a:rPr lang="es-ES" sz="700" kern="100" dirty="0">
                <a:ea typeface="Aptos" panose="020B0004020202020204" pitchFamily="34" charset="0"/>
                <a:cs typeface="Times New Roman" panose="02020603050405020304" pitchFamily="18" charset="0"/>
              </a:rPr>
              <a:t>enfermedad pulmonar obstructiva crónica.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ERC: </a:t>
            </a:r>
            <a:r>
              <a:rPr lang="es-ES_tradnl" sz="700" kern="100" dirty="0">
                <a:effectLst/>
                <a:ea typeface="Aptos" panose="020B0004020202020204" pitchFamily="34" charset="0"/>
                <a:cs typeface="Times New Roman" panose="02020603050405020304" pitchFamily="18" charset="0"/>
              </a:rPr>
              <a:t>enfermedad renal crónica.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F: </a:t>
            </a:r>
            <a:r>
              <a:rPr lang="es-ES_tradnl" sz="700" kern="100" dirty="0">
                <a:effectLst/>
                <a:ea typeface="Aptos" panose="020B0004020202020204" pitchFamily="34" charset="0"/>
                <a:cs typeface="Times New Roman" panose="02020603050405020304" pitchFamily="18" charset="0"/>
              </a:rPr>
              <a:t>fuerza.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FEVI: </a:t>
            </a:r>
            <a:r>
              <a:rPr lang="es-ES_tradnl" sz="700" kern="100" dirty="0">
                <a:effectLst/>
                <a:ea typeface="Aptos" panose="020B0004020202020204" pitchFamily="34" charset="0"/>
                <a:cs typeface="Times New Roman" panose="02020603050405020304" pitchFamily="18" charset="0"/>
              </a:rPr>
              <a:t>fracción de eyección del ventrículo izquierdo.</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FG: </a:t>
            </a:r>
            <a:r>
              <a:rPr lang="es-ES" sz="700" kern="100" dirty="0">
                <a:effectLst/>
                <a:ea typeface="Aptos" panose="020B0004020202020204" pitchFamily="34" charset="0"/>
                <a:cs typeface="Times New Roman" panose="02020603050405020304" pitchFamily="18" charset="0"/>
              </a:rPr>
              <a:t>filtrado glomerular.</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err="1">
                <a:effectLst/>
                <a:ea typeface="Aptos" panose="020B0004020202020204" pitchFamily="34" charset="0"/>
                <a:cs typeface="Times New Roman" panose="02020603050405020304" pitchFamily="18" charset="0"/>
              </a:rPr>
              <a:t>FGeCr</a:t>
            </a:r>
            <a:r>
              <a:rPr lang="es-ES_tradnl" sz="700" b="1" kern="100" dirty="0">
                <a:effectLst/>
                <a:ea typeface="Aptos" panose="020B0004020202020204" pitchFamily="34" charset="0"/>
                <a:cs typeface="Times New Roman" panose="02020603050405020304" pitchFamily="18" charset="0"/>
              </a:rPr>
              <a:t>: </a:t>
            </a:r>
            <a:r>
              <a:rPr lang="es-ES_tradnl" sz="700" kern="100" dirty="0">
                <a:effectLst/>
                <a:ea typeface="Aptos" panose="020B0004020202020204" pitchFamily="34" charset="0"/>
                <a:cs typeface="Times New Roman" panose="02020603050405020304" pitchFamily="18" charset="0"/>
              </a:rPr>
              <a:t>filtración glomerular estimada con uso de creatina.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GLP-1: </a:t>
            </a:r>
            <a:r>
              <a:rPr lang="es-ES_tradnl" sz="700" kern="100" dirty="0">
                <a:effectLst/>
                <a:ea typeface="Aptos" panose="020B0004020202020204" pitchFamily="34" charset="0"/>
                <a:cs typeface="Times New Roman" panose="02020603050405020304" pitchFamily="18" charset="0"/>
              </a:rPr>
              <a:t>péptido similar al glucagón tipo 1.</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H: </a:t>
            </a:r>
            <a:r>
              <a:rPr lang="es-ES" sz="700" kern="100" dirty="0">
                <a:effectLst/>
                <a:ea typeface="Aptos" panose="020B0004020202020204" pitchFamily="34" charset="0"/>
                <a:cs typeface="Times New Roman" panose="02020603050405020304" pitchFamily="18" charset="0"/>
              </a:rPr>
              <a:t>hemoglobina.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HbA1c: </a:t>
            </a:r>
            <a:r>
              <a:rPr lang="es-ES_tradnl" sz="700" kern="100" dirty="0">
                <a:effectLst/>
                <a:ea typeface="Aptos" panose="020B0004020202020204" pitchFamily="34" charset="0"/>
                <a:cs typeface="Times New Roman" panose="02020603050405020304" pitchFamily="18" charset="0"/>
              </a:rPr>
              <a:t>prueba de hemoglobina glicosilada.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HDL: </a:t>
            </a:r>
            <a:r>
              <a:rPr lang="es-ES" sz="700" kern="100" dirty="0">
                <a:effectLst/>
                <a:ea typeface="Aptos" panose="020B0004020202020204" pitchFamily="34" charset="0"/>
                <a:cs typeface="Times New Roman" panose="02020603050405020304" pitchFamily="18" charset="0"/>
              </a:rPr>
              <a:t>lipoproteína de alta densidad.</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n-ES" sz="700" b="1" kern="100" dirty="0">
                <a:effectLst/>
                <a:ea typeface="Aptos" panose="020B0004020202020204" pitchFamily="34" charset="0"/>
                <a:cs typeface="Times New Roman" panose="02020603050405020304" pitchFamily="18" charset="0"/>
              </a:rPr>
              <a:t>HipoTA: </a:t>
            </a:r>
            <a:r>
              <a:rPr lang="en-ES" sz="700" kern="100">
                <a:effectLst/>
                <a:ea typeface="Aptos" panose="020B0004020202020204" pitchFamily="34" charset="0"/>
                <a:cs typeface="Times New Roman" panose="02020603050405020304" pitchFamily="18" charset="0"/>
              </a:rPr>
              <a:t>hipotensión arterial</a:t>
            </a:r>
            <a:r>
              <a:rPr lang="es-ES" sz="700"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HO: </a:t>
            </a:r>
            <a:r>
              <a:rPr lang="es-ES" sz="700" kern="100" dirty="0">
                <a:effectLst/>
                <a:ea typeface="Aptos" panose="020B0004020202020204" pitchFamily="34" charset="0"/>
                <a:cs typeface="Times New Roman" panose="02020603050405020304" pitchFamily="18" charset="0"/>
              </a:rPr>
              <a:t>hipotensión ortostática.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HTA: </a:t>
            </a:r>
            <a:r>
              <a:rPr lang="es-ES" sz="700" kern="100" dirty="0">
                <a:effectLst/>
                <a:ea typeface="Aptos" panose="020B0004020202020204" pitchFamily="34" charset="0"/>
                <a:cs typeface="Times New Roman" panose="02020603050405020304" pitchFamily="18" charset="0"/>
              </a:rPr>
              <a:t>hipertensión arterial.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IAM: </a:t>
            </a:r>
            <a:r>
              <a:rPr lang="es-ES_tradnl" sz="700" kern="100" dirty="0">
                <a:effectLst/>
                <a:ea typeface="Aptos" panose="020B0004020202020204" pitchFamily="34" charset="0"/>
                <a:cs typeface="Times New Roman" panose="02020603050405020304" pitchFamily="18" charset="0"/>
              </a:rPr>
              <a:t>infarto de miocardio agudo.</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IB: </a:t>
            </a:r>
            <a:r>
              <a:rPr lang="en-ES" sz="700" kern="100" dirty="0">
                <a:effectLst/>
                <a:ea typeface="Aptos" panose="020B0004020202020204" pitchFamily="34" charset="0"/>
                <a:cs typeface="Times New Roman" panose="02020603050405020304" pitchFamily="18" charset="0"/>
              </a:rPr>
              <a:t>Índice </a:t>
            </a:r>
            <a:r>
              <a:rPr lang="en-ES" sz="700" kern="100">
                <a:effectLst/>
                <a:ea typeface="Aptos" panose="020B0004020202020204" pitchFamily="34" charset="0"/>
                <a:cs typeface="Times New Roman" panose="02020603050405020304" pitchFamily="18" charset="0"/>
              </a:rPr>
              <a:t>de Barthel</a:t>
            </a:r>
            <a:r>
              <a:rPr lang="es-ES" sz="700"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IC: </a:t>
            </a:r>
            <a:r>
              <a:rPr lang="es-ES_tradnl" sz="700" kern="100" dirty="0">
                <a:effectLst/>
                <a:ea typeface="Aptos" panose="020B0004020202020204" pitchFamily="34" charset="0"/>
                <a:cs typeface="Times New Roman" panose="02020603050405020304" pitchFamily="18" charset="0"/>
              </a:rPr>
              <a:t>intervalo de confianza.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ICC: </a:t>
            </a:r>
            <a:r>
              <a:rPr lang="es-ES_tradnl" sz="700" kern="100" dirty="0">
                <a:effectLst/>
                <a:ea typeface="Aptos" panose="020B0004020202020204" pitchFamily="34" charset="0"/>
                <a:cs typeface="Times New Roman" panose="02020603050405020304" pitchFamily="18" charset="0"/>
              </a:rPr>
              <a:t>insuficiencia cardíaca congestiva.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iDPP-4: </a:t>
            </a:r>
            <a:r>
              <a:rPr lang="es-ES_tradnl" sz="700" kern="100" dirty="0">
                <a:effectLst/>
                <a:ea typeface="Aptos" panose="020B0004020202020204" pitchFamily="34" charset="0"/>
                <a:cs typeface="Times New Roman" panose="02020603050405020304" pitchFamily="18" charset="0"/>
              </a:rPr>
              <a:t>inhibidor de </a:t>
            </a:r>
            <a:r>
              <a:rPr lang="es-ES_tradnl" sz="700" kern="100" dirty="0" err="1">
                <a:effectLst/>
                <a:ea typeface="Aptos" panose="020B0004020202020204" pitchFamily="34" charset="0"/>
                <a:cs typeface="Times New Roman" panose="02020603050405020304" pitchFamily="18" charset="0"/>
              </a:rPr>
              <a:t>dipeptidil</a:t>
            </a:r>
            <a:r>
              <a:rPr lang="es-ES_tradnl" sz="700" kern="100" dirty="0">
                <a:effectLst/>
                <a:ea typeface="Aptos" panose="020B0004020202020204" pitchFamily="34" charset="0"/>
                <a:cs typeface="Times New Roman" panose="02020603050405020304" pitchFamily="18" charset="0"/>
              </a:rPr>
              <a:t> peptidasa tipo 4.</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IGF-1: </a:t>
            </a:r>
            <a:r>
              <a:rPr lang="es-ES_tradnl" sz="700" kern="100" dirty="0">
                <a:effectLst/>
                <a:ea typeface="Aptos" panose="020B0004020202020204" pitchFamily="34" charset="0"/>
                <a:cs typeface="Times New Roman" panose="02020603050405020304" pitchFamily="18" charset="0"/>
              </a:rPr>
              <a:t>factor de crecimiento similar a la insulina tipo 1.</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IL: </a:t>
            </a:r>
            <a:r>
              <a:rPr lang="es-ES_tradnl" sz="700" kern="100" dirty="0">
                <a:effectLst/>
                <a:ea typeface="Aptos" panose="020B0004020202020204" pitchFamily="34" charset="0"/>
                <a:cs typeface="Times New Roman" panose="02020603050405020304" pitchFamily="18" charset="0"/>
              </a:rPr>
              <a:t>interleucina.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IMC: </a:t>
            </a:r>
            <a:r>
              <a:rPr lang="es-ES_tradnl" sz="700" kern="100" dirty="0">
                <a:effectLst/>
                <a:ea typeface="Aptos" panose="020B0004020202020204" pitchFamily="34" charset="0"/>
                <a:cs typeface="Times New Roman" panose="02020603050405020304" pitchFamily="18" charset="0"/>
              </a:rPr>
              <a:t>índice de masa corporal.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iSGLT-2: </a:t>
            </a:r>
            <a:r>
              <a:rPr lang="es-ES_tradnl" sz="700" kern="100" dirty="0">
                <a:effectLst/>
                <a:ea typeface="Aptos" panose="020B0004020202020204" pitchFamily="34" charset="0"/>
                <a:cs typeface="Times New Roman" panose="02020603050405020304" pitchFamily="18" charset="0"/>
              </a:rPr>
              <a:t>inhibidor de cotransportador de sodio y glucosa tipo 2.</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MAPA: </a:t>
            </a:r>
            <a:r>
              <a:rPr lang="es-ES" sz="700" kern="100" dirty="0">
                <a:effectLst/>
                <a:ea typeface="Aptos" panose="020B0004020202020204" pitchFamily="34" charset="0"/>
                <a:cs typeface="Times New Roman" panose="02020603050405020304" pitchFamily="18" charset="0"/>
              </a:rPr>
              <a:t>monitoreo ambulatorio de la presión arterial.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MCG: </a:t>
            </a:r>
            <a:r>
              <a:rPr lang="es-ES_tradnl" sz="700" kern="100" dirty="0">
                <a:effectLst/>
                <a:ea typeface="Aptos" panose="020B0004020202020204" pitchFamily="34" charset="0"/>
                <a:cs typeface="Times New Roman" panose="02020603050405020304" pitchFamily="18" charset="0"/>
              </a:rPr>
              <a:t>medidores continuos de glucosa.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MET: </a:t>
            </a:r>
            <a:r>
              <a:rPr lang="es-ES" sz="700" kern="100" dirty="0">
                <a:effectLst/>
                <a:ea typeface="Aptos" panose="020B0004020202020204" pitchFamily="34" charset="0"/>
                <a:cs typeface="Times New Roman" panose="02020603050405020304" pitchFamily="18" charset="0"/>
              </a:rPr>
              <a:t>metformina.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MLTC: </a:t>
            </a:r>
            <a:r>
              <a:rPr lang="es-ES_tradnl" sz="700" kern="100" dirty="0">
                <a:effectLst/>
                <a:ea typeface="Aptos" panose="020B0004020202020204" pitchFamily="34" charset="0"/>
                <a:cs typeface="Times New Roman" panose="02020603050405020304" pitchFamily="18" charset="0"/>
              </a:rPr>
              <a:t>enfermedades crónicas múltiples.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MMSE: </a:t>
            </a:r>
            <a:r>
              <a:rPr lang="es-ES_tradnl" sz="700" i="1" kern="100" dirty="0">
                <a:effectLst/>
                <a:ea typeface="Aptos" panose="020B0004020202020204" pitchFamily="34" charset="0"/>
                <a:cs typeface="Times New Roman" panose="02020603050405020304" pitchFamily="18" charset="0"/>
              </a:rPr>
              <a:t>Mini-Mental </a:t>
            </a:r>
            <a:r>
              <a:rPr lang="es-ES_tradnl" sz="700" i="1" kern="100" dirty="0" err="1">
                <a:effectLst/>
                <a:ea typeface="Aptos" panose="020B0004020202020204" pitchFamily="34" charset="0"/>
                <a:cs typeface="Times New Roman" panose="02020603050405020304" pitchFamily="18" charset="0"/>
              </a:rPr>
              <a:t>State</a:t>
            </a:r>
            <a:r>
              <a:rPr lang="es-ES_tradnl" sz="700" i="1" kern="100" dirty="0">
                <a:effectLst/>
                <a:ea typeface="Aptos" panose="020B0004020202020204" pitchFamily="34" charset="0"/>
                <a:cs typeface="Times New Roman" panose="02020603050405020304" pitchFamily="18" charset="0"/>
              </a:rPr>
              <a:t> </a:t>
            </a:r>
            <a:r>
              <a:rPr lang="es-ES_tradnl" sz="700" i="1" kern="100" dirty="0" err="1">
                <a:effectLst/>
                <a:ea typeface="Aptos" panose="020B0004020202020204" pitchFamily="34" charset="0"/>
                <a:cs typeface="Times New Roman" panose="02020603050405020304" pitchFamily="18" charset="0"/>
              </a:rPr>
              <a:t>Examination</a:t>
            </a:r>
            <a:r>
              <a:rPr lang="es-ES_tradnl" sz="700" i="1"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n-GB" sz="700" b="1" kern="100" dirty="0">
                <a:effectLst/>
                <a:ea typeface="Aptos" panose="020B0004020202020204" pitchFamily="34" charset="0"/>
                <a:cs typeface="Times New Roman" panose="02020603050405020304" pitchFamily="18" charset="0"/>
              </a:rPr>
              <a:t>MNA-SF: </a:t>
            </a:r>
            <a:r>
              <a:rPr lang="en-GB" sz="700" i="1" kern="100" dirty="0">
                <a:effectLst/>
                <a:ea typeface="Aptos" panose="020B0004020202020204" pitchFamily="34" charset="0"/>
                <a:cs typeface="Times New Roman" panose="02020603050405020304" pitchFamily="18" charset="0"/>
              </a:rPr>
              <a:t>Mini Nutritional Assessment Short Form.</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MNA: </a:t>
            </a:r>
            <a:r>
              <a:rPr lang="es-ES" sz="700" i="1" kern="100" dirty="0">
                <a:effectLst/>
                <a:ea typeface="Aptos" panose="020B0004020202020204" pitchFamily="34" charset="0"/>
                <a:cs typeface="Times New Roman" panose="02020603050405020304" pitchFamily="18" charset="0"/>
              </a:rPr>
              <a:t>Mini </a:t>
            </a:r>
            <a:r>
              <a:rPr lang="es-ES" sz="700" i="1" kern="100" dirty="0" err="1">
                <a:effectLst/>
                <a:ea typeface="Aptos" panose="020B0004020202020204" pitchFamily="34" charset="0"/>
                <a:cs typeface="Times New Roman" panose="02020603050405020304" pitchFamily="18" charset="0"/>
              </a:rPr>
              <a:t>Nutritional</a:t>
            </a:r>
            <a:r>
              <a:rPr lang="es-ES" sz="700" i="1" kern="100" dirty="0">
                <a:effectLst/>
                <a:ea typeface="Aptos" panose="020B0004020202020204" pitchFamily="34" charset="0"/>
                <a:cs typeface="Times New Roman" panose="02020603050405020304" pitchFamily="18" charset="0"/>
              </a:rPr>
              <a:t> </a:t>
            </a:r>
            <a:r>
              <a:rPr lang="es-ES" sz="700" i="1" kern="100" dirty="0" err="1">
                <a:effectLst/>
                <a:ea typeface="Aptos" panose="020B0004020202020204" pitchFamily="34" charset="0"/>
                <a:cs typeface="Times New Roman" panose="02020603050405020304" pitchFamily="18" charset="0"/>
              </a:rPr>
              <a:t>Assessment</a:t>
            </a:r>
            <a:r>
              <a:rPr lang="es-ES" sz="700" i="1"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NACO: </a:t>
            </a:r>
            <a:r>
              <a:rPr lang="es-ES" sz="700" kern="100" dirty="0">
                <a:effectLst/>
                <a:ea typeface="Aptos" panose="020B0004020202020204" pitchFamily="34" charset="0"/>
                <a:cs typeface="Times New Roman" panose="02020603050405020304" pitchFamily="18" charset="0"/>
              </a:rPr>
              <a:t>nuevos anticoagulantes orales.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NPH: </a:t>
            </a:r>
            <a:r>
              <a:rPr lang="es-ES" sz="700" kern="100" dirty="0">
                <a:effectLst/>
                <a:ea typeface="Aptos" panose="020B0004020202020204" pitchFamily="34" charset="0"/>
                <a:cs typeface="Times New Roman" panose="02020603050405020304" pitchFamily="18" charset="0"/>
              </a:rPr>
              <a:t>insulina </a:t>
            </a:r>
            <a:r>
              <a:rPr lang="es-ES" sz="700" kern="100" dirty="0" err="1">
                <a:effectLst/>
                <a:ea typeface="Aptos" panose="020B0004020202020204" pitchFamily="34" charset="0"/>
                <a:cs typeface="Times New Roman" panose="02020603050405020304" pitchFamily="18" charset="0"/>
              </a:rPr>
              <a:t>isofánica</a:t>
            </a:r>
            <a:r>
              <a:rPr lang="es-ES" sz="700" kern="100" dirty="0">
                <a:effectLst/>
                <a:ea typeface="Aptos" panose="020B0004020202020204" pitchFamily="34" charset="0"/>
                <a:cs typeface="Times New Roman" panose="02020603050405020304" pitchFamily="18" charset="0"/>
              </a:rPr>
              <a:t> de acción intermedia.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OS: </a:t>
            </a:r>
            <a:r>
              <a:rPr lang="es-ES_tradnl" sz="700" kern="100" dirty="0">
                <a:effectLst/>
                <a:ea typeface="Aptos" panose="020B0004020202020204" pitchFamily="34" charset="0"/>
                <a:cs typeface="Times New Roman" panose="02020603050405020304" pitchFamily="18" charset="0"/>
              </a:rPr>
              <a:t>obesidad </a:t>
            </a:r>
            <a:r>
              <a:rPr lang="es-ES_tradnl" sz="700" kern="100" dirty="0" err="1">
                <a:effectLst/>
                <a:ea typeface="Aptos" panose="020B0004020202020204" pitchFamily="34" charset="0"/>
                <a:cs typeface="Times New Roman" panose="02020603050405020304" pitchFamily="18" charset="0"/>
              </a:rPr>
              <a:t>sarcopénica</a:t>
            </a:r>
            <a:r>
              <a:rPr lang="es-ES_tradnl" sz="700"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PA: </a:t>
            </a:r>
            <a:r>
              <a:rPr lang="es-ES" sz="700" kern="100" dirty="0">
                <a:effectLst/>
                <a:ea typeface="Aptos" panose="020B0004020202020204" pitchFamily="34" charset="0"/>
                <a:cs typeface="Times New Roman" panose="02020603050405020304" pitchFamily="18" charset="0"/>
              </a:rPr>
              <a:t>presión arterial.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PAS: </a:t>
            </a:r>
            <a:r>
              <a:rPr lang="es-ES" sz="700" kern="100" dirty="0">
                <a:effectLst/>
                <a:ea typeface="Aptos" panose="020B0004020202020204" pitchFamily="34" charset="0"/>
                <a:cs typeface="Times New Roman" panose="02020603050405020304" pitchFamily="18" charset="0"/>
              </a:rPr>
              <a:t>presión arterial sistólica.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PCR: </a:t>
            </a:r>
            <a:r>
              <a:rPr lang="es-ES_tradnl" sz="700" kern="100" dirty="0">
                <a:effectLst/>
                <a:ea typeface="Aptos" panose="020B0004020202020204" pitchFamily="34" charset="0"/>
                <a:cs typeface="Times New Roman" panose="02020603050405020304" pitchFamily="18" charset="0"/>
              </a:rPr>
              <a:t>reacción en cadena de la polimerasa.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PIO: </a:t>
            </a:r>
            <a:r>
              <a:rPr lang="es-ES" sz="700" kern="100" dirty="0" err="1">
                <a:effectLst/>
                <a:ea typeface="Aptos" panose="020B0004020202020204" pitchFamily="34" charset="0"/>
                <a:cs typeface="Times New Roman" panose="02020603050405020304" pitchFamily="18" charset="0"/>
              </a:rPr>
              <a:t>pioglitazona</a:t>
            </a:r>
            <a:r>
              <a:rPr lang="es-ES" sz="700"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RCV: </a:t>
            </a:r>
            <a:r>
              <a:rPr lang="es-ES" sz="700" kern="100" dirty="0">
                <a:effectLst/>
                <a:ea typeface="Aptos" panose="020B0004020202020204" pitchFamily="34" charset="0"/>
                <a:cs typeface="Times New Roman" panose="02020603050405020304" pitchFamily="18" charset="0"/>
              </a:rPr>
              <a:t>riesgo cardiovascular.</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RIC: </a:t>
            </a:r>
            <a:r>
              <a:rPr lang="es-ES_tradnl" sz="700" kern="100" dirty="0">
                <a:effectLst/>
                <a:ea typeface="Aptos" panose="020B0004020202020204" pitchFamily="34" charset="0"/>
                <a:cs typeface="Times New Roman" panose="02020603050405020304" pitchFamily="18" charset="0"/>
              </a:rPr>
              <a:t>rango intercuartílico.</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SF-36: </a:t>
            </a:r>
            <a:r>
              <a:rPr lang="es-ES_tradnl" sz="700" kern="100" dirty="0">
                <a:effectLst/>
                <a:ea typeface="Aptos" panose="020B0004020202020204" pitchFamily="34" charset="0"/>
                <a:cs typeface="Times New Roman" panose="02020603050405020304" pitchFamily="18" charset="0"/>
              </a:rPr>
              <a:t>cuestionario de la salud 36 preguntas.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SGLT-2: </a:t>
            </a:r>
            <a:r>
              <a:rPr lang="es-ES_tradnl" sz="700" kern="100" dirty="0">
                <a:effectLst/>
                <a:ea typeface="Aptos" panose="020B0004020202020204" pitchFamily="34" charset="0"/>
                <a:cs typeface="Times New Roman" panose="02020603050405020304" pitchFamily="18" charset="0"/>
              </a:rPr>
              <a:t>cotransportador de sodio y glucosa tipo 2.</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n-GB" sz="700" b="1" kern="100" dirty="0">
                <a:effectLst/>
                <a:ea typeface="Aptos" panose="020B0004020202020204" pitchFamily="34" charset="0"/>
                <a:cs typeface="Times New Roman" panose="02020603050405020304" pitchFamily="18" charset="0"/>
              </a:rPr>
              <a:t>SPPB: </a:t>
            </a:r>
            <a:r>
              <a:rPr lang="en-GB" sz="700" i="1" kern="100" dirty="0">
                <a:effectLst/>
                <a:ea typeface="Aptos" panose="020B0004020202020204" pitchFamily="34" charset="0"/>
                <a:cs typeface="Times New Roman" panose="02020603050405020304" pitchFamily="18" charset="0"/>
              </a:rPr>
              <a:t>Short Physical Performance Battery.</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n-GB" sz="700" b="1" kern="100" dirty="0">
                <a:effectLst/>
                <a:ea typeface="Aptos" panose="020B0004020202020204" pitchFamily="34" charset="0"/>
                <a:cs typeface="Times New Roman" panose="02020603050405020304" pitchFamily="18" charset="0"/>
              </a:rPr>
              <a:t>STOPP: </a:t>
            </a:r>
            <a:r>
              <a:rPr lang="en-GB" sz="700" i="1" kern="100" dirty="0">
                <a:effectLst/>
                <a:ea typeface="Aptos" panose="020B0004020202020204" pitchFamily="34" charset="0"/>
                <a:cs typeface="Times New Roman" panose="02020603050405020304" pitchFamily="18" charset="0"/>
              </a:rPr>
              <a:t>Screening Tool of Older Person’s Prescriptions.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SU: </a:t>
            </a:r>
            <a:r>
              <a:rPr lang="es-ES" sz="700" kern="100" dirty="0">
                <a:effectLst/>
                <a:ea typeface="Aptos" panose="020B0004020202020204" pitchFamily="34" charset="0"/>
                <a:cs typeface="Times New Roman" panose="02020603050405020304" pitchFamily="18" charset="0"/>
              </a:rPr>
              <a:t>sulfonilureas.</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T: </a:t>
            </a:r>
            <a:r>
              <a:rPr lang="es-ES" sz="700" kern="100" dirty="0">
                <a:effectLst/>
                <a:ea typeface="Aptos" panose="020B0004020202020204" pitchFamily="34" charset="0"/>
                <a:cs typeface="Times New Roman" panose="02020603050405020304" pitchFamily="18" charset="0"/>
              </a:rPr>
              <a:t>tiempo.</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TBR: </a:t>
            </a:r>
            <a:r>
              <a:rPr lang="es-ES_tradnl" sz="700" kern="100" dirty="0">
                <a:effectLst/>
                <a:ea typeface="Aptos" panose="020B0004020202020204" pitchFamily="34" charset="0"/>
                <a:cs typeface="Times New Roman" panose="02020603050405020304" pitchFamily="18" charset="0"/>
              </a:rPr>
              <a:t>tiempo por debajo del intervalo glucémico objetivo.</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n-GB" sz="700" b="1" kern="100" dirty="0">
                <a:effectLst/>
                <a:ea typeface="Aptos" panose="020B0004020202020204" pitchFamily="34" charset="0"/>
                <a:cs typeface="Times New Roman" panose="02020603050405020304" pitchFamily="18" charset="0"/>
              </a:rPr>
              <a:t>TGUGT: </a:t>
            </a:r>
            <a:r>
              <a:rPr lang="en-GB" sz="700" kern="100" dirty="0">
                <a:effectLst/>
                <a:ea typeface="Aptos" panose="020B0004020202020204" pitchFamily="34" charset="0"/>
                <a:cs typeface="Times New Roman" panose="02020603050405020304" pitchFamily="18" charset="0"/>
              </a:rPr>
              <a:t>test “</a:t>
            </a:r>
            <a:r>
              <a:rPr lang="en-GB" sz="700" kern="100" dirty="0" err="1">
                <a:effectLst/>
                <a:ea typeface="Aptos" panose="020B0004020202020204" pitchFamily="34" charset="0"/>
                <a:cs typeface="Times New Roman" panose="02020603050405020304" pitchFamily="18" charset="0"/>
              </a:rPr>
              <a:t>levántate</a:t>
            </a:r>
            <a:r>
              <a:rPr lang="en-GB" sz="700" kern="100" dirty="0">
                <a:effectLst/>
                <a:ea typeface="Aptos" panose="020B0004020202020204" pitchFamily="34" charset="0"/>
                <a:cs typeface="Times New Roman" panose="02020603050405020304" pitchFamily="18" charset="0"/>
              </a:rPr>
              <a:t> y </a:t>
            </a:r>
            <a:r>
              <a:rPr lang="en-GB" sz="700" kern="100" dirty="0" err="1">
                <a:effectLst/>
                <a:ea typeface="Aptos" panose="020B0004020202020204" pitchFamily="34" charset="0"/>
                <a:cs typeface="Times New Roman" panose="02020603050405020304" pitchFamily="18" charset="0"/>
              </a:rPr>
              <a:t>anda</a:t>
            </a:r>
            <a:r>
              <a:rPr lang="en-GB" sz="700" kern="100" dirty="0">
                <a:effectLst/>
                <a:ea typeface="Aptos" panose="020B0004020202020204" pitchFamily="34" charset="0"/>
                <a:cs typeface="Times New Roman" panose="02020603050405020304" pitchFamily="18" charset="0"/>
              </a:rPr>
              <a:t>”.</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TIR: </a:t>
            </a:r>
            <a:r>
              <a:rPr lang="es-ES_tradnl" sz="700" kern="100" dirty="0">
                <a:effectLst/>
                <a:ea typeface="Aptos" panose="020B0004020202020204" pitchFamily="34" charset="0"/>
                <a:cs typeface="Times New Roman" panose="02020603050405020304" pitchFamily="18" charset="0"/>
              </a:rPr>
              <a:t>tiempo en rango.</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TNF: </a:t>
            </a:r>
            <a:r>
              <a:rPr lang="es-ES_tradnl" sz="700" kern="100" dirty="0">
                <a:effectLst/>
                <a:ea typeface="Aptos" panose="020B0004020202020204" pitchFamily="34" charset="0"/>
                <a:cs typeface="Times New Roman" panose="02020603050405020304" pitchFamily="18" charset="0"/>
              </a:rPr>
              <a:t>factor de necrosis tumoral.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UI: </a:t>
            </a:r>
            <a:r>
              <a:rPr lang="es-ES" sz="700" kern="100" dirty="0">
                <a:effectLst/>
                <a:ea typeface="Aptos" panose="020B0004020202020204" pitchFamily="34" charset="0"/>
                <a:cs typeface="Times New Roman" panose="02020603050405020304" pitchFamily="18" charset="0"/>
              </a:rPr>
              <a:t>unidad internacional.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V: </a:t>
            </a:r>
            <a:r>
              <a:rPr lang="es-ES" sz="700" kern="100" dirty="0">
                <a:effectLst/>
                <a:ea typeface="Aptos" panose="020B0004020202020204" pitchFamily="34" charset="0"/>
                <a:cs typeface="Times New Roman" panose="02020603050405020304" pitchFamily="18" charset="0"/>
              </a:rPr>
              <a:t>velocidad.</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VGI: </a:t>
            </a:r>
            <a:r>
              <a:rPr lang="es-ES_tradnl" sz="700" kern="100" dirty="0">
                <a:effectLst/>
                <a:ea typeface="Aptos" panose="020B0004020202020204" pitchFamily="34" charset="0"/>
                <a:cs typeface="Times New Roman" panose="02020603050405020304" pitchFamily="18" charset="0"/>
              </a:rPr>
              <a:t>Valoración Geriátrica Integral.</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 sz="700" b="1" kern="100" dirty="0">
                <a:effectLst/>
                <a:ea typeface="Aptos" panose="020B0004020202020204" pitchFamily="34" charset="0"/>
                <a:cs typeface="Times New Roman" panose="02020603050405020304" pitchFamily="18" charset="0"/>
              </a:rPr>
              <a:t>VM: </a:t>
            </a:r>
            <a:r>
              <a:rPr lang="es-ES" sz="700" kern="100" dirty="0">
                <a:effectLst/>
                <a:ea typeface="Aptos" panose="020B0004020202020204" pitchFamily="34" charset="0"/>
                <a:cs typeface="Times New Roman" panose="02020603050405020304" pitchFamily="18" charset="0"/>
              </a:rPr>
              <a:t>velocidad de la marcha.</a:t>
            </a:r>
            <a:endParaRPr lang="en-ES" sz="700" kern="100" dirty="0">
              <a:effectLst/>
              <a:ea typeface="Aptos" panose="020B0004020202020204" pitchFamily="34" charset="0"/>
              <a:cs typeface="Times New Roman" panose="02020603050405020304" pitchFamily="18" charset="0"/>
            </a:endParaRPr>
          </a:p>
          <a:p>
            <a:pPr>
              <a:spcBef>
                <a:spcPts val="100"/>
              </a:spcBef>
              <a:buNone/>
            </a:pPr>
            <a:r>
              <a:rPr lang="es-ES_tradnl" sz="700" b="1" kern="100" dirty="0">
                <a:effectLst/>
                <a:ea typeface="Aptos" panose="020B0004020202020204" pitchFamily="34" charset="0"/>
                <a:cs typeface="Times New Roman" panose="02020603050405020304" pitchFamily="18" charset="0"/>
              </a:rPr>
              <a:t>WC: </a:t>
            </a:r>
            <a:r>
              <a:rPr lang="es-ES_tradnl" sz="700" kern="100" dirty="0">
                <a:effectLst/>
                <a:ea typeface="Aptos" panose="020B0004020202020204" pitchFamily="34" charset="0"/>
                <a:cs typeface="Times New Roman" panose="02020603050405020304" pitchFamily="18" charset="0"/>
              </a:rPr>
              <a:t>inodoro.</a:t>
            </a:r>
            <a:endParaRPr lang="en-ES" sz="7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92050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AB79DA-2E04-37A7-56FC-C04804009BD7}"/>
              </a:ext>
            </a:extLst>
          </p:cNvPr>
          <p:cNvSpPr txBox="1"/>
          <p:nvPr/>
        </p:nvSpPr>
        <p:spPr>
          <a:xfrm>
            <a:off x="323850" y="4448846"/>
            <a:ext cx="4572000" cy="284693"/>
          </a:xfrm>
          <a:prstGeom prst="rect">
            <a:avLst/>
          </a:prstGeom>
          <a:noFill/>
        </p:spPr>
        <p:txBody>
          <a:bodyPr wrap="square" lIns="0" tIns="0" rIns="0" bIns="0">
            <a:spAutoFit/>
          </a:bodyPr>
          <a:lstStyle/>
          <a:p>
            <a:pPr>
              <a:spcBef>
                <a:spcPts val="300"/>
              </a:spcBef>
              <a:buNone/>
            </a:pPr>
            <a:r>
              <a:rPr lang="es-ES" sz="800" dirty="0">
                <a:solidFill>
                  <a:schemeClr val="bg1"/>
                </a:solidFill>
                <a:effectLst/>
              </a:rPr>
              <a:t>ES-SIT-2500013</a:t>
            </a:r>
          </a:p>
          <a:p>
            <a:pPr>
              <a:spcBef>
                <a:spcPts val="300"/>
              </a:spcBef>
            </a:pPr>
            <a:r>
              <a:rPr lang="es-ES" sz="800" dirty="0">
                <a:solidFill>
                  <a:schemeClr val="bg1"/>
                </a:solidFill>
                <a:effectLst/>
              </a:rPr>
              <a:t>Fecha de elaboración del material: Marzo 2025</a:t>
            </a:r>
          </a:p>
        </p:txBody>
      </p:sp>
    </p:spTree>
    <p:extLst>
      <p:ext uri="{BB962C8B-B14F-4D97-AF65-F5344CB8AC3E}">
        <p14:creationId xmlns:p14="http://schemas.microsoft.com/office/powerpoint/2010/main" val="275958209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0F7A4C4-BCA5-7343-1E24-742AB4E2EE1A}"/>
              </a:ext>
            </a:extLst>
          </p:cNvPr>
          <p:cNvSpPr>
            <a:spLocks noGrp="1"/>
          </p:cNvSpPr>
          <p:nvPr>
            <p:ph type="sldNum" sz="quarter" idx="12"/>
          </p:nvPr>
        </p:nvSpPr>
        <p:spPr/>
        <p:txBody>
          <a:bodyPr/>
          <a:lstStyle/>
          <a:p>
            <a:fld id="{E7109EF1-F99E-2846-B900-05CEFB69D20A}" type="slidenum">
              <a:rPr lang="en-US" noProof="0" smtClean="0"/>
              <a:pPr/>
              <a:t>7</a:t>
            </a:fld>
            <a:endParaRPr lang="en-US" noProof="0"/>
          </a:p>
        </p:txBody>
      </p:sp>
      <p:sp>
        <p:nvSpPr>
          <p:cNvPr id="9" name="Marcador de texto 8">
            <a:extLst>
              <a:ext uri="{FF2B5EF4-FFF2-40B4-BE49-F238E27FC236}">
                <a16:creationId xmlns:a16="http://schemas.microsoft.com/office/drawing/2014/main" id="{F20510B8-0278-34DA-FAB5-37C182F9EE6C}"/>
              </a:ext>
            </a:extLst>
          </p:cNvPr>
          <p:cNvSpPr>
            <a:spLocks noGrp="1"/>
          </p:cNvSpPr>
          <p:nvPr>
            <p:ph type="body" sz="quarter" idx="26"/>
          </p:nvPr>
        </p:nvSpPr>
        <p:spPr/>
        <p:txBody>
          <a:bodyPr/>
          <a:lstStyle/>
          <a:p>
            <a:r>
              <a:rPr lang="es-ES"/>
              <a:t>Liu X, </a:t>
            </a:r>
            <a:r>
              <a:rPr lang="es-ES" i="1"/>
              <a:t>et al. </a:t>
            </a:r>
            <a:r>
              <a:rPr lang="es-ES" err="1"/>
              <a:t>Research</a:t>
            </a:r>
            <a:r>
              <a:rPr lang="es-ES"/>
              <a:t> </a:t>
            </a:r>
            <a:r>
              <a:rPr lang="es-ES" err="1"/>
              <a:t>progress</a:t>
            </a:r>
            <a:r>
              <a:rPr lang="es-ES"/>
              <a:t> </a:t>
            </a:r>
            <a:r>
              <a:rPr lang="es-ES" err="1"/>
              <a:t>on</a:t>
            </a:r>
            <a:r>
              <a:rPr lang="es-ES"/>
              <a:t> </a:t>
            </a:r>
            <a:r>
              <a:rPr lang="es-ES" err="1"/>
              <a:t>frailty</a:t>
            </a:r>
            <a:r>
              <a:rPr lang="es-ES"/>
              <a:t> in </a:t>
            </a:r>
            <a:r>
              <a:rPr lang="es-ES" err="1"/>
              <a:t>elderly</a:t>
            </a:r>
            <a:r>
              <a:rPr lang="es-ES"/>
              <a:t> </a:t>
            </a:r>
            <a:r>
              <a:rPr lang="es-ES" err="1"/>
              <a:t>people</a:t>
            </a:r>
            <a:r>
              <a:rPr lang="es-ES"/>
              <a:t>. Clin </a:t>
            </a:r>
            <a:r>
              <a:rPr lang="es-ES" err="1"/>
              <a:t>Interv</a:t>
            </a:r>
            <a:r>
              <a:rPr lang="es-ES"/>
              <a:t> </a:t>
            </a:r>
            <a:r>
              <a:rPr lang="es-ES" err="1"/>
              <a:t>Aging</a:t>
            </a:r>
            <a:r>
              <a:rPr lang="es-ES"/>
              <a:t>. 2024;19:1493–505.</a:t>
            </a:r>
          </a:p>
        </p:txBody>
      </p:sp>
      <p:sp>
        <p:nvSpPr>
          <p:cNvPr id="6" name="Marcador de texto 5">
            <a:extLst>
              <a:ext uri="{FF2B5EF4-FFF2-40B4-BE49-F238E27FC236}">
                <a16:creationId xmlns:a16="http://schemas.microsoft.com/office/drawing/2014/main" id="{5BAD8437-1497-2477-38A8-4E5C5A4AF288}"/>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7" name="Marcador de texto 6">
            <a:extLst>
              <a:ext uri="{FF2B5EF4-FFF2-40B4-BE49-F238E27FC236}">
                <a16:creationId xmlns:a16="http://schemas.microsoft.com/office/drawing/2014/main" id="{B6C6CF69-D2E1-07EA-0370-FF36A0435529}"/>
              </a:ext>
            </a:extLst>
          </p:cNvPr>
          <p:cNvSpPr>
            <a:spLocks noGrp="1"/>
          </p:cNvSpPr>
          <p:nvPr>
            <p:ph type="body" sz="quarter" idx="25"/>
          </p:nvPr>
        </p:nvSpPr>
        <p:spPr/>
        <p:txBody>
          <a:bodyPr lIns="0" tIns="0" rIns="0" bIns="0" anchor="t">
            <a:noAutofit/>
          </a:bodyPr>
          <a:lstStyle/>
          <a:p>
            <a:r>
              <a:rPr lang="es-ES" b="1"/>
              <a:t>Etiología </a:t>
            </a:r>
            <a:r>
              <a:rPr lang="es-ES"/>
              <a:t>multifactorial</a:t>
            </a:r>
            <a:r>
              <a:rPr lang="es-ES" b="1"/>
              <a:t> del </a:t>
            </a:r>
            <a:r>
              <a:rPr lang="es-ES"/>
              <a:t>síndrome</a:t>
            </a:r>
            <a:r>
              <a:rPr lang="es-ES" b="1"/>
              <a:t> de </a:t>
            </a:r>
            <a:r>
              <a:rPr lang="es-ES"/>
              <a:t>fragilidad</a:t>
            </a:r>
            <a:endParaRPr lang="es-ES" b="1"/>
          </a:p>
        </p:txBody>
      </p:sp>
      <p:grpSp>
        <p:nvGrpSpPr>
          <p:cNvPr id="28" name="Grupo 27">
            <a:extLst>
              <a:ext uri="{FF2B5EF4-FFF2-40B4-BE49-F238E27FC236}">
                <a16:creationId xmlns:a16="http://schemas.microsoft.com/office/drawing/2014/main" id="{9AC08BF8-B21C-2627-8104-521795C7CB7B}"/>
              </a:ext>
            </a:extLst>
          </p:cNvPr>
          <p:cNvGrpSpPr/>
          <p:nvPr/>
        </p:nvGrpSpPr>
        <p:grpSpPr>
          <a:xfrm>
            <a:off x="580251" y="1166813"/>
            <a:ext cx="7983498" cy="2773362"/>
            <a:chOff x="580251" y="1166813"/>
            <a:chExt cx="7983498" cy="2773362"/>
          </a:xfrm>
        </p:grpSpPr>
        <p:sp>
          <p:nvSpPr>
            <p:cNvPr id="18" name="Redondear rectángulo de una esquina 17">
              <a:extLst>
                <a:ext uri="{FF2B5EF4-FFF2-40B4-BE49-F238E27FC236}">
                  <a16:creationId xmlns:a16="http://schemas.microsoft.com/office/drawing/2014/main" id="{F53A4E4E-AF9C-3AF7-F9C8-DE3D1171EE2E}"/>
                </a:ext>
              </a:extLst>
            </p:cNvPr>
            <p:cNvSpPr/>
            <p:nvPr/>
          </p:nvSpPr>
          <p:spPr>
            <a:xfrm flipV="1">
              <a:off x="580251" y="1166813"/>
              <a:ext cx="7983498" cy="2773362"/>
            </a:xfrm>
            <a:prstGeom prst="round1Rect">
              <a:avLst>
                <a:gd name="adj" fmla="val 6816"/>
              </a:avLst>
            </a:prstGeom>
            <a:solidFill>
              <a:schemeClr val="bg1">
                <a:lumMod val="95000"/>
                <a:alpha val="2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A5106E7B-AC84-13EF-28B6-6728A1B11783}"/>
                </a:ext>
              </a:extLst>
            </p:cNvPr>
            <p:cNvPicPr>
              <a:picLocks noChangeAspect="1"/>
            </p:cNvPicPr>
            <p:nvPr/>
          </p:nvPicPr>
          <p:blipFill>
            <a:blip r:embed="rId2"/>
            <a:srcRect/>
            <a:stretch/>
          </p:blipFill>
          <p:spPr>
            <a:xfrm>
              <a:off x="1419542" y="1307478"/>
              <a:ext cx="6304917" cy="2492032"/>
            </a:xfrm>
            <a:prstGeom prst="rect">
              <a:avLst/>
            </a:prstGeom>
          </p:spPr>
        </p:pic>
      </p:grpSp>
      <p:grpSp>
        <p:nvGrpSpPr>
          <p:cNvPr id="30" name="Grupo 29">
            <a:extLst>
              <a:ext uri="{FF2B5EF4-FFF2-40B4-BE49-F238E27FC236}">
                <a16:creationId xmlns:a16="http://schemas.microsoft.com/office/drawing/2014/main" id="{4BF7F357-9004-E380-02B1-1FA28CEB9190}"/>
              </a:ext>
            </a:extLst>
          </p:cNvPr>
          <p:cNvGrpSpPr/>
          <p:nvPr/>
        </p:nvGrpSpPr>
        <p:grpSpPr>
          <a:xfrm>
            <a:off x="323850" y="4156388"/>
            <a:ext cx="8496301" cy="468000"/>
            <a:chOff x="323850" y="4156388"/>
            <a:chExt cx="8496301" cy="468000"/>
          </a:xfrm>
        </p:grpSpPr>
        <p:grpSp>
          <p:nvGrpSpPr>
            <p:cNvPr id="19" name="Grupo 18">
              <a:extLst>
                <a:ext uri="{FF2B5EF4-FFF2-40B4-BE49-F238E27FC236}">
                  <a16:creationId xmlns:a16="http://schemas.microsoft.com/office/drawing/2014/main" id="{714456F8-1695-0DA7-E484-72FC43FB5CAE}"/>
                </a:ext>
              </a:extLst>
            </p:cNvPr>
            <p:cNvGrpSpPr/>
            <p:nvPr/>
          </p:nvGrpSpPr>
          <p:grpSpPr>
            <a:xfrm>
              <a:off x="323850" y="4156388"/>
              <a:ext cx="8496301" cy="468000"/>
              <a:chOff x="323850" y="3940488"/>
              <a:chExt cx="8496301" cy="468000"/>
            </a:xfrm>
          </p:grpSpPr>
          <p:sp>
            <p:nvSpPr>
              <p:cNvPr id="20" name="object 4">
                <a:extLst>
                  <a:ext uri="{FF2B5EF4-FFF2-40B4-BE49-F238E27FC236}">
                    <a16:creationId xmlns:a16="http://schemas.microsoft.com/office/drawing/2014/main" id="{1FC92A74-89F6-77C2-D1CB-6148E12EBFC0}"/>
                  </a:ext>
                </a:extLst>
              </p:cNvPr>
              <p:cNvSpPr txBox="1"/>
              <p:nvPr/>
            </p:nvSpPr>
            <p:spPr>
              <a:xfrm>
                <a:off x="986725" y="4010205"/>
                <a:ext cx="7833426" cy="334900"/>
              </a:xfrm>
              <a:prstGeom prst="rect">
                <a:avLst/>
              </a:prstGeom>
            </p:spPr>
            <p:txBody>
              <a:bodyPr vert="horz" wrap="square" lIns="0" tIns="0" rIns="0" bIns="0" rtlCol="0" anchor="ctr">
                <a:spAutoFit/>
              </a:bodyPr>
              <a:lstStyle/>
              <a:p>
                <a:pPr marR="191770">
                  <a:lnSpc>
                    <a:spcPct val="103800"/>
                  </a:lnSpc>
                  <a:spcBef>
                    <a:spcPts val="200"/>
                  </a:spcBef>
                  <a:buClr>
                    <a:srgbClr val="535353"/>
                  </a:buClr>
                  <a:buSzPct val="77777"/>
                  <a:tabLst>
                    <a:tab pos="186055" algn="l"/>
                  </a:tabLst>
                </a:pPr>
                <a:r>
                  <a:rPr lang="es-ES" sz="1000" b="1">
                    <a:solidFill>
                      <a:schemeClr val="accent1"/>
                    </a:solidFill>
                  </a:rPr>
                  <a:t>Fisiopatología</a:t>
                </a:r>
                <a:r>
                  <a:rPr lang="es-ES" sz="1000">
                    <a:solidFill>
                      <a:schemeClr val="accent1"/>
                    </a:solidFill>
                  </a:rPr>
                  <a:t> y desarrollo del </a:t>
                </a:r>
                <a:r>
                  <a:rPr lang="es-ES" sz="1000" b="1">
                    <a:solidFill>
                      <a:schemeClr val="accent1"/>
                    </a:solidFill>
                  </a:rPr>
                  <a:t>síndrome de fragilidad</a:t>
                </a:r>
                <a:r>
                  <a:rPr lang="es-ES" sz="1000">
                    <a:solidFill>
                      <a:schemeClr val="accent1"/>
                    </a:solidFill>
                  </a:rPr>
                  <a:t>. Intervención de </a:t>
                </a:r>
                <a:r>
                  <a:rPr lang="es-ES" sz="1000" b="1">
                    <a:solidFill>
                      <a:schemeClr val="accent1"/>
                    </a:solidFill>
                  </a:rPr>
                  <a:t>múltiples órganos y sistemas</a:t>
                </a:r>
                <a:r>
                  <a:rPr lang="es-ES" sz="1000">
                    <a:solidFill>
                      <a:schemeClr val="accent1"/>
                    </a:solidFill>
                  </a:rPr>
                  <a:t>, a destacar: </a:t>
                </a:r>
              </a:p>
              <a:p>
                <a:pPr marR="191770">
                  <a:lnSpc>
                    <a:spcPct val="103800"/>
                  </a:lnSpc>
                  <a:spcBef>
                    <a:spcPts val="200"/>
                  </a:spcBef>
                  <a:buClr>
                    <a:srgbClr val="535353"/>
                  </a:buClr>
                  <a:buSzPct val="77777"/>
                  <a:tabLst>
                    <a:tab pos="186055" algn="l"/>
                  </a:tabLst>
                </a:pPr>
                <a:r>
                  <a:rPr lang="es-ES" sz="1000">
                    <a:solidFill>
                      <a:schemeClr val="accent1"/>
                    </a:solidFill>
                  </a:rPr>
                  <a:t>sistema </a:t>
                </a:r>
                <a:r>
                  <a:rPr lang="es-ES" sz="1000" b="1">
                    <a:solidFill>
                      <a:schemeClr val="accent1"/>
                    </a:solidFill>
                  </a:rPr>
                  <a:t>endocrino</a:t>
                </a:r>
                <a:r>
                  <a:rPr lang="es-ES" sz="1000">
                    <a:solidFill>
                      <a:schemeClr val="accent1"/>
                    </a:solidFill>
                  </a:rPr>
                  <a:t>, sistema </a:t>
                </a:r>
                <a:r>
                  <a:rPr lang="es-ES" sz="1000" b="1">
                    <a:solidFill>
                      <a:schemeClr val="accent1"/>
                    </a:solidFill>
                  </a:rPr>
                  <a:t>inmune</a:t>
                </a:r>
                <a:r>
                  <a:rPr lang="es-ES" sz="1000">
                    <a:solidFill>
                      <a:schemeClr val="accent1"/>
                    </a:solidFill>
                  </a:rPr>
                  <a:t> y sistema </a:t>
                </a:r>
                <a:r>
                  <a:rPr lang="es-ES" sz="1000" b="1">
                    <a:solidFill>
                      <a:schemeClr val="accent1"/>
                    </a:solidFill>
                  </a:rPr>
                  <a:t>musculoesquelético</a:t>
                </a:r>
                <a:r>
                  <a:rPr lang="es-ES" sz="1000">
                    <a:solidFill>
                      <a:schemeClr val="accent1"/>
                    </a:solidFill>
                  </a:rPr>
                  <a:t>.</a:t>
                </a:r>
                <a:endParaRPr lang="es-ES" sz="1000">
                  <a:solidFill>
                    <a:schemeClr val="accent1"/>
                  </a:solidFill>
                  <a:cs typeface="Arial"/>
                </a:endParaRPr>
              </a:p>
            </p:txBody>
          </p:sp>
          <p:cxnSp>
            <p:nvCxnSpPr>
              <p:cNvPr id="21" name="Conector recto 20">
                <a:extLst>
                  <a:ext uri="{FF2B5EF4-FFF2-40B4-BE49-F238E27FC236}">
                    <a16:creationId xmlns:a16="http://schemas.microsoft.com/office/drawing/2014/main" id="{6D621E41-DE2C-0B37-9F98-95704836E304}"/>
                  </a:ext>
                </a:extLst>
              </p:cNvPr>
              <p:cNvCxnSpPr/>
              <p:nvPr/>
            </p:nvCxnSpPr>
            <p:spPr>
              <a:xfrm>
                <a:off x="889287"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Elipse 22">
                <a:extLst>
                  <a:ext uri="{FF2B5EF4-FFF2-40B4-BE49-F238E27FC236}">
                    <a16:creationId xmlns:a16="http://schemas.microsoft.com/office/drawing/2014/main" id="{4F566AD9-4FA9-C012-A164-18C036D7ED8F}"/>
                  </a:ext>
                </a:extLst>
              </p:cNvPr>
              <p:cNvSpPr/>
              <p:nvPr/>
            </p:nvSpPr>
            <p:spPr>
              <a:xfrm>
                <a:off x="323850" y="3940488"/>
                <a:ext cx="468000" cy="46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9" name="Gráfico 28">
              <a:extLst>
                <a:ext uri="{FF2B5EF4-FFF2-40B4-BE49-F238E27FC236}">
                  <a16:creationId xmlns:a16="http://schemas.microsoft.com/office/drawing/2014/main" id="{4CA6BCCF-750D-41A7-9F04-A8FF32E71B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382" y="4244652"/>
              <a:ext cx="292463" cy="282290"/>
            </a:xfrm>
            <a:prstGeom prst="rect">
              <a:avLst/>
            </a:prstGeom>
          </p:spPr>
        </p:pic>
      </p:grpSp>
    </p:spTree>
    <p:extLst>
      <p:ext uri="{BB962C8B-B14F-4D97-AF65-F5344CB8AC3E}">
        <p14:creationId xmlns:p14="http://schemas.microsoft.com/office/powerpoint/2010/main" val="3002520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8</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r>
              <a:rPr lang="es-ES" b="1"/>
              <a:t>Factores de </a:t>
            </a:r>
            <a:r>
              <a:rPr lang="es-ES"/>
              <a:t>riesgo</a:t>
            </a:r>
            <a:r>
              <a:rPr lang="es-ES" b="1"/>
              <a:t> del </a:t>
            </a:r>
            <a:r>
              <a:rPr lang="es-ES"/>
              <a:t>síndrome</a:t>
            </a:r>
            <a:r>
              <a:rPr lang="es-ES" b="1"/>
              <a:t> de </a:t>
            </a:r>
            <a:r>
              <a:rPr lang="es-ES"/>
              <a:t>fragilidad</a:t>
            </a:r>
            <a:endParaRPr lang="es-ES" b="1"/>
          </a:p>
        </p:txBody>
      </p:sp>
      <p:sp>
        <p:nvSpPr>
          <p:cNvPr id="4" name="Marcador de texto 3">
            <a:extLst>
              <a:ext uri="{FF2B5EF4-FFF2-40B4-BE49-F238E27FC236}">
                <a16:creationId xmlns:a16="http://schemas.microsoft.com/office/drawing/2014/main" id="{3A14EFBE-E1C5-8FE3-2212-0E4ACB2A8D5F}"/>
              </a:ext>
            </a:extLst>
          </p:cNvPr>
          <p:cNvSpPr>
            <a:spLocks noGrp="1"/>
          </p:cNvSpPr>
          <p:nvPr>
            <p:ph type="body" sz="quarter" idx="26"/>
          </p:nvPr>
        </p:nvSpPr>
        <p:spPr/>
        <p:txBody>
          <a:bodyPr/>
          <a:lstStyle/>
          <a:p>
            <a:r>
              <a:rPr lang="es-ES" err="1"/>
              <a:t>Hoogendijk</a:t>
            </a:r>
            <a:r>
              <a:rPr lang="es-ES"/>
              <a:t> EO, </a:t>
            </a:r>
            <a:r>
              <a:rPr lang="es-ES" i="1"/>
              <a:t>et al. </a:t>
            </a:r>
            <a:r>
              <a:rPr lang="es-ES" err="1"/>
              <a:t>Frailty</a:t>
            </a:r>
            <a:r>
              <a:rPr lang="es-ES"/>
              <a:t>: </a:t>
            </a:r>
            <a:r>
              <a:rPr lang="es-ES" err="1"/>
              <a:t>implications</a:t>
            </a:r>
            <a:r>
              <a:rPr lang="es-ES"/>
              <a:t> </a:t>
            </a:r>
            <a:r>
              <a:rPr lang="es-ES" err="1"/>
              <a:t>for</a:t>
            </a:r>
            <a:r>
              <a:rPr lang="es-ES"/>
              <a:t> </a:t>
            </a:r>
            <a:r>
              <a:rPr lang="es-ES" err="1"/>
              <a:t>clinical</a:t>
            </a:r>
            <a:r>
              <a:rPr lang="es-ES"/>
              <a:t> </a:t>
            </a:r>
            <a:r>
              <a:rPr lang="es-ES" err="1"/>
              <a:t>practice</a:t>
            </a:r>
            <a:r>
              <a:rPr lang="es-ES"/>
              <a:t> and </a:t>
            </a:r>
            <a:r>
              <a:rPr lang="es-ES" err="1"/>
              <a:t>public</a:t>
            </a:r>
            <a:r>
              <a:rPr lang="es-ES"/>
              <a:t> </a:t>
            </a:r>
            <a:r>
              <a:rPr lang="es-ES" err="1"/>
              <a:t>health</a:t>
            </a:r>
            <a:r>
              <a:rPr lang="es-ES"/>
              <a:t>. Lancet. 2019;394(10206):1365–75.</a:t>
            </a:r>
          </a:p>
        </p:txBody>
      </p:sp>
      <p:grpSp>
        <p:nvGrpSpPr>
          <p:cNvPr id="51" name="Grupo 50">
            <a:extLst>
              <a:ext uri="{FF2B5EF4-FFF2-40B4-BE49-F238E27FC236}">
                <a16:creationId xmlns:a16="http://schemas.microsoft.com/office/drawing/2014/main" id="{E36BC77B-566C-6A53-9725-97A7C48CD539}"/>
              </a:ext>
            </a:extLst>
          </p:cNvPr>
          <p:cNvGrpSpPr/>
          <p:nvPr/>
        </p:nvGrpSpPr>
        <p:grpSpPr>
          <a:xfrm>
            <a:off x="323850" y="1166812"/>
            <a:ext cx="8496301" cy="320901"/>
            <a:chOff x="323850" y="1166812"/>
            <a:chExt cx="8496301" cy="320901"/>
          </a:xfrm>
        </p:grpSpPr>
        <p:sp>
          <p:nvSpPr>
            <p:cNvPr id="16" name="Redondear rectángulo de una esquina 15">
              <a:extLst>
                <a:ext uri="{FF2B5EF4-FFF2-40B4-BE49-F238E27FC236}">
                  <a16:creationId xmlns:a16="http://schemas.microsoft.com/office/drawing/2014/main" id="{F8F8AF02-CA74-084C-F629-A32A18C8ECB6}"/>
                </a:ext>
              </a:extLst>
            </p:cNvPr>
            <p:cNvSpPr/>
            <p:nvPr/>
          </p:nvSpPr>
          <p:spPr>
            <a:xfrm flipV="1">
              <a:off x="323850" y="1166812"/>
              <a:ext cx="8496300" cy="320901"/>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A80B17C6-EC0D-78FD-6217-22B045365F86}"/>
                </a:ext>
              </a:extLst>
            </p:cNvPr>
            <p:cNvSpPr txBox="1"/>
            <p:nvPr/>
          </p:nvSpPr>
          <p:spPr>
            <a:xfrm>
              <a:off x="323851" y="1219540"/>
              <a:ext cx="8496300" cy="215444"/>
            </a:xfrm>
            <a:prstGeom prst="rect">
              <a:avLst/>
            </a:prstGeom>
            <a:noFill/>
          </p:spPr>
          <p:txBody>
            <a:bodyPr wrap="square" lIns="0" tIns="0" rIns="0" bIns="0" rtlCol="0">
              <a:spAutoFit/>
            </a:bodyPr>
            <a:lstStyle/>
            <a:p>
              <a:pPr algn="ctr"/>
              <a:r>
                <a:rPr lang="es-ES" sz="1400" b="1">
                  <a:solidFill>
                    <a:schemeClr val="bg1"/>
                  </a:solidFill>
                </a:rPr>
                <a:t>Factores de riesgo asociados al inicio y la progresión de la fragilidad </a:t>
              </a:r>
            </a:p>
          </p:txBody>
        </p:sp>
      </p:grpSp>
      <p:grpSp>
        <p:nvGrpSpPr>
          <p:cNvPr id="46" name="Grupo 45">
            <a:extLst>
              <a:ext uri="{FF2B5EF4-FFF2-40B4-BE49-F238E27FC236}">
                <a16:creationId xmlns:a16="http://schemas.microsoft.com/office/drawing/2014/main" id="{87B4B596-A77D-8E73-CE37-40ACF5367077}"/>
              </a:ext>
            </a:extLst>
          </p:cNvPr>
          <p:cNvGrpSpPr/>
          <p:nvPr/>
        </p:nvGrpSpPr>
        <p:grpSpPr>
          <a:xfrm>
            <a:off x="4644116" y="1813697"/>
            <a:ext cx="2015902" cy="2126478"/>
            <a:chOff x="4716070" y="1669235"/>
            <a:chExt cx="2015902" cy="2126478"/>
          </a:xfrm>
        </p:grpSpPr>
        <p:sp>
          <p:nvSpPr>
            <p:cNvPr id="33" name="Rectángulo 32">
              <a:extLst>
                <a:ext uri="{FF2B5EF4-FFF2-40B4-BE49-F238E27FC236}">
                  <a16:creationId xmlns:a16="http://schemas.microsoft.com/office/drawing/2014/main" id="{4A627789-7676-A710-0224-93D95EAF7E09}"/>
                </a:ext>
              </a:extLst>
            </p:cNvPr>
            <p:cNvSpPr/>
            <p:nvPr/>
          </p:nvSpPr>
          <p:spPr>
            <a:xfrm>
              <a:off x="4716070" y="2162720"/>
              <a:ext cx="2015902" cy="163299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72000" rIns="180000" bIns="72000" rtlCol="0" anchor="t">
              <a:noAutofit/>
            </a:bodyPr>
            <a:lstStyle/>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Inactividad física</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Baja ingesta de proteínas</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Deficiencias de micronutrientes</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Fumar</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Estado nutricional deficiente</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Niveles bajos de resveratrol en la dieta</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Afecto negativo</a:t>
              </a:r>
            </a:p>
          </p:txBody>
        </p:sp>
        <p:sp>
          <p:nvSpPr>
            <p:cNvPr id="34" name="Rectángulo 33">
              <a:extLst>
                <a:ext uri="{FF2B5EF4-FFF2-40B4-BE49-F238E27FC236}">
                  <a16:creationId xmlns:a16="http://schemas.microsoft.com/office/drawing/2014/main" id="{D4A01629-63C3-1878-091A-35C081251FC8}"/>
                </a:ext>
              </a:extLst>
            </p:cNvPr>
            <p:cNvSpPr/>
            <p:nvPr/>
          </p:nvSpPr>
          <p:spPr>
            <a:xfrm>
              <a:off x="4716070" y="1669235"/>
              <a:ext cx="2015902" cy="49510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a:spcBef>
                  <a:spcPts val="400"/>
                </a:spcBef>
              </a:pPr>
              <a:r>
                <a:rPr lang="es-ES" sz="1000" b="1">
                  <a:solidFill>
                    <a:schemeClr val="bg1"/>
                  </a:solidFill>
                  <a:latin typeface="Arial" panose="020B0604020202020204" pitchFamily="34" charset="0"/>
                  <a:cs typeface="Arial" panose="020B0604020202020204" pitchFamily="34" charset="0"/>
                </a:rPr>
                <a:t>Factores relacionados </a:t>
              </a:r>
              <a:br>
                <a:rPr lang="es-ES" sz="1000" b="1">
                  <a:solidFill>
                    <a:schemeClr val="bg1"/>
                  </a:solidFill>
                  <a:latin typeface="Arial" panose="020B0604020202020204" pitchFamily="34" charset="0"/>
                  <a:cs typeface="Arial" panose="020B0604020202020204" pitchFamily="34" charset="0"/>
                </a:rPr>
              </a:br>
              <a:r>
                <a:rPr lang="es-ES" sz="1000" b="1">
                  <a:solidFill>
                    <a:schemeClr val="bg1"/>
                  </a:solidFill>
                  <a:latin typeface="Arial" panose="020B0604020202020204" pitchFamily="34" charset="0"/>
                  <a:cs typeface="Arial" panose="020B0604020202020204" pitchFamily="34" charset="0"/>
                </a:rPr>
                <a:t>con el estilo de vida </a:t>
              </a:r>
            </a:p>
          </p:txBody>
        </p:sp>
      </p:grpSp>
      <p:grpSp>
        <p:nvGrpSpPr>
          <p:cNvPr id="45" name="Grupo 44">
            <a:extLst>
              <a:ext uri="{FF2B5EF4-FFF2-40B4-BE49-F238E27FC236}">
                <a16:creationId xmlns:a16="http://schemas.microsoft.com/office/drawing/2014/main" id="{E0A3C188-ABDE-BD3E-7C60-2BE4F3817DEA}"/>
              </a:ext>
            </a:extLst>
          </p:cNvPr>
          <p:cNvGrpSpPr/>
          <p:nvPr/>
        </p:nvGrpSpPr>
        <p:grpSpPr>
          <a:xfrm>
            <a:off x="2483983" y="1813697"/>
            <a:ext cx="2015902" cy="2126478"/>
            <a:chOff x="2519879" y="1669235"/>
            <a:chExt cx="2015902" cy="2126478"/>
          </a:xfrm>
        </p:grpSpPr>
        <p:sp>
          <p:nvSpPr>
            <p:cNvPr id="28" name="Rectángulo 27">
              <a:extLst>
                <a:ext uri="{FF2B5EF4-FFF2-40B4-BE49-F238E27FC236}">
                  <a16:creationId xmlns:a16="http://schemas.microsoft.com/office/drawing/2014/main" id="{313D7941-42BB-D47F-57C0-ED90E2911D17}"/>
                </a:ext>
              </a:extLst>
            </p:cNvPr>
            <p:cNvSpPr/>
            <p:nvPr/>
          </p:nvSpPr>
          <p:spPr>
            <a:xfrm>
              <a:off x="2519879" y="2162720"/>
              <a:ext cx="2015902" cy="163299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72000" rIns="180000" bIns="72000" rtlCol="0" anchor="t">
              <a:noAutofit/>
            </a:bodyPr>
            <a:lstStyle/>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Multimorbilidad/Enfermedad crónica</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Obesidad</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Baja capacidad funcional</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Depresiones</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Deterioro cognitivo</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Polimedicado/Polifarmacia</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Autoevaluación de la salud deficiente </a:t>
              </a:r>
            </a:p>
          </p:txBody>
        </p:sp>
        <p:sp>
          <p:nvSpPr>
            <p:cNvPr id="43" name="Rectángulo 42">
              <a:extLst>
                <a:ext uri="{FF2B5EF4-FFF2-40B4-BE49-F238E27FC236}">
                  <a16:creationId xmlns:a16="http://schemas.microsoft.com/office/drawing/2014/main" id="{1C314F9E-5D03-D67F-376F-E6147D056A3F}"/>
                </a:ext>
              </a:extLst>
            </p:cNvPr>
            <p:cNvSpPr/>
            <p:nvPr/>
          </p:nvSpPr>
          <p:spPr>
            <a:xfrm>
              <a:off x="2519879" y="1669235"/>
              <a:ext cx="2015902" cy="495108"/>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0" rIns="108000" bIns="0" rtlCol="0" anchor="ctr">
              <a:noAutofit/>
            </a:bodyPr>
            <a:lstStyle/>
            <a:p>
              <a:pPr lvl="0" algn="ctr">
                <a:spcBef>
                  <a:spcPts val="400"/>
                </a:spcBef>
              </a:pPr>
              <a:r>
                <a:rPr lang="es-ES" sz="1000" b="1">
                  <a:solidFill>
                    <a:schemeClr val="bg1"/>
                  </a:solidFill>
                  <a:latin typeface="Arial" panose="020B0604020202020204" pitchFamily="34" charset="0"/>
                  <a:cs typeface="Arial" panose="020B0604020202020204" pitchFamily="34" charset="0"/>
                </a:rPr>
                <a:t>Factores </a:t>
              </a:r>
              <a:br>
                <a:rPr lang="es-ES" sz="1000" b="1">
                  <a:solidFill>
                    <a:schemeClr val="bg1"/>
                  </a:solidFill>
                  <a:latin typeface="Arial" panose="020B0604020202020204" pitchFamily="34" charset="0"/>
                  <a:cs typeface="Arial" panose="020B0604020202020204" pitchFamily="34" charset="0"/>
                </a:rPr>
              </a:br>
              <a:r>
                <a:rPr lang="es-ES" sz="1000" b="1">
                  <a:solidFill>
                    <a:schemeClr val="bg1"/>
                  </a:solidFill>
                  <a:latin typeface="Arial" panose="020B0604020202020204" pitchFamily="34" charset="0"/>
                  <a:cs typeface="Arial" panose="020B0604020202020204" pitchFamily="34" charset="0"/>
                </a:rPr>
                <a:t>clínicos </a:t>
              </a:r>
            </a:p>
          </p:txBody>
        </p:sp>
      </p:grpSp>
      <p:grpSp>
        <p:nvGrpSpPr>
          <p:cNvPr id="50" name="Grupo 49">
            <a:extLst>
              <a:ext uri="{FF2B5EF4-FFF2-40B4-BE49-F238E27FC236}">
                <a16:creationId xmlns:a16="http://schemas.microsoft.com/office/drawing/2014/main" id="{FD018B8B-57F2-8B7D-C279-9673BA75E921}"/>
              </a:ext>
            </a:extLst>
          </p:cNvPr>
          <p:cNvGrpSpPr/>
          <p:nvPr/>
        </p:nvGrpSpPr>
        <p:grpSpPr>
          <a:xfrm>
            <a:off x="323528" y="1813697"/>
            <a:ext cx="2016224" cy="2126478"/>
            <a:chOff x="323528" y="1669235"/>
            <a:chExt cx="2016224" cy="2126478"/>
          </a:xfrm>
        </p:grpSpPr>
        <p:sp>
          <p:nvSpPr>
            <p:cNvPr id="20" name="Rectángulo 19">
              <a:extLst>
                <a:ext uri="{FF2B5EF4-FFF2-40B4-BE49-F238E27FC236}">
                  <a16:creationId xmlns:a16="http://schemas.microsoft.com/office/drawing/2014/main" id="{02A9270C-CE58-F6B5-28CE-EB23773D239D}"/>
                </a:ext>
              </a:extLst>
            </p:cNvPr>
            <p:cNvSpPr/>
            <p:nvPr/>
          </p:nvSpPr>
          <p:spPr>
            <a:xfrm>
              <a:off x="323850" y="2162720"/>
              <a:ext cx="2015902" cy="16329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wrap="square" lIns="180000" tIns="72000" rIns="180000" bIns="72000" rtlCol="0" anchor="t">
              <a:noAutofit/>
            </a:bodyPr>
            <a:lstStyle/>
            <a:p>
              <a:pPr marL="144000" lvl="0" indent="-144000">
                <a:spcBef>
                  <a:spcPts val="300"/>
                </a:spcBef>
                <a:buFont typeface="Arial" panose="020B0604020202020204" pitchFamily="34" charset="0"/>
                <a:buChar char="•"/>
              </a:pP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Edad avanzada</a:t>
              </a:r>
            </a:p>
            <a:p>
              <a:pPr marL="144000" lvl="0" indent="-144000">
                <a:spcBef>
                  <a:spcPts val="300"/>
                </a:spcBef>
                <a:buFont typeface="Arial" panose="020B0604020202020204" pitchFamily="34" charset="0"/>
                <a:buChar char="•"/>
              </a:pP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Sexo femenino</a:t>
              </a:r>
            </a:p>
            <a:p>
              <a:pPr marL="144000" lvl="0" indent="-144000">
                <a:spcBef>
                  <a:spcPts val="300"/>
                </a:spcBef>
                <a:buFont typeface="Arial" panose="020B0604020202020204" pitchFamily="34" charset="0"/>
                <a:buChar char="•"/>
              </a:pP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Bajo nivel educativo</a:t>
              </a:r>
            </a:p>
            <a:p>
              <a:pPr marL="144000" lvl="0" indent="-144000">
                <a:spcBef>
                  <a:spcPts val="300"/>
                </a:spcBef>
                <a:buFont typeface="Arial" panose="020B0604020202020204" pitchFamily="34" charset="0"/>
                <a:buChar char="•"/>
              </a:pP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Bajo estatus </a:t>
              </a:r>
              <a:b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b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socioeconómico</a:t>
              </a:r>
            </a:p>
            <a:p>
              <a:pPr marL="144000" lvl="0" indent="-144000">
                <a:spcBef>
                  <a:spcPts val="300"/>
                </a:spcBef>
                <a:buFont typeface="Arial" panose="020B0604020202020204" pitchFamily="34" charset="0"/>
                <a:buChar char="•"/>
              </a:pP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Comunidades </a:t>
              </a:r>
              <a:b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b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étnicamente diversas</a:t>
              </a:r>
            </a:p>
            <a:p>
              <a:pPr marL="144000" lvl="0" indent="-144000">
                <a:spcBef>
                  <a:spcPts val="300"/>
                </a:spcBef>
                <a:buFont typeface="Arial" panose="020B0604020202020204" pitchFamily="34" charset="0"/>
                <a:buChar char="•"/>
              </a:pPr>
              <a:r>
                <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Soledad</a:t>
              </a:r>
            </a:p>
            <a:p>
              <a:pPr marL="144000" lvl="0" indent="-144000">
                <a:spcBef>
                  <a:spcPts val="300"/>
                </a:spcBef>
                <a:buFont typeface="Arial" panose="020B0604020202020204" pitchFamily="34" charset="0"/>
                <a:buChar char="•"/>
              </a:pPr>
              <a:r>
                <a:rPr lang="es-ES" sz="900">
                  <a:solidFill>
                    <a:schemeClr val="accent1"/>
                  </a:solidFill>
                  <a:latin typeface="Arial" panose="020B0604020202020204" pitchFamily="34" charset="0"/>
                  <a:ea typeface="Times New Roman" panose="02020603050405020304" pitchFamily="18" charset="0"/>
                  <a:cs typeface="Arial" panose="020B0604020202020204" pitchFamily="34" charset="0"/>
                </a:rPr>
                <a:t>Depresión conyugal</a:t>
              </a:r>
              <a:endParaRPr lang="es-ES" sz="90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4" name="Rectángulo 43">
              <a:extLst>
                <a:ext uri="{FF2B5EF4-FFF2-40B4-BE49-F238E27FC236}">
                  <a16:creationId xmlns:a16="http://schemas.microsoft.com/office/drawing/2014/main" id="{583C746D-7A47-BF63-CB80-C2AEB967BC8B}"/>
                </a:ext>
              </a:extLst>
            </p:cNvPr>
            <p:cNvSpPr/>
            <p:nvPr/>
          </p:nvSpPr>
          <p:spPr>
            <a:xfrm>
              <a:off x="323528" y="1669235"/>
              <a:ext cx="2015902" cy="49510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0" rIns="108000" bIns="0" rtlCol="0" anchor="ctr">
              <a:noAutofit/>
            </a:bodyPr>
            <a:lstStyle/>
            <a:p>
              <a:pPr lvl="0" algn="ctr">
                <a:spcBef>
                  <a:spcPts val="400"/>
                </a:spcBef>
              </a:pPr>
              <a:r>
                <a:rPr lang="es-ES" sz="1000" b="1">
                  <a:solidFill>
                    <a:schemeClr val="bg1"/>
                  </a:solidFill>
                  <a:latin typeface="Arial" panose="020B0604020202020204" pitchFamily="34" charset="0"/>
                  <a:cs typeface="Arial" panose="020B0604020202020204" pitchFamily="34" charset="0"/>
                </a:rPr>
                <a:t>Factores </a:t>
              </a:r>
              <a:br>
                <a:rPr lang="es-ES" sz="1000" b="1">
                  <a:solidFill>
                    <a:schemeClr val="bg1"/>
                  </a:solidFill>
                  <a:latin typeface="Arial" panose="020B0604020202020204" pitchFamily="34" charset="0"/>
                  <a:cs typeface="Arial" panose="020B0604020202020204" pitchFamily="34" charset="0"/>
                </a:rPr>
              </a:br>
              <a:r>
                <a:rPr lang="es-ES" sz="1000" b="1">
                  <a:solidFill>
                    <a:schemeClr val="bg1"/>
                  </a:solidFill>
                  <a:latin typeface="Arial" panose="020B0604020202020204" pitchFamily="34" charset="0"/>
                  <a:cs typeface="Arial" panose="020B0604020202020204" pitchFamily="34" charset="0"/>
                </a:rPr>
                <a:t>sociodemográficos </a:t>
              </a:r>
            </a:p>
          </p:txBody>
        </p:sp>
      </p:grpSp>
      <p:grpSp>
        <p:nvGrpSpPr>
          <p:cNvPr id="49" name="Grupo 48">
            <a:extLst>
              <a:ext uri="{FF2B5EF4-FFF2-40B4-BE49-F238E27FC236}">
                <a16:creationId xmlns:a16="http://schemas.microsoft.com/office/drawing/2014/main" id="{A19B2641-A921-E4DB-BB2B-8D79B6BF9588}"/>
              </a:ext>
            </a:extLst>
          </p:cNvPr>
          <p:cNvGrpSpPr/>
          <p:nvPr/>
        </p:nvGrpSpPr>
        <p:grpSpPr>
          <a:xfrm>
            <a:off x="6804248" y="1813697"/>
            <a:ext cx="2015902" cy="2126478"/>
            <a:chOff x="6336196" y="1669235"/>
            <a:chExt cx="2015902" cy="2126478"/>
          </a:xfrm>
        </p:grpSpPr>
        <p:sp>
          <p:nvSpPr>
            <p:cNvPr id="38" name="Rectángulo 37">
              <a:extLst>
                <a:ext uri="{FF2B5EF4-FFF2-40B4-BE49-F238E27FC236}">
                  <a16:creationId xmlns:a16="http://schemas.microsoft.com/office/drawing/2014/main" id="{6D85385F-0181-28A9-5004-322522CD510A}"/>
                </a:ext>
              </a:extLst>
            </p:cNvPr>
            <p:cNvSpPr/>
            <p:nvPr/>
          </p:nvSpPr>
          <p:spPr>
            <a:xfrm>
              <a:off x="6336196" y="2162720"/>
              <a:ext cx="2015902" cy="163299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72000" rIns="180000" bIns="72000" rtlCol="0" anchor="t">
              <a:noAutofit/>
            </a:bodyPr>
            <a:lstStyle/>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Inflamación </a:t>
              </a:r>
              <a:br>
                <a:rPr lang="es-ES" sz="900">
                  <a:solidFill>
                    <a:schemeClr val="accent1"/>
                  </a:solidFill>
                  <a:latin typeface="Arial" panose="020B0604020202020204" pitchFamily="34" charset="0"/>
                  <a:cs typeface="Arial" panose="020B0604020202020204" pitchFamily="34" charset="0"/>
                </a:rPr>
              </a:br>
              <a:r>
                <a:rPr lang="es-ES" sz="900">
                  <a:solidFill>
                    <a:schemeClr val="accent1"/>
                  </a:solidFill>
                  <a:latin typeface="Arial" panose="020B0604020202020204" pitchFamily="34" charset="0"/>
                  <a:cs typeface="Arial" panose="020B0604020202020204" pitchFamily="34" charset="0"/>
                </a:rPr>
                <a:t>(elevación de proteína C reactiva o citoquinas inflamatorias)</a:t>
              </a:r>
            </a:p>
            <a:p>
              <a:pPr marL="144000" indent="-144000">
                <a:spcBef>
                  <a:spcPts val="300"/>
                </a:spcBef>
                <a:buFont typeface="Arial" panose="020B0604020202020204" pitchFamily="34" charset="0"/>
                <a:buChar char="•"/>
              </a:pPr>
              <a:r>
                <a:rPr lang="es-ES" sz="900">
                  <a:solidFill>
                    <a:schemeClr val="accent1"/>
                  </a:solidFill>
                  <a:latin typeface="Arial" panose="020B0604020202020204" pitchFamily="34" charset="0"/>
                  <a:cs typeface="Arial" panose="020B0604020202020204" pitchFamily="34" charset="0"/>
                </a:rPr>
                <a:t>Niveles bajos de testosterona libre </a:t>
              </a:r>
            </a:p>
          </p:txBody>
        </p:sp>
        <p:sp>
          <p:nvSpPr>
            <p:cNvPr id="48" name="Rectángulo 47">
              <a:extLst>
                <a:ext uri="{FF2B5EF4-FFF2-40B4-BE49-F238E27FC236}">
                  <a16:creationId xmlns:a16="http://schemas.microsoft.com/office/drawing/2014/main" id="{59739B91-726F-522B-11F0-1C1B49F18AB6}"/>
                </a:ext>
              </a:extLst>
            </p:cNvPr>
            <p:cNvSpPr/>
            <p:nvPr/>
          </p:nvSpPr>
          <p:spPr>
            <a:xfrm>
              <a:off x="6336196" y="1669235"/>
              <a:ext cx="2015902" cy="495108"/>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0" rIns="108000" bIns="0" rtlCol="0" anchor="ctr">
              <a:noAutofit/>
            </a:bodyPr>
            <a:lstStyle/>
            <a:p>
              <a:pPr lvl="0" algn="ctr">
                <a:spcBef>
                  <a:spcPts val="400"/>
                </a:spcBef>
              </a:pPr>
              <a:r>
                <a:rPr lang="es-ES" sz="1000" b="1">
                  <a:solidFill>
                    <a:schemeClr val="bg1"/>
                  </a:solidFill>
                  <a:latin typeface="Arial" panose="020B0604020202020204" pitchFamily="34" charset="0"/>
                  <a:cs typeface="Arial" panose="020B0604020202020204" pitchFamily="34" charset="0"/>
                </a:rPr>
                <a:t>Factores </a:t>
              </a:r>
              <a:br>
                <a:rPr lang="es-ES" sz="1000" b="1">
                  <a:solidFill>
                    <a:schemeClr val="bg1"/>
                  </a:solidFill>
                  <a:latin typeface="Arial" panose="020B0604020202020204" pitchFamily="34" charset="0"/>
                  <a:cs typeface="Arial" panose="020B0604020202020204" pitchFamily="34" charset="0"/>
                </a:rPr>
              </a:br>
              <a:r>
                <a:rPr lang="es-ES" sz="1000" b="1">
                  <a:solidFill>
                    <a:schemeClr val="bg1"/>
                  </a:solidFill>
                  <a:latin typeface="Arial" panose="020B0604020202020204" pitchFamily="34" charset="0"/>
                  <a:cs typeface="Arial" panose="020B0604020202020204" pitchFamily="34" charset="0"/>
                </a:rPr>
                <a:t>biológicos</a:t>
              </a:r>
            </a:p>
          </p:txBody>
        </p:sp>
      </p:grpSp>
      <p:cxnSp>
        <p:nvCxnSpPr>
          <p:cNvPr id="56" name="Conector angular 55">
            <a:extLst>
              <a:ext uri="{FF2B5EF4-FFF2-40B4-BE49-F238E27FC236}">
                <a16:creationId xmlns:a16="http://schemas.microsoft.com/office/drawing/2014/main" id="{94C48870-B5C1-8A74-5DFE-CF886CF74267}"/>
              </a:ext>
            </a:extLst>
          </p:cNvPr>
          <p:cNvCxnSpPr>
            <a:cxnSpLocks/>
            <a:stCxn id="16" idx="0"/>
          </p:cNvCxnSpPr>
          <p:nvPr/>
        </p:nvCxnSpPr>
        <p:spPr>
          <a:xfrm rot="5400000">
            <a:off x="2788748" y="30445"/>
            <a:ext cx="325984" cy="3240521"/>
          </a:xfrm>
          <a:prstGeom prst="bentConnector3">
            <a:avLst>
              <a:gd name="adj1" fmla="val 50000"/>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58" name="Conector angular 57">
            <a:extLst>
              <a:ext uri="{FF2B5EF4-FFF2-40B4-BE49-F238E27FC236}">
                <a16:creationId xmlns:a16="http://schemas.microsoft.com/office/drawing/2014/main" id="{A1D54298-97A5-3FBC-5224-B79912A7278F}"/>
              </a:ext>
            </a:extLst>
          </p:cNvPr>
          <p:cNvCxnSpPr>
            <a:cxnSpLocks/>
            <a:stCxn id="16" idx="0"/>
          </p:cNvCxnSpPr>
          <p:nvPr/>
        </p:nvCxnSpPr>
        <p:spPr>
          <a:xfrm rot="16200000" flipH="1">
            <a:off x="6029107" y="30605"/>
            <a:ext cx="325984" cy="3240199"/>
          </a:xfrm>
          <a:prstGeom prst="bentConnector3">
            <a:avLst>
              <a:gd name="adj1" fmla="val 50000"/>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3" name="Conector angular 62">
            <a:extLst>
              <a:ext uri="{FF2B5EF4-FFF2-40B4-BE49-F238E27FC236}">
                <a16:creationId xmlns:a16="http://schemas.microsoft.com/office/drawing/2014/main" id="{6F7AAAB6-D9D8-A0F4-799C-3F53384326ED}"/>
              </a:ext>
            </a:extLst>
          </p:cNvPr>
          <p:cNvCxnSpPr>
            <a:cxnSpLocks/>
            <a:stCxn id="16" idx="0"/>
          </p:cNvCxnSpPr>
          <p:nvPr/>
        </p:nvCxnSpPr>
        <p:spPr>
          <a:xfrm rot="5400000">
            <a:off x="3868975" y="1110672"/>
            <a:ext cx="325984" cy="1080066"/>
          </a:xfrm>
          <a:prstGeom prst="bentConnector3">
            <a:avLst>
              <a:gd name="adj1" fmla="val 50000"/>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65" name="Conector angular 64">
            <a:extLst>
              <a:ext uri="{FF2B5EF4-FFF2-40B4-BE49-F238E27FC236}">
                <a16:creationId xmlns:a16="http://schemas.microsoft.com/office/drawing/2014/main" id="{597B1297-231B-940C-BF05-F8911AA007A4}"/>
              </a:ext>
            </a:extLst>
          </p:cNvPr>
          <p:cNvCxnSpPr>
            <a:cxnSpLocks/>
            <a:stCxn id="16" idx="0"/>
            <a:endCxn id="34" idx="0"/>
          </p:cNvCxnSpPr>
          <p:nvPr/>
        </p:nvCxnSpPr>
        <p:spPr>
          <a:xfrm rot="16200000" flipH="1">
            <a:off x="4949041" y="1110671"/>
            <a:ext cx="325984" cy="1080067"/>
          </a:xfrm>
          <a:prstGeom prst="bentConnector3">
            <a:avLst>
              <a:gd name="adj1" fmla="val 50000"/>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5BCAF05C-A6EB-F452-6130-10E0DD6C716C}"/>
              </a:ext>
            </a:extLst>
          </p:cNvPr>
          <p:cNvGrpSpPr/>
          <p:nvPr/>
        </p:nvGrpSpPr>
        <p:grpSpPr>
          <a:xfrm>
            <a:off x="323850" y="4156388"/>
            <a:ext cx="8496301" cy="468000"/>
            <a:chOff x="323850" y="3940488"/>
            <a:chExt cx="8496301" cy="468000"/>
          </a:xfrm>
        </p:grpSpPr>
        <p:grpSp>
          <p:nvGrpSpPr>
            <p:cNvPr id="70" name="Grupo 69">
              <a:extLst>
                <a:ext uri="{FF2B5EF4-FFF2-40B4-BE49-F238E27FC236}">
                  <a16:creationId xmlns:a16="http://schemas.microsoft.com/office/drawing/2014/main" id="{8B6FC0E4-8813-ED9D-F1F7-1188BF15AEE5}"/>
                </a:ext>
              </a:extLst>
            </p:cNvPr>
            <p:cNvGrpSpPr/>
            <p:nvPr/>
          </p:nvGrpSpPr>
          <p:grpSpPr>
            <a:xfrm>
              <a:off x="323850" y="3940488"/>
              <a:ext cx="8496301" cy="468000"/>
              <a:chOff x="323850" y="3940488"/>
              <a:chExt cx="8496301" cy="468000"/>
            </a:xfrm>
          </p:grpSpPr>
          <p:sp>
            <p:nvSpPr>
              <p:cNvPr id="52" name="object 4">
                <a:extLst>
                  <a:ext uri="{FF2B5EF4-FFF2-40B4-BE49-F238E27FC236}">
                    <a16:creationId xmlns:a16="http://schemas.microsoft.com/office/drawing/2014/main" id="{58D9F378-6CF7-C4A3-5E17-29CC53DCB2BF}"/>
                  </a:ext>
                </a:extLst>
              </p:cNvPr>
              <p:cNvSpPr txBox="1"/>
              <p:nvPr/>
            </p:nvSpPr>
            <p:spPr>
              <a:xfrm>
                <a:off x="986725" y="4100711"/>
                <a:ext cx="7833426" cy="153888"/>
              </a:xfrm>
              <a:prstGeom prst="rect">
                <a:avLst/>
              </a:prstGeom>
            </p:spPr>
            <p:txBody>
              <a:bodyPr vert="horz" wrap="square" lIns="0" tIns="0" rIns="0" bIns="0" rtlCol="0" anchor="ctr">
                <a:spAutoFit/>
              </a:bodyPr>
              <a:lstStyle/>
              <a:p>
                <a:pPr marL="12700">
                  <a:spcBef>
                    <a:spcPts val="100"/>
                  </a:spcBef>
                </a:pPr>
                <a:r>
                  <a:rPr lang="es-ES" sz="1000">
                    <a:solidFill>
                      <a:schemeClr val="accent1"/>
                    </a:solidFill>
                  </a:rPr>
                  <a:t>Factores de </a:t>
                </a:r>
                <a:r>
                  <a:rPr lang="es-ES" sz="1000" b="1">
                    <a:solidFill>
                      <a:schemeClr val="accent1"/>
                    </a:solidFill>
                  </a:rPr>
                  <a:t>riesgo</a:t>
                </a:r>
                <a:r>
                  <a:rPr lang="es-ES" sz="1000">
                    <a:solidFill>
                      <a:schemeClr val="accent1"/>
                    </a:solidFill>
                  </a:rPr>
                  <a:t> asociados al </a:t>
                </a:r>
                <a:r>
                  <a:rPr lang="es-ES" sz="1000" b="1">
                    <a:solidFill>
                      <a:schemeClr val="accent1"/>
                    </a:solidFill>
                  </a:rPr>
                  <a:t>desarrollo y progresión </a:t>
                </a:r>
                <a:r>
                  <a:rPr lang="es-ES" sz="1000">
                    <a:solidFill>
                      <a:schemeClr val="accent1"/>
                    </a:solidFill>
                  </a:rPr>
                  <a:t>de la fragilidad.</a:t>
                </a:r>
              </a:p>
            </p:txBody>
          </p:sp>
          <p:sp>
            <p:nvSpPr>
              <p:cNvPr id="53" name="Elipse 52">
                <a:extLst>
                  <a:ext uri="{FF2B5EF4-FFF2-40B4-BE49-F238E27FC236}">
                    <a16:creationId xmlns:a16="http://schemas.microsoft.com/office/drawing/2014/main" id="{3650EE86-661E-7D49-72CD-AE09E71FF73B}"/>
                  </a:ext>
                </a:extLst>
              </p:cNvPr>
              <p:cNvSpPr/>
              <p:nvPr/>
            </p:nvSpPr>
            <p:spPr>
              <a:xfrm>
                <a:off x="323850" y="3940488"/>
                <a:ext cx="468000" cy="46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4" name="Conector recto 53">
                <a:extLst>
                  <a:ext uri="{FF2B5EF4-FFF2-40B4-BE49-F238E27FC236}">
                    <a16:creationId xmlns:a16="http://schemas.microsoft.com/office/drawing/2014/main" id="{43BCC3F9-259F-9D46-F6E4-C08979B40A67}"/>
                  </a:ext>
                </a:extLst>
              </p:cNvPr>
              <p:cNvCxnSpPr/>
              <p:nvPr/>
            </p:nvCxnSpPr>
            <p:spPr>
              <a:xfrm>
                <a:off x="889287" y="3940739"/>
                <a:ext cx="0" cy="467749"/>
              </a:xfrm>
              <a:prstGeom prst="line">
                <a:avLst/>
              </a:prstGeom>
              <a:ln w="12700"/>
            </p:spPr>
            <p:style>
              <a:lnRef idx="1">
                <a:schemeClr val="accent1"/>
              </a:lnRef>
              <a:fillRef idx="0">
                <a:schemeClr val="accent1"/>
              </a:fillRef>
              <a:effectRef idx="0">
                <a:schemeClr val="accent1"/>
              </a:effectRef>
              <a:fontRef idx="minor">
                <a:schemeClr val="tx1"/>
              </a:fontRef>
            </p:style>
          </p:cxnSp>
        </p:grpSp>
        <p:pic>
          <p:nvPicPr>
            <p:cNvPr id="11" name="Gráfico 10">
              <a:extLst>
                <a:ext uri="{FF2B5EF4-FFF2-40B4-BE49-F238E27FC236}">
                  <a16:creationId xmlns:a16="http://schemas.microsoft.com/office/drawing/2014/main" id="{B2B51D2B-1A12-BF89-25FE-4372AD5D8C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82" y="4028752"/>
              <a:ext cx="292463" cy="282290"/>
            </a:xfrm>
            <a:prstGeom prst="rect">
              <a:avLst/>
            </a:prstGeom>
          </p:spPr>
        </p:pic>
      </p:grpSp>
    </p:spTree>
    <p:extLst>
      <p:ext uri="{BB962C8B-B14F-4D97-AF65-F5344CB8AC3E}">
        <p14:creationId xmlns:p14="http://schemas.microsoft.com/office/powerpoint/2010/main" val="173014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F33B27-D8C1-13BE-FE06-46A1C5B14B50}"/>
              </a:ext>
            </a:extLst>
          </p:cNvPr>
          <p:cNvSpPr>
            <a:spLocks noGrp="1"/>
          </p:cNvSpPr>
          <p:nvPr>
            <p:ph type="sldNum" sz="quarter" idx="12"/>
          </p:nvPr>
        </p:nvSpPr>
        <p:spPr/>
        <p:txBody>
          <a:bodyPr/>
          <a:lstStyle/>
          <a:p>
            <a:fld id="{E7109EF1-F99E-2846-B900-05CEFB69D20A}" type="slidenum">
              <a:rPr lang="en-US" noProof="0" smtClean="0"/>
              <a:pPr/>
              <a:t>9</a:t>
            </a:fld>
            <a:endParaRPr lang="en-US" noProof="0"/>
          </a:p>
        </p:txBody>
      </p:sp>
      <p:sp>
        <p:nvSpPr>
          <p:cNvPr id="8" name="Marcador de texto 7">
            <a:extLst>
              <a:ext uri="{FF2B5EF4-FFF2-40B4-BE49-F238E27FC236}">
                <a16:creationId xmlns:a16="http://schemas.microsoft.com/office/drawing/2014/main" id="{E9F24A1E-346E-71BD-0B92-AD05A6278021}"/>
              </a:ext>
            </a:extLst>
          </p:cNvPr>
          <p:cNvSpPr>
            <a:spLocks noGrp="1"/>
          </p:cNvSpPr>
          <p:nvPr>
            <p:ph type="body" sz="quarter" idx="19"/>
          </p:nvPr>
        </p:nvSpPr>
        <p:spPr/>
        <p:txBody>
          <a:bodyPr/>
          <a:lstStyle/>
          <a:p>
            <a:r>
              <a:rPr lang="es-ES" sz="2200">
                <a:solidFill>
                  <a:schemeClr val="accent1"/>
                </a:solidFill>
              </a:rPr>
              <a:t>APROXIMACIÓN A LA FRAGILIDAD EN AP</a:t>
            </a:r>
          </a:p>
        </p:txBody>
      </p:sp>
      <p:sp>
        <p:nvSpPr>
          <p:cNvPr id="9" name="Marcador de texto 8">
            <a:extLst>
              <a:ext uri="{FF2B5EF4-FFF2-40B4-BE49-F238E27FC236}">
                <a16:creationId xmlns:a16="http://schemas.microsoft.com/office/drawing/2014/main" id="{D2E5D7B8-E461-0083-6FC5-7F189493C892}"/>
              </a:ext>
            </a:extLst>
          </p:cNvPr>
          <p:cNvSpPr>
            <a:spLocks noGrp="1"/>
          </p:cNvSpPr>
          <p:nvPr>
            <p:ph type="body" sz="quarter" idx="25"/>
          </p:nvPr>
        </p:nvSpPr>
        <p:spPr/>
        <p:txBody>
          <a:bodyPr lIns="0" tIns="0" rIns="0" bIns="0" anchor="t">
            <a:noAutofit/>
          </a:bodyPr>
          <a:lstStyle/>
          <a:p>
            <a:pPr marL="0" indent="0">
              <a:lnSpc>
                <a:spcPct val="100000"/>
              </a:lnSpc>
              <a:spcBef>
                <a:spcPts val="100"/>
              </a:spcBef>
              <a:buNone/>
            </a:pPr>
            <a:r>
              <a:rPr lang="es-ES" sz="1800" b="1"/>
              <a:t>Valoración del </a:t>
            </a:r>
            <a:r>
              <a:rPr lang="es-ES"/>
              <a:t>síndrome</a:t>
            </a:r>
            <a:r>
              <a:rPr lang="es-ES" sz="1800" b="1"/>
              <a:t> de </a:t>
            </a:r>
            <a:r>
              <a:rPr lang="es-ES"/>
              <a:t>fragilidad</a:t>
            </a:r>
            <a:r>
              <a:rPr lang="es-ES" sz="1800" b="1"/>
              <a:t> en AP: ¿por qué es importante?</a:t>
            </a:r>
            <a:endParaRPr lang="es-ES" sz="1800" b="1" baseline="30000"/>
          </a:p>
        </p:txBody>
      </p:sp>
      <p:sp>
        <p:nvSpPr>
          <p:cNvPr id="4" name="Marcador de texto 3">
            <a:extLst>
              <a:ext uri="{FF2B5EF4-FFF2-40B4-BE49-F238E27FC236}">
                <a16:creationId xmlns:a16="http://schemas.microsoft.com/office/drawing/2014/main" id="{FC9B2F17-2AE1-F779-5814-A8B0469D78A5}"/>
              </a:ext>
            </a:extLst>
          </p:cNvPr>
          <p:cNvSpPr>
            <a:spLocks noGrp="1"/>
          </p:cNvSpPr>
          <p:nvPr>
            <p:ph type="body" sz="quarter" idx="26"/>
          </p:nvPr>
        </p:nvSpPr>
        <p:spPr/>
        <p:txBody>
          <a:bodyPr/>
          <a:lstStyle/>
          <a:p>
            <a:r>
              <a:rPr lang="es-ES" b="1"/>
              <a:t>1. </a:t>
            </a:r>
            <a:r>
              <a:rPr lang="es-ES" err="1"/>
              <a:t>Boreskie</a:t>
            </a:r>
            <a:r>
              <a:rPr lang="es-ES"/>
              <a:t> KF, </a:t>
            </a:r>
            <a:r>
              <a:rPr lang="es-ES" i="1"/>
              <a:t>et al</a:t>
            </a:r>
            <a:r>
              <a:rPr lang="es-ES"/>
              <a:t>. </a:t>
            </a:r>
            <a:r>
              <a:rPr lang="es-ES" err="1"/>
              <a:t>Frailty-aware</a:t>
            </a:r>
            <a:r>
              <a:rPr lang="es-ES"/>
              <a:t> care: </a:t>
            </a:r>
            <a:r>
              <a:rPr lang="es-ES" err="1"/>
              <a:t>giving</a:t>
            </a:r>
            <a:r>
              <a:rPr lang="es-ES"/>
              <a:t> </a:t>
            </a:r>
            <a:r>
              <a:rPr lang="es-ES" err="1"/>
              <a:t>value</a:t>
            </a:r>
            <a:r>
              <a:rPr lang="es-ES"/>
              <a:t> </a:t>
            </a:r>
            <a:r>
              <a:rPr lang="es-ES" err="1"/>
              <a:t>to</a:t>
            </a:r>
            <a:r>
              <a:rPr lang="es-ES"/>
              <a:t> </a:t>
            </a:r>
            <a:r>
              <a:rPr lang="es-ES" err="1"/>
              <a:t>frailty</a:t>
            </a:r>
            <a:r>
              <a:rPr lang="es-ES"/>
              <a:t> </a:t>
            </a:r>
            <a:r>
              <a:rPr lang="es-ES" err="1"/>
              <a:t>assessment</a:t>
            </a:r>
            <a:r>
              <a:rPr lang="es-ES"/>
              <a:t> </a:t>
            </a:r>
            <a:r>
              <a:rPr lang="es-ES" err="1"/>
              <a:t>across</a:t>
            </a:r>
            <a:r>
              <a:rPr lang="es-ES"/>
              <a:t> </a:t>
            </a:r>
            <a:r>
              <a:rPr lang="es-ES" err="1"/>
              <a:t>different</a:t>
            </a:r>
            <a:r>
              <a:rPr lang="es-ES"/>
              <a:t> </a:t>
            </a:r>
            <a:r>
              <a:rPr lang="es-ES" err="1"/>
              <a:t>healthcare</a:t>
            </a:r>
            <a:r>
              <a:rPr lang="es-ES"/>
              <a:t> </a:t>
            </a:r>
            <a:r>
              <a:rPr lang="es-ES" err="1"/>
              <a:t>settings</a:t>
            </a:r>
            <a:r>
              <a:rPr lang="es-ES"/>
              <a:t>. BMC </a:t>
            </a:r>
            <a:r>
              <a:rPr lang="es-ES" err="1"/>
              <a:t>Geriatr</a:t>
            </a:r>
            <a:r>
              <a:rPr lang="es-ES"/>
              <a:t>. 2022;22(1):13. </a:t>
            </a:r>
            <a:r>
              <a:rPr lang="es-ES" b="1"/>
              <a:t>2. </a:t>
            </a:r>
            <a:r>
              <a:rPr lang="es-ES" err="1"/>
              <a:t>Abbasi</a:t>
            </a:r>
            <a:r>
              <a:rPr lang="es-ES"/>
              <a:t> M, </a:t>
            </a:r>
            <a:r>
              <a:rPr lang="es-ES" i="1"/>
              <a:t>et al. </a:t>
            </a:r>
            <a:r>
              <a:rPr lang="es-ES" err="1"/>
              <a:t>Identification</a:t>
            </a:r>
            <a:r>
              <a:rPr lang="es-ES"/>
              <a:t> and </a:t>
            </a:r>
            <a:r>
              <a:rPr lang="es-ES" err="1"/>
              <a:t>management</a:t>
            </a:r>
            <a:r>
              <a:rPr lang="es-ES"/>
              <a:t> </a:t>
            </a:r>
            <a:r>
              <a:rPr lang="es-ES" err="1"/>
              <a:t>of</a:t>
            </a:r>
            <a:r>
              <a:rPr lang="es-ES"/>
              <a:t> </a:t>
            </a:r>
            <a:r>
              <a:rPr lang="es-ES" err="1"/>
              <a:t>frailty</a:t>
            </a:r>
            <a:r>
              <a:rPr lang="es-ES"/>
              <a:t> in </a:t>
            </a:r>
            <a:r>
              <a:rPr lang="es-ES" err="1"/>
              <a:t>the</a:t>
            </a:r>
            <a:r>
              <a:rPr lang="es-ES"/>
              <a:t> </a:t>
            </a:r>
            <a:r>
              <a:rPr lang="es-ES" err="1"/>
              <a:t>primary</a:t>
            </a:r>
            <a:r>
              <a:rPr lang="es-ES"/>
              <a:t> care </a:t>
            </a:r>
            <a:r>
              <a:rPr lang="es-ES" err="1"/>
              <a:t>setting</a:t>
            </a:r>
            <a:r>
              <a:rPr lang="es-ES"/>
              <a:t>. CMAJ. 2018;190(38):E1134–40.</a:t>
            </a:r>
          </a:p>
        </p:txBody>
      </p:sp>
      <p:sp>
        <p:nvSpPr>
          <p:cNvPr id="3" name="CuadroTexto 2">
            <a:extLst>
              <a:ext uri="{FF2B5EF4-FFF2-40B4-BE49-F238E27FC236}">
                <a16:creationId xmlns:a16="http://schemas.microsoft.com/office/drawing/2014/main" id="{FF07CD01-D835-3A02-24E2-596EAB3B75C3}"/>
              </a:ext>
            </a:extLst>
          </p:cNvPr>
          <p:cNvSpPr txBox="1"/>
          <p:nvPr/>
        </p:nvSpPr>
        <p:spPr>
          <a:xfrm>
            <a:off x="323850" y="1166813"/>
            <a:ext cx="8496300" cy="184666"/>
          </a:xfrm>
          <a:prstGeom prst="rect">
            <a:avLst/>
          </a:prstGeom>
          <a:noFill/>
        </p:spPr>
        <p:txBody>
          <a:bodyPr wrap="square" lIns="0" tIns="0" rIns="0" bIns="0" anchor="t">
            <a:spAutoFit/>
          </a:bodyPr>
          <a:lstStyle/>
          <a:p>
            <a:r>
              <a:rPr lang="es-ES" sz="1200" dirty="0">
                <a:solidFill>
                  <a:schemeClr val="accent1"/>
                </a:solidFill>
                <a:cs typeface="Tahoma"/>
              </a:rPr>
              <a:t>Aspectos</a:t>
            </a:r>
            <a:r>
              <a:rPr lang="es-ES" sz="1200" spc="-90" dirty="0">
                <a:solidFill>
                  <a:schemeClr val="accent1"/>
                </a:solidFill>
                <a:cs typeface="Tahoma"/>
              </a:rPr>
              <a:t> </a:t>
            </a:r>
            <a:r>
              <a:rPr lang="es-ES" sz="1200" dirty="0">
                <a:solidFill>
                  <a:schemeClr val="accent1"/>
                </a:solidFill>
                <a:cs typeface="Tahoma"/>
              </a:rPr>
              <a:t>positivos</a:t>
            </a:r>
            <a:r>
              <a:rPr lang="es-ES" sz="1200" spc="-85" dirty="0">
                <a:solidFill>
                  <a:schemeClr val="accent1"/>
                </a:solidFill>
                <a:cs typeface="Tahoma"/>
              </a:rPr>
              <a:t> </a:t>
            </a:r>
            <a:r>
              <a:rPr lang="es-ES" sz="1200" dirty="0">
                <a:solidFill>
                  <a:schemeClr val="accent1"/>
                </a:solidFill>
                <a:cs typeface="Tahoma"/>
              </a:rPr>
              <a:t>de</a:t>
            </a:r>
            <a:r>
              <a:rPr lang="es-ES" sz="1200" spc="-85" dirty="0">
                <a:solidFill>
                  <a:schemeClr val="accent1"/>
                </a:solidFill>
                <a:cs typeface="Tahoma"/>
              </a:rPr>
              <a:t> </a:t>
            </a:r>
            <a:r>
              <a:rPr lang="es-ES" sz="1200" dirty="0">
                <a:solidFill>
                  <a:schemeClr val="accent1"/>
                </a:solidFill>
                <a:cs typeface="Tahoma"/>
              </a:rPr>
              <a:t>evaluar</a:t>
            </a:r>
            <a:r>
              <a:rPr lang="es-ES" sz="1200" spc="-85" dirty="0">
                <a:solidFill>
                  <a:schemeClr val="accent1"/>
                </a:solidFill>
                <a:cs typeface="Tahoma"/>
              </a:rPr>
              <a:t> </a:t>
            </a:r>
            <a:r>
              <a:rPr lang="es-ES" sz="1200" dirty="0">
                <a:solidFill>
                  <a:schemeClr val="accent1"/>
                </a:solidFill>
                <a:cs typeface="Tahoma"/>
              </a:rPr>
              <a:t>la</a:t>
            </a:r>
            <a:r>
              <a:rPr lang="es-ES" sz="1200" spc="-85" dirty="0">
                <a:solidFill>
                  <a:schemeClr val="accent1"/>
                </a:solidFill>
                <a:cs typeface="Tahoma"/>
              </a:rPr>
              <a:t> </a:t>
            </a:r>
            <a:r>
              <a:rPr lang="es-ES" sz="1200" b="1" u="sng" spc="-85" dirty="0">
                <a:solidFill>
                  <a:schemeClr val="accent1"/>
                </a:solidFill>
                <a:cs typeface="Tahoma"/>
              </a:rPr>
              <a:t>f</a:t>
            </a:r>
            <a:r>
              <a:rPr lang="es-ES" sz="1200" b="1" u="sng" dirty="0">
                <a:solidFill>
                  <a:schemeClr val="accent1"/>
                </a:solidFill>
                <a:uFill>
                  <a:solidFill>
                    <a:srgbClr val="000000"/>
                  </a:solidFill>
                </a:uFill>
                <a:cs typeface="Tahoma"/>
              </a:rPr>
              <a:t>ragilidad</a:t>
            </a:r>
            <a:r>
              <a:rPr lang="es-ES" sz="1200" b="1" spc="-55" dirty="0">
                <a:solidFill>
                  <a:schemeClr val="accent1"/>
                </a:solidFill>
                <a:cs typeface="Tahoma"/>
              </a:rPr>
              <a:t> </a:t>
            </a:r>
            <a:r>
              <a:rPr lang="es-ES" sz="1200" dirty="0">
                <a:solidFill>
                  <a:schemeClr val="accent1"/>
                </a:solidFill>
                <a:cs typeface="Tahoma"/>
              </a:rPr>
              <a:t>en</a:t>
            </a:r>
            <a:r>
              <a:rPr lang="es-ES" sz="1200" spc="-100" dirty="0">
                <a:solidFill>
                  <a:schemeClr val="accent1"/>
                </a:solidFill>
                <a:uFill>
                  <a:solidFill>
                    <a:srgbClr val="000000"/>
                  </a:solidFill>
                </a:uFill>
                <a:cs typeface="Tahoma"/>
              </a:rPr>
              <a:t> </a:t>
            </a:r>
            <a:r>
              <a:rPr lang="es-ES" sz="1200" u="sng" dirty="0">
                <a:solidFill>
                  <a:schemeClr val="accent1"/>
                </a:solidFill>
                <a:uFill>
                  <a:solidFill>
                    <a:srgbClr val="000000"/>
                  </a:solidFill>
                </a:uFill>
                <a:cs typeface="Tahoma"/>
              </a:rPr>
              <a:t>Atención Primaria</a:t>
            </a:r>
            <a:r>
              <a:rPr lang="es-ES" sz="1200" spc="-10" dirty="0">
                <a:solidFill>
                  <a:schemeClr val="accent1"/>
                </a:solidFill>
                <a:cs typeface="Tahoma"/>
              </a:rPr>
              <a:t>:</a:t>
            </a:r>
            <a:r>
              <a:rPr lang="es-ES" sz="1200" spc="-10" baseline="30000" dirty="0">
                <a:solidFill>
                  <a:schemeClr val="accent1"/>
                </a:solidFill>
                <a:cs typeface="Tahoma"/>
              </a:rPr>
              <a:t>1,2</a:t>
            </a:r>
            <a:endParaRPr lang="es-ES" sz="1200" baseline="30000" dirty="0">
              <a:solidFill>
                <a:schemeClr val="accent1"/>
              </a:solidFill>
              <a:cs typeface="Tahoma"/>
            </a:endParaRPr>
          </a:p>
        </p:txBody>
      </p:sp>
      <p:cxnSp>
        <p:nvCxnSpPr>
          <p:cNvPr id="22" name="Conector recto 21">
            <a:extLst>
              <a:ext uri="{FF2B5EF4-FFF2-40B4-BE49-F238E27FC236}">
                <a16:creationId xmlns:a16="http://schemas.microsoft.com/office/drawing/2014/main" id="{9F5AEF59-9182-5877-EF87-36A884968854}"/>
              </a:ext>
            </a:extLst>
          </p:cNvPr>
          <p:cNvCxnSpPr>
            <a:cxnSpLocks/>
          </p:cNvCxnSpPr>
          <p:nvPr/>
        </p:nvCxnSpPr>
        <p:spPr>
          <a:xfrm>
            <a:off x="323850" y="4624388"/>
            <a:ext cx="119144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E87C25A-FBD3-FF01-76D5-86339D6BA45C}"/>
              </a:ext>
            </a:extLst>
          </p:cNvPr>
          <p:cNvCxnSpPr>
            <a:cxnSpLocks/>
          </p:cNvCxnSpPr>
          <p:nvPr/>
        </p:nvCxnSpPr>
        <p:spPr>
          <a:xfrm flipV="1">
            <a:off x="540007" y="1579418"/>
            <a:ext cx="0" cy="304497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upo 37">
            <a:extLst>
              <a:ext uri="{FF2B5EF4-FFF2-40B4-BE49-F238E27FC236}">
                <a16:creationId xmlns:a16="http://schemas.microsoft.com/office/drawing/2014/main" id="{65CF01E0-BEBA-A229-48C2-B61CB9CBA60D}"/>
              </a:ext>
            </a:extLst>
          </p:cNvPr>
          <p:cNvGrpSpPr/>
          <p:nvPr/>
        </p:nvGrpSpPr>
        <p:grpSpPr>
          <a:xfrm>
            <a:off x="495887" y="1582716"/>
            <a:ext cx="8324263" cy="267723"/>
            <a:chOff x="495887" y="1582716"/>
            <a:chExt cx="8324263" cy="267723"/>
          </a:xfrm>
        </p:grpSpPr>
        <p:sp>
          <p:nvSpPr>
            <p:cNvPr id="5" name="Redondear rectángulo de esquina diagonal 4">
              <a:extLst>
                <a:ext uri="{FF2B5EF4-FFF2-40B4-BE49-F238E27FC236}">
                  <a16:creationId xmlns:a16="http://schemas.microsoft.com/office/drawing/2014/main" id="{BD5289A8-DA6C-D128-43A5-E42165DCA563}"/>
                </a:ext>
              </a:extLst>
            </p:cNvPr>
            <p:cNvSpPr/>
            <p:nvPr/>
          </p:nvSpPr>
          <p:spPr>
            <a:xfrm>
              <a:off x="636415" y="1582716"/>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100" spc="-10">
                  <a:latin typeface="Arial" panose="020B0604020202020204" pitchFamily="34" charset="0"/>
                  <a:cs typeface="Arial" panose="020B0604020202020204" pitchFamily="34" charset="0"/>
                </a:rPr>
                <a:t>Identificar</a:t>
              </a:r>
              <a:r>
                <a:rPr lang="es-ES" sz="1100" spc="-85">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la</a:t>
              </a:r>
              <a:r>
                <a:rPr lang="es-ES" sz="1100" spc="-85">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fragilidad</a:t>
              </a:r>
              <a:r>
                <a:rPr lang="es-ES" sz="1100" spc="-80">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de</a:t>
              </a:r>
              <a:r>
                <a:rPr lang="es-ES" sz="1100" spc="-85">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forma</a:t>
              </a:r>
              <a:r>
                <a:rPr lang="es-ES" sz="1100" spc="-80">
                  <a:latin typeface="Arial" panose="020B0604020202020204" pitchFamily="34" charset="0"/>
                  <a:cs typeface="Arial" panose="020B0604020202020204" pitchFamily="34" charset="0"/>
                </a:rPr>
                <a:t> </a:t>
              </a:r>
              <a:r>
                <a:rPr lang="es-ES" sz="1100" b="1">
                  <a:latin typeface="Arial" panose="020B0604020202020204" pitchFamily="34" charset="0"/>
                  <a:cs typeface="Arial" panose="020B0604020202020204" pitchFamily="34" charset="0"/>
                </a:rPr>
                <a:t>precoz</a:t>
              </a:r>
              <a:r>
                <a:rPr lang="es-ES" sz="1100" b="1" spc="-55">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y</a:t>
              </a:r>
              <a:r>
                <a:rPr lang="es-ES" sz="1100" spc="-80">
                  <a:latin typeface="Arial" panose="020B0604020202020204" pitchFamily="34" charset="0"/>
                  <a:cs typeface="Arial" panose="020B0604020202020204" pitchFamily="34" charset="0"/>
                </a:rPr>
                <a:t> </a:t>
              </a:r>
              <a:r>
                <a:rPr lang="es-ES" sz="1100" b="1">
                  <a:latin typeface="Arial" panose="020B0604020202020204" pitchFamily="34" charset="0"/>
                  <a:cs typeface="Arial" panose="020B0604020202020204" pitchFamily="34" charset="0"/>
                </a:rPr>
                <a:t>prevenir</a:t>
              </a:r>
              <a:r>
                <a:rPr lang="es-ES" sz="1100" b="1" spc="-45">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el</a:t>
              </a:r>
              <a:r>
                <a:rPr lang="es-ES" sz="1100" spc="-90">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desarrollo</a:t>
              </a:r>
              <a:r>
                <a:rPr lang="es-ES" sz="1100" spc="-80">
                  <a:latin typeface="Arial" panose="020B0604020202020204" pitchFamily="34" charset="0"/>
                  <a:cs typeface="Arial" panose="020B0604020202020204" pitchFamily="34" charset="0"/>
                </a:rPr>
                <a:t> </a:t>
              </a:r>
              <a:r>
                <a:rPr lang="es-ES" sz="1100">
                  <a:latin typeface="Arial" panose="020B0604020202020204" pitchFamily="34" charset="0"/>
                  <a:cs typeface="Arial" panose="020B0604020202020204" pitchFamily="34" charset="0"/>
                </a:rPr>
                <a:t>de</a:t>
              </a:r>
              <a:r>
                <a:rPr lang="es-ES" sz="1100" spc="-90">
                  <a:latin typeface="Arial" panose="020B0604020202020204" pitchFamily="34" charset="0"/>
                  <a:cs typeface="Arial" panose="020B0604020202020204" pitchFamily="34" charset="0"/>
                </a:rPr>
                <a:t> </a:t>
              </a:r>
              <a:r>
                <a:rPr lang="es-ES" sz="1100" b="1">
                  <a:latin typeface="Arial" panose="020B0604020202020204" pitchFamily="34" charset="0"/>
                  <a:cs typeface="Arial" panose="020B0604020202020204" pitchFamily="34" charset="0"/>
                </a:rPr>
                <a:t>eventos</a:t>
              </a:r>
              <a:r>
                <a:rPr lang="es-ES" sz="1100" b="1" spc="-75">
                  <a:latin typeface="Arial" panose="020B0604020202020204" pitchFamily="34" charset="0"/>
                  <a:cs typeface="Arial" panose="020B0604020202020204" pitchFamily="34" charset="0"/>
                </a:rPr>
                <a:t> </a:t>
              </a:r>
              <a:r>
                <a:rPr lang="es-ES" sz="1100" b="1">
                  <a:latin typeface="Arial" panose="020B0604020202020204" pitchFamily="34" charset="0"/>
                  <a:cs typeface="Arial" panose="020B0604020202020204" pitchFamily="34" charset="0"/>
                </a:rPr>
                <a:t>adversos</a:t>
              </a:r>
              <a:r>
                <a:rPr lang="es-ES" sz="1100" b="1" spc="-75">
                  <a:latin typeface="Arial" panose="020B0604020202020204" pitchFamily="34" charset="0"/>
                  <a:cs typeface="Arial" panose="020B0604020202020204" pitchFamily="34" charset="0"/>
                </a:rPr>
                <a:t> </a:t>
              </a:r>
              <a:r>
                <a:rPr lang="es-ES" sz="1100" b="1">
                  <a:latin typeface="Arial" panose="020B0604020202020204" pitchFamily="34" charset="0"/>
                  <a:cs typeface="Arial" panose="020B0604020202020204" pitchFamily="34" charset="0"/>
                </a:rPr>
                <a:t>de</a:t>
              </a:r>
              <a:r>
                <a:rPr lang="es-ES" sz="1100" b="1" spc="-80">
                  <a:latin typeface="Arial" panose="020B0604020202020204" pitchFamily="34" charset="0"/>
                  <a:cs typeface="Arial" panose="020B0604020202020204" pitchFamily="34" charset="0"/>
                </a:rPr>
                <a:t> </a:t>
              </a:r>
              <a:r>
                <a:rPr lang="es-ES" sz="1100" b="1" spc="-10">
                  <a:latin typeface="Arial" panose="020B0604020202020204" pitchFamily="34" charset="0"/>
                  <a:cs typeface="Arial" panose="020B0604020202020204" pitchFamily="34" charset="0"/>
                </a:rPr>
                <a:t>salud</a:t>
              </a:r>
              <a:endParaRPr lang="es-ES" sz="1100">
                <a:latin typeface="Arial" panose="020B0604020202020204" pitchFamily="34" charset="0"/>
                <a:cs typeface="Arial" panose="020B0604020202020204" pitchFamily="34" charset="0"/>
              </a:endParaRPr>
            </a:p>
          </p:txBody>
        </p:sp>
        <p:sp>
          <p:nvSpPr>
            <p:cNvPr id="31" name="Elipse 30">
              <a:extLst>
                <a:ext uri="{FF2B5EF4-FFF2-40B4-BE49-F238E27FC236}">
                  <a16:creationId xmlns:a16="http://schemas.microsoft.com/office/drawing/2014/main" id="{D672629A-AB60-95BA-027A-FE1DEA177E11}"/>
                </a:ext>
              </a:extLst>
            </p:cNvPr>
            <p:cNvSpPr/>
            <p:nvPr/>
          </p:nvSpPr>
          <p:spPr>
            <a:xfrm>
              <a:off x="495887" y="163041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9" name="Grupo 38">
            <a:extLst>
              <a:ext uri="{FF2B5EF4-FFF2-40B4-BE49-F238E27FC236}">
                <a16:creationId xmlns:a16="http://schemas.microsoft.com/office/drawing/2014/main" id="{2BCA3868-31C5-B503-47BB-7E78DC638CF4}"/>
              </a:ext>
            </a:extLst>
          </p:cNvPr>
          <p:cNvGrpSpPr/>
          <p:nvPr/>
        </p:nvGrpSpPr>
        <p:grpSpPr>
          <a:xfrm>
            <a:off x="495887" y="2009745"/>
            <a:ext cx="8324263" cy="267723"/>
            <a:chOff x="495887" y="1973781"/>
            <a:chExt cx="8324263" cy="267723"/>
          </a:xfrm>
        </p:grpSpPr>
        <p:sp>
          <p:nvSpPr>
            <p:cNvPr id="25" name="Redondear rectángulo de esquina diagonal 24">
              <a:extLst>
                <a:ext uri="{FF2B5EF4-FFF2-40B4-BE49-F238E27FC236}">
                  <a16:creationId xmlns:a16="http://schemas.microsoft.com/office/drawing/2014/main" id="{F614116C-5D3A-87AA-D772-21BCEEEE5257}"/>
                </a:ext>
              </a:extLst>
            </p:cNvPr>
            <p:cNvSpPr/>
            <p:nvPr/>
          </p:nvSpPr>
          <p:spPr>
            <a:xfrm>
              <a:off x="636415" y="1973781"/>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100">
                  <a:cs typeface="Tahoma"/>
                </a:rPr>
                <a:t>Desarrollar</a:t>
              </a:r>
              <a:r>
                <a:rPr lang="es-ES" sz="1100" spc="-95">
                  <a:cs typeface="Tahoma"/>
                </a:rPr>
                <a:t> </a:t>
              </a:r>
              <a:r>
                <a:rPr lang="es-ES" sz="1100" b="1">
                  <a:cs typeface="Tahoma"/>
                </a:rPr>
                <a:t>intervenciones</a:t>
              </a:r>
              <a:r>
                <a:rPr lang="es-ES" sz="1100" b="1" spc="-75">
                  <a:cs typeface="Tahoma"/>
                </a:rPr>
                <a:t> </a:t>
              </a:r>
              <a:r>
                <a:rPr lang="es-ES" sz="1100" b="1">
                  <a:cs typeface="Tahoma"/>
                </a:rPr>
                <a:t>más</a:t>
              </a:r>
              <a:r>
                <a:rPr lang="es-ES" sz="1100" b="1" spc="-80">
                  <a:cs typeface="Tahoma"/>
                </a:rPr>
                <a:t> </a:t>
              </a:r>
              <a:r>
                <a:rPr lang="es-ES" sz="1100" b="1">
                  <a:cs typeface="Tahoma"/>
                </a:rPr>
                <a:t>precoces</a:t>
              </a:r>
              <a:r>
                <a:rPr lang="es-ES" sz="1100" b="1" spc="-50">
                  <a:cs typeface="Tahoma"/>
                </a:rPr>
                <a:t> </a:t>
              </a:r>
              <a:r>
                <a:rPr lang="es-ES" sz="1100">
                  <a:cs typeface="Tahoma"/>
                </a:rPr>
                <a:t>y</a:t>
              </a:r>
              <a:r>
                <a:rPr lang="es-ES" sz="1100" spc="-85">
                  <a:cs typeface="Tahoma"/>
                </a:rPr>
                <a:t> </a:t>
              </a:r>
              <a:r>
                <a:rPr lang="es-ES" sz="1100" b="1">
                  <a:cs typeface="Tahoma"/>
                </a:rPr>
                <a:t>mejor</a:t>
              </a:r>
              <a:r>
                <a:rPr lang="es-ES" sz="1100" b="1" spc="-80">
                  <a:cs typeface="Tahoma"/>
                </a:rPr>
                <a:t> </a:t>
              </a:r>
              <a:r>
                <a:rPr lang="es-ES" sz="1100" b="1">
                  <a:cs typeface="Tahoma"/>
                </a:rPr>
                <a:t>dirigidas</a:t>
              </a:r>
              <a:r>
                <a:rPr lang="es-ES" sz="1100" b="1" spc="-50">
                  <a:cs typeface="Tahoma"/>
                </a:rPr>
                <a:t> </a:t>
              </a:r>
              <a:r>
                <a:rPr lang="es-ES" sz="1100">
                  <a:cs typeface="Tahoma"/>
                </a:rPr>
                <a:t>con</a:t>
              </a:r>
              <a:r>
                <a:rPr lang="es-ES" sz="1100" spc="-85">
                  <a:cs typeface="Tahoma"/>
                </a:rPr>
                <a:t> </a:t>
              </a:r>
              <a:r>
                <a:rPr lang="es-ES" sz="1100">
                  <a:cs typeface="Tahoma"/>
                </a:rPr>
                <a:t>una</a:t>
              </a:r>
              <a:r>
                <a:rPr lang="es-ES" sz="1100" spc="-85">
                  <a:cs typeface="Tahoma"/>
                </a:rPr>
                <a:t> </a:t>
              </a:r>
              <a:r>
                <a:rPr lang="es-ES" sz="1100">
                  <a:cs typeface="Tahoma"/>
                </a:rPr>
                <a:t>visión</a:t>
              </a:r>
              <a:r>
                <a:rPr lang="es-ES" sz="1100" spc="-125">
                  <a:cs typeface="Tahoma"/>
                </a:rPr>
                <a:t> </a:t>
              </a:r>
              <a:r>
                <a:rPr lang="es-ES" sz="1100" b="1">
                  <a:cs typeface="Tahoma"/>
                </a:rPr>
                <a:t>global</a:t>
              </a:r>
              <a:r>
                <a:rPr lang="es-ES" sz="1100" b="1" spc="-80">
                  <a:cs typeface="Tahoma"/>
                </a:rPr>
                <a:t> </a:t>
              </a:r>
              <a:r>
                <a:rPr lang="es-ES" sz="1100" b="1">
                  <a:cs typeface="Tahoma"/>
                </a:rPr>
                <a:t>e</a:t>
              </a:r>
              <a:r>
                <a:rPr lang="es-ES" sz="1100" b="1" spc="-75">
                  <a:cs typeface="Tahoma"/>
                </a:rPr>
                <a:t> </a:t>
              </a:r>
              <a:r>
                <a:rPr lang="es-ES" sz="1100" b="1">
                  <a:cs typeface="Tahoma"/>
                </a:rPr>
                <a:t>integral</a:t>
              </a:r>
              <a:r>
                <a:rPr lang="es-ES" sz="1100" b="1" spc="-50">
                  <a:cs typeface="Tahoma"/>
                </a:rPr>
                <a:t> </a:t>
              </a:r>
              <a:r>
                <a:rPr lang="es-ES" sz="1100">
                  <a:cs typeface="Tahoma"/>
                </a:rPr>
                <a:t>del</a:t>
              </a:r>
              <a:r>
                <a:rPr lang="es-ES" sz="1100" spc="-85">
                  <a:cs typeface="Tahoma"/>
                </a:rPr>
                <a:t> </a:t>
              </a:r>
              <a:r>
                <a:rPr lang="es-ES" sz="1100" spc="-10">
                  <a:cs typeface="Tahoma"/>
                </a:rPr>
                <a:t>paciente</a:t>
              </a:r>
              <a:endParaRPr lang="es-ES" sz="1100">
                <a:cs typeface="Tahoma"/>
              </a:endParaRPr>
            </a:p>
          </p:txBody>
        </p:sp>
        <p:sp>
          <p:nvSpPr>
            <p:cNvPr id="32" name="Elipse 31">
              <a:extLst>
                <a:ext uri="{FF2B5EF4-FFF2-40B4-BE49-F238E27FC236}">
                  <a16:creationId xmlns:a16="http://schemas.microsoft.com/office/drawing/2014/main" id="{28E893D4-FCA8-8E07-1CC1-E0690DF69B63}"/>
                </a:ext>
              </a:extLst>
            </p:cNvPr>
            <p:cNvSpPr/>
            <p:nvPr/>
          </p:nvSpPr>
          <p:spPr>
            <a:xfrm>
              <a:off x="495887" y="2021478"/>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Grupo 39">
            <a:extLst>
              <a:ext uri="{FF2B5EF4-FFF2-40B4-BE49-F238E27FC236}">
                <a16:creationId xmlns:a16="http://schemas.microsoft.com/office/drawing/2014/main" id="{01F18C97-3DA8-0EB7-D2A4-267C4826A3EF}"/>
              </a:ext>
            </a:extLst>
          </p:cNvPr>
          <p:cNvGrpSpPr/>
          <p:nvPr/>
        </p:nvGrpSpPr>
        <p:grpSpPr>
          <a:xfrm>
            <a:off x="495887" y="2436774"/>
            <a:ext cx="8324263" cy="267723"/>
            <a:chOff x="495887" y="2364846"/>
            <a:chExt cx="8324263" cy="267723"/>
          </a:xfrm>
        </p:grpSpPr>
        <p:sp>
          <p:nvSpPr>
            <p:cNvPr id="26" name="Redondear rectángulo de esquina diagonal 25">
              <a:extLst>
                <a:ext uri="{FF2B5EF4-FFF2-40B4-BE49-F238E27FC236}">
                  <a16:creationId xmlns:a16="http://schemas.microsoft.com/office/drawing/2014/main" id="{8CA09D29-CF6B-DC62-1923-831C4CE9A2AA}"/>
                </a:ext>
              </a:extLst>
            </p:cNvPr>
            <p:cNvSpPr/>
            <p:nvPr/>
          </p:nvSpPr>
          <p:spPr>
            <a:xfrm>
              <a:off x="636415" y="2364846"/>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100" b="1">
                  <a:latin typeface="Arial"/>
                  <a:cs typeface="Arial"/>
                </a:rPr>
                <a:t>Integrar</a:t>
              </a:r>
              <a:r>
                <a:rPr lang="es-ES" sz="1100" b="1" spc="-105">
                  <a:latin typeface="Arial"/>
                  <a:cs typeface="Arial"/>
                </a:rPr>
                <a:t> </a:t>
              </a:r>
              <a:r>
                <a:rPr lang="es-ES" sz="1100" b="1">
                  <a:latin typeface="Arial"/>
                  <a:cs typeface="Arial"/>
                </a:rPr>
                <a:t>la</a:t>
              </a:r>
              <a:r>
                <a:rPr lang="es-ES" sz="1100" b="1" spc="-110">
                  <a:latin typeface="Arial"/>
                  <a:cs typeface="Arial"/>
                </a:rPr>
                <a:t> f</a:t>
              </a:r>
              <a:r>
                <a:rPr lang="es-ES" sz="1100" b="1">
                  <a:latin typeface="Arial"/>
                  <a:cs typeface="Arial"/>
                </a:rPr>
                <a:t>ragilidad</a:t>
              </a:r>
              <a:r>
                <a:rPr lang="es-ES" sz="1100" b="1" spc="-70">
                  <a:latin typeface="Arial"/>
                  <a:cs typeface="Arial"/>
                </a:rPr>
                <a:t> </a:t>
              </a:r>
              <a:r>
                <a:rPr lang="es-ES" sz="1100">
                  <a:latin typeface="Arial"/>
                  <a:cs typeface="Arial"/>
                </a:rPr>
                <a:t>en</a:t>
              </a:r>
              <a:r>
                <a:rPr lang="es-ES" sz="1100" spc="-114">
                  <a:latin typeface="Arial"/>
                  <a:cs typeface="Arial"/>
                </a:rPr>
                <a:t> </a:t>
              </a:r>
              <a:r>
                <a:rPr lang="es-ES" sz="1100">
                  <a:latin typeface="Arial"/>
                  <a:cs typeface="Arial"/>
                </a:rPr>
                <a:t>la</a:t>
              </a:r>
              <a:r>
                <a:rPr lang="es-ES" sz="1100" spc="-105">
                  <a:latin typeface="Arial"/>
                  <a:cs typeface="Arial"/>
                </a:rPr>
                <a:t> </a:t>
              </a:r>
              <a:r>
                <a:rPr lang="es-ES" sz="1100">
                  <a:latin typeface="Arial"/>
                  <a:cs typeface="Arial"/>
                </a:rPr>
                <a:t>práctica</a:t>
              </a:r>
              <a:r>
                <a:rPr lang="es-ES" sz="1100" spc="-110">
                  <a:latin typeface="Arial"/>
                  <a:cs typeface="Arial"/>
                </a:rPr>
                <a:t> </a:t>
              </a:r>
              <a:r>
                <a:rPr lang="es-ES" sz="1100">
                  <a:latin typeface="Arial"/>
                  <a:cs typeface="Arial"/>
                </a:rPr>
                <a:t>clínica</a:t>
              </a:r>
              <a:r>
                <a:rPr lang="es-ES" sz="1100" spc="-105">
                  <a:latin typeface="Arial"/>
                  <a:cs typeface="Arial"/>
                </a:rPr>
                <a:t> </a:t>
              </a:r>
              <a:r>
                <a:rPr lang="es-ES" sz="1100" spc="-10">
                  <a:latin typeface="Arial"/>
                  <a:cs typeface="Arial"/>
                </a:rPr>
                <a:t>diaria</a:t>
              </a:r>
              <a:endParaRPr lang="es-ES" sz="1100">
                <a:latin typeface="Arial"/>
                <a:cs typeface="Arial"/>
              </a:endParaRPr>
            </a:p>
          </p:txBody>
        </p:sp>
        <p:sp>
          <p:nvSpPr>
            <p:cNvPr id="33" name="Elipse 32">
              <a:extLst>
                <a:ext uri="{FF2B5EF4-FFF2-40B4-BE49-F238E27FC236}">
                  <a16:creationId xmlns:a16="http://schemas.microsoft.com/office/drawing/2014/main" id="{B3A6996B-5AE2-D5D6-BE07-9BE790F201E4}"/>
                </a:ext>
              </a:extLst>
            </p:cNvPr>
            <p:cNvSpPr/>
            <p:nvPr/>
          </p:nvSpPr>
          <p:spPr>
            <a:xfrm>
              <a:off x="495887" y="241254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456DF03-268C-FBF6-EA5B-DA2EF960834F}"/>
              </a:ext>
            </a:extLst>
          </p:cNvPr>
          <p:cNvGrpSpPr/>
          <p:nvPr/>
        </p:nvGrpSpPr>
        <p:grpSpPr>
          <a:xfrm>
            <a:off x="495887" y="2863803"/>
            <a:ext cx="8324263" cy="267723"/>
            <a:chOff x="495887" y="2755911"/>
            <a:chExt cx="8324263" cy="267723"/>
          </a:xfrm>
        </p:grpSpPr>
        <p:sp>
          <p:nvSpPr>
            <p:cNvPr id="27" name="Redondear rectángulo de esquina diagonal 26">
              <a:extLst>
                <a:ext uri="{FF2B5EF4-FFF2-40B4-BE49-F238E27FC236}">
                  <a16:creationId xmlns:a16="http://schemas.microsoft.com/office/drawing/2014/main" id="{6648B611-1DAB-3464-B33F-81D9E3056467}"/>
                </a:ext>
              </a:extLst>
            </p:cNvPr>
            <p:cNvSpPr/>
            <p:nvPr/>
          </p:nvSpPr>
          <p:spPr>
            <a:xfrm>
              <a:off x="636415" y="2755911"/>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100">
                  <a:cs typeface="Tahoma"/>
                </a:rPr>
                <a:t>Mejorar</a:t>
              </a:r>
              <a:r>
                <a:rPr lang="es-ES" sz="1100" spc="-90">
                  <a:cs typeface="Tahoma"/>
                </a:rPr>
                <a:t> </a:t>
              </a:r>
              <a:r>
                <a:rPr lang="es-ES" sz="1100">
                  <a:cs typeface="Tahoma"/>
                </a:rPr>
                <a:t>la</a:t>
              </a:r>
              <a:r>
                <a:rPr lang="es-ES" sz="1100" spc="-85">
                  <a:cs typeface="Tahoma"/>
                </a:rPr>
                <a:t> </a:t>
              </a:r>
              <a:r>
                <a:rPr lang="es-ES" sz="1100" b="1">
                  <a:cs typeface="Tahoma"/>
                </a:rPr>
                <a:t>toma</a:t>
              </a:r>
              <a:r>
                <a:rPr lang="es-ES" sz="1100" b="1" spc="-90">
                  <a:cs typeface="Tahoma"/>
                </a:rPr>
                <a:t> </a:t>
              </a:r>
              <a:r>
                <a:rPr lang="es-ES" sz="1100" b="1">
                  <a:cs typeface="Tahoma"/>
                </a:rPr>
                <a:t>de</a:t>
              </a:r>
              <a:r>
                <a:rPr lang="es-ES" sz="1100" b="1" spc="-85">
                  <a:cs typeface="Tahoma"/>
                </a:rPr>
                <a:t> </a:t>
              </a:r>
              <a:r>
                <a:rPr lang="es-ES" sz="1100" b="1">
                  <a:cs typeface="Tahoma"/>
                </a:rPr>
                <a:t>decisiones</a:t>
              </a:r>
              <a:r>
                <a:rPr lang="es-ES" sz="1100" b="1" spc="-85">
                  <a:cs typeface="Tahoma"/>
                </a:rPr>
                <a:t> </a:t>
              </a:r>
              <a:r>
                <a:rPr lang="es-ES" sz="1100" b="1">
                  <a:cs typeface="Tahoma"/>
                </a:rPr>
                <a:t>clínicas</a:t>
              </a:r>
              <a:r>
                <a:rPr lang="es-ES" sz="1100" b="1" spc="-85">
                  <a:cs typeface="Tahoma"/>
                </a:rPr>
                <a:t> </a:t>
              </a:r>
              <a:r>
                <a:rPr lang="es-ES" sz="1100">
                  <a:cs typeface="Tahoma"/>
                </a:rPr>
                <a:t>en</a:t>
              </a:r>
              <a:r>
                <a:rPr lang="es-ES" sz="1100" spc="-90">
                  <a:cs typeface="Tahoma"/>
                </a:rPr>
                <a:t> </a:t>
              </a:r>
              <a:r>
                <a:rPr lang="es-ES" sz="1100">
                  <a:cs typeface="Tahoma"/>
                </a:rPr>
                <a:t>los</a:t>
              </a:r>
              <a:r>
                <a:rPr lang="es-ES" sz="1100" spc="-90">
                  <a:cs typeface="Tahoma"/>
                </a:rPr>
                <a:t> </a:t>
              </a:r>
              <a:r>
                <a:rPr lang="es-ES" sz="1100">
                  <a:cs typeface="Tahoma"/>
                </a:rPr>
                <a:t>pacientes</a:t>
              </a:r>
              <a:r>
                <a:rPr lang="es-ES" sz="1100" spc="-85">
                  <a:cs typeface="Tahoma"/>
                </a:rPr>
                <a:t> </a:t>
              </a:r>
              <a:r>
                <a:rPr lang="es-ES" sz="1100">
                  <a:cs typeface="Tahoma"/>
                </a:rPr>
                <a:t>más</a:t>
              </a:r>
              <a:r>
                <a:rPr lang="es-ES" sz="1100" spc="-80">
                  <a:cs typeface="Tahoma"/>
                </a:rPr>
                <a:t> </a:t>
              </a:r>
              <a:r>
                <a:rPr lang="es-ES" sz="1100" spc="-10">
                  <a:cs typeface="Tahoma"/>
                </a:rPr>
                <a:t>complejos</a:t>
              </a:r>
              <a:endParaRPr lang="es-ES" sz="1100">
                <a:cs typeface="Tahoma"/>
              </a:endParaRPr>
            </a:p>
          </p:txBody>
        </p:sp>
        <p:sp>
          <p:nvSpPr>
            <p:cNvPr id="34" name="Elipse 33">
              <a:extLst>
                <a:ext uri="{FF2B5EF4-FFF2-40B4-BE49-F238E27FC236}">
                  <a16:creationId xmlns:a16="http://schemas.microsoft.com/office/drawing/2014/main" id="{3D11454C-0054-BBEF-0108-E304308C53A1}"/>
                </a:ext>
              </a:extLst>
            </p:cNvPr>
            <p:cNvSpPr/>
            <p:nvPr/>
          </p:nvSpPr>
          <p:spPr>
            <a:xfrm>
              <a:off x="495887" y="2803608"/>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 name="Grupo 41">
            <a:extLst>
              <a:ext uri="{FF2B5EF4-FFF2-40B4-BE49-F238E27FC236}">
                <a16:creationId xmlns:a16="http://schemas.microsoft.com/office/drawing/2014/main" id="{3A1E3CEB-2D18-A9EB-533F-EDC0C5179BBB}"/>
              </a:ext>
            </a:extLst>
          </p:cNvPr>
          <p:cNvGrpSpPr/>
          <p:nvPr/>
        </p:nvGrpSpPr>
        <p:grpSpPr>
          <a:xfrm>
            <a:off x="495887" y="3290832"/>
            <a:ext cx="8324263" cy="267723"/>
            <a:chOff x="495887" y="3146976"/>
            <a:chExt cx="8324263" cy="267723"/>
          </a:xfrm>
        </p:grpSpPr>
        <p:sp>
          <p:nvSpPr>
            <p:cNvPr id="28" name="Redondear rectángulo de esquina diagonal 27">
              <a:extLst>
                <a:ext uri="{FF2B5EF4-FFF2-40B4-BE49-F238E27FC236}">
                  <a16:creationId xmlns:a16="http://schemas.microsoft.com/office/drawing/2014/main" id="{F3B2F502-C64E-2290-8426-123290CE1290}"/>
                </a:ext>
              </a:extLst>
            </p:cNvPr>
            <p:cNvSpPr/>
            <p:nvPr/>
          </p:nvSpPr>
          <p:spPr>
            <a:xfrm>
              <a:off x="636415" y="3146976"/>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100" b="1">
                  <a:latin typeface="Arial"/>
                  <a:cs typeface="Arial"/>
                </a:rPr>
                <a:t>Seguimiento</a:t>
              </a:r>
              <a:r>
                <a:rPr lang="es-ES" sz="1100" b="1" spc="-70">
                  <a:latin typeface="Arial"/>
                  <a:cs typeface="Arial"/>
                </a:rPr>
                <a:t> </a:t>
              </a:r>
              <a:r>
                <a:rPr lang="es-ES" sz="1100">
                  <a:latin typeface="Arial"/>
                  <a:cs typeface="Arial"/>
                </a:rPr>
                <a:t>estrecho</a:t>
              </a:r>
              <a:r>
                <a:rPr lang="es-ES" sz="1100" spc="-90">
                  <a:latin typeface="Arial"/>
                  <a:cs typeface="Arial"/>
                </a:rPr>
                <a:t> </a:t>
              </a:r>
              <a:r>
                <a:rPr lang="es-ES" sz="1100">
                  <a:latin typeface="Arial"/>
                  <a:cs typeface="Arial"/>
                </a:rPr>
                <a:t>del</a:t>
              </a:r>
              <a:r>
                <a:rPr lang="es-ES" sz="1100" spc="-85">
                  <a:latin typeface="Arial"/>
                  <a:cs typeface="Arial"/>
                </a:rPr>
                <a:t> </a:t>
              </a:r>
              <a:r>
                <a:rPr lang="es-ES" sz="1100">
                  <a:latin typeface="Arial"/>
                  <a:cs typeface="Arial"/>
                </a:rPr>
                <a:t>paciente</a:t>
              </a:r>
              <a:r>
                <a:rPr lang="es-ES" sz="1100" spc="-85">
                  <a:latin typeface="Arial"/>
                  <a:cs typeface="Arial"/>
                </a:rPr>
                <a:t> f</a:t>
              </a:r>
              <a:r>
                <a:rPr lang="es-ES" sz="1100">
                  <a:latin typeface="Arial"/>
                  <a:cs typeface="Arial"/>
                </a:rPr>
                <a:t>rágil</a:t>
              </a:r>
              <a:r>
                <a:rPr lang="es-ES" sz="1100" spc="-90">
                  <a:latin typeface="Arial"/>
                  <a:cs typeface="Arial"/>
                </a:rPr>
                <a:t> </a:t>
              </a:r>
              <a:r>
                <a:rPr lang="es-ES" sz="1100">
                  <a:latin typeface="Arial"/>
                  <a:cs typeface="Arial"/>
                </a:rPr>
                <a:t>con</a:t>
              </a:r>
              <a:r>
                <a:rPr lang="es-ES" sz="1100" spc="-90">
                  <a:latin typeface="Arial"/>
                  <a:cs typeface="Arial"/>
                </a:rPr>
                <a:t> </a:t>
              </a:r>
              <a:r>
                <a:rPr lang="es-ES" sz="1100">
                  <a:latin typeface="Arial"/>
                  <a:cs typeface="Arial"/>
                </a:rPr>
                <a:t>el</a:t>
              </a:r>
              <a:r>
                <a:rPr lang="es-ES" sz="1100" spc="-90">
                  <a:latin typeface="Arial"/>
                  <a:cs typeface="Arial"/>
                </a:rPr>
                <a:t> </a:t>
              </a:r>
              <a:r>
                <a:rPr lang="es-ES" sz="1100">
                  <a:latin typeface="Arial"/>
                  <a:cs typeface="Arial"/>
                </a:rPr>
                <a:t>objetivo</a:t>
              </a:r>
              <a:r>
                <a:rPr lang="es-ES" sz="1100" spc="-90">
                  <a:latin typeface="Arial"/>
                  <a:cs typeface="Arial"/>
                </a:rPr>
                <a:t> </a:t>
              </a:r>
              <a:r>
                <a:rPr lang="es-ES" sz="1100">
                  <a:latin typeface="Arial"/>
                  <a:cs typeface="Arial"/>
                </a:rPr>
                <a:t>de</a:t>
              </a:r>
              <a:r>
                <a:rPr lang="es-ES" sz="1100" spc="-90">
                  <a:latin typeface="Arial"/>
                  <a:cs typeface="Arial"/>
                </a:rPr>
                <a:t> </a:t>
              </a:r>
              <a:r>
                <a:rPr lang="es-ES" sz="1100" b="1">
                  <a:latin typeface="Arial"/>
                  <a:cs typeface="Arial"/>
                </a:rPr>
                <a:t>reducir</a:t>
              </a:r>
              <a:r>
                <a:rPr lang="es-ES" sz="1100" b="1" spc="-80">
                  <a:latin typeface="Arial"/>
                  <a:cs typeface="Arial"/>
                </a:rPr>
                <a:t> </a:t>
              </a:r>
              <a:r>
                <a:rPr lang="es-ES" sz="1100" b="1">
                  <a:latin typeface="Arial"/>
                  <a:cs typeface="Arial"/>
                </a:rPr>
                <a:t>el</a:t>
              </a:r>
              <a:r>
                <a:rPr lang="es-ES" sz="1100" b="1" spc="-80">
                  <a:latin typeface="Arial"/>
                  <a:cs typeface="Arial"/>
                </a:rPr>
                <a:t> </a:t>
              </a:r>
              <a:r>
                <a:rPr lang="es-ES" sz="1100" b="1">
                  <a:latin typeface="Arial"/>
                  <a:cs typeface="Arial"/>
                </a:rPr>
                <a:t>riesgo</a:t>
              </a:r>
              <a:r>
                <a:rPr lang="es-ES" sz="1100" b="1" spc="-45">
                  <a:latin typeface="Arial"/>
                  <a:cs typeface="Arial"/>
                </a:rPr>
                <a:t> </a:t>
              </a:r>
              <a:r>
                <a:rPr lang="es-ES" sz="1100">
                  <a:latin typeface="Arial"/>
                  <a:cs typeface="Arial"/>
                </a:rPr>
                <a:t>de</a:t>
              </a:r>
              <a:r>
                <a:rPr lang="es-ES" sz="1100" spc="-90">
                  <a:latin typeface="Arial"/>
                  <a:cs typeface="Arial"/>
                </a:rPr>
                <a:t> </a:t>
              </a:r>
              <a:r>
                <a:rPr lang="es-ES" sz="1100" b="1">
                  <a:latin typeface="Arial"/>
                  <a:cs typeface="Arial"/>
                </a:rPr>
                <a:t>discapacidad</a:t>
              </a:r>
              <a:r>
                <a:rPr lang="es-ES" sz="1100" b="1" spc="-55">
                  <a:latin typeface="Arial"/>
                  <a:cs typeface="Arial"/>
                </a:rPr>
                <a:t> </a:t>
              </a:r>
              <a:r>
                <a:rPr lang="es-ES" sz="1100">
                  <a:latin typeface="Arial"/>
                  <a:cs typeface="Arial"/>
                </a:rPr>
                <a:t>y</a:t>
              </a:r>
              <a:r>
                <a:rPr lang="es-ES" sz="1100" spc="-90">
                  <a:latin typeface="Arial"/>
                  <a:cs typeface="Arial"/>
                </a:rPr>
                <a:t> </a:t>
              </a:r>
              <a:r>
                <a:rPr lang="es-ES" sz="1100" spc="-10">
                  <a:latin typeface="Arial"/>
                  <a:cs typeface="Arial"/>
                </a:rPr>
                <a:t>enfermedad</a:t>
              </a:r>
              <a:endParaRPr lang="es-ES" sz="1100">
                <a:latin typeface="Arial"/>
                <a:cs typeface="Arial"/>
              </a:endParaRPr>
            </a:p>
          </p:txBody>
        </p:sp>
        <p:sp>
          <p:nvSpPr>
            <p:cNvPr id="35" name="Elipse 34">
              <a:extLst>
                <a:ext uri="{FF2B5EF4-FFF2-40B4-BE49-F238E27FC236}">
                  <a16:creationId xmlns:a16="http://schemas.microsoft.com/office/drawing/2014/main" id="{CDE3D9EC-AA0B-264D-AA0B-BE00A854CFE9}"/>
                </a:ext>
              </a:extLst>
            </p:cNvPr>
            <p:cNvSpPr/>
            <p:nvPr/>
          </p:nvSpPr>
          <p:spPr>
            <a:xfrm>
              <a:off x="495887" y="3194673"/>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3" name="Grupo 42">
            <a:extLst>
              <a:ext uri="{FF2B5EF4-FFF2-40B4-BE49-F238E27FC236}">
                <a16:creationId xmlns:a16="http://schemas.microsoft.com/office/drawing/2014/main" id="{E221B993-6048-E017-B68E-BBC0FB7701C4}"/>
              </a:ext>
            </a:extLst>
          </p:cNvPr>
          <p:cNvGrpSpPr/>
          <p:nvPr/>
        </p:nvGrpSpPr>
        <p:grpSpPr>
          <a:xfrm>
            <a:off x="495887" y="3717861"/>
            <a:ext cx="8324263" cy="267723"/>
            <a:chOff x="495887" y="3538041"/>
            <a:chExt cx="8324263" cy="267723"/>
          </a:xfrm>
        </p:grpSpPr>
        <p:sp>
          <p:nvSpPr>
            <p:cNvPr id="29" name="Redondear rectángulo de esquina diagonal 28">
              <a:extLst>
                <a:ext uri="{FF2B5EF4-FFF2-40B4-BE49-F238E27FC236}">
                  <a16:creationId xmlns:a16="http://schemas.microsoft.com/office/drawing/2014/main" id="{97B9A831-8305-7E6B-1E29-FF03D65833F5}"/>
                </a:ext>
              </a:extLst>
            </p:cNvPr>
            <p:cNvSpPr/>
            <p:nvPr/>
          </p:nvSpPr>
          <p:spPr>
            <a:xfrm>
              <a:off x="636415" y="3538041"/>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marR="5080"/>
              <a:r>
                <a:rPr lang="es-ES" sz="1100">
                  <a:latin typeface="Arial"/>
                  <a:cs typeface="Arial"/>
                </a:rPr>
                <a:t>Abordar</a:t>
              </a:r>
              <a:r>
                <a:rPr lang="es-ES" sz="1100" spc="-100">
                  <a:latin typeface="Arial"/>
                  <a:cs typeface="Arial"/>
                </a:rPr>
                <a:t> </a:t>
              </a:r>
              <a:r>
                <a:rPr lang="es-ES" sz="1100">
                  <a:latin typeface="Arial"/>
                  <a:cs typeface="Arial"/>
                </a:rPr>
                <a:t>la</a:t>
              </a:r>
              <a:r>
                <a:rPr lang="es-ES" sz="1100" spc="-100">
                  <a:latin typeface="Arial"/>
                  <a:cs typeface="Arial"/>
                </a:rPr>
                <a:t> f</a:t>
              </a:r>
              <a:r>
                <a:rPr lang="es-ES" sz="1100">
                  <a:latin typeface="Arial"/>
                  <a:cs typeface="Arial"/>
                </a:rPr>
                <a:t>ragilidad</a:t>
              </a:r>
              <a:r>
                <a:rPr lang="es-ES" sz="1100" spc="-95">
                  <a:latin typeface="Arial"/>
                  <a:cs typeface="Arial"/>
                </a:rPr>
                <a:t> </a:t>
              </a:r>
              <a:r>
                <a:rPr lang="es-ES" sz="1100">
                  <a:latin typeface="Arial"/>
                  <a:cs typeface="Arial"/>
                </a:rPr>
                <a:t>de</a:t>
              </a:r>
              <a:r>
                <a:rPr lang="es-ES" sz="1100" spc="-100">
                  <a:latin typeface="Arial"/>
                  <a:cs typeface="Arial"/>
                </a:rPr>
                <a:t> </a:t>
              </a:r>
              <a:r>
                <a:rPr lang="es-ES" sz="1100" spc="-10">
                  <a:latin typeface="Arial"/>
                  <a:cs typeface="Arial"/>
                </a:rPr>
                <a:t>manera</a:t>
              </a:r>
              <a:r>
                <a:rPr lang="es-ES" sz="1100" spc="-100">
                  <a:latin typeface="Arial"/>
                  <a:cs typeface="Arial"/>
                </a:rPr>
                <a:t> </a:t>
              </a:r>
              <a:r>
                <a:rPr lang="es-ES" sz="1100" b="1" spc="-10">
                  <a:latin typeface="Arial"/>
                  <a:cs typeface="Arial"/>
                </a:rPr>
                <a:t>sistemática</a:t>
              </a:r>
              <a:endParaRPr lang="es-ES" sz="1100">
                <a:latin typeface="Arial"/>
                <a:cs typeface="Arial"/>
              </a:endParaRPr>
            </a:p>
          </p:txBody>
        </p:sp>
        <p:sp>
          <p:nvSpPr>
            <p:cNvPr id="36" name="Elipse 35">
              <a:extLst>
                <a:ext uri="{FF2B5EF4-FFF2-40B4-BE49-F238E27FC236}">
                  <a16:creationId xmlns:a16="http://schemas.microsoft.com/office/drawing/2014/main" id="{890DB5C2-A88D-3338-E09F-2A5BD9F7718A}"/>
                </a:ext>
              </a:extLst>
            </p:cNvPr>
            <p:cNvSpPr/>
            <p:nvPr/>
          </p:nvSpPr>
          <p:spPr>
            <a:xfrm>
              <a:off x="495887" y="3585738"/>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4" name="Grupo 43">
            <a:extLst>
              <a:ext uri="{FF2B5EF4-FFF2-40B4-BE49-F238E27FC236}">
                <a16:creationId xmlns:a16="http://schemas.microsoft.com/office/drawing/2014/main" id="{B6618BA7-1A7C-E6AD-CA4A-67860999E349}"/>
              </a:ext>
            </a:extLst>
          </p:cNvPr>
          <p:cNvGrpSpPr/>
          <p:nvPr/>
        </p:nvGrpSpPr>
        <p:grpSpPr>
          <a:xfrm>
            <a:off x="495887" y="4144891"/>
            <a:ext cx="8324263" cy="267723"/>
            <a:chOff x="495887" y="4105702"/>
            <a:chExt cx="8324263" cy="267723"/>
          </a:xfrm>
        </p:grpSpPr>
        <p:sp>
          <p:nvSpPr>
            <p:cNvPr id="30" name="Redondear rectángulo de esquina diagonal 29">
              <a:extLst>
                <a:ext uri="{FF2B5EF4-FFF2-40B4-BE49-F238E27FC236}">
                  <a16:creationId xmlns:a16="http://schemas.microsoft.com/office/drawing/2014/main" id="{76F30AAC-07F7-8244-E719-1E2960027528}"/>
                </a:ext>
              </a:extLst>
            </p:cNvPr>
            <p:cNvSpPr/>
            <p:nvPr/>
          </p:nvSpPr>
          <p:spPr>
            <a:xfrm>
              <a:off x="636415" y="4105702"/>
              <a:ext cx="8183735" cy="267723"/>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0" bIns="36000" rtlCol="0" anchor="ctr">
              <a:spAutoFit/>
            </a:bodyPr>
            <a:lstStyle/>
            <a:p>
              <a:pPr>
                <a:lnSpc>
                  <a:spcPct val="100000"/>
                </a:lnSpc>
              </a:pPr>
              <a:r>
                <a:rPr lang="es-ES" sz="1100" dirty="0">
                  <a:cs typeface="Tahoma"/>
                </a:rPr>
                <a:t>Emplear</a:t>
              </a:r>
              <a:r>
                <a:rPr lang="es-ES" sz="1100" spc="-100" dirty="0">
                  <a:cs typeface="Tahoma"/>
                </a:rPr>
                <a:t> </a:t>
              </a:r>
              <a:r>
                <a:rPr lang="es-ES" sz="1100" b="1" dirty="0" err="1">
                  <a:cs typeface="Tahoma"/>
                </a:rPr>
                <a:t>tests</a:t>
              </a:r>
              <a:r>
                <a:rPr lang="es-ES" sz="1100" b="1" spc="-55" dirty="0">
                  <a:cs typeface="Tahoma"/>
                </a:rPr>
                <a:t> </a:t>
              </a:r>
              <a:r>
                <a:rPr lang="es-ES" sz="1100" dirty="0">
                  <a:cs typeface="Tahoma"/>
                </a:rPr>
                <a:t>de</a:t>
              </a:r>
              <a:r>
                <a:rPr lang="es-ES" sz="1100" spc="-85" dirty="0">
                  <a:cs typeface="Tahoma"/>
                </a:rPr>
                <a:t> </a:t>
              </a:r>
              <a:r>
                <a:rPr lang="es-ES" sz="1100" spc="-10" dirty="0">
                  <a:cs typeface="Tahoma"/>
                </a:rPr>
                <a:t>evaluación</a:t>
              </a:r>
              <a:r>
                <a:rPr lang="es-ES" sz="1100" spc="-95" dirty="0">
                  <a:cs typeface="Tahoma"/>
                </a:rPr>
                <a:t> </a:t>
              </a:r>
              <a:r>
                <a:rPr lang="es-ES" sz="1100" b="1" dirty="0">
                  <a:cs typeface="Tahoma"/>
                </a:rPr>
                <a:t>rápidos</a:t>
              </a:r>
              <a:r>
                <a:rPr lang="es-ES" sz="1100" dirty="0">
                  <a:cs typeface="Tahoma"/>
                </a:rPr>
                <a:t>,</a:t>
              </a:r>
              <a:r>
                <a:rPr lang="es-ES" sz="1100" spc="-85" dirty="0">
                  <a:cs typeface="Tahoma"/>
                </a:rPr>
                <a:t> </a:t>
              </a:r>
              <a:r>
                <a:rPr lang="es-ES" sz="1100" b="1" dirty="0">
                  <a:cs typeface="Tahoma"/>
                </a:rPr>
                <a:t>sencillos</a:t>
              </a:r>
              <a:r>
                <a:rPr lang="es-ES" sz="1100" b="1" spc="-45" dirty="0">
                  <a:cs typeface="Tahoma"/>
                </a:rPr>
                <a:t> </a:t>
              </a:r>
              <a:r>
                <a:rPr lang="es-ES" sz="1100" dirty="0">
                  <a:cs typeface="Tahoma"/>
                </a:rPr>
                <a:t>y</a:t>
              </a:r>
              <a:r>
                <a:rPr lang="es-ES" sz="1100" spc="-95" dirty="0">
                  <a:cs typeface="Tahoma"/>
                </a:rPr>
                <a:t> </a:t>
              </a:r>
              <a:r>
                <a:rPr lang="es-ES" sz="1100" dirty="0">
                  <a:cs typeface="Tahoma"/>
                </a:rPr>
                <a:t>fácilmente</a:t>
              </a:r>
              <a:r>
                <a:rPr lang="es-ES" sz="1100" spc="-95" dirty="0">
                  <a:cs typeface="Tahoma"/>
                </a:rPr>
                <a:t> </a:t>
              </a:r>
              <a:r>
                <a:rPr lang="es-ES" sz="1100" b="1" dirty="0">
                  <a:cs typeface="Tahoma"/>
                </a:rPr>
                <a:t>reproducibles</a:t>
              </a:r>
              <a:r>
                <a:rPr lang="es-ES" sz="1100" b="1" spc="-50" dirty="0">
                  <a:cs typeface="Tahoma"/>
                </a:rPr>
                <a:t> </a:t>
              </a:r>
              <a:r>
                <a:rPr lang="es-ES" sz="1100" dirty="0">
                  <a:cs typeface="Tahoma"/>
                </a:rPr>
                <a:t>en</a:t>
              </a:r>
              <a:r>
                <a:rPr lang="es-ES" sz="1100" spc="-95" dirty="0">
                  <a:cs typeface="Tahoma"/>
                </a:rPr>
                <a:t> </a:t>
              </a:r>
              <a:r>
                <a:rPr lang="es-ES" sz="1100" u="sng" dirty="0">
                  <a:uFill>
                    <a:solidFill>
                      <a:srgbClr val="000000"/>
                    </a:solidFill>
                  </a:uFill>
                  <a:cs typeface="Tahoma"/>
                </a:rPr>
                <a:t>AP</a:t>
              </a:r>
              <a:endParaRPr lang="es-ES" sz="1100" dirty="0">
                <a:cs typeface="Tahoma"/>
              </a:endParaRPr>
            </a:p>
          </p:txBody>
        </p:sp>
        <p:sp>
          <p:nvSpPr>
            <p:cNvPr id="37" name="Elipse 36">
              <a:extLst>
                <a:ext uri="{FF2B5EF4-FFF2-40B4-BE49-F238E27FC236}">
                  <a16:creationId xmlns:a16="http://schemas.microsoft.com/office/drawing/2014/main" id="{E8969F16-FDEE-8AF4-34A8-1CC0E24FB9DA}"/>
                </a:ext>
              </a:extLst>
            </p:cNvPr>
            <p:cNvSpPr/>
            <p:nvPr/>
          </p:nvSpPr>
          <p:spPr>
            <a:xfrm>
              <a:off x="495887" y="4153399"/>
              <a:ext cx="172329" cy="172329"/>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268308556"/>
      </p:ext>
    </p:extLst>
  </p:cSld>
  <p:clrMapOvr>
    <a:masterClrMapping/>
  </p:clrMapOvr>
</p:sld>
</file>

<file path=ppt/theme/theme1.xml><?xml version="1.0" encoding="utf-8"?>
<a:theme xmlns:a="http://schemas.openxmlformats.org/drawingml/2006/main" name="Office Them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Word" ma:contentTypeID="0x010100FA0963FA69A646AA916D2E41284FC100003AF1E5AC8C274F448A523E7445C51E8D" ma:contentTypeVersion="0" ma:contentTypeDescription="Create a new document." ma:contentTypeScope="" ma:versionID="0bc3fb6022121942b874d38490788e4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EAC3DE-51E4-45C9-AF01-41E23CF6C7A7}">
  <ds:schemaRefs>
    <ds:schemaRef ds:uri="http://schemas.microsoft.com/sharepoint/v3/contenttype/forms"/>
  </ds:schemaRefs>
</ds:datastoreItem>
</file>

<file path=customXml/itemProps2.xml><?xml version="1.0" encoding="utf-8"?>
<ds:datastoreItem xmlns:ds="http://schemas.openxmlformats.org/officeDocument/2006/customXml" ds:itemID="{22503AA9-2725-4BAE-A2DF-D0870A633397}">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4251A2-1AD6-4A5E-BD4D-70974BB316B7}">
  <ds:schemaRefs>
    <ds:schemaRef ds:uri="http://purl.org/dc/terms/"/>
    <ds:schemaRef ds:uri="http://schemas.microsoft.com/office/infopath/2007/PartnerControls"/>
    <ds:schemaRef ds:uri="http://schemas.microsoft.com/office/2006/metadata/properties"/>
    <ds:schemaRef ds:uri="http://www.w3.org/XML/1998/namespace"/>
    <ds:schemaRef ds:uri="http://purl.org/dc/elements/1.1/"/>
    <ds:schemaRef ds:uri="http://purl.org/dc/dcmitype/"/>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410</TotalTime>
  <Words>15698</Words>
  <Application>Microsoft Office PowerPoint</Application>
  <PresentationFormat>Presentación en pantalla (16:9)</PresentationFormat>
  <Paragraphs>1150</Paragraphs>
  <Slides>66</Slides>
  <Notes>6</Notes>
  <HiddenSlides>0</HiddenSlides>
  <MMClips>0</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Laura Casas</dc:creator>
  <cp:lastModifiedBy>OMAR MEDINA (DDBH Barcelona)</cp:lastModifiedBy>
  <cp:revision>77</cp:revision>
  <cp:lastPrinted>2017-10-24T08:31:32Z</cp:lastPrinted>
  <dcterms:created xsi:type="dcterms:W3CDTF">2017-05-16T09:30:38Z</dcterms:created>
  <dcterms:modified xsi:type="dcterms:W3CDTF">2025-04-03T08:59:03Z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0x010100FA0963FA69A646AA916D2E41284FC100003AF1E5AC8C274F448A523E7445C51E8D</vt:lpwstr>
  </property>
  <property fmtid="{D5CDD505-2E9C-101B-9397-08002B2CF9AE}" pid="3" name="Lang">
    <vt:lpwstr>21;#English|e0035439-d486-4fd0-ac69-6e24e9cce773</vt:lpwstr>
  </property>
  <property fmtid="{D5CDD505-2E9C-101B-9397-08002B2CF9AE}" pid="4" name="MSIP_Label_533616b6-00a5-4cd1-b577-93208fa93eb1_Enabled">
    <vt:lpwstr>true</vt:lpwstr>
  </property>
  <property fmtid="{D5CDD505-2E9C-101B-9397-08002B2CF9AE}" pid="5" name="MSIP_Label_533616b6-00a5-4cd1-b577-93208fa93eb1_SetDate">
    <vt:lpwstr>2025-03-05T14:50:57Z</vt:lpwstr>
  </property>
  <property fmtid="{D5CDD505-2E9C-101B-9397-08002B2CF9AE}" pid="6" name="MSIP_Label_533616b6-00a5-4cd1-b577-93208fa93eb1_Method">
    <vt:lpwstr>Standard</vt:lpwstr>
  </property>
  <property fmtid="{D5CDD505-2E9C-101B-9397-08002B2CF9AE}" pid="7" name="MSIP_Label_533616b6-00a5-4cd1-b577-93208fa93eb1_Name">
    <vt:lpwstr>Internal Use</vt:lpwstr>
  </property>
  <property fmtid="{D5CDD505-2E9C-101B-9397-08002B2CF9AE}" pid="8" name="MSIP_Label_533616b6-00a5-4cd1-b577-93208fa93eb1_SiteId">
    <vt:lpwstr>342ace0e-1054-45ce-9b30-900fc0440b9d</vt:lpwstr>
  </property>
  <property fmtid="{D5CDD505-2E9C-101B-9397-08002B2CF9AE}" pid="9" name="MSIP_Label_533616b6-00a5-4cd1-b577-93208fa93eb1_ActionId">
    <vt:lpwstr>7a70a6b5-8166-4226-a137-104ea42f5289</vt:lpwstr>
  </property>
  <property fmtid="{D5CDD505-2E9C-101B-9397-08002B2CF9AE}" pid="10" name="MSIP_Label_533616b6-00a5-4cd1-b577-93208fa93eb1_ContentBits">
    <vt:lpwstr>1</vt:lpwstr>
  </property>
  <property fmtid="{D5CDD505-2E9C-101B-9397-08002B2CF9AE}" pid="11" name="MSIP_Label_533616b6-00a5-4cd1-b577-93208fa93eb1_Tag">
    <vt:lpwstr>10, 3, 0, 1</vt:lpwstr>
  </property>
  <property fmtid="{D5CDD505-2E9C-101B-9397-08002B2CF9AE}" pid="12" name="ClassificationContentMarkingHeaderLocations">
    <vt:lpwstr>Office Theme:3</vt:lpwstr>
  </property>
  <property fmtid="{D5CDD505-2E9C-101B-9397-08002B2CF9AE}" pid="13" name="ClassificationContentMarkingHeaderText">
    <vt:lpwstr>INTERNAL USE</vt:lpwstr>
  </property>
  <property fmtid="{D5CDD505-2E9C-101B-9397-08002B2CF9AE}" pid="14" name="MSIP_Label_a844c618-538c-404a-b2f6-f58b5e4f4fae_Enabled">
    <vt:lpwstr>true</vt:lpwstr>
  </property>
  <property fmtid="{D5CDD505-2E9C-101B-9397-08002B2CF9AE}" pid="15" name="MSIP_Label_a844c618-538c-404a-b2f6-f58b5e4f4fae_SetDate">
    <vt:lpwstr>2025-03-13T01:58:09Z</vt:lpwstr>
  </property>
  <property fmtid="{D5CDD505-2E9C-101B-9397-08002B2CF9AE}" pid="16" name="MSIP_Label_a844c618-538c-404a-b2f6-f58b5e4f4fae_Method">
    <vt:lpwstr>Privileged</vt:lpwstr>
  </property>
  <property fmtid="{D5CDD505-2E9C-101B-9397-08002B2CF9AE}" pid="17" name="MSIP_Label_a844c618-538c-404a-b2f6-f58b5e4f4fae_Name">
    <vt:lpwstr>Public</vt:lpwstr>
  </property>
  <property fmtid="{D5CDD505-2E9C-101B-9397-08002B2CF9AE}" pid="18" name="MSIP_Label_a844c618-538c-404a-b2f6-f58b5e4f4fae_SiteId">
    <vt:lpwstr>41eb501a-f671-4ce0-a5bf-b64168c3705f</vt:lpwstr>
  </property>
  <property fmtid="{D5CDD505-2E9C-101B-9397-08002B2CF9AE}" pid="19" name="MSIP_Label_a844c618-538c-404a-b2f6-f58b5e4f4fae_ActionId">
    <vt:lpwstr>4cc457ab-eb41-409b-bbdd-577a5493945f</vt:lpwstr>
  </property>
  <property fmtid="{D5CDD505-2E9C-101B-9397-08002B2CF9AE}" pid="20" name="MSIP_Label_a844c618-538c-404a-b2f6-f58b5e4f4fae_ContentBits">
    <vt:lpwstr>0</vt:lpwstr>
  </property>
  <property fmtid="{D5CDD505-2E9C-101B-9397-08002B2CF9AE}" pid="21" name="MSIP_Label_a844c618-538c-404a-b2f6-f58b5e4f4fae_Tag">
    <vt:lpwstr>50, 0, 1, 1</vt:lpwstr>
  </property>
</Properties>
</file>